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92" r:id="rId3"/>
  </p:sldMasterIdLst>
  <p:notesMasterIdLst>
    <p:notesMasterId r:id="rId36"/>
  </p:notesMasterIdLst>
  <p:sldIdLst>
    <p:sldId id="335" r:id="rId4"/>
    <p:sldId id="336" r:id="rId5"/>
    <p:sldId id="274" r:id="rId6"/>
    <p:sldId id="391" r:id="rId7"/>
    <p:sldId id="387" r:id="rId8"/>
    <p:sldId id="386" r:id="rId9"/>
    <p:sldId id="307" r:id="rId10"/>
    <p:sldId id="370" r:id="rId11"/>
    <p:sldId id="337" r:id="rId12"/>
    <p:sldId id="310" r:id="rId13"/>
    <p:sldId id="308" r:id="rId14"/>
    <p:sldId id="371" r:id="rId15"/>
    <p:sldId id="381" r:id="rId16"/>
    <p:sldId id="379" r:id="rId17"/>
    <p:sldId id="295" r:id="rId18"/>
    <p:sldId id="383" r:id="rId19"/>
    <p:sldId id="369" r:id="rId20"/>
    <p:sldId id="380" r:id="rId21"/>
    <p:sldId id="296" r:id="rId22"/>
    <p:sldId id="384" r:id="rId23"/>
    <p:sldId id="372" r:id="rId24"/>
    <p:sldId id="338" r:id="rId25"/>
    <p:sldId id="277" r:id="rId26"/>
    <p:sldId id="312" r:id="rId27"/>
    <p:sldId id="373" r:id="rId28"/>
    <p:sldId id="339" r:id="rId29"/>
    <p:sldId id="281" r:id="rId30"/>
    <p:sldId id="404" r:id="rId31"/>
    <p:sldId id="402" r:id="rId32"/>
    <p:sldId id="313" r:id="rId33"/>
    <p:sldId id="385" r:id="rId34"/>
    <p:sldId id="405" r:id="rId35"/>
  </p:sldIdLst>
  <p:sldSz cx="9144000" cy="5143500" type="screen16x9"/>
  <p:notesSz cx="9942513" cy="6761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6" autoAdjust="0"/>
    <p:restoredTop sz="98757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2365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2902-E477-4F96-97DE-E27692B5C07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2154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2365" y="642154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C859E-42A5-40C6-AF70-5DEF15328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3363D-2796-4EDD-9A53-C94DF1BB305B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4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5632366" y="6421540"/>
            <a:ext cx="4308422" cy="3380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74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137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72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18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8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6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99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9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4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3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7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1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2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1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5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38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37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88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22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398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91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709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48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21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937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9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25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5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F8D5-498D-44AB-B730-8CA9F5358DE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1907-5BE8-4453-8E6F-61CA3AB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CF8D5-498D-44AB-B730-8CA9F5358D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1907-5BE8-4453-8E6F-61CA3AB864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6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26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2.png"/><Relationship Id="rId3" Type="http://schemas.openxmlformats.org/officeDocument/2006/relationships/image" Target="../media/image16.png"/><Relationship Id="rId21" Type="http://schemas.openxmlformats.org/officeDocument/2006/relationships/image" Target="../media/image3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1.png"/><Relationship Id="rId2" Type="http://schemas.openxmlformats.org/officeDocument/2006/relationships/image" Target="../media/image15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40.png"/><Relationship Id="rId5" Type="http://schemas.openxmlformats.org/officeDocument/2006/relationships/image" Target="../media/image18.png"/><Relationship Id="rId15" Type="http://schemas.openxmlformats.org/officeDocument/2006/relationships/image" Target="../media/image29.png"/><Relationship Id="rId23" Type="http://schemas.openxmlformats.org/officeDocument/2006/relationships/image" Target="../media/image39.png"/><Relationship Id="rId10" Type="http://schemas.openxmlformats.org/officeDocument/2006/relationships/image" Target="../media/image23.png"/><Relationship Id="rId19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7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ext Box 52"/>
          <p:cNvSpPr txBox="1">
            <a:spLocks noChangeArrowheads="1"/>
          </p:cNvSpPr>
          <p:nvPr/>
        </p:nvSpPr>
        <p:spPr bwMode="auto">
          <a:xfrm>
            <a:off x="3267076" y="2459795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3068" y="2350235"/>
            <a:ext cx="122621" cy="1428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Rounded Rectangle 1682"/>
          <p:cNvSpPr/>
          <p:nvPr/>
        </p:nvSpPr>
        <p:spPr bwMode="auto">
          <a:xfrm>
            <a:off x="5259085" y="1769231"/>
            <a:ext cx="1378090" cy="197814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84" name="Rounded Rectangle 1683"/>
          <p:cNvSpPr/>
          <p:nvPr/>
        </p:nvSpPr>
        <p:spPr bwMode="auto">
          <a:xfrm>
            <a:off x="5241781" y="1536885"/>
            <a:ext cx="3469288" cy="214204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85" name="Rounded Rectangle 1684"/>
          <p:cNvSpPr/>
          <p:nvPr/>
        </p:nvSpPr>
        <p:spPr bwMode="auto">
          <a:xfrm>
            <a:off x="5246355" y="1221985"/>
            <a:ext cx="3268227" cy="31312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86" name="Rounded Rectangle 1685"/>
          <p:cNvSpPr/>
          <p:nvPr/>
        </p:nvSpPr>
        <p:spPr bwMode="auto">
          <a:xfrm>
            <a:off x="7818948" y="1005443"/>
            <a:ext cx="918846" cy="202637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87" name="Rounded Rectangle 1686"/>
          <p:cNvSpPr/>
          <p:nvPr/>
        </p:nvSpPr>
        <p:spPr bwMode="auto">
          <a:xfrm>
            <a:off x="5260119" y="1027703"/>
            <a:ext cx="2000812" cy="186057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88" name="Rounded Rectangle 1687"/>
          <p:cNvSpPr/>
          <p:nvPr/>
        </p:nvSpPr>
        <p:spPr bwMode="auto">
          <a:xfrm>
            <a:off x="5261874" y="794319"/>
            <a:ext cx="3406252" cy="21086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89" name="Rounded Rectangle 1688"/>
          <p:cNvSpPr/>
          <p:nvPr/>
        </p:nvSpPr>
        <p:spPr bwMode="auto">
          <a:xfrm>
            <a:off x="5267134" y="585394"/>
            <a:ext cx="3222327" cy="184215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691" name="Isosceles Triangle 1690"/>
          <p:cNvSpPr/>
          <p:nvPr/>
        </p:nvSpPr>
        <p:spPr>
          <a:xfrm>
            <a:off x="596320" y="1269912"/>
            <a:ext cx="910768" cy="923980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2" name="Straight Connector 1691"/>
          <p:cNvCxnSpPr/>
          <p:nvPr/>
        </p:nvCxnSpPr>
        <p:spPr>
          <a:xfrm flipH="1" flipV="1">
            <a:off x="585856" y="2197855"/>
            <a:ext cx="1326794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Straight Connector 1692"/>
          <p:cNvCxnSpPr/>
          <p:nvPr/>
        </p:nvCxnSpPr>
        <p:spPr>
          <a:xfrm rot="20220000">
            <a:off x="892173" y="732402"/>
            <a:ext cx="715264" cy="166863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Straight Connector 1693"/>
          <p:cNvCxnSpPr/>
          <p:nvPr/>
        </p:nvCxnSpPr>
        <p:spPr>
          <a:xfrm>
            <a:off x="596658" y="937084"/>
            <a:ext cx="0" cy="1263061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5" name="TextBox 1694"/>
          <p:cNvSpPr txBox="1"/>
          <p:nvPr/>
        </p:nvSpPr>
        <p:spPr>
          <a:xfrm>
            <a:off x="661165" y="547652"/>
            <a:ext cx="132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96" name="TextBox 1695"/>
          <p:cNvSpPr txBox="1"/>
          <p:nvPr/>
        </p:nvSpPr>
        <p:spPr>
          <a:xfrm>
            <a:off x="373614" y="214627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697" name="TextBox 1696"/>
          <p:cNvSpPr txBox="1"/>
          <p:nvPr/>
        </p:nvSpPr>
        <p:spPr>
          <a:xfrm>
            <a:off x="364088" y="107947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698" name="TextBox 1697"/>
          <p:cNvSpPr txBox="1"/>
          <p:nvPr/>
        </p:nvSpPr>
        <p:spPr>
          <a:xfrm>
            <a:off x="1418188" y="2168492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C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699" name="TextBox 1698"/>
          <p:cNvSpPr txBox="1"/>
          <p:nvPr/>
        </p:nvSpPr>
        <p:spPr>
          <a:xfrm>
            <a:off x="447908" y="722912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r>
              <a:rPr lang="en-US" sz="1200" b="1" dirty="0" smtClean="0">
                <a:latin typeface="Bookman Old Style" pitchFamily="18" charset="0"/>
                <a:sym typeface="Symbol"/>
              </a:rPr>
              <a:t>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700" name="TextBox 1699"/>
          <p:cNvSpPr txBox="1"/>
          <p:nvPr/>
        </p:nvSpPr>
        <p:spPr>
          <a:xfrm>
            <a:off x="1872848" y="2057037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Bookman Old Style" pitchFamily="18" charset="0"/>
              </a:rPr>
              <a:t>C</a:t>
            </a:r>
            <a:r>
              <a:rPr lang="en-US" sz="1200" b="1" smtClean="0">
                <a:latin typeface="Bookman Old Style" pitchFamily="18" charset="0"/>
                <a:sym typeface="Symbol"/>
              </a:rPr>
              <a:t>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701" name="TextBox 1700"/>
          <p:cNvSpPr txBox="1"/>
          <p:nvPr/>
        </p:nvSpPr>
        <p:spPr>
          <a:xfrm>
            <a:off x="718889" y="214785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4 cm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1702" name="TextBox 1701"/>
          <p:cNvSpPr txBox="1"/>
          <p:nvPr/>
        </p:nvSpPr>
        <p:spPr>
          <a:xfrm rot="16200000">
            <a:off x="205132" y="1678158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3 cm</a:t>
            </a:r>
            <a:endParaRPr lang="en-US" sz="1200" b="1" dirty="0"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3" name="TextBox 1702"/>
              <p:cNvSpPr txBox="1"/>
              <p:nvPr/>
            </p:nvSpPr>
            <p:spPr>
              <a:xfrm>
                <a:off x="4956366" y="523877"/>
                <a:ext cx="4103885" cy="14839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Draw a right triangle in which the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sides (other than hypotenuse) are of 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length 4cm and 3cm. Then construct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another triangle whose </a:t>
                </a:r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sides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0" kern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1400" b="1" i="0" kern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sz="1400" b="1" dirty="0" smtClean="0">
                  <a:solidFill>
                    <a:srgbClr val="0000FF"/>
                  </a:solidFill>
                  <a:latin typeface="Bookman Old Style" pitchFamily="18" charset="0"/>
                </a:endParaRP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times the corresponding sides of the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given triangle.</a:t>
                </a:r>
                <a:endParaRPr lang="en-US" sz="14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03" name="TextBox 17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66" y="523877"/>
                <a:ext cx="4103885" cy="1483932"/>
              </a:xfrm>
              <a:prstGeom prst="rect">
                <a:avLst/>
              </a:prstGeom>
              <a:blipFill rotWithShape="1">
                <a:blip r:embed="rId2"/>
                <a:stretch>
                  <a:fillRect l="-297" t="-412" b="-3292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1" name="Arc 1240"/>
          <p:cNvSpPr/>
          <p:nvPr/>
        </p:nvSpPr>
        <p:spPr>
          <a:xfrm>
            <a:off x="3605220" y="3209892"/>
            <a:ext cx="1171568" cy="1171568"/>
          </a:xfrm>
          <a:prstGeom prst="arc">
            <a:avLst>
              <a:gd name="adj1" fmla="val 12533838"/>
              <a:gd name="adj2" fmla="val 181034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Arc 698"/>
          <p:cNvSpPr/>
          <p:nvPr/>
        </p:nvSpPr>
        <p:spPr>
          <a:xfrm>
            <a:off x="1225550" y="1163602"/>
            <a:ext cx="2640014" cy="2640014"/>
          </a:xfrm>
          <a:prstGeom prst="arc">
            <a:avLst>
              <a:gd name="adj1" fmla="val 15944433"/>
              <a:gd name="adj2" fmla="val 166009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3"/>
          <p:cNvSpPr>
            <a:spLocks noChangeArrowheads="1"/>
          </p:cNvSpPr>
          <p:nvPr/>
        </p:nvSpPr>
        <p:spPr bwMode="auto">
          <a:xfrm>
            <a:off x="4622009" y="2428875"/>
            <a:ext cx="104775" cy="1063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09600" y="2489200"/>
            <a:ext cx="723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Oval 33"/>
          <p:cNvSpPr>
            <a:spLocks noChangeArrowheads="1"/>
          </p:cNvSpPr>
          <p:nvPr/>
        </p:nvSpPr>
        <p:spPr bwMode="auto">
          <a:xfrm>
            <a:off x="2501900" y="2439988"/>
            <a:ext cx="104775" cy="1063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10800000" flipH="1">
            <a:off x="2547938" y="-1238250"/>
            <a:ext cx="5737225" cy="7450138"/>
          </a:xfrm>
          <a:prstGeom prst="arc">
            <a:avLst>
              <a:gd name="adj1" fmla="val 10572395"/>
              <a:gd name="adj2" fmla="val 109972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 rot="10800000">
            <a:off x="-1063624" y="-1238250"/>
            <a:ext cx="5737226" cy="7450138"/>
          </a:xfrm>
          <a:prstGeom prst="arc">
            <a:avLst>
              <a:gd name="adj1" fmla="val 10550993"/>
              <a:gd name="adj2" fmla="val 11034319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648200" y="2430463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259013" y="2462213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410979" y="2437318"/>
            <a:ext cx="77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4 </a:t>
            </a: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533400" y="2489200"/>
            <a:ext cx="739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3400" y="2501900"/>
            <a:ext cx="7543800" cy="495300"/>
            <a:chOff x="1515075" y="1268751"/>
            <a:chExt cx="6558727" cy="570595"/>
          </a:xfrm>
        </p:grpSpPr>
        <p:sp>
          <p:nvSpPr>
            <p:cNvPr id="17" name="Rectangle 16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59" name="Straight Connector 158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3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372" y="1349375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" name="Group 183"/>
          <p:cNvGrpSpPr>
            <a:grpSpLocks/>
          </p:cNvGrpSpPr>
          <p:nvPr/>
        </p:nvGrpSpPr>
        <p:grpSpPr bwMode="auto">
          <a:xfrm>
            <a:off x="944824" y="4377119"/>
            <a:ext cx="8580176" cy="495300"/>
            <a:chOff x="1515075" y="1268751"/>
            <a:chExt cx="6558727" cy="570595"/>
          </a:xfrm>
        </p:grpSpPr>
        <p:sp>
          <p:nvSpPr>
            <p:cNvPr id="185" name="Rectangle 184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39" name="Straight Connector 238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61" name="Straight Connector 260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72" name="Straight Connector 271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83" name="Straight Connector 282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433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444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05" name="Straight Connector 304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Rectangle 455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16" name="Straight Connector 315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Rectangle 466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27" name="Straight Connector 326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Rectangle 477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38" name="Straight Connector 337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tangle 488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49" name="Straight Connector 348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2" name="Picture 3" descr="C:\Users\dell\Desktop\rounder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887044" y="2968046"/>
            <a:ext cx="3813376" cy="279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" name="Arc 352"/>
          <p:cNvSpPr/>
          <p:nvPr/>
        </p:nvSpPr>
        <p:spPr>
          <a:xfrm>
            <a:off x="1617914" y="1570002"/>
            <a:ext cx="1835148" cy="1835150"/>
          </a:xfrm>
          <a:prstGeom prst="arc">
            <a:avLst>
              <a:gd name="adj1" fmla="val 10171634"/>
              <a:gd name="adj2" fmla="val 1132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Arc 353"/>
          <p:cNvSpPr/>
          <p:nvPr/>
        </p:nvSpPr>
        <p:spPr>
          <a:xfrm flipH="1">
            <a:off x="1636709" y="1569998"/>
            <a:ext cx="1835148" cy="1835150"/>
          </a:xfrm>
          <a:prstGeom prst="arc">
            <a:avLst>
              <a:gd name="adj1" fmla="val 10171634"/>
              <a:gd name="adj2" fmla="val 1132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5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5260">
            <a:off x="1714335" y="1875929"/>
            <a:ext cx="1662376" cy="121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" name="Arc 355"/>
          <p:cNvSpPr/>
          <p:nvPr/>
        </p:nvSpPr>
        <p:spPr>
          <a:xfrm>
            <a:off x="269880" y="1141380"/>
            <a:ext cx="2689220" cy="2689220"/>
          </a:xfrm>
          <a:prstGeom prst="arc">
            <a:avLst>
              <a:gd name="adj1" fmla="val 18471682"/>
              <a:gd name="adj2" fmla="val 19623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Arc 356"/>
          <p:cNvSpPr/>
          <p:nvPr/>
        </p:nvSpPr>
        <p:spPr>
          <a:xfrm rot="151082" flipH="1">
            <a:off x="2123125" y="1146139"/>
            <a:ext cx="2689220" cy="2689220"/>
          </a:xfrm>
          <a:prstGeom prst="arc">
            <a:avLst>
              <a:gd name="adj1" fmla="val 18471682"/>
              <a:gd name="adj2" fmla="val 19623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8742">
            <a:off x="416715" y="1610449"/>
            <a:ext cx="2394250" cy="175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9" name="Straight Connector 358"/>
          <p:cNvCxnSpPr>
            <a:cxnSpLocks noChangeShapeType="1"/>
          </p:cNvCxnSpPr>
          <p:nvPr/>
        </p:nvCxnSpPr>
        <p:spPr bwMode="auto">
          <a:xfrm>
            <a:off x="2543993" y="319052"/>
            <a:ext cx="0" cy="216713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0" name="Group 359"/>
          <p:cNvGrpSpPr>
            <a:grpSpLocks/>
          </p:cNvGrpSpPr>
          <p:nvPr/>
        </p:nvGrpSpPr>
        <p:grpSpPr bwMode="auto">
          <a:xfrm rot="5400000">
            <a:off x="-554292" y="2562189"/>
            <a:ext cx="5688012" cy="493713"/>
            <a:chOff x="1515075" y="1268751"/>
            <a:chExt cx="6558727" cy="570529"/>
          </a:xfrm>
        </p:grpSpPr>
        <p:sp>
          <p:nvSpPr>
            <p:cNvPr id="361" name="Rectangle 360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62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" name="Rectangle 369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71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7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1" name="Rectangle 380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82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3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5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7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8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1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2" name="Rectangle 391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93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7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8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2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Rectangle 402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04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5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4" name="Rectangle 413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15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5" name="Rectangle 424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26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7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8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9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2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3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5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6" name="Rectangle 435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37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9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3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4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7" name="Rectangle 446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48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8" name="Rectangle 457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59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3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4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5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6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7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9" name="Rectangle 468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70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4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6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8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9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0" name="Rectangle 479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81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4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5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6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7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8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9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0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" name="Rectangle 490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92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5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6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7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8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9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0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" name="Rectangle 501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03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5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6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7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8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9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0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1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3" name="Rectangle 512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14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8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9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0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1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4" name="Rectangle 523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25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6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27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27857" y="1865277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8" name="Straight Arrow Connector 527"/>
          <p:cNvCxnSpPr/>
          <p:nvPr/>
        </p:nvCxnSpPr>
        <p:spPr>
          <a:xfrm rot="16140000">
            <a:off x="2472166" y="354756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9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9253">
            <a:off x="-96987" y="3490628"/>
            <a:ext cx="2357912" cy="172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0" name="Group 529"/>
          <p:cNvGrpSpPr>
            <a:grpSpLocks/>
          </p:cNvGrpSpPr>
          <p:nvPr/>
        </p:nvGrpSpPr>
        <p:grpSpPr bwMode="auto">
          <a:xfrm>
            <a:off x="1028700" y="4357652"/>
            <a:ext cx="7048500" cy="495300"/>
            <a:chOff x="1515075" y="1268751"/>
            <a:chExt cx="6558727" cy="570595"/>
          </a:xfrm>
        </p:grpSpPr>
        <p:sp>
          <p:nvSpPr>
            <p:cNvPr id="531" name="Rectangle 530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532" name="Straight Connector 531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41" name="Straight Connector 540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52" name="Straight Connector 551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63" name="Straight Connector 562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74" name="Straight Connector 573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85" name="Straight Connector 584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96" name="Straight Connector 595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07" name="Straight Connector 606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18" name="Straight Connector 617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29" name="Straight Connector 628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" name="Rectangle 433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40" name="Straight Connector 639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Rectangle 444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51" name="Straight Connector 650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Rectangle 455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62" name="Straight Connector 661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2" name="Rectangle 466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73" name="Straight Connector 672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Rectangle 477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84" name="Straight Connector 683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4" name="Rectangle 488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95" name="Straight Connector 694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3" name="Straight Connector 702"/>
          <p:cNvCxnSpPr>
            <a:cxnSpLocks noChangeShapeType="1"/>
          </p:cNvCxnSpPr>
          <p:nvPr/>
        </p:nvCxnSpPr>
        <p:spPr bwMode="auto">
          <a:xfrm>
            <a:off x="2543175" y="1162015"/>
            <a:ext cx="2126454" cy="132515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04" name="Group 703"/>
          <p:cNvGrpSpPr>
            <a:grpSpLocks/>
          </p:cNvGrpSpPr>
          <p:nvPr/>
        </p:nvGrpSpPr>
        <p:grpSpPr bwMode="auto">
          <a:xfrm rot="1915709">
            <a:off x="580587" y="1774057"/>
            <a:ext cx="5688012" cy="493713"/>
            <a:chOff x="1515075" y="1268751"/>
            <a:chExt cx="6558727" cy="570529"/>
          </a:xfrm>
        </p:grpSpPr>
        <p:sp>
          <p:nvSpPr>
            <p:cNvPr id="705" name="Rectangle 704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706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8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9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0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1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2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3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4" name="Rectangle 713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15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5" name="Rectangle 724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26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8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9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2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3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4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5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6" name="Rectangle 735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37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0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1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2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3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4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5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6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" name="Rectangle 746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48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0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1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2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3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5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6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8" name="Rectangle 757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59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1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3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4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6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7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9" name="Rectangle 768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0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2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5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6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7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0" name="Rectangle 779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81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2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3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4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5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6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7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9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0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1" name="Rectangle 790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92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3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4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5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6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7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1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2" name="Rectangle 801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3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4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5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8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0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1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3" name="Rectangle 812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14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6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7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" name="Rectangle 823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25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2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3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4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5" name="Rectangle 834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6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7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8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1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3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4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6" name="Rectangle 845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47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9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2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3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4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5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6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7" name="Rectangle 856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58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9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2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3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4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5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6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7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8" name="Rectangle 867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69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71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4093055" y="1403223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1" name="Straight Connector 880"/>
          <p:cNvCxnSpPr>
            <a:cxnSpLocks noChangeShapeType="1"/>
          </p:cNvCxnSpPr>
          <p:nvPr/>
        </p:nvCxnSpPr>
        <p:spPr bwMode="auto">
          <a:xfrm>
            <a:off x="2546595" y="2487903"/>
            <a:ext cx="3009900" cy="24007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82" name="Group 881"/>
          <p:cNvGrpSpPr>
            <a:grpSpLocks/>
          </p:cNvGrpSpPr>
          <p:nvPr/>
        </p:nvGrpSpPr>
        <p:grpSpPr bwMode="auto">
          <a:xfrm rot="2310414">
            <a:off x="1174395" y="3747118"/>
            <a:ext cx="5688012" cy="493713"/>
            <a:chOff x="1515075" y="1268751"/>
            <a:chExt cx="6558727" cy="570529"/>
          </a:xfrm>
        </p:grpSpPr>
        <p:sp>
          <p:nvSpPr>
            <p:cNvPr id="883" name="Rectangle 882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884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5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6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7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8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9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2" name="Rectangle 891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93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4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5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6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9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0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2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3" name="Rectangle 902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04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5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4" name="Rectangle 91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" name="Rectangle 92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2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6" name="Rectangle 93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3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7" name="Rectangle 94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4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8" name="Rectangle 95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5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9" name="Rectangle 96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0" name="Rectangle 97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8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1" name="Rectangle 99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9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2" name="Rectangle 100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0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" name="Rectangle 101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1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" name="Rectangle 102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5" name="Rectangle 103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6" name="Rectangle 104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4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49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0039">
            <a:off x="2022521" y="1443300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0" name="Straight Arrow Connector 1049"/>
          <p:cNvCxnSpPr/>
          <p:nvPr/>
        </p:nvCxnSpPr>
        <p:spPr>
          <a:xfrm rot="2160000">
            <a:off x="5494847" y="4899653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 Box 8"/>
          <p:cNvSpPr txBox="1">
            <a:spLocks noChangeArrowheads="1"/>
          </p:cNvSpPr>
          <p:nvPr/>
        </p:nvSpPr>
        <p:spPr bwMode="auto">
          <a:xfrm>
            <a:off x="5375276" y="4514815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52" name="Oval 1051"/>
          <p:cNvSpPr/>
          <p:nvPr/>
        </p:nvSpPr>
        <p:spPr>
          <a:xfrm flipH="1" flipV="1">
            <a:off x="5391180" y="4750628"/>
            <a:ext cx="65214" cy="652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c 1052"/>
          <p:cNvSpPr/>
          <p:nvPr/>
        </p:nvSpPr>
        <p:spPr bwMode="auto">
          <a:xfrm>
            <a:off x="2242588" y="2143090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4" name="Arc 1053"/>
          <p:cNvSpPr/>
          <p:nvPr/>
        </p:nvSpPr>
        <p:spPr bwMode="auto">
          <a:xfrm>
            <a:off x="2787893" y="2586793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5" name="Arc 1054"/>
          <p:cNvSpPr/>
          <p:nvPr/>
        </p:nvSpPr>
        <p:spPr bwMode="auto">
          <a:xfrm>
            <a:off x="3337960" y="3024945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56" name="Text Box 8"/>
          <p:cNvSpPr txBox="1">
            <a:spLocks noChangeArrowheads="1"/>
          </p:cNvSpPr>
          <p:nvPr/>
        </p:nvSpPr>
        <p:spPr bwMode="auto">
          <a:xfrm>
            <a:off x="2740275" y="2878305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57" name="Text Box 8"/>
          <p:cNvSpPr txBox="1">
            <a:spLocks noChangeArrowheads="1"/>
          </p:cNvSpPr>
          <p:nvPr/>
        </p:nvSpPr>
        <p:spPr bwMode="auto">
          <a:xfrm>
            <a:off x="3307008" y="3340260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58" name="Text Box 8"/>
          <p:cNvSpPr txBox="1">
            <a:spLocks noChangeArrowheads="1"/>
          </p:cNvSpPr>
          <p:nvPr/>
        </p:nvSpPr>
        <p:spPr bwMode="auto">
          <a:xfrm>
            <a:off x="3864215" y="3797452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59" name="Arc 1058"/>
          <p:cNvSpPr/>
          <p:nvPr/>
        </p:nvSpPr>
        <p:spPr bwMode="auto">
          <a:xfrm>
            <a:off x="3890416" y="3460716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61" name="Text Box 8"/>
          <p:cNvSpPr txBox="1">
            <a:spLocks noChangeArrowheads="1"/>
          </p:cNvSpPr>
          <p:nvPr/>
        </p:nvSpPr>
        <p:spPr bwMode="auto">
          <a:xfrm>
            <a:off x="4343328" y="4156555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63" name="Arc 1062"/>
          <p:cNvSpPr/>
          <p:nvPr/>
        </p:nvSpPr>
        <p:spPr bwMode="auto">
          <a:xfrm>
            <a:off x="4437064" y="3898867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60" name="Picture 7" descr="D:\ankur\ppt\compass\roun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036">
            <a:off x="1358959" y="1422298"/>
            <a:ext cx="2372164" cy="213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" name="Text Box 8"/>
          <p:cNvSpPr txBox="1">
            <a:spLocks noChangeArrowheads="1"/>
          </p:cNvSpPr>
          <p:nvPr/>
        </p:nvSpPr>
        <p:spPr bwMode="auto">
          <a:xfrm>
            <a:off x="4899025" y="4631696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5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065" name="Straight Connector 1064"/>
          <p:cNvCxnSpPr>
            <a:cxnSpLocks noChangeShapeType="1"/>
          </p:cNvCxnSpPr>
          <p:nvPr/>
        </p:nvCxnSpPr>
        <p:spPr bwMode="auto">
          <a:xfrm flipH="1">
            <a:off x="4193381" y="2488367"/>
            <a:ext cx="476246" cy="131683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66" name="Group 1065"/>
          <p:cNvGrpSpPr>
            <a:grpSpLocks/>
          </p:cNvGrpSpPr>
          <p:nvPr/>
        </p:nvGrpSpPr>
        <p:grpSpPr bwMode="auto">
          <a:xfrm rot="6607277">
            <a:off x="1127467" y="3422006"/>
            <a:ext cx="5688012" cy="493713"/>
            <a:chOff x="1515075" y="1268751"/>
            <a:chExt cx="6558727" cy="570529"/>
          </a:xfrm>
        </p:grpSpPr>
        <p:sp>
          <p:nvSpPr>
            <p:cNvPr id="1067" name="Rectangle 1066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068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0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1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2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3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6" name="Rectangle 1075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77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9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0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1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2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3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4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6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7" name="Rectangle 1086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88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9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0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1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2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3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4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7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8" name="Rectangle 1097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99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0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1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2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3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4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5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7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9" name="Rectangle 1108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10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1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2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3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4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5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7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8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9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0" name="Rectangle 1119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21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2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3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4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5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" name="Rectangle 1130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32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5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9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0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1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2" name="Rectangle 1141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43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4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5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6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8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9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0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1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2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3" name="Rectangle 1152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54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5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6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8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9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0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1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2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3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4" name="Rectangle 1163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65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9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0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1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2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3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4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5" name="Rectangle 1174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76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8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9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0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1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2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3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4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5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6" name="Rectangle 1185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87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9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0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1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2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3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4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5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6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7" name="Rectangle 1196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98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9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0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1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2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3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4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5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6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7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8" name="Rectangle 1207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09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0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1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2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3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4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5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6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7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9" name="Rectangle 1218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20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1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2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3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4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5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6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7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8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" name="Rectangle 1229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31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33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2008">
            <a:off x="4345300" y="2001869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3" name="Arc 1242"/>
          <p:cNvSpPr/>
          <p:nvPr/>
        </p:nvSpPr>
        <p:spPr>
          <a:xfrm>
            <a:off x="4706417" y="4085518"/>
            <a:ext cx="1171568" cy="1171568"/>
          </a:xfrm>
          <a:prstGeom prst="arc">
            <a:avLst>
              <a:gd name="adj1" fmla="val 12533838"/>
              <a:gd name="adj2" fmla="val 181034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4" name="Picture 3" descr="C:\Users\dell\Desktop\rounder1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92280">
            <a:off x="3666578" y="3418538"/>
            <a:ext cx="1052284" cy="77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5" name="Arc 1244"/>
          <p:cNvSpPr/>
          <p:nvPr/>
        </p:nvSpPr>
        <p:spPr>
          <a:xfrm>
            <a:off x="3876675" y="3506752"/>
            <a:ext cx="1638300" cy="1638300"/>
          </a:xfrm>
          <a:prstGeom prst="arc">
            <a:avLst>
              <a:gd name="adj1" fmla="val 20303312"/>
              <a:gd name="adj2" fmla="val 213276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6" name="Picture 3" descr="C:\Users\dell\Desktop\rounder1-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096">
            <a:off x="3104729" y="2979984"/>
            <a:ext cx="1241366" cy="9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8" name="Straight Connector 1247"/>
          <p:cNvCxnSpPr>
            <a:cxnSpLocks noChangeShapeType="1"/>
          </p:cNvCxnSpPr>
          <p:nvPr/>
        </p:nvCxnSpPr>
        <p:spPr bwMode="auto">
          <a:xfrm flipH="1">
            <a:off x="5291138" y="2484402"/>
            <a:ext cx="793225" cy="219329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49" name="Group 1248"/>
          <p:cNvGrpSpPr>
            <a:grpSpLocks/>
          </p:cNvGrpSpPr>
          <p:nvPr/>
        </p:nvGrpSpPr>
        <p:grpSpPr bwMode="auto">
          <a:xfrm rot="6607277">
            <a:off x="2547654" y="3418833"/>
            <a:ext cx="5688012" cy="493713"/>
            <a:chOff x="1515075" y="1268751"/>
            <a:chExt cx="6558727" cy="570529"/>
          </a:xfrm>
        </p:grpSpPr>
        <p:sp>
          <p:nvSpPr>
            <p:cNvPr id="1250" name="Rectangle 1249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251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9" name="Rectangle 1258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60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0" name="Rectangle 1269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71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1" name="Rectangle 1280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82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2" name="Rectangle 1291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93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3" name="Rectangle 1302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04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4" name="Rectangle 1313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15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0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4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5" name="Rectangle 1324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26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7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8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9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0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" name="Rectangle 1335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37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0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3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4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5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6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7" name="Rectangle 1346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48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9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0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3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4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5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6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7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8" name="Rectangle 1357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9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0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1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3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4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5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6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7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8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9" name="Rectangle 1368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70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1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3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4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5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6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7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8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9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0" name="Rectangle 1379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81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3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4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5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6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8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9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0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1" name="Rectangle 1390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92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3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4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5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6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7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8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0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1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2" name="Rectangle 1401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03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4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5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6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7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8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9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0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1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2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3" name="Rectangle 1412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14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5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416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2008">
            <a:off x="5765487" y="1998696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7" name="Text Box 8"/>
          <p:cNvSpPr txBox="1">
            <a:spLocks noChangeArrowheads="1"/>
          </p:cNvSpPr>
          <p:nvPr/>
        </p:nvSpPr>
        <p:spPr bwMode="auto">
          <a:xfrm rot="16200000">
            <a:off x="2052854" y="1809499"/>
            <a:ext cx="77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3 </a:t>
            </a: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1418" name="Arc 1417"/>
          <p:cNvSpPr/>
          <p:nvPr/>
        </p:nvSpPr>
        <p:spPr>
          <a:xfrm>
            <a:off x="4067524" y="1881152"/>
            <a:ext cx="1209676" cy="1209676"/>
          </a:xfrm>
          <a:prstGeom prst="arc">
            <a:avLst>
              <a:gd name="adj1" fmla="val 10209467"/>
              <a:gd name="adj2" fmla="val 131120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Arc 1418"/>
          <p:cNvSpPr/>
          <p:nvPr/>
        </p:nvSpPr>
        <p:spPr>
          <a:xfrm>
            <a:off x="5479257" y="1878767"/>
            <a:ext cx="1209676" cy="1209676"/>
          </a:xfrm>
          <a:prstGeom prst="arc">
            <a:avLst>
              <a:gd name="adj1" fmla="val 10209467"/>
              <a:gd name="adj2" fmla="val 131120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0" name="Picture 3" descr="C:\Users\dell\Desktop\rounder1-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49019">
            <a:off x="4132794" y="2095185"/>
            <a:ext cx="1078490" cy="78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2" name="Arc 1421"/>
          <p:cNvSpPr/>
          <p:nvPr/>
        </p:nvSpPr>
        <p:spPr>
          <a:xfrm rot="21119210">
            <a:off x="4606786" y="2148566"/>
            <a:ext cx="1514470" cy="1514470"/>
          </a:xfrm>
          <a:prstGeom prst="arc">
            <a:avLst>
              <a:gd name="adj1" fmla="val 17153616"/>
              <a:gd name="adj2" fmla="val 180269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3" name="Picture 3" descr="C:\Users\dell\Desktop\rounder1-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60515">
            <a:off x="3765934" y="2271925"/>
            <a:ext cx="600354" cy="43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5" name="Straight Connector 1424"/>
          <p:cNvCxnSpPr>
            <a:cxnSpLocks noChangeShapeType="1"/>
          </p:cNvCxnSpPr>
          <p:nvPr/>
        </p:nvCxnSpPr>
        <p:spPr bwMode="auto">
          <a:xfrm>
            <a:off x="2541642" y="376202"/>
            <a:ext cx="3542450" cy="210859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26" name="Group 1425"/>
          <p:cNvGrpSpPr>
            <a:grpSpLocks/>
          </p:cNvGrpSpPr>
          <p:nvPr/>
        </p:nvGrpSpPr>
        <p:grpSpPr bwMode="auto">
          <a:xfrm rot="1849623">
            <a:off x="1696720" y="1619964"/>
            <a:ext cx="5688012" cy="493713"/>
            <a:chOff x="1515075" y="1268751"/>
            <a:chExt cx="6558727" cy="570529"/>
          </a:xfrm>
        </p:grpSpPr>
        <p:sp>
          <p:nvSpPr>
            <p:cNvPr id="1427" name="Rectangle 1426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428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9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0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1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2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" name="Rectangle 1435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37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2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3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5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6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7" name="Rectangle 1446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48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9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0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1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2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3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5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7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8" name="Rectangle 1457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59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0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1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2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3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5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6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7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8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9" name="Rectangle 1468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70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1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2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3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4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5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6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7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8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9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0" name="Rectangle 1479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81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2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3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4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6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7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8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9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0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1" name="Rectangle 1490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92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3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4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5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6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7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8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9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0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1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2" name="Rectangle 1501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03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4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6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7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8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9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0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1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2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3" name="Rectangle 1512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14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6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7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8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9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0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1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2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3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4" name="Rectangle 1523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25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6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7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8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9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0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1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2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3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4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5" name="Rectangle 1534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36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4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5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6" name="Rectangle 1545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47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8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9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0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1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2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3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4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5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7" name="Rectangle 1556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58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9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0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1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2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3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4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5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8" name="Rectangle 1567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69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0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1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2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3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4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5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6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7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8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9" name="Rectangle 1578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80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1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2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3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4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5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6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7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8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9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0" name="Rectangle 1589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91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2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93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5528154" y="1422273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" name="Text Box 8"/>
          <p:cNvSpPr txBox="1">
            <a:spLocks noChangeArrowheads="1"/>
          </p:cNvSpPr>
          <p:nvPr/>
        </p:nvSpPr>
        <p:spPr bwMode="auto">
          <a:xfrm>
            <a:off x="6011682" y="2452652"/>
            <a:ext cx="3987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C'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98" name="Text Box 8"/>
          <p:cNvSpPr txBox="1">
            <a:spLocks noChangeArrowheads="1"/>
          </p:cNvSpPr>
          <p:nvPr/>
        </p:nvSpPr>
        <p:spPr bwMode="auto">
          <a:xfrm>
            <a:off x="2281326" y="886546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99" name="Text Box 8"/>
          <p:cNvSpPr txBox="1">
            <a:spLocks noChangeArrowheads="1"/>
          </p:cNvSpPr>
          <p:nvPr/>
        </p:nvSpPr>
        <p:spPr bwMode="auto">
          <a:xfrm>
            <a:off x="2257428" y="337512"/>
            <a:ext cx="3987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A'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94" name="Rectangle 1593"/>
          <p:cNvSpPr/>
          <p:nvPr/>
        </p:nvSpPr>
        <p:spPr>
          <a:xfrm>
            <a:off x="-6106" y="-552450"/>
            <a:ext cx="1828800" cy="3422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3577">
              <a:tabLst>
                <a:tab pos="685183" algn="l"/>
                <a:tab pos="1086459" algn="l"/>
                <a:tab pos="1260927" algn="l"/>
                <a:tab pos="1314854" algn="l"/>
              </a:tabLst>
              <a:defRPr/>
            </a:pPr>
            <a:r>
              <a:rPr lang="en-US" sz="1599" b="1" dirty="0" smtClean="0">
                <a:solidFill>
                  <a:schemeClr val="bg1"/>
                </a:solidFill>
                <a:latin typeface="Bookman Old Style" pitchFamily="18" charset="0"/>
              </a:rPr>
              <a:t>Ex-13.1 (Q.7)</a:t>
            </a:r>
            <a:endParaRPr lang="en-US" sz="1798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595" name="Text Box 52"/>
          <p:cNvSpPr txBox="1">
            <a:spLocks noChangeArrowheads="1"/>
          </p:cNvSpPr>
          <p:nvPr/>
        </p:nvSpPr>
        <p:spPr bwMode="auto">
          <a:xfrm>
            <a:off x="1411286" y="2452652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0" name="Text Box 52"/>
          <p:cNvSpPr txBox="1">
            <a:spLocks noChangeArrowheads="1"/>
          </p:cNvSpPr>
          <p:nvPr/>
        </p:nvSpPr>
        <p:spPr bwMode="auto">
          <a:xfrm>
            <a:off x="2329655" y="1410430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Z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1" name="Text Box 52"/>
          <p:cNvSpPr txBox="1">
            <a:spLocks noChangeArrowheads="1"/>
          </p:cNvSpPr>
          <p:nvPr/>
        </p:nvSpPr>
        <p:spPr bwMode="auto">
          <a:xfrm>
            <a:off x="3619504" y="3433693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P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2" name="Text Box 52"/>
          <p:cNvSpPr txBox="1">
            <a:spLocks noChangeArrowheads="1"/>
          </p:cNvSpPr>
          <p:nvPr/>
        </p:nvSpPr>
        <p:spPr bwMode="auto">
          <a:xfrm>
            <a:off x="4306255" y="3224178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Q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3" name="Text Box 52"/>
          <p:cNvSpPr txBox="1">
            <a:spLocks noChangeArrowheads="1"/>
          </p:cNvSpPr>
          <p:nvPr/>
        </p:nvSpPr>
        <p:spPr bwMode="auto">
          <a:xfrm>
            <a:off x="4729639" y="4307616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4" name="Text Box 52"/>
          <p:cNvSpPr txBox="1">
            <a:spLocks noChangeArrowheads="1"/>
          </p:cNvSpPr>
          <p:nvPr/>
        </p:nvSpPr>
        <p:spPr bwMode="auto">
          <a:xfrm>
            <a:off x="5434010" y="3981414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S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5" name="Text Box 52"/>
          <p:cNvSpPr txBox="1">
            <a:spLocks noChangeArrowheads="1"/>
          </p:cNvSpPr>
          <p:nvPr/>
        </p:nvSpPr>
        <p:spPr bwMode="auto">
          <a:xfrm>
            <a:off x="3886200" y="2452652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T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6" name="Text Box 52"/>
          <p:cNvSpPr txBox="1">
            <a:spLocks noChangeArrowheads="1"/>
          </p:cNvSpPr>
          <p:nvPr/>
        </p:nvSpPr>
        <p:spPr bwMode="auto">
          <a:xfrm>
            <a:off x="4014785" y="1976408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U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7" name="Text Box 52"/>
          <p:cNvSpPr txBox="1">
            <a:spLocks noChangeArrowheads="1"/>
          </p:cNvSpPr>
          <p:nvPr/>
        </p:nvSpPr>
        <p:spPr bwMode="auto">
          <a:xfrm>
            <a:off x="5286378" y="2452619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V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608" name="Text Box 52"/>
          <p:cNvSpPr txBox="1">
            <a:spLocks noChangeArrowheads="1"/>
          </p:cNvSpPr>
          <p:nvPr/>
        </p:nvSpPr>
        <p:spPr bwMode="auto">
          <a:xfrm>
            <a:off x="5405437" y="1981163"/>
            <a:ext cx="304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W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97360" y="2065302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1" name="Group 1710"/>
          <p:cNvGrpSpPr/>
          <p:nvPr/>
        </p:nvGrpSpPr>
        <p:grpSpPr>
          <a:xfrm>
            <a:off x="5981073" y="1891218"/>
            <a:ext cx="2375745" cy="546100"/>
            <a:chOff x="5095648" y="-870089"/>
            <a:chExt cx="2375745" cy="546100"/>
          </a:xfrm>
        </p:grpSpPr>
        <p:grpSp>
          <p:nvGrpSpPr>
            <p:cNvPr id="1712" name="Group 1711"/>
            <p:cNvGrpSpPr/>
            <p:nvPr/>
          </p:nvGrpSpPr>
          <p:grpSpPr>
            <a:xfrm>
              <a:off x="5095648" y="-870089"/>
              <a:ext cx="2375745" cy="546100"/>
              <a:chOff x="6003502" y="850899"/>
              <a:chExt cx="2375745" cy="546100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717" name="Rounded Rectangle 1716"/>
              <p:cNvSpPr/>
              <p:nvPr/>
            </p:nvSpPr>
            <p:spPr bwMode="auto">
              <a:xfrm>
                <a:off x="6003502" y="885020"/>
                <a:ext cx="2375745" cy="492027"/>
              </a:xfrm>
              <a:prstGeom prst="roundRect">
                <a:avLst/>
              </a:prstGeom>
              <a:solidFill>
                <a:srgbClr val="FF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  <a:extLst/>
            </p:spPr>
            <p:txBody>
              <a:bodyPr lIns="91347" tIns="45669" rIns="91347" bIns="45669"/>
              <a:lstStyle/>
              <a:p>
                <a:pPr algn="ctr">
                  <a:defRPr/>
                </a:pPr>
                <a:endParaRPr lang="en-US" sz="1400" b="1" kern="0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1718" name="Group 1717"/>
              <p:cNvGrpSpPr/>
              <p:nvPr/>
            </p:nvGrpSpPr>
            <p:grpSpPr>
              <a:xfrm>
                <a:off x="6172200" y="850899"/>
                <a:ext cx="2167939" cy="546100"/>
                <a:chOff x="1284876" y="3562350"/>
                <a:chExt cx="2167939" cy="546100"/>
              </a:xfrm>
            </p:grpSpPr>
            <p:sp>
              <p:nvSpPr>
                <p:cNvPr id="1719" name="TextBox 1718"/>
                <p:cNvSpPr txBox="1"/>
                <p:nvPr/>
              </p:nvSpPr>
              <p:spPr>
                <a:xfrm>
                  <a:off x="1284876" y="3562350"/>
                  <a:ext cx="543923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AB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720" name="Straight Connector 1719"/>
                <p:cNvCxnSpPr/>
                <p:nvPr/>
              </p:nvCxnSpPr>
              <p:spPr bwMode="auto">
                <a:xfrm flipV="1">
                  <a:off x="1342573" y="3843071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1721" name="TextBox 1720"/>
                <p:cNvSpPr txBox="1"/>
                <p:nvPr/>
              </p:nvSpPr>
              <p:spPr>
                <a:xfrm>
                  <a:off x="1299205" y="3798860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</a:t>
                  </a: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722" name="TextBox 1721"/>
                <p:cNvSpPr txBox="1"/>
                <p:nvPr/>
              </p:nvSpPr>
              <p:spPr>
                <a:xfrm>
                  <a:off x="1676400" y="3687371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723" name="TextBox 1722"/>
                <p:cNvSpPr txBox="1"/>
                <p:nvPr/>
              </p:nvSpPr>
              <p:spPr>
                <a:xfrm>
                  <a:off x="1866076" y="3564163"/>
                  <a:ext cx="543923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BC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724" name="Straight Connector 1723"/>
                <p:cNvCxnSpPr/>
                <p:nvPr/>
              </p:nvCxnSpPr>
              <p:spPr bwMode="auto">
                <a:xfrm flipV="1">
                  <a:off x="1923773" y="3844884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1725" name="TextBox 1724"/>
                <p:cNvSpPr txBox="1"/>
                <p:nvPr/>
              </p:nvSpPr>
              <p:spPr>
                <a:xfrm>
                  <a:off x="1880405" y="3800673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BC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726" name="TextBox 1725"/>
                <p:cNvSpPr txBox="1"/>
                <p:nvPr/>
              </p:nvSpPr>
              <p:spPr>
                <a:xfrm>
                  <a:off x="2257600" y="3685558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727" name="TextBox 1726"/>
                <p:cNvSpPr txBox="1"/>
                <p:nvPr/>
              </p:nvSpPr>
              <p:spPr>
                <a:xfrm>
                  <a:off x="2475676" y="3562350"/>
                  <a:ext cx="54392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AC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728" name="Straight Connector 1727"/>
                <p:cNvCxnSpPr/>
                <p:nvPr/>
              </p:nvCxnSpPr>
              <p:spPr bwMode="auto">
                <a:xfrm flipV="1">
                  <a:off x="2533374" y="3843071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1729" name="TextBox 1728"/>
                <p:cNvSpPr txBox="1"/>
                <p:nvPr/>
              </p:nvSpPr>
              <p:spPr>
                <a:xfrm>
                  <a:off x="2490006" y="3798860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AC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730" name="TextBox 1729"/>
                <p:cNvSpPr txBox="1"/>
                <p:nvPr/>
              </p:nvSpPr>
              <p:spPr>
                <a:xfrm>
                  <a:off x="2856677" y="3685558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731" name="TextBox 1730"/>
                <p:cNvSpPr txBox="1"/>
                <p:nvPr/>
              </p:nvSpPr>
              <p:spPr>
                <a:xfrm>
                  <a:off x="3085277" y="3562350"/>
                  <a:ext cx="367538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IN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</a:rPr>
                    <a:t>5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1732" name="Straight Connector 1731"/>
                <p:cNvCxnSpPr/>
                <p:nvPr/>
              </p:nvCxnSpPr>
              <p:spPr bwMode="auto">
                <a:xfrm flipV="1">
                  <a:off x="3157953" y="3843071"/>
                  <a:ext cx="195932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1733" name="TextBox 1732"/>
                <p:cNvSpPr txBox="1"/>
                <p:nvPr/>
              </p:nvSpPr>
              <p:spPr>
                <a:xfrm>
                  <a:off x="3099607" y="3798860"/>
                  <a:ext cx="353208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</a:rPr>
                    <a:t>3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p:grpSp>
        </p:grpSp>
        <p:cxnSp>
          <p:nvCxnSpPr>
            <p:cNvPr id="1713" name="Straight Connector 1712"/>
            <p:cNvCxnSpPr/>
            <p:nvPr/>
          </p:nvCxnSpPr>
          <p:spPr>
            <a:xfrm>
              <a:off x="5313240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4" name="Straight Connector 1713"/>
            <p:cNvCxnSpPr/>
            <p:nvPr/>
          </p:nvCxnSpPr>
          <p:spPr>
            <a:xfrm>
              <a:off x="5884741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Straight Connector 1714"/>
            <p:cNvCxnSpPr/>
            <p:nvPr/>
          </p:nvCxnSpPr>
          <p:spPr>
            <a:xfrm>
              <a:off x="6510894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Straight Connector 1715"/>
            <p:cNvCxnSpPr/>
            <p:nvPr/>
          </p:nvCxnSpPr>
          <p:spPr>
            <a:xfrm>
              <a:off x="7106288" y="-593725"/>
              <a:ext cx="26519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9" name="Group 41"/>
          <p:cNvGrpSpPr>
            <a:grpSpLocks/>
          </p:cNvGrpSpPr>
          <p:nvPr/>
        </p:nvGrpSpPr>
        <p:grpSpPr bwMode="auto">
          <a:xfrm>
            <a:off x="5545603" y="1031960"/>
            <a:ext cx="2458016" cy="670857"/>
            <a:chOff x="5327947" y="3115971"/>
            <a:chExt cx="2403548" cy="75377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10" name="Rounded Rectangle 1609"/>
            <p:cNvSpPr/>
            <p:nvPr/>
          </p:nvSpPr>
          <p:spPr bwMode="auto">
            <a:xfrm>
              <a:off x="5327947" y="3115971"/>
              <a:ext cx="2403548" cy="75377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11" name="TextBox 43"/>
            <p:cNvSpPr txBox="1">
              <a:spLocks noChangeArrowheads="1"/>
            </p:cNvSpPr>
            <p:nvPr/>
          </p:nvSpPr>
          <p:spPr bwMode="auto">
            <a:xfrm>
              <a:off x="5389525" y="3306116"/>
              <a:ext cx="2278938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BC = 4cm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12" name="Group 41"/>
          <p:cNvGrpSpPr>
            <a:grpSpLocks/>
          </p:cNvGrpSpPr>
          <p:nvPr/>
        </p:nvGrpSpPr>
        <p:grpSpPr bwMode="auto">
          <a:xfrm>
            <a:off x="5206599" y="515609"/>
            <a:ext cx="3304334" cy="1113158"/>
            <a:chOff x="4905990" y="3255688"/>
            <a:chExt cx="3231112" cy="125074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13" name="Rounded Rectangle 1612"/>
            <p:cNvSpPr/>
            <p:nvPr/>
          </p:nvSpPr>
          <p:spPr bwMode="auto">
            <a:xfrm>
              <a:off x="4905990" y="3255688"/>
              <a:ext cx="3231112" cy="125074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14" name="TextBox 43"/>
            <p:cNvSpPr txBox="1">
              <a:spLocks noChangeArrowheads="1"/>
            </p:cNvSpPr>
            <p:nvPr/>
          </p:nvSpPr>
          <p:spPr bwMode="auto">
            <a:xfrm>
              <a:off x="5012362" y="3405447"/>
              <a:ext cx="3033266" cy="9337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any suitable radius, draw arcs intersecting BC at X and Y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15" name="Group 41"/>
          <p:cNvGrpSpPr>
            <a:grpSpLocks/>
          </p:cNvGrpSpPr>
          <p:nvPr/>
        </p:nvGrpSpPr>
        <p:grpSpPr bwMode="auto">
          <a:xfrm>
            <a:off x="5372133" y="572585"/>
            <a:ext cx="2746624" cy="1095811"/>
            <a:chOff x="5121898" y="3251164"/>
            <a:chExt cx="2685761" cy="123125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16" name="Rounded Rectangle 1615"/>
            <p:cNvSpPr/>
            <p:nvPr/>
          </p:nvSpPr>
          <p:spPr bwMode="auto">
            <a:xfrm>
              <a:off x="5121898" y="3251164"/>
              <a:ext cx="2685761" cy="123125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17" name="TextBox 43"/>
            <p:cNvSpPr txBox="1">
              <a:spLocks noChangeArrowheads="1"/>
            </p:cNvSpPr>
            <p:nvPr/>
          </p:nvSpPr>
          <p:spPr bwMode="auto">
            <a:xfrm>
              <a:off x="5200392" y="3405447"/>
              <a:ext cx="2506832" cy="9337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X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XY draw an arc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18" name="Group 41"/>
          <p:cNvGrpSpPr>
            <a:grpSpLocks/>
          </p:cNvGrpSpPr>
          <p:nvPr/>
        </p:nvGrpSpPr>
        <p:grpSpPr bwMode="auto">
          <a:xfrm>
            <a:off x="5424685" y="548691"/>
            <a:ext cx="2677046" cy="982201"/>
            <a:chOff x="5118659" y="3314990"/>
            <a:chExt cx="2617724" cy="11036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19" name="Rounded Rectangle 1618"/>
            <p:cNvSpPr/>
            <p:nvPr/>
          </p:nvSpPr>
          <p:spPr bwMode="auto">
            <a:xfrm>
              <a:off x="5118659" y="3314990"/>
              <a:ext cx="2617724" cy="110360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20" name="TextBox 43"/>
            <p:cNvSpPr txBox="1">
              <a:spLocks noChangeArrowheads="1"/>
            </p:cNvSpPr>
            <p:nvPr/>
          </p:nvSpPr>
          <p:spPr bwMode="auto">
            <a:xfrm>
              <a:off x="5200392" y="3405447"/>
              <a:ext cx="2506832" cy="9337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Y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 cut previously drawn arc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21" name="Group 41"/>
          <p:cNvGrpSpPr>
            <a:grpSpLocks/>
          </p:cNvGrpSpPr>
          <p:nvPr/>
        </p:nvGrpSpPr>
        <p:grpSpPr bwMode="auto">
          <a:xfrm>
            <a:off x="6042704" y="875138"/>
            <a:ext cx="1662236" cy="458204"/>
            <a:chOff x="5540896" y="3377382"/>
            <a:chExt cx="1625401" cy="51483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22" name="Rounded Rectangle 1621"/>
            <p:cNvSpPr/>
            <p:nvPr/>
          </p:nvSpPr>
          <p:spPr bwMode="auto">
            <a:xfrm>
              <a:off x="5540896" y="3377382"/>
              <a:ext cx="1625401" cy="51483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23" name="TextBox 43"/>
            <p:cNvSpPr txBox="1">
              <a:spLocks noChangeArrowheads="1"/>
            </p:cNvSpPr>
            <p:nvPr/>
          </p:nvSpPr>
          <p:spPr bwMode="auto">
            <a:xfrm>
              <a:off x="5583459" y="3428753"/>
              <a:ext cx="1515604" cy="38040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BZ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24" name="Group 41"/>
          <p:cNvGrpSpPr>
            <a:grpSpLocks/>
          </p:cNvGrpSpPr>
          <p:nvPr/>
        </p:nvGrpSpPr>
        <p:grpSpPr bwMode="auto">
          <a:xfrm>
            <a:off x="5114493" y="811852"/>
            <a:ext cx="3051497" cy="1016220"/>
            <a:chOff x="5541452" y="3170026"/>
            <a:chExt cx="2983881" cy="114181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25" name="Rounded Rectangle 1624"/>
            <p:cNvSpPr/>
            <p:nvPr/>
          </p:nvSpPr>
          <p:spPr bwMode="auto">
            <a:xfrm>
              <a:off x="5541452" y="3170026"/>
              <a:ext cx="2983881" cy="114181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26" name="TextBox 43"/>
            <p:cNvSpPr txBox="1">
              <a:spLocks noChangeArrowheads="1"/>
            </p:cNvSpPr>
            <p:nvPr/>
          </p:nvSpPr>
          <p:spPr bwMode="auto">
            <a:xfrm>
              <a:off x="5672838" y="3306115"/>
              <a:ext cx="2698221" cy="6570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as </a:t>
              </a:r>
              <a:r>
                <a:rPr lang="en-US" altLang="en-US" sz="1600" dirty="0" err="1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 and r =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3cm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an arc and mark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point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27" name="Group 41"/>
          <p:cNvGrpSpPr>
            <a:grpSpLocks/>
          </p:cNvGrpSpPr>
          <p:nvPr/>
        </p:nvGrpSpPr>
        <p:grpSpPr bwMode="auto">
          <a:xfrm>
            <a:off x="6042704" y="1100537"/>
            <a:ext cx="1320144" cy="489203"/>
            <a:chOff x="5819332" y="3250639"/>
            <a:chExt cx="1290891" cy="54966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28" name="Rounded Rectangle 1627"/>
            <p:cNvSpPr/>
            <p:nvPr/>
          </p:nvSpPr>
          <p:spPr bwMode="auto">
            <a:xfrm>
              <a:off x="5819332" y="3250639"/>
              <a:ext cx="1290891" cy="54966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29" name="TextBox 43"/>
            <p:cNvSpPr txBox="1">
              <a:spLocks noChangeArrowheads="1"/>
            </p:cNvSpPr>
            <p:nvPr/>
          </p:nvSpPr>
          <p:spPr bwMode="auto">
            <a:xfrm>
              <a:off x="5913736" y="3327520"/>
              <a:ext cx="1130224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33" name="Group 41"/>
          <p:cNvGrpSpPr>
            <a:grpSpLocks/>
          </p:cNvGrpSpPr>
          <p:nvPr/>
        </p:nvGrpSpPr>
        <p:grpSpPr bwMode="auto">
          <a:xfrm>
            <a:off x="5790291" y="837271"/>
            <a:ext cx="1828459" cy="670857"/>
            <a:chOff x="5608065" y="3148587"/>
            <a:chExt cx="1787942" cy="75377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34" name="Rounded Rectangle 1633"/>
            <p:cNvSpPr/>
            <p:nvPr/>
          </p:nvSpPr>
          <p:spPr bwMode="auto">
            <a:xfrm>
              <a:off x="5608065" y="3148587"/>
              <a:ext cx="1787942" cy="75377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35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1556544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ray BO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30" name="Group 41"/>
          <p:cNvGrpSpPr>
            <a:grpSpLocks/>
          </p:cNvGrpSpPr>
          <p:nvPr/>
        </p:nvGrpSpPr>
        <p:grpSpPr bwMode="auto">
          <a:xfrm>
            <a:off x="5583018" y="739296"/>
            <a:ext cx="2454084" cy="892910"/>
            <a:chOff x="5498773" y="3243034"/>
            <a:chExt cx="2399700" cy="100327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31" name="Rounded Rectangle 1630"/>
            <p:cNvSpPr/>
            <p:nvPr/>
          </p:nvSpPr>
          <p:spPr bwMode="auto">
            <a:xfrm>
              <a:off x="5498773" y="3243034"/>
              <a:ext cx="2379752" cy="100327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32" name="TextBox 43"/>
            <p:cNvSpPr txBox="1">
              <a:spLocks noChangeArrowheads="1"/>
            </p:cNvSpPr>
            <p:nvPr/>
          </p:nvSpPr>
          <p:spPr bwMode="auto">
            <a:xfrm>
              <a:off x="5546638" y="3274009"/>
              <a:ext cx="2351835" cy="9337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Considering any suitable radius, draw 5 arcs on ray BO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36" name="Group 41"/>
          <p:cNvGrpSpPr>
            <a:grpSpLocks/>
          </p:cNvGrpSpPr>
          <p:nvPr/>
        </p:nvGrpSpPr>
        <p:grpSpPr bwMode="auto">
          <a:xfrm>
            <a:off x="6018236" y="817783"/>
            <a:ext cx="1475149" cy="607319"/>
            <a:chOff x="5654828" y="3158595"/>
            <a:chExt cx="1442461" cy="68238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37" name="Rounded Rectangle 1636"/>
            <p:cNvSpPr/>
            <p:nvPr/>
          </p:nvSpPr>
          <p:spPr bwMode="auto">
            <a:xfrm>
              <a:off x="5654828" y="3158595"/>
              <a:ext cx="1442461" cy="68238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38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1240489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3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39" name="Group 41"/>
          <p:cNvGrpSpPr>
            <a:grpSpLocks/>
          </p:cNvGrpSpPr>
          <p:nvPr/>
        </p:nvGrpSpPr>
        <p:grpSpPr bwMode="auto">
          <a:xfrm>
            <a:off x="5029249" y="519465"/>
            <a:ext cx="3404462" cy="1318317"/>
            <a:chOff x="5554736" y="3171984"/>
            <a:chExt cx="3329021" cy="148126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40" name="Rounded Rectangle 1639"/>
            <p:cNvSpPr/>
            <p:nvPr/>
          </p:nvSpPr>
          <p:spPr bwMode="auto">
            <a:xfrm>
              <a:off x="5554736" y="3171984"/>
              <a:ext cx="3329021" cy="148126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41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2995653" cy="121036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3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and any suitable radius draw an arc intersecting BO and 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3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 at point P &amp; Q respectively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42" name="Group 41"/>
          <p:cNvGrpSpPr>
            <a:grpSpLocks/>
          </p:cNvGrpSpPr>
          <p:nvPr/>
        </p:nvGrpSpPr>
        <p:grpSpPr bwMode="auto">
          <a:xfrm>
            <a:off x="4939986" y="585394"/>
            <a:ext cx="3472889" cy="1129014"/>
            <a:chOff x="4798800" y="3071922"/>
            <a:chExt cx="3395931" cy="126856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43" name="Rounded Rectangle 1642"/>
            <p:cNvSpPr/>
            <p:nvPr/>
          </p:nvSpPr>
          <p:spPr bwMode="auto">
            <a:xfrm>
              <a:off x="4798800" y="3071922"/>
              <a:ext cx="3395931" cy="126856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44" name="TextBox 43"/>
            <p:cNvSpPr txBox="1">
              <a:spLocks noChangeArrowheads="1"/>
            </p:cNvSpPr>
            <p:nvPr/>
          </p:nvSpPr>
          <p:spPr bwMode="auto">
            <a:xfrm>
              <a:off x="4991339" y="3229371"/>
              <a:ext cx="3033267" cy="9337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Now, 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5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Draw an arc intersecting BO at R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45" name="Group 41"/>
          <p:cNvGrpSpPr>
            <a:grpSpLocks/>
          </p:cNvGrpSpPr>
          <p:nvPr/>
        </p:nvGrpSpPr>
        <p:grpSpPr bwMode="auto">
          <a:xfrm>
            <a:off x="5135697" y="536840"/>
            <a:ext cx="2898863" cy="1323861"/>
            <a:chOff x="5476361" y="3201068"/>
            <a:chExt cx="2834625" cy="148748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46" name="Rounded Rectangle 1645"/>
            <p:cNvSpPr/>
            <p:nvPr/>
          </p:nvSpPr>
          <p:spPr bwMode="auto">
            <a:xfrm>
              <a:off x="5476361" y="3201068"/>
              <a:ext cx="2834625" cy="148748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47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2092687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consider Radius = PQ</a:t>
              </a:r>
            </a:p>
          </p:txBody>
        </p:sp>
      </p:grpSp>
      <p:sp>
        <p:nvSpPr>
          <p:cNvPr id="1648" name="TextBox 1647"/>
          <p:cNvSpPr txBox="1"/>
          <p:nvPr/>
        </p:nvSpPr>
        <p:spPr>
          <a:xfrm>
            <a:off x="5333999" y="1162015"/>
            <a:ext cx="2743200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 as 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cut an arc, and mark that point S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649" name="Group 41"/>
          <p:cNvGrpSpPr>
            <a:grpSpLocks/>
          </p:cNvGrpSpPr>
          <p:nvPr/>
        </p:nvGrpSpPr>
        <p:grpSpPr bwMode="auto">
          <a:xfrm>
            <a:off x="5221407" y="851446"/>
            <a:ext cx="2730856" cy="786629"/>
            <a:chOff x="5437940" y="3379798"/>
            <a:chExt cx="2670341" cy="88385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50" name="Rounded Rectangle 1649"/>
            <p:cNvSpPr/>
            <p:nvPr/>
          </p:nvSpPr>
          <p:spPr bwMode="auto">
            <a:xfrm>
              <a:off x="5437940" y="3379798"/>
              <a:ext cx="2670341" cy="88385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51" name="TextBox 43"/>
            <p:cNvSpPr txBox="1">
              <a:spLocks noChangeArrowheads="1"/>
            </p:cNvSpPr>
            <p:nvPr/>
          </p:nvSpPr>
          <p:spPr bwMode="auto">
            <a:xfrm>
              <a:off x="5530989" y="3498906"/>
              <a:ext cx="2532150" cy="6570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5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S intersecting BC at C'</a:t>
              </a:r>
              <a:endParaRPr lang="en-US" altLang="en-US" sz="1600" baseline="-250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52" name="Group 41"/>
          <p:cNvGrpSpPr>
            <a:grpSpLocks/>
          </p:cNvGrpSpPr>
          <p:nvPr/>
        </p:nvGrpSpPr>
        <p:grpSpPr bwMode="auto">
          <a:xfrm>
            <a:off x="4976537" y="555448"/>
            <a:ext cx="3337380" cy="1305264"/>
            <a:chOff x="5587534" y="3179317"/>
            <a:chExt cx="3263426" cy="146659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53" name="Rounded Rectangle 1652"/>
            <p:cNvSpPr/>
            <p:nvPr/>
          </p:nvSpPr>
          <p:spPr bwMode="auto">
            <a:xfrm>
              <a:off x="5587534" y="3179317"/>
              <a:ext cx="3263426" cy="146659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54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2995653" cy="121036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and any suitable radius draw an arc intersecting BC and AC at point T &amp; U respectively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58" name="Group 41"/>
          <p:cNvGrpSpPr>
            <a:grpSpLocks/>
          </p:cNvGrpSpPr>
          <p:nvPr/>
        </p:nvGrpSpPr>
        <p:grpSpPr bwMode="auto">
          <a:xfrm>
            <a:off x="4969602" y="716004"/>
            <a:ext cx="3304334" cy="1011961"/>
            <a:chOff x="4881210" y="3151953"/>
            <a:chExt cx="3231111" cy="113704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59" name="Rounded Rectangle 1658"/>
            <p:cNvSpPr/>
            <p:nvPr/>
          </p:nvSpPr>
          <p:spPr bwMode="auto">
            <a:xfrm>
              <a:off x="4881210" y="3151953"/>
              <a:ext cx="3231111" cy="113704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60" name="TextBox 43"/>
            <p:cNvSpPr txBox="1">
              <a:spLocks noChangeArrowheads="1"/>
            </p:cNvSpPr>
            <p:nvPr/>
          </p:nvSpPr>
          <p:spPr bwMode="auto">
            <a:xfrm>
              <a:off x="4991339" y="3229371"/>
              <a:ext cx="3033267" cy="9337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Now, C'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Draw an arc intersecting BC at V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661" name="Group 41"/>
          <p:cNvGrpSpPr>
            <a:grpSpLocks/>
          </p:cNvGrpSpPr>
          <p:nvPr/>
        </p:nvGrpSpPr>
        <p:grpSpPr bwMode="auto">
          <a:xfrm>
            <a:off x="5279472" y="547693"/>
            <a:ext cx="2898863" cy="1310753"/>
            <a:chOff x="5439104" y="3208432"/>
            <a:chExt cx="2834625" cy="147275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62" name="Rounded Rectangle 1661"/>
            <p:cNvSpPr/>
            <p:nvPr/>
          </p:nvSpPr>
          <p:spPr bwMode="auto">
            <a:xfrm>
              <a:off x="5439104" y="3208432"/>
              <a:ext cx="2834625" cy="147275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63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2092687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consider Radius = TU</a:t>
              </a:r>
            </a:p>
          </p:txBody>
        </p:sp>
      </p:grpSp>
      <p:sp>
        <p:nvSpPr>
          <p:cNvPr id="1664" name="TextBox 1663"/>
          <p:cNvSpPr txBox="1"/>
          <p:nvPr/>
        </p:nvSpPr>
        <p:spPr>
          <a:xfrm>
            <a:off x="5401574" y="1166314"/>
            <a:ext cx="2743200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V as </a:t>
            </a:r>
            <a:r>
              <a:rPr lang="en-US" sz="1600" b="1" dirty="0" err="1" smtClean="0">
                <a:solidFill>
                  <a:schemeClr val="bg1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cut an arc, and mark that point 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W</a:t>
            </a:r>
          </a:p>
        </p:txBody>
      </p:sp>
      <p:grpSp>
        <p:nvGrpSpPr>
          <p:cNvPr id="1665" name="Group 41"/>
          <p:cNvGrpSpPr>
            <a:grpSpLocks/>
          </p:cNvGrpSpPr>
          <p:nvPr/>
        </p:nvGrpSpPr>
        <p:grpSpPr bwMode="auto">
          <a:xfrm>
            <a:off x="5380300" y="748065"/>
            <a:ext cx="2785747" cy="786629"/>
            <a:chOff x="5411104" y="3379798"/>
            <a:chExt cx="2724016" cy="88385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66" name="Rounded Rectangle 1665"/>
            <p:cNvSpPr/>
            <p:nvPr/>
          </p:nvSpPr>
          <p:spPr bwMode="auto">
            <a:xfrm>
              <a:off x="5411104" y="3379798"/>
              <a:ext cx="2724016" cy="88385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667" name="TextBox 43"/>
            <p:cNvSpPr txBox="1">
              <a:spLocks noChangeArrowheads="1"/>
            </p:cNvSpPr>
            <p:nvPr/>
          </p:nvSpPr>
          <p:spPr bwMode="auto">
            <a:xfrm>
              <a:off x="5530989" y="3498906"/>
              <a:ext cx="2532150" cy="6570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C'W intersecting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A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at A'</a:t>
              </a:r>
              <a:endParaRPr lang="en-US" altLang="en-US" sz="1600" baseline="-250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34" name="Oval 1733"/>
          <p:cNvSpPr/>
          <p:nvPr/>
        </p:nvSpPr>
        <p:spPr>
          <a:xfrm>
            <a:off x="5207781" y="4474361"/>
            <a:ext cx="69063" cy="690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Oval 1734"/>
          <p:cNvSpPr/>
          <p:nvPr/>
        </p:nvSpPr>
        <p:spPr>
          <a:xfrm>
            <a:off x="4114800" y="3608534"/>
            <a:ext cx="69063" cy="690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6" name="Group 1735"/>
          <p:cNvGrpSpPr/>
          <p:nvPr/>
        </p:nvGrpSpPr>
        <p:grpSpPr>
          <a:xfrm>
            <a:off x="5715000" y="2373308"/>
            <a:ext cx="94886" cy="81724"/>
            <a:chOff x="5754458" y="-857250"/>
            <a:chExt cx="176945" cy="1524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737" name="Straight Connector 1736"/>
            <p:cNvCxnSpPr/>
            <p:nvPr/>
          </p:nvCxnSpPr>
          <p:spPr>
            <a:xfrm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Straight Connector 1737"/>
            <p:cNvCxnSpPr/>
            <p:nvPr/>
          </p:nvCxnSpPr>
          <p:spPr>
            <a:xfrm flipH="1"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9" name="Group 1738"/>
          <p:cNvGrpSpPr/>
          <p:nvPr/>
        </p:nvGrpSpPr>
        <p:grpSpPr>
          <a:xfrm>
            <a:off x="4290008" y="2366993"/>
            <a:ext cx="94886" cy="81724"/>
            <a:chOff x="5754458" y="-857250"/>
            <a:chExt cx="176945" cy="1524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740" name="Straight Connector 1739"/>
            <p:cNvCxnSpPr/>
            <p:nvPr/>
          </p:nvCxnSpPr>
          <p:spPr>
            <a:xfrm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Straight Connector 1740"/>
            <p:cNvCxnSpPr/>
            <p:nvPr/>
          </p:nvCxnSpPr>
          <p:spPr>
            <a:xfrm flipH="1"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2" name="Group 41"/>
          <p:cNvGrpSpPr>
            <a:grpSpLocks/>
          </p:cNvGrpSpPr>
          <p:nvPr/>
        </p:nvGrpSpPr>
        <p:grpSpPr bwMode="auto">
          <a:xfrm>
            <a:off x="5491539" y="762244"/>
            <a:ext cx="2387603" cy="912283"/>
            <a:chOff x="5327206" y="3239208"/>
            <a:chExt cx="2334698" cy="102504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43" name="Rounded Rectangle 1742"/>
            <p:cNvSpPr/>
            <p:nvPr/>
          </p:nvSpPr>
          <p:spPr bwMode="auto">
            <a:xfrm>
              <a:off x="5327206" y="3239208"/>
              <a:ext cx="2309762" cy="102504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44" name="TextBox 43"/>
            <p:cNvSpPr txBox="1">
              <a:spLocks noChangeArrowheads="1"/>
            </p:cNvSpPr>
            <p:nvPr/>
          </p:nvSpPr>
          <p:spPr bwMode="auto">
            <a:xfrm>
              <a:off x="5389524" y="3306116"/>
              <a:ext cx="2272380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as the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same radius, draw another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45" name="Group 41"/>
          <p:cNvGrpSpPr>
            <a:grpSpLocks/>
          </p:cNvGrpSpPr>
          <p:nvPr/>
        </p:nvGrpSpPr>
        <p:grpSpPr bwMode="auto">
          <a:xfrm>
            <a:off x="5313441" y="782093"/>
            <a:ext cx="2998985" cy="880371"/>
            <a:chOff x="5370720" y="3275560"/>
            <a:chExt cx="2932532" cy="98918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746" name="Rounded Rectangle 1745"/>
            <p:cNvSpPr/>
            <p:nvPr/>
          </p:nvSpPr>
          <p:spPr bwMode="auto">
            <a:xfrm>
              <a:off x="5370720" y="3275560"/>
              <a:ext cx="2850988" cy="98918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747" name="TextBox 43"/>
            <p:cNvSpPr txBox="1">
              <a:spLocks noChangeArrowheads="1"/>
            </p:cNvSpPr>
            <p:nvPr/>
          </p:nvSpPr>
          <p:spPr bwMode="auto">
            <a:xfrm>
              <a:off x="5389525" y="3306116"/>
              <a:ext cx="2913727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Any point on the line as centre and radius = 4 cm,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86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63743E-6 L 0.79167 -0.0037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-18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6632 -0.36389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1821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18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91" dur="4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32 -0.36389 L 0.40069 -0.36482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62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18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22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259" dur="9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920000">
                                      <p:cBhvr>
                                        <p:cTn id="266" dur="9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2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297" dur="9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20347 0.00031 " pathEditMode="relative" rAng="0" ptsTypes="AA">
                                      <p:cBhvr>
                                        <p:cTn id="31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74" y="0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520000">
                                      <p:cBhvr>
                                        <p:cTn id="314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140000">
                                      <p:cBhvr>
                                        <p:cTn id="318" dur="9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71605E-6 L 0.00156 -0.42006 " pathEditMode="relative" rAng="0" ptsTypes="AA">
                                      <p:cBhvr>
                                        <p:cTn id="349" dur="95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1019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00"/>
                            </p:stCondLst>
                            <p:childTnLst>
                              <p:par>
                                <p:cTn id="3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217 L 0.15955 -0.36238 " pathEditMode="relative" rAng="0" ptsTypes="AA">
                                      <p:cBhvr>
                                        <p:cTn id="386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-18011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640000">
                                      <p:cBhvr>
                                        <p:cTn id="388" dur="1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60000">
                                      <p:cBhvr>
                                        <p:cTn id="392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0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6914E-6 L -0.23385 -0.25679 " pathEditMode="relative" rAng="0" ptsTypes="AA">
                                      <p:cBhvr>
                                        <p:cTn id="427" dur="9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1" y="-12840"/>
                                    </p:animMotion>
                                  </p:childTnLst>
                                </p:cTn>
                              </p:par>
                              <p:par>
                                <p:cTn id="4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58122E-6 L 0.32726 0.46479 " pathEditMode="relative" rAng="0" ptsTypes="AA">
                                      <p:cBhvr>
                                        <p:cTn id="459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232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000"/>
                            </p:stCondLst>
                            <p:childTnLst>
                              <p:par>
                                <p:cTn id="4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500"/>
                            </p:stCondLst>
                            <p:childTnLst>
                              <p:par>
                                <p:cTn id="4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94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2 L 0.05955 0.08395 " pathEditMode="relative" rAng="0" ptsTypes="AA">
                                      <p:cBhvr>
                                        <p:cTn id="501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4228"/>
                                    </p:animMotion>
                                  </p:childTnLst>
                                </p:cTn>
                              </p:par>
                              <p:par>
                                <p:cTn id="50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503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50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 0.08395 L 0.12014 0.17037 " pathEditMode="relative" rAng="0" ptsTypes="AA">
                                      <p:cBhvr>
                                        <p:cTn id="514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4321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516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520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3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0.17037 L 0.17986 0.25494 " pathEditMode="relative" rAng="0" ptsTypes="AA">
                                      <p:cBhvr>
                                        <p:cTn id="527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4228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529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533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6" dur="55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51 0.25432 L 0.24045 0.34074 " pathEditMode="relative" rAng="0" ptsTypes="AA">
                                      <p:cBhvr>
                                        <p:cTn id="540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4321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542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546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9" dur="55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1500"/>
                            </p:stCondLst>
                            <p:childTnLst>
                              <p:par>
                                <p:cTn id="5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000"/>
                            </p:stCondLst>
                            <p:childTnLst>
                              <p:par>
                                <p:cTn id="5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500"/>
                            </p:stCondLst>
                            <p:childTnLst>
                              <p:par>
                                <p:cTn id="5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3000"/>
                            </p:stCondLst>
                            <p:childTnLst>
                              <p:par>
                                <p:cTn id="5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7 L -0.05243 0.25833 " pathEditMode="relative" rAng="0" ptsTypes="AA">
                                      <p:cBhvr>
                                        <p:cTn id="594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12901"/>
                                    </p:animMotion>
                                  </p:childTnLst>
                                </p:cTn>
                              </p:par>
                              <p:par>
                                <p:cTn id="5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7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580000">
                                      <p:cBhvr>
                                        <p:cTn id="620" dur="9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1000"/>
                            </p:stCondLst>
                            <p:childTnLst>
                              <p:par>
                                <p:cTn id="6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500"/>
                            </p:stCondLst>
                            <p:childTnLst>
                              <p:par>
                                <p:cTn id="6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2 L 0.12048 0.17098 " pathEditMode="relative" rAng="0" ptsTypes="AA">
                                      <p:cBhvr>
                                        <p:cTn id="642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8580"/>
                                    </p:animMotion>
                                  </p:childTnLst>
                                </p:cTn>
                              </p:par>
                              <p:par>
                                <p:cTn id="6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580000">
                                      <p:cBhvr>
                                        <p:cTn id="644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520000">
                                      <p:cBhvr>
                                        <p:cTn id="648" dur="9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1"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000"/>
                            </p:stCondLst>
                            <p:childTnLst>
                              <p:par>
                                <p:cTn id="6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7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1.11111E-6 L 0.11979 0.16945 " pathEditMode="relative" rAng="0" ptsTypes="AA">
                                      <p:cBhvr>
                                        <p:cTn id="681" dur="10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8457"/>
                                    </p:animMotion>
                                  </p:childTnLst>
                                </p:cTn>
                              </p:par>
                              <p:par>
                                <p:cTn id="68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">
                                      <p:cBhvr>
                                        <p:cTn id="683" dur="10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87" dur="9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11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100"/>
                            </p:stCondLst>
                            <p:childTnLst>
                              <p:par>
                                <p:cTn id="6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20988E-6 L -0.08698 0.42809 " pathEditMode="relative" rAng="0" ptsTypes="AA">
                                      <p:cBhvr>
                                        <p:cTn id="719" dur="100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21389"/>
                                    </p:animMotion>
                                  </p:childTnLst>
                                </p:cTn>
                              </p:par>
                              <p:par>
                                <p:cTn id="7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2"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500"/>
                            </p:stCondLst>
                            <p:childTnLst>
                              <p:par>
                                <p:cTn id="7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755" dur="9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8" dur="10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1000"/>
                            </p:stCondLst>
                            <p:childTnLst>
                              <p:par>
                                <p:cTn id="7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1500"/>
                            </p:stCondLst>
                            <p:childTnLst>
                              <p:par>
                                <p:cTn id="7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3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062 L 0.15468 8.64198E-7 " pathEditMode="relative" rAng="0" ptsTypes="AA">
                                      <p:cBhvr>
                                        <p:cTn id="777" dur="10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31"/>
                                    </p:animMotion>
                                  </p:childTnLst>
                                </p:cTn>
                              </p:par>
                              <p:par>
                                <p:cTn id="7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880000">
                                      <p:cBhvr>
                                        <p:cTn id="779" dur="10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783" dur="9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6" dur="10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2"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31 L 0.15451 -0.00062 " pathEditMode="relative" rAng="0" ptsTypes="AA">
                                      <p:cBhvr>
                                        <p:cTn id="816" dur="10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31"/>
                                    </p:animMotion>
                                  </p:childTnLst>
                                </p:cTn>
                              </p:par>
                              <p:par>
                                <p:cTn id="8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">
                                      <p:cBhvr>
                                        <p:cTn id="818" dur="10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22" dur="9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10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1000"/>
                            </p:stCondLst>
                            <p:childTnLst>
                              <p:par>
                                <p:cTn id="8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82716E-6 L -0.38698 -0.41173 " pathEditMode="relative" rAng="0" ptsTypes="AA">
                                      <p:cBhvr>
                                        <p:cTn id="854" dur="9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-20586"/>
                                    </p:animMotion>
                                  </p:childTnLst>
                                </p:cTn>
                              </p:par>
                              <p:par>
                                <p:cTn id="8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7" dur="10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8" fill="hold">
                            <p:stCondLst>
                              <p:cond delay="1000"/>
                            </p:stCondLst>
                            <p:childTnLst>
                              <p:par>
                                <p:cTn id="8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5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" grpId="0"/>
      <p:bldP spid="1596" grpId="1"/>
      <p:bldP spid="2" grpId="0" animBg="1"/>
      <p:bldP spid="1683" grpId="0" animBg="1"/>
      <p:bldP spid="1683" grpId="1" animBg="1"/>
      <p:bldP spid="1684" grpId="0" animBg="1"/>
      <p:bldP spid="1684" grpId="1" animBg="1"/>
      <p:bldP spid="1685" grpId="0" animBg="1"/>
      <p:bldP spid="1685" grpId="1" animBg="1"/>
      <p:bldP spid="1686" grpId="0" animBg="1"/>
      <p:bldP spid="1686" grpId="1" animBg="1"/>
      <p:bldP spid="1687" grpId="0" animBg="1"/>
      <p:bldP spid="1687" grpId="1" animBg="1"/>
      <p:bldP spid="1688" grpId="0" animBg="1"/>
      <p:bldP spid="1688" grpId="1" animBg="1"/>
      <p:bldP spid="1689" grpId="0" animBg="1"/>
      <p:bldP spid="1689" grpId="1" animBg="1"/>
      <p:bldP spid="1691" grpId="0" animBg="1"/>
      <p:bldP spid="1695" grpId="0"/>
      <p:bldP spid="1696" grpId="0"/>
      <p:bldP spid="1697" grpId="0"/>
      <p:bldP spid="1698" grpId="0"/>
      <p:bldP spid="1699" grpId="0"/>
      <p:bldP spid="1700" grpId="0"/>
      <p:bldP spid="1701" grpId="0"/>
      <p:bldP spid="1702" grpId="0"/>
      <p:bldP spid="1241" grpId="0" animBg="1"/>
      <p:bldP spid="699" grpId="0" animBg="1"/>
      <p:bldP spid="12" grpId="0" animBg="1"/>
      <p:bldP spid="12" grpId="1" animBg="1"/>
      <p:bldP spid="7" grpId="0" animBg="1"/>
      <p:bldP spid="7" grpId="1" animBg="1"/>
      <p:bldP spid="8" grpId="0" animBg="1"/>
      <p:bldP spid="8" grpId="1" animBg="1"/>
      <p:bldP spid="11" grpId="0"/>
      <p:bldP spid="13" grpId="0"/>
      <p:bldP spid="14" grpId="0"/>
      <p:bldP spid="15" grpId="0" animBg="1"/>
      <p:bldP spid="353" grpId="0" animBg="1"/>
      <p:bldP spid="354" grpId="0" animBg="1"/>
      <p:bldP spid="356" grpId="0" animBg="1"/>
      <p:bldP spid="357" grpId="0" animBg="1"/>
      <p:bldP spid="1051" grpId="0"/>
      <p:bldP spid="1052" grpId="0" animBg="1"/>
      <p:bldP spid="1056" grpId="0"/>
      <p:bldP spid="1057" grpId="0"/>
      <p:bldP spid="1058" grpId="0"/>
      <p:bldP spid="1061" grpId="0"/>
      <p:bldP spid="1064" grpId="0"/>
      <p:bldP spid="1243" grpId="0" animBg="1"/>
      <p:bldP spid="1245" grpId="0" animBg="1"/>
      <p:bldP spid="1417" grpId="0"/>
      <p:bldP spid="1418" grpId="0" animBg="1"/>
      <p:bldP spid="1419" grpId="0" animBg="1"/>
      <p:bldP spid="1422" grpId="0" animBg="1"/>
      <p:bldP spid="1597" grpId="0"/>
      <p:bldP spid="1598" grpId="0"/>
      <p:bldP spid="1599" grpId="0"/>
      <p:bldP spid="1595" grpId="0"/>
      <p:bldP spid="1595" grpId="1"/>
      <p:bldP spid="1600" grpId="0"/>
      <p:bldP spid="1600" grpId="1"/>
      <p:bldP spid="1601" grpId="0"/>
      <p:bldP spid="1601" grpId="1"/>
      <p:bldP spid="1602" grpId="0"/>
      <p:bldP spid="1602" grpId="1"/>
      <p:bldP spid="1603" grpId="0"/>
      <p:bldP spid="1603" grpId="1"/>
      <p:bldP spid="1604" grpId="0"/>
      <p:bldP spid="1604" grpId="1"/>
      <p:bldP spid="1605" grpId="0"/>
      <p:bldP spid="1605" grpId="1"/>
      <p:bldP spid="1606" grpId="0"/>
      <p:bldP spid="1606" grpId="1"/>
      <p:bldP spid="1607" grpId="0"/>
      <p:bldP spid="1607" grpId="1"/>
      <p:bldP spid="1608" grpId="0"/>
      <p:bldP spid="1608" grpId="1"/>
      <p:bldP spid="4" grpId="0" animBg="1"/>
      <p:bldP spid="1648" grpId="0"/>
      <p:bldP spid="1648" grpId="1"/>
      <p:bldP spid="1664" grpId="0"/>
      <p:bldP spid="1664" grpId="1"/>
      <p:bldP spid="1734" grpId="0" animBg="1"/>
      <p:bldP spid="17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499223"/>
                <a:ext cx="8915400" cy="944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Draw a right triangle in which the sides (other than hypotenuse) are of 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length 4cm and 3cm. Then construct another triangle whose </a:t>
                </a:r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sides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0" kern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1600" b="1" i="0" kern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sz="1600" b="1" dirty="0" smtClean="0">
                  <a:solidFill>
                    <a:srgbClr val="0000FF"/>
                  </a:solidFill>
                  <a:latin typeface="Bookman Old Style" pitchFamily="18" charset="0"/>
                </a:endParaRP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times the corresponding sides of the given triangle.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9223"/>
                <a:ext cx="8915400" cy="944041"/>
              </a:xfrm>
              <a:prstGeom prst="rect">
                <a:avLst/>
              </a:prstGeom>
              <a:blipFill rotWithShape="1">
                <a:blip r:embed="rId2"/>
                <a:stretch>
                  <a:fillRect l="-342" t="-1935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420260" y="511926"/>
            <a:ext cx="6409540" cy="5107824"/>
            <a:chOff x="-1063624" y="-1271552"/>
            <a:chExt cx="9348787" cy="7450138"/>
          </a:xfrm>
        </p:grpSpPr>
        <p:sp>
          <p:nvSpPr>
            <p:cNvPr id="4" name="Arc 3"/>
            <p:cNvSpPr/>
            <p:nvPr/>
          </p:nvSpPr>
          <p:spPr>
            <a:xfrm>
              <a:off x="3605220" y="3176590"/>
              <a:ext cx="1171568" cy="1171568"/>
            </a:xfrm>
            <a:prstGeom prst="arc">
              <a:avLst>
                <a:gd name="adj1" fmla="val 12533838"/>
                <a:gd name="adj2" fmla="val 181034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Arc 4"/>
            <p:cNvSpPr/>
            <p:nvPr/>
          </p:nvSpPr>
          <p:spPr>
            <a:xfrm>
              <a:off x="1225550" y="1130300"/>
              <a:ext cx="2640014" cy="2640014"/>
            </a:xfrm>
            <a:prstGeom prst="arc">
              <a:avLst>
                <a:gd name="adj1" fmla="val 15944433"/>
                <a:gd name="adj2" fmla="val 166009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295400" y="2455898"/>
              <a:ext cx="5257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7" name="Arc 6"/>
            <p:cNvSpPr/>
            <p:nvPr/>
          </p:nvSpPr>
          <p:spPr>
            <a:xfrm rot="10800000" flipH="1">
              <a:off x="2547938" y="-1271552"/>
              <a:ext cx="5737225" cy="7450138"/>
            </a:xfrm>
            <a:prstGeom prst="arc">
              <a:avLst>
                <a:gd name="adj1" fmla="val 10572395"/>
                <a:gd name="adj2" fmla="val 1099723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00">
                <a:solidFill>
                  <a:prstClr val="black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 rot="10800000">
              <a:off x="-1063624" y="-1271552"/>
              <a:ext cx="5737226" cy="7450138"/>
            </a:xfrm>
            <a:prstGeom prst="arc">
              <a:avLst>
                <a:gd name="adj1" fmla="val 10550993"/>
                <a:gd name="adj2" fmla="val 11034319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IN" sz="1000">
                <a:solidFill>
                  <a:prstClr val="black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648201" y="2397161"/>
              <a:ext cx="344487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259013" y="2428911"/>
              <a:ext cx="344487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410978" y="2404016"/>
              <a:ext cx="774069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4 </a:t>
              </a:r>
              <a:r>
                <a:rPr lang="en-US" altLang="en-US" sz="1000" dirty="0">
                  <a:solidFill>
                    <a:srgbClr val="000000"/>
                  </a:solidFill>
                  <a:latin typeface="Bookman Old Style" pitchFamily="18" charset="0"/>
                </a:rPr>
                <a:t>cm</a:t>
              </a: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1225550" y="2463800"/>
              <a:ext cx="5397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000"/>
            </a:p>
          </p:txBody>
        </p:sp>
        <p:sp>
          <p:nvSpPr>
            <p:cNvPr id="13" name="Arc 12"/>
            <p:cNvSpPr/>
            <p:nvPr/>
          </p:nvSpPr>
          <p:spPr>
            <a:xfrm>
              <a:off x="1617914" y="1536700"/>
              <a:ext cx="1835148" cy="1835150"/>
            </a:xfrm>
            <a:prstGeom prst="arc">
              <a:avLst>
                <a:gd name="adj1" fmla="val 10171634"/>
                <a:gd name="adj2" fmla="val 1132356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1636709" y="1536696"/>
              <a:ext cx="1835148" cy="1835150"/>
            </a:xfrm>
            <a:prstGeom prst="arc">
              <a:avLst>
                <a:gd name="adj1" fmla="val 10171634"/>
                <a:gd name="adj2" fmla="val 1132356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Arc 14"/>
            <p:cNvSpPr/>
            <p:nvPr/>
          </p:nvSpPr>
          <p:spPr>
            <a:xfrm>
              <a:off x="269880" y="1108078"/>
              <a:ext cx="2689220" cy="2689220"/>
            </a:xfrm>
            <a:prstGeom prst="arc">
              <a:avLst>
                <a:gd name="adj1" fmla="val 18471682"/>
                <a:gd name="adj2" fmla="val 196234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Arc 15"/>
            <p:cNvSpPr/>
            <p:nvPr/>
          </p:nvSpPr>
          <p:spPr>
            <a:xfrm rot="151082" flipH="1">
              <a:off x="2123125" y="1112837"/>
              <a:ext cx="2689220" cy="2689220"/>
            </a:xfrm>
            <a:prstGeom prst="arc">
              <a:avLst>
                <a:gd name="adj1" fmla="val 18471682"/>
                <a:gd name="adj2" fmla="val 196234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>
              <a:off x="2543993" y="133350"/>
              <a:ext cx="0" cy="231953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>
            <a:xfrm rot="16140000">
              <a:off x="2472166" y="138123"/>
              <a:ext cx="15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>
              <a:off x="2543175" y="1128713"/>
              <a:ext cx="2126454" cy="132515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>
              <a:off x="2546595" y="2454601"/>
              <a:ext cx="3009900" cy="240071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>
            <a:xfrm rot="2160000">
              <a:off x="5494847" y="4866351"/>
              <a:ext cx="15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5209409" y="4716659"/>
              <a:ext cx="344487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flipH="1" flipV="1">
              <a:off x="5391180" y="4717326"/>
              <a:ext cx="65214" cy="65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Arc 23"/>
            <p:cNvSpPr/>
            <p:nvPr/>
          </p:nvSpPr>
          <p:spPr bwMode="auto">
            <a:xfrm>
              <a:off x="2242588" y="2109788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5" name="Arc 24"/>
            <p:cNvSpPr/>
            <p:nvPr/>
          </p:nvSpPr>
          <p:spPr bwMode="auto">
            <a:xfrm>
              <a:off x="2787893" y="2553491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6" name="Arc 25"/>
            <p:cNvSpPr/>
            <p:nvPr/>
          </p:nvSpPr>
          <p:spPr bwMode="auto">
            <a:xfrm>
              <a:off x="3337960" y="2991643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2740274" y="2845003"/>
              <a:ext cx="597684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307007" y="3306958"/>
              <a:ext cx="510377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3864214" y="3764151"/>
              <a:ext cx="524763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3890416" y="3427414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4343327" y="4123253"/>
              <a:ext cx="524763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4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2" name="Arc 31"/>
            <p:cNvSpPr/>
            <p:nvPr/>
          </p:nvSpPr>
          <p:spPr bwMode="auto">
            <a:xfrm>
              <a:off x="4437064" y="3865565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00">
                <a:solidFill>
                  <a:srgbClr val="000000"/>
                </a:solidFill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99024" y="4598393"/>
              <a:ext cx="524763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5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 flipH="1">
              <a:off x="4193381" y="2455065"/>
              <a:ext cx="476246" cy="131683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Arc 34"/>
            <p:cNvSpPr/>
            <p:nvPr/>
          </p:nvSpPr>
          <p:spPr>
            <a:xfrm>
              <a:off x="4706417" y="4052216"/>
              <a:ext cx="1171568" cy="1171568"/>
            </a:xfrm>
            <a:prstGeom prst="arc">
              <a:avLst>
                <a:gd name="adj1" fmla="val 12533838"/>
                <a:gd name="adj2" fmla="val 181034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Arc 35"/>
            <p:cNvSpPr/>
            <p:nvPr/>
          </p:nvSpPr>
          <p:spPr>
            <a:xfrm>
              <a:off x="3876675" y="3473450"/>
              <a:ext cx="1638300" cy="1638300"/>
            </a:xfrm>
            <a:prstGeom prst="arc">
              <a:avLst>
                <a:gd name="adj1" fmla="val 20303312"/>
                <a:gd name="adj2" fmla="val 21327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 flipH="1">
              <a:off x="5291138" y="2451100"/>
              <a:ext cx="793225" cy="21932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 rot="16200000">
              <a:off x="2011175" y="1778307"/>
              <a:ext cx="774069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3 </a:t>
              </a:r>
              <a:r>
                <a:rPr lang="en-US" altLang="en-US" sz="1000" dirty="0">
                  <a:solidFill>
                    <a:srgbClr val="000000"/>
                  </a:solidFill>
                  <a:latin typeface="Bookman Old Style" pitchFamily="18" charset="0"/>
                </a:rPr>
                <a:t>cm</a:t>
              </a:r>
            </a:p>
          </p:txBody>
        </p:sp>
        <p:sp>
          <p:nvSpPr>
            <p:cNvPr id="39" name="Arc 38"/>
            <p:cNvSpPr/>
            <p:nvPr/>
          </p:nvSpPr>
          <p:spPr>
            <a:xfrm>
              <a:off x="4067524" y="1847850"/>
              <a:ext cx="1209676" cy="1209676"/>
            </a:xfrm>
            <a:prstGeom prst="arc">
              <a:avLst>
                <a:gd name="adj1" fmla="val 10209467"/>
                <a:gd name="adj2" fmla="val 13112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Arc 39"/>
            <p:cNvSpPr/>
            <p:nvPr/>
          </p:nvSpPr>
          <p:spPr>
            <a:xfrm>
              <a:off x="5479257" y="1845465"/>
              <a:ext cx="1209676" cy="1209676"/>
            </a:xfrm>
            <a:prstGeom prst="arc">
              <a:avLst>
                <a:gd name="adj1" fmla="val 10209467"/>
                <a:gd name="adj2" fmla="val 13112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1" name="Arc 40"/>
            <p:cNvSpPr/>
            <p:nvPr/>
          </p:nvSpPr>
          <p:spPr>
            <a:xfrm rot="21119210">
              <a:off x="4606786" y="2115264"/>
              <a:ext cx="1514470" cy="1514470"/>
            </a:xfrm>
            <a:prstGeom prst="arc">
              <a:avLst>
                <a:gd name="adj1" fmla="val 17153616"/>
                <a:gd name="adj2" fmla="val 1802691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2" name="Straight Connector 41"/>
            <p:cNvCxnSpPr>
              <a:cxnSpLocks noChangeShapeType="1"/>
            </p:cNvCxnSpPr>
            <p:nvPr/>
          </p:nvCxnSpPr>
          <p:spPr bwMode="auto">
            <a:xfrm>
              <a:off x="2541642" y="342900"/>
              <a:ext cx="3542450" cy="210859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011683" y="2419350"/>
              <a:ext cx="541517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C'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2253540" y="825458"/>
              <a:ext cx="344487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186173" y="206572"/>
              <a:ext cx="473322" cy="359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A'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57200" y="1394996"/>
            <a:ext cx="2044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0800000">
            <a:off x="480630" y="1752600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Symbol"/>
              </a:rPr>
              <a:t>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14141" y="1733550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smtClean="0">
                <a:sym typeface="Symbol"/>
              </a:rPr>
              <a:t>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</a:t>
            </a:r>
            <a:r>
              <a:rPr lang="en-US" sz="1600" b="1" dirty="0" smtClean="0">
                <a:sym typeface="Symbol"/>
              </a:rPr>
              <a:t>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║ AC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749834" y="1733550"/>
            <a:ext cx="2338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[By construction]</a:t>
            </a:r>
            <a:endParaRPr lang="en-IN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5744" y="2085975"/>
            <a:ext cx="1941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A</a:t>
            </a:r>
            <a:r>
              <a:rPr lang="en-US" sz="1600" b="1" dirty="0" smtClean="0">
                <a:sym typeface="Symbol"/>
              </a:rPr>
              <a:t>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600" b="1" dirty="0" smtClean="0">
                <a:sym typeface="Symbol"/>
              </a:rPr>
              <a:t> 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ABC</a:t>
            </a:r>
            <a:r>
              <a:rPr lang="en-US" sz="1600" b="1" dirty="0" smtClean="0">
                <a:sym typeface="Symbol"/>
              </a:rPr>
              <a:t>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7579" y="2085975"/>
            <a:ext cx="1991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AA Similarity]</a:t>
            </a:r>
            <a:endParaRPr lang="en-IN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09097" y="2417885"/>
            <a:ext cx="556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AB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845385" y="2710923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805518" y="2650817"/>
            <a:ext cx="509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AB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58504" y="2539590"/>
            <a:ext cx="2979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15441" y="2424235"/>
            <a:ext cx="54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flipV="1">
            <a:off x="1576004" y="2707748"/>
            <a:ext cx="36576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1520633" y="2650817"/>
            <a:ext cx="490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9379" y="2530700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92676" y="2411535"/>
            <a:ext cx="631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>
                <a:sym typeface="Symbol"/>
              </a:rPr>
              <a:t>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</a:t>
            </a:r>
            <a:r>
              <a:rPr lang="en-US" sz="1600" b="1" dirty="0">
                <a:sym typeface="Symbol"/>
              </a:rPr>
              <a:t>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flipV="1">
            <a:off x="2236379" y="2707748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219449" y="2650817"/>
            <a:ext cx="4805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58148" y="2502231"/>
            <a:ext cx="2961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[Corresponding sides of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similar triangles]</a:t>
            </a:r>
            <a:endParaRPr lang="en-IN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3939" y="3188030"/>
            <a:ext cx="6924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but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9441" y="3054548"/>
            <a:ext cx="54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 flipV="1">
            <a:off x="871238" y="3352206"/>
            <a:ext cx="36576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804671" y="3298131"/>
            <a:ext cx="490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17229" y="3182776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452182" y="3022798"/>
                <a:ext cx="5734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BB</a:t>
                </a:r>
                <a14:m>
                  <m:oMath xmlns:m="http://schemas.openxmlformats.org/officeDocument/2006/math">
                    <m:r>
                      <a:rPr lang="en-US" sz="1600" b="1" i="1" kern="0" baseline="-25000" dirty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𝟓</m:t>
                    </m:r>
                  </m:oMath>
                </a14:m>
                <a:endParaRPr lang="en-IN" sz="16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82" y="3022798"/>
                <a:ext cx="573475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5319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 bwMode="auto">
          <a:xfrm flipV="1">
            <a:off x="1502685" y="3355381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450347" y="3310831"/>
            <a:ext cx="631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BB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IN" sz="1600" b="1" kern="0" baseline="-25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22079" y="3182583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14677" y="3059312"/>
            <a:ext cx="3318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V="1">
            <a:off x="2222821" y="3355381"/>
            <a:ext cx="28973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2215978" y="3288606"/>
            <a:ext cx="34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3475" y="3687378"/>
            <a:ext cx="450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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271" y="3615154"/>
            <a:ext cx="5520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2501" y="3858639"/>
            <a:ext cx="490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 flipV="1">
            <a:off x="838815" y="3906798"/>
            <a:ext cx="3758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223579" y="3733378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485802" y="3621504"/>
            <a:ext cx="3137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 flipV="1">
            <a:off x="1500297" y="3903623"/>
            <a:ext cx="28973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480754" y="3855464"/>
            <a:ext cx="34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3515" y="4233474"/>
            <a:ext cx="4952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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9594" y="4173867"/>
            <a:ext cx="556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AB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 flipV="1">
            <a:off x="874402" y="4461027"/>
            <a:ext cx="3416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793633" y="4401563"/>
            <a:ext cx="5015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AB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8817" y="4288215"/>
            <a:ext cx="3008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476728" y="4171486"/>
            <a:ext cx="54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 bwMode="auto">
          <a:xfrm flipV="1">
            <a:off x="1546528" y="4461027"/>
            <a:ext cx="36576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1480947" y="4406325"/>
            <a:ext cx="490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97474" y="4287505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48261" y="4164343"/>
            <a:ext cx="6207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>
                <a:sym typeface="Symbol"/>
              </a:rPr>
              <a:t>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</a:t>
            </a:r>
            <a:r>
              <a:rPr lang="en-US" sz="1600" b="1" dirty="0">
                <a:sym typeface="Symbol"/>
              </a:rPr>
              <a:t>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 flipV="1">
            <a:off x="2202285" y="4461027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2164626" y="4411087"/>
            <a:ext cx="525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7569" y="4287505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43338" y="4173867"/>
            <a:ext cx="326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 bwMode="auto">
          <a:xfrm flipV="1">
            <a:off x="2949105" y="4461027"/>
            <a:ext cx="28973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2939878" y="4392039"/>
            <a:ext cx="34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894709" y="2967321"/>
            <a:ext cx="101340" cy="980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725798" y="3147596"/>
            <a:ext cx="2608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[since </a:t>
            </a:r>
            <a:r>
              <a:rPr lang="en-IN" sz="1600" b="1" kern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BB</a:t>
            </a:r>
            <a:r>
              <a:rPr lang="en-IN" sz="16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 </a:t>
            </a:r>
            <a:r>
              <a:rPr lang="en-US" sz="1600" b="1" dirty="0" smtClean="0">
                <a:solidFill>
                  <a:srgbClr val="FF0000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BB</a:t>
            </a:r>
            <a:r>
              <a:rPr lang="en-US" sz="1600" b="1" baseline="-25000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5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C</a:t>
            </a:r>
            <a:r>
              <a:rPr lang="en-IN" sz="1600" b="1" kern="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703731" y="4413422"/>
            <a:ext cx="69063" cy="690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951395" y="3801293"/>
            <a:ext cx="69063" cy="690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8030317" y="2977587"/>
            <a:ext cx="54864" cy="54864"/>
            <a:chOff x="5754458" y="-857250"/>
            <a:chExt cx="176945" cy="1524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06" name="Straight Connector 105"/>
            <p:cNvCxnSpPr/>
            <p:nvPr/>
          </p:nvCxnSpPr>
          <p:spPr>
            <a:xfrm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062681" y="2970598"/>
            <a:ext cx="54864" cy="54864"/>
            <a:chOff x="5754458" y="-857250"/>
            <a:chExt cx="176945" cy="1524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09" name="Straight Connector 108"/>
            <p:cNvCxnSpPr/>
            <p:nvPr/>
          </p:nvCxnSpPr>
          <p:spPr>
            <a:xfrm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4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7" grpId="0"/>
      <p:bldP spid="68" grpId="0"/>
      <p:bldP spid="69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80" grpId="0"/>
      <p:bldP spid="81" grpId="0"/>
      <p:bldP spid="83" grpId="0"/>
      <p:bldP spid="84" grpId="0"/>
      <p:bldP spid="85" grpId="0"/>
      <p:bldP spid="87" grpId="0"/>
      <p:bldP spid="88" grpId="0"/>
      <p:bldP spid="89" grpId="0"/>
      <p:bldP spid="91" grpId="0"/>
      <p:bldP spid="92" grpId="0"/>
      <p:bldP spid="93" grpId="0"/>
      <p:bldP spid="95" grpId="0"/>
      <p:bldP spid="96" grpId="0"/>
      <p:bldP spid="97" grpId="0"/>
      <p:bldP spid="99" grpId="0"/>
      <p:bldP spid="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10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2416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perpendicular from a point on a given line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927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from a point on the circle.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 flipH="1">
            <a:off x="2790251" y="3821263"/>
            <a:ext cx="111125" cy="117475"/>
          </a:xfrm>
          <a:custGeom>
            <a:avLst/>
            <a:gdLst>
              <a:gd name="T0" fmla="*/ 2147483647 w 72"/>
              <a:gd name="T1" fmla="*/ 0 h 74"/>
              <a:gd name="T2" fmla="*/ 0 w 72"/>
              <a:gd name="T3" fmla="*/ 0 h 74"/>
              <a:gd name="T4" fmla="*/ 0 w 72"/>
              <a:gd name="T5" fmla="*/ 2147483647 h 74"/>
              <a:gd name="T6" fmla="*/ 0 60000 65536"/>
              <a:gd name="T7" fmla="*/ 0 60000 65536"/>
              <a:gd name="T8" fmla="*/ 0 60000 65536"/>
              <a:gd name="T9" fmla="*/ 0 w 72"/>
              <a:gd name="T10" fmla="*/ 0 h 74"/>
              <a:gd name="T11" fmla="*/ 72 w 72"/>
              <a:gd name="T12" fmla="*/ 74 h 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4">
                <a:moveTo>
                  <a:pt x="72" y="0"/>
                </a:moveTo>
                <a:lnTo>
                  <a:pt x="0" y="0"/>
                </a:lnTo>
                <a:lnTo>
                  <a:pt x="0" y="74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5" name="Arc 13"/>
          <p:cNvSpPr>
            <a:spLocks/>
          </p:cNvSpPr>
          <p:nvPr/>
        </p:nvSpPr>
        <p:spPr bwMode="auto">
          <a:xfrm>
            <a:off x="2618582" y="2151213"/>
            <a:ext cx="319087" cy="280987"/>
          </a:xfrm>
          <a:custGeom>
            <a:avLst/>
            <a:gdLst>
              <a:gd name="T0" fmla="*/ 0 w 2491"/>
              <a:gd name="T1" fmla="*/ 0 h 1857"/>
              <a:gd name="T2" fmla="*/ 2147483647 w 2491"/>
              <a:gd name="T3" fmla="*/ 2147483647 h 1857"/>
              <a:gd name="T4" fmla="*/ 0 w 2491"/>
              <a:gd name="T5" fmla="*/ 0 h 18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1" h="1857" fill="none" extrusionOk="0">
                <a:moveTo>
                  <a:pt x="0" y="0"/>
                </a:moveTo>
                <a:cubicBezTo>
                  <a:pt x="874" y="558"/>
                  <a:pt x="1706" y="1179"/>
                  <a:pt x="2491" y="1857"/>
                </a:cubicBezTo>
              </a:path>
              <a:path w="2491" h="1857" stroke="0" extrusionOk="0">
                <a:moveTo>
                  <a:pt x="0" y="0"/>
                </a:moveTo>
                <a:cubicBezTo>
                  <a:pt x="874" y="558"/>
                  <a:pt x="1706" y="1179"/>
                  <a:pt x="2491" y="1857"/>
                </a:cubic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830263" y="3895240"/>
            <a:ext cx="550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4372989" y="3895240"/>
            <a:ext cx="550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423539" y="3875238"/>
            <a:ext cx="550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alt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Arc 38"/>
          <p:cNvSpPr>
            <a:spLocks/>
          </p:cNvSpPr>
          <p:nvPr/>
        </p:nvSpPr>
        <p:spPr bwMode="auto">
          <a:xfrm>
            <a:off x="1687513" y="3749508"/>
            <a:ext cx="2752725" cy="391160"/>
          </a:xfrm>
          <a:custGeom>
            <a:avLst/>
            <a:gdLst>
              <a:gd name="T0" fmla="*/ 2147483647 w 21600"/>
              <a:gd name="T1" fmla="*/ 0 h 2776"/>
              <a:gd name="T2" fmla="*/ 2147483647 w 21600"/>
              <a:gd name="T3" fmla="*/ 2147483647 h 2776"/>
              <a:gd name="T4" fmla="*/ 0 w 21600"/>
              <a:gd name="T5" fmla="*/ 2147483647 h 2776"/>
              <a:gd name="T6" fmla="*/ 0 60000 65536"/>
              <a:gd name="T7" fmla="*/ 0 60000 65536"/>
              <a:gd name="T8" fmla="*/ 0 60000 65536"/>
              <a:gd name="T9" fmla="*/ 0 w 21600"/>
              <a:gd name="T10" fmla="*/ 0 h 2776"/>
              <a:gd name="T11" fmla="*/ 21600 w 21600"/>
              <a:gd name="T12" fmla="*/ 2776 h 2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76" fill="none" extrusionOk="0">
                <a:moveTo>
                  <a:pt x="21555" y="0"/>
                </a:moveTo>
                <a:cubicBezTo>
                  <a:pt x="21585" y="460"/>
                  <a:pt x="21600" y="922"/>
                  <a:pt x="21600" y="1384"/>
                </a:cubicBezTo>
                <a:cubicBezTo>
                  <a:pt x="21600" y="1848"/>
                  <a:pt x="21585" y="2312"/>
                  <a:pt x="21555" y="2776"/>
                </a:cubicBezTo>
              </a:path>
              <a:path w="21600" h="2776" stroke="0" extrusionOk="0">
                <a:moveTo>
                  <a:pt x="21555" y="0"/>
                </a:moveTo>
                <a:cubicBezTo>
                  <a:pt x="21585" y="460"/>
                  <a:pt x="21600" y="922"/>
                  <a:pt x="21600" y="1384"/>
                </a:cubicBezTo>
                <a:cubicBezTo>
                  <a:pt x="21600" y="1848"/>
                  <a:pt x="21585" y="2312"/>
                  <a:pt x="21555" y="2776"/>
                </a:cubicBezTo>
                <a:lnTo>
                  <a:pt x="0" y="1384"/>
                </a:lnTo>
                <a:lnTo>
                  <a:pt x="21555" y="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20" name="Arc 40"/>
          <p:cNvSpPr>
            <a:spLocks/>
          </p:cNvSpPr>
          <p:nvPr/>
        </p:nvSpPr>
        <p:spPr bwMode="auto">
          <a:xfrm>
            <a:off x="1139825" y="3757763"/>
            <a:ext cx="2752725" cy="352425"/>
          </a:xfrm>
          <a:custGeom>
            <a:avLst/>
            <a:gdLst>
              <a:gd name="T0" fmla="*/ 2147483647 w 21600"/>
              <a:gd name="T1" fmla="*/ 2147483647 h 2763"/>
              <a:gd name="T2" fmla="*/ 2147483647 w 21600"/>
              <a:gd name="T3" fmla="*/ 0 h 2763"/>
              <a:gd name="T4" fmla="*/ 2147483647 w 21600"/>
              <a:gd name="T5" fmla="*/ 2147483647 h 2763"/>
              <a:gd name="T6" fmla="*/ 0 60000 65536"/>
              <a:gd name="T7" fmla="*/ 0 60000 65536"/>
              <a:gd name="T8" fmla="*/ 0 60000 65536"/>
              <a:gd name="T9" fmla="*/ 0 w 21600"/>
              <a:gd name="T10" fmla="*/ 0 h 2763"/>
              <a:gd name="T11" fmla="*/ 21600 w 21600"/>
              <a:gd name="T12" fmla="*/ 2763 h 27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63" fill="none" extrusionOk="0">
                <a:moveTo>
                  <a:pt x="46" y="2762"/>
                </a:moveTo>
                <a:cubicBezTo>
                  <a:pt x="15" y="2292"/>
                  <a:pt x="0" y="1821"/>
                  <a:pt x="0" y="1350"/>
                </a:cubicBezTo>
                <a:cubicBezTo>
                  <a:pt x="-1" y="899"/>
                  <a:pt x="14" y="449"/>
                  <a:pt x="42" y="0"/>
                </a:cubicBezTo>
              </a:path>
              <a:path w="21600" h="2763" stroke="0" extrusionOk="0">
                <a:moveTo>
                  <a:pt x="46" y="2762"/>
                </a:moveTo>
                <a:cubicBezTo>
                  <a:pt x="15" y="2292"/>
                  <a:pt x="0" y="1821"/>
                  <a:pt x="0" y="1350"/>
                </a:cubicBezTo>
                <a:cubicBezTo>
                  <a:pt x="-1" y="899"/>
                  <a:pt x="14" y="449"/>
                  <a:pt x="42" y="0"/>
                </a:cubicBezTo>
                <a:lnTo>
                  <a:pt x="21600" y="1350"/>
                </a:lnTo>
                <a:lnTo>
                  <a:pt x="46" y="27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2813050" y="1485900"/>
            <a:ext cx="38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altLang="en-US" sz="20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25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363" y="2783038"/>
            <a:ext cx="16938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6"/>
          <p:cNvSpPr>
            <a:spLocks noChangeShapeType="1"/>
          </p:cNvSpPr>
          <p:nvPr/>
        </p:nvSpPr>
        <p:spPr bwMode="auto">
          <a:xfrm flipH="1">
            <a:off x="612775" y="3935563"/>
            <a:ext cx="4344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30" name="Arc 14"/>
          <p:cNvSpPr>
            <a:spLocks/>
          </p:cNvSpPr>
          <p:nvPr/>
        </p:nvSpPr>
        <p:spPr bwMode="auto">
          <a:xfrm>
            <a:off x="2618582" y="2170263"/>
            <a:ext cx="309562" cy="322262"/>
          </a:xfrm>
          <a:custGeom>
            <a:avLst/>
            <a:gdLst>
              <a:gd name="T0" fmla="*/ 0 w 2360"/>
              <a:gd name="T1" fmla="*/ 2147483647 h 1786"/>
              <a:gd name="T2" fmla="*/ 2147483647 w 2360"/>
              <a:gd name="T3" fmla="*/ 0 h 1786"/>
              <a:gd name="T4" fmla="*/ 0 w 2360"/>
              <a:gd name="T5" fmla="*/ 2147483647 h 1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60" h="1786" fill="none" extrusionOk="0">
                <a:moveTo>
                  <a:pt x="0" y="1786"/>
                </a:moveTo>
                <a:cubicBezTo>
                  <a:pt x="745" y="1138"/>
                  <a:pt x="1533" y="541"/>
                  <a:pt x="2360" y="0"/>
                </a:cubicBezTo>
              </a:path>
              <a:path w="2360" h="1786" stroke="0" extrusionOk="0">
                <a:moveTo>
                  <a:pt x="0" y="1786"/>
                </a:moveTo>
                <a:cubicBezTo>
                  <a:pt x="745" y="1138"/>
                  <a:pt x="1533" y="541"/>
                  <a:pt x="2360" y="0"/>
                </a:cubicBezTo>
                <a:lnTo>
                  <a:pt x="0" y="1786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2793228" y="1778838"/>
            <a:ext cx="0" cy="31089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pic>
        <p:nvPicPr>
          <p:cNvPr id="34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919619"/>
            <a:ext cx="11049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4855589" y="3589488"/>
            <a:ext cx="38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altLang="en-US" sz="2000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6" name="Group 85"/>
          <p:cNvGrpSpPr>
            <a:grpSpLocks/>
          </p:cNvGrpSpPr>
          <p:nvPr/>
        </p:nvGrpSpPr>
        <p:grpSpPr bwMode="auto">
          <a:xfrm>
            <a:off x="3972339" y="1644063"/>
            <a:ext cx="1818862" cy="508558"/>
            <a:chOff x="4923744" y="3334309"/>
            <a:chExt cx="1652354" cy="59742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ounded Rectangle 36"/>
            <p:cNvSpPr/>
            <p:nvPr/>
          </p:nvSpPr>
          <p:spPr bwMode="auto">
            <a:xfrm>
              <a:off x="4923744" y="3334309"/>
              <a:ext cx="1619559" cy="59742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38" name="TextBox 87"/>
            <p:cNvSpPr txBox="1">
              <a:spLocks noChangeArrowheads="1"/>
            </p:cNvSpPr>
            <p:nvPr/>
          </p:nvSpPr>
          <p:spPr bwMode="auto">
            <a:xfrm>
              <a:off x="5012794" y="3436872"/>
              <a:ext cx="1563304" cy="39771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a </a:t>
              </a:r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line </a:t>
              </a:r>
              <a:r>
                <a:rPr 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</a:t>
              </a:r>
              <a:endParaRPr 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5" name="Group 85"/>
          <p:cNvGrpSpPr>
            <a:grpSpLocks/>
          </p:cNvGrpSpPr>
          <p:nvPr/>
        </p:nvGrpSpPr>
        <p:grpSpPr bwMode="auto">
          <a:xfrm>
            <a:off x="3931621" y="1444704"/>
            <a:ext cx="2973418" cy="1149539"/>
            <a:chOff x="5115940" y="3024274"/>
            <a:chExt cx="1338666" cy="125434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6" name="Rounded Rectangle 45"/>
            <p:cNvSpPr/>
            <p:nvPr/>
          </p:nvSpPr>
          <p:spPr bwMode="auto">
            <a:xfrm>
              <a:off x="5116148" y="3024274"/>
              <a:ext cx="1338458" cy="112163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47" name="TextBox 87"/>
            <p:cNvSpPr txBox="1">
              <a:spLocks noChangeArrowheads="1"/>
            </p:cNvSpPr>
            <p:nvPr/>
          </p:nvSpPr>
          <p:spPr bwMode="auto">
            <a:xfrm>
              <a:off x="5115940" y="3103189"/>
              <a:ext cx="1327439" cy="117543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With ‘A’ </a:t>
              </a:r>
              <a:r>
                <a:rPr lang="en-US" sz="1600" dirty="0">
                  <a:solidFill>
                    <a:srgbClr val="FFFFFF"/>
                  </a:solidFill>
                  <a:latin typeface="Bookman Old Style" pitchFamily="18" charset="0"/>
                </a:rPr>
                <a:t>as </a:t>
              </a:r>
              <a:r>
                <a:rPr lang="en-US" sz="1600" dirty="0" err="1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sz="1600" dirty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</a:t>
              </a:r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AB, draw an arc.</a:t>
              </a:r>
              <a:endParaRPr 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  <a:p>
              <a:pPr algn="ctr"/>
              <a:endParaRPr 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8" name="Group 85"/>
          <p:cNvGrpSpPr>
            <a:grpSpLocks/>
          </p:cNvGrpSpPr>
          <p:nvPr/>
        </p:nvGrpSpPr>
        <p:grpSpPr bwMode="auto">
          <a:xfrm>
            <a:off x="4040029" y="1530539"/>
            <a:ext cx="2847650" cy="1066935"/>
            <a:chOff x="5141106" y="3094942"/>
            <a:chExt cx="1282044" cy="116421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9" name="Rounded Rectangle 48"/>
            <p:cNvSpPr/>
            <p:nvPr/>
          </p:nvSpPr>
          <p:spPr bwMode="auto">
            <a:xfrm>
              <a:off x="5181913" y="3094942"/>
              <a:ext cx="1241237" cy="116421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50" name="TextBox 87"/>
            <p:cNvSpPr txBox="1">
              <a:spLocks noChangeArrowheads="1"/>
            </p:cNvSpPr>
            <p:nvPr/>
          </p:nvSpPr>
          <p:spPr bwMode="auto">
            <a:xfrm>
              <a:off x="5141106" y="3237525"/>
              <a:ext cx="1277107" cy="90676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With ‘B’ </a:t>
              </a:r>
              <a:r>
                <a:rPr lang="en-US" sz="1600" dirty="0">
                  <a:solidFill>
                    <a:srgbClr val="FFFFFF"/>
                  </a:solidFill>
                  <a:latin typeface="Bookman Old Style" pitchFamily="18" charset="0"/>
                </a:rPr>
                <a:t>as </a:t>
              </a:r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Centre </a:t>
              </a:r>
              <a:r>
                <a:rPr lang="en-US" sz="1600" dirty="0">
                  <a:solidFill>
                    <a:srgbClr val="FFFFFF"/>
                  </a:solidFill>
                  <a:latin typeface="Bookman Old Style" pitchFamily="18" charset="0"/>
                </a:rPr>
                <a:t>and </a:t>
              </a:r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same </a:t>
              </a:r>
              <a:r>
                <a:rPr lang="en-US" sz="1600" dirty="0">
                  <a:solidFill>
                    <a:srgbClr val="FFFFFF"/>
                  </a:solidFill>
                  <a:latin typeface="Bookman Old Style" pitchFamily="18" charset="0"/>
                </a:rPr>
                <a:t>radius, </a:t>
              </a:r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an intersecting arc.</a:t>
              </a:r>
              <a:endParaRPr 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1" name="Group 85"/>
          <p:cNvGrpSpPr>
            <a:grpSpLocks/>
          </p:cNvGrpSpPr>
          <p:nvPr/>
        </p:nvGrpSpPr>
        <p:grpSpPr bwMode="auto">
          <a:xfrm>
            <a:off x="4358584" y="1644335"/>
            <a:ext cx="1845121" cy="662484"/>
            <a:chOff x="5275745" y="3362890"/>
            <a:chExt cx="830694" cy="72288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" name="Rounded Rectangle 51"/>
            <p:cNvSpPr/>
            <p:nvPr/>
          </p:nvSpPr>
          <p:spPr bwMode="auto">
            <a:xfrm>
              <a:off x="5275745" y="3362890"/>
              <a:ext cx="822847" cy="72288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53" name="TextBox 87"/>
            <p:cNvSpPr txBox="1">
              <a:spLocks noChangeArrowheads="1"/>
            </p:cNvSpPr>
            <p:nvPr/>
          </p:nvSpPr>
          <p:spPr bwMode="auto">
            <a:xfrm>
              <a:off x="5317579" y="3539622"/>
              <a:ext cx="788860" cy="36942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PQ</a:t>
              </a:r>
              <a:endParaRPr 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4419600" y="1975436"/>
            <a:ext cx="2020699" cy="585459"/>
            <a:chOff x="5085082" y="3223741"/>
            <a:chExt cx="1005603" cy="65716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5" name="Rounded Rectangle 54"/>
            <p:cNvSpPr/>
            <p:nvPr/>
          </p:nvSpPr>
          <p:spPr bwMode="auto">
            <a:xfrm>
              <a:off x="5085082" y="3223741"/>
              <a:ext cx="1005603" cy="65716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153987" y="3357821"/>
              <a:ext cx="919814" cy="38002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Line </a:t>
              </a:r>
              <a:r>
                <a:rPr lang="en-US" sz="1600" i="1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m</a:t>
              </a:r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  line </a:t>
              </a:r>
              <a:r>
                <a:rPr lang="en-US" sz="1600" i="1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l</a:t>
              </a:r>
              <a:endParaRPr 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7" name="Oval 39"/>
          <p:cNvSpPr>
            <a:spLocks noChangeArrowheads="1"/>
          </p:cNvSpPr>
          <p:nvPr/>
        </p:nvSpPr>
        <p:spPr bwMode="auto">
          <a:xfrm>
            <a:off x="2755345" y="3904384"/>
            <a:ext cx="69850" cy="69850"/>
          </a:xfrm>
          <a:prstGeom prst="ellipse">
            <a:avLst/>
          </a:prstGeom>
          <a:solidFill>
            <a:schemeClr val="tx1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Oval 39"/>
          <p:cNvSpPr>
            <a:spLocks noChangeArrowheads="1"/>
          </p:cNvSpPr>
          <p:nvPr/>
        </p:nvSpPr>
        <p:spPr bwMode="auto">
          <a:xfrm>
            <a:off x="2755364" y="3904160"/>
            <a:ext cx="69850" cy="69850"/>
          </a:xfrm>
          <a:prstGeom prst="ellipse">
            <a:avLst/>
          </a:prstGeom>
          <a:solidFill>
            <a:srgbClr val="FF0000"/>
          </a:solidFill>
          <a:ln w="190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0403" flipV="1">
            <a:off x="984582" y="2291566"/>
            <a:ext cx="3613548" cy="329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Group 58"/>
          <p:cNvGrpSpPr/>
          <p:nvPr/>
        </p:nvGrpSpPr>
        <p:grpSpPr>
          <a:xfrm rot="5400000">
            <a:off x="-225205" y="3903850"/>
            <a:ext cx="5521088" cy="496492"/>
            <a:chOff x="1515075" y="1268751"/>
            <a:chExt cx="6558727" cy="570595"/>
          </a:xfrm>
        </p:grpSpPr>
        <p:sp>
          <p:nvSpPr>
            <p:cNvPr id="60" name="Rectangle 59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940392" y="1329093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373823" y="1325578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2783100" y="1329093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3200794" y="1334778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3623768" y="1334778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4041915" y="1334778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4474492" y="1329093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4896097" y="1331935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5314245" y="1329091"/>
              <a:ext cx="98035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5622117" y="1337617"/>
              <a:ext cx="381312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6034721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 189"/>
            <p:cNvSpPr/>
            <p:nvPr/>
          </p:nvSpPr>
          <p:spPr>
            <a:xfrm>
              <a:off x="6449849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6865685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7282852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13" name="Straight Connector 212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7692491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24" name="Straight Connector 223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616323" y="3943406"/>
            <a:ext cx="5521088" cy="496492"/>
            <a:chOff x="1515075" y="1268751"/>
            <a:chExt cx="6558727" cy="570595"/>
          </a:xfrm>
        </p:grpSpPr>
        <p:sp>
          <p:nvSpPr>
            <p:cNvPr id="227" name="Rectangle 226"/>
            <p:cNvSpPr/>
            <p:nvPr/>
          </p:nvSpPr>
          <p:spPr>
            <a:xfrm>
              <a:off x="1515075" y="1268754"/>
              <a:ext cx="6520020" cy="570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228" name="Straight Connector 227"/>
            <p:cNvCxnSpPr/>
            <p:nvPr/>
          </p:nvCxnSpPr>
          <p:spPr>
            <a:xfrm rot="5400000">
              <a:off x="157860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162007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166154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168254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178646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182793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186940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186653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235"/>
            <p:cNvSpPr/>
            <p:nvPr/>
          </p:nvSpPr>
          <p:spPr>
            <a:xfrm>
              <a:off x="1940392" y="1329093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 rot="5400000">
              <a:off x="1537136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174422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00020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204167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208314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210415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20807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224954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29101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288138" y="1356439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/>
            <p:cNvSpPr/>
            <p:nvPr/>
          </p:nvSpPr>
          <p:spPr>
            <a:xfrm>
              <a:off x="2373823" y="1325578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48" name="Straight Connector 247"/>
            <p:cNvCxnSpPr/>
            <p:nvPr/>
          </p:nvCxnSpPr>
          <p:spPr>
            <a:xfrm rot="5400000">
              <a:off x="1958738" y="131210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216582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241835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245982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250129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252229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262621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266768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270915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270628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/>
            <p:cNvSpPr/>
            <p:nvPr/>
          </p:nvSpPr>
          <p:spPr>
            <a:xfrm>
              <a:off x="2783100" y="1329093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59" name="Straight Connector 258"/>
            <p:cNvCxnSpPr/>
            <p:nvPr/>
          </p:nvCxnSpPr>
          <p:spPr>
            <a:xfrm rot="5400000">
              <a:off x="237688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2583977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283650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287797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291944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294044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304436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308583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312730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312443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/>
            <p:cNvSpPr/>
            <p:nvPr/>
          </p:nvSpPr>
          <p:spPr>
            <a:xfrm>
              <a:off x="3200794" y="1334778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 rot="5400000">
              <a:off x="279503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300212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325810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329957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3341044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3362048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3465970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3507439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3548908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3546036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/>
            <p:cNvSpPr/>
            <p:nvPr/>
          </p:nvSpPr>
          <p:spPr>
            <a:xfrm>
              <a:off x="3623768" y="1334778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81" name="Straight Connector 280"/>
            <p:cNvCxnSpPr/>
            <p:nvPr/>
          </p:nvCxnSpPr>
          <p:spPr>
            <a:xfrm rot="5400000">
              <a:off x="3216635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3423726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3676253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3717722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3759191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3780195" y="1335409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3884117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3925586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3967055" y="1314944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3964183" y="1359285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/>
            <p:nvPr/>
          </p:nvSpPr>
          <p:spPr>
            <a:xfrm>
              <a:off x="4041915" y="1334778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6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 rot="5400000">
              <a:off x="3634782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3841873" y="1314935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409094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413241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4173882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4194886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429880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434027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438174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4378874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301"/>
            <p:cNvSpPr/>
            <p:nvPr/>
          </p:nvSpPr>
          <p:spPr>
            <a:xfrm>
              <a:off x="4474492" y="1329093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7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>
            <a:xfrm rot="5400000">
              <a:off x="4049473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4256564" y="1309250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4512548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4554017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4595486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4616490" y="1332566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4720412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4761881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4803350" y="1312101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4800478" y="1356442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/>
            <p:cNvSpPr/>
            <p:nvPr/>
          </p:nvSpPr>
          <p:spPr>
            <a:xfrm>
              <a:off x="4896097" y="1331935"/>
              <a:ext cx="98036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8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 rot="5400000">
              <a:off x="4471077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4678168" y="1312092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4930695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4972164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5013633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5034637" y="1329724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5138559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5180028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5221497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>
              <a:off x="5218625" y="1353600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5314245" y="1329091"/>
              <a:ext cx="98035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9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25" name="Straight Connector 324"/>
            <p:cNvCxnSpPr/>
            <p:nvPr/>
          </p:nvCxnSpPr>
          <p:spPr>
            <a:xfrm rot="5400000">
              <a:off x="4889226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5096571" y="1309259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534365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538512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542659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5447601" y="1338251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555152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559299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56344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5631589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334"/>
            <p:cNvSpPr/>
            <p:nvPr/>
          </p:nvSpPr>
          <p:spPr>
            <a:xfrm>
              <a:off x="5622117" y="1337617"/>
              <a:ext cx="381312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10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36" name="Straight Connector 335"/>
            <p:cNvCxnSpPr/>
            <p:nvPr/>
          </p:nvCxnSpPr>
          <p:spPr>
            <a:xfrm rot="5400000">
              <a:off x="53021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550953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575625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579772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583919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5860205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596412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600559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>
              <a:off x="604706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>
              <a:off x="6044188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/>
            <p:cNvSpPr/>
            <p:nvPr/>
          </p:nvSpPr>
          <p:spPr>
            <a:xfrm>
              <a:off x="6034721" y="1337615"/>
              <a:ext cx="381311" cy="284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11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47" name="Straight Connector 346"/>
            <p:cNvCxnSpPr/>
            <p:nvPr/>
          </p:nvCxnSpPr>
          <p:spPr>
            <a:xfrm rot="5400000">
              <a:off x="571478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>
              <a:off x="592213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61713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621285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625432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5400000">
              <a:off x="6275333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63792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64207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5400000">
              <a:off x="6462188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5400000">
              <a:off x="645931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56"/>
            <p:cNvSpPr/>
            <p:nvPr/>
          </p:nvSpPr>
          <p:spPr>
            <a:xfrm>
              <a:off x="6449849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12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61299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633726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rot="5400000">
              <a:off x="65872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662868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rot="5400000">
              <a:off x="667015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 rot="5400000">
              <a:off x="6691164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679507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683655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687801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6875147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/>
            <p:cNvSpPr/>
            <p:nvPr/>
          </p:nvSpPr>
          <p:spPr>
            <a:xfrm>
              <a:off x="6865685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13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69" name="Straight Connector 368"/>
            <p:cNvCxnSpPr/>
            <p:nvPr/>
          </p:nvCxnSpPr>
          <p:spPr>
            <a:xfrm rot="5400000">
              <a:off x="654574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675308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700438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7045849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708731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7108328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721224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725371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7295181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rot="5400000">
              <a:off x="7292312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angle 378"/>
            <p:cNvSpPr/>
            <p:nvPr/>
          </p:nvSpPr>
          <p:spPr>
            <a:xfrm>
              <a:off x="7282852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14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80" name="Straight Connector 379"/>
            <p:cNvCxnSpPr/>
            <p:nvPr/>
          </p:nvCxnSpPr>
          <p:spPr>
            <a:xfrm rot="5400000">
              <a:off x="696290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71702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rot="5400000">
              <a:off x="74140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rot="5400000">
              <a:off x="7455483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7496952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7517966" y="1338252"/>
              <a:ext cx="12279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7621875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7663347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5400000">
              <a:off x="7704814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7701946" y="1362127"/>
              <a:ext cx="170543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Rectangle 389"/>
            <p:cNvSpPr/>
            <p:nvPr/>
          </p:nvSpPr>
          <p:spPr>
            <a:xfrm>
              <a:off x="7692491" y="1337617"/>
              <a:ext cx="381311" cy="2841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Symbol"/>
                </a:rPr>
                <a:t>15</a:t>
              </a:r>
              <a:endParaRPr lang="en-US" sz="1000" b="1" baseline="5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391" name="Straight Connector 390"/>
            <p:cNvCxnSpPr/>
            <p:nvPr/>
          </p:nvCxnSpPr>
          <p:spPr>
            <a:xfrm rot="5400000">
              <a:off x="7372540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7579886" y="1317786"/>
              <a:ext cx="81861" cy="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>
            <a:off x="4677342" y="393591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 flipH="1">
            <a:off x="495538" y="393829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6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86" y="3174778"/>
            <a:ext cx="11049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8" name="Group 85"/>
          <p:cNvGrpSpPr>
            <a:grpSpLocks/>
          </p:cNvGrpSpPr>
          <p:nvPr/>
        </p:nvGrpSpPr>
        <p:grpSpPr bwMode="auto">
          <a:xfrm>
            <a:off x="3696944" y="1367910"/>
            <a:ext cx="3511135" cy="1229564"/>
            <a:chOff x="5304830" y="3363162"/>
            <a:chExt cx="1580752" cy="116112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9" name="Rounded Rectangle 398"/>
            <p:cNvSpPr/>
            <p:nvPr/>
          </p:nvSpPr>
          <p:spPr bwMode="auto">
            <a:xfrm>
              <a:off x="5304830" y="3363162"/>
              <a:ext cx="1580752" cy="116112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400" name="TextBox 87"/>
            <p:cNvSpPr txBox="1">
              <a:spLocks noChangeArrowheads="1"/>
            </p:cNvSpPr>
            <p:nvPr/>
          </p:nvSpPr>
          <p:spPr bwMode="auto">
            <a:xfrm>
              <a:off x="5418610" y="3435095"/>
              <a:ext cx="1353190" cy="101726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With P as centre and any suitable radius, draw two arcs intersecting line </a:t>
              </a:r>
              <a:r>
                <a:rPr 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</a:t>
              </a:r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at points A and B.</a:t>
              </a:r>
              <a:endParaRPr 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9" name="Group 85"/>
          <p:cNvGrpSpPr>
            <a:grpSpLocks/>
          </p:cNvGrpSpPr>
          <p:nvPr/>
        </p:nvGrpSpPr>
        <p:grpSpPr bwMode="auto">
          <a:xfrm>
            <a:off x="4184707" y="1655540"/>
            <a:ext cx="2030570" cy="765491"/>
            <a:chOff x="5334002" y="3317471"/>
            <a:chExt cx="914185" cy="72288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ounded Rectangle 39"/>
            <p:cNvSpPr/>
            <p:nvPr/>
          </p:nvSpPr>
          <p:spPr bwMode="auto">
            <a:xfrm>
              <a:off x="5334002" y="3317471"/>
              <a:ext cx="914185" cy="72288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41" name="TextBox 87"/>
            <p:cNvSpPr txBox="1">
              <a:spLocks noChangeArrowheads="1"/>
            </p:cNvSpPr>
            <p:nvPr/>
          </p:nvSpPr>
          <p:spPr bwMode="auto">
            <a:xfrm>
              <a:off x="5374181" y="3394639"/>
              <a:ext cx="811893" cy="55222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Take a point P on line </a:t>
              </a:r>
              <a:r>
                <a:rPr 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 .</a:t>
              </a:r>
              <a:endParaRPr 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1103313" y="3900638"/>
            <a:ext cx="69850" cy="698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99556" flipV="1">
            <a:off x="-1430338" y="1611463"/>
            <a:ext cx="51212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3" name="Text Box 24"/>
          <p:cNvSpPr txBox="1">
            <a:spLocks noChangeArrowheads="1"/>
          </p:cNvSpPr>
          <p:nvPr/>
        </p:nvSpPr>
        <p:spPr bwMode="auto">
          <a:xfrm>
            <a:off x="2848571" y="2128562"/>
            <a:ext cx="3600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solidFill>
                  <a:srgbClr val="FF0000"/>
                </a:solidFill>
                <a:latin typeface="Bookman Old Style" pitchFamily="18" charset="0"/>
              </a:rPr>
              <a:t>Q</a:t>
            </a:r>
            <a:endParaRPr lang="en-US" altLang="en-US" sz="16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" name="Oval 39"/>
          <p:cNvSpPr>
            <a:spLocks noChangeArrowheads="1"/>
          </p:cNvSpPr>
          <p:nvPr/>
        </p:nvSpPr>
        <p:spPr bwMode="auto">
          <a:xfrm>
            <a:off x="4393626" y="3897463"/>
            <a:ext cx="69850" cy="69850"/>
          </a:xfrm>
          <a:prstGeom prst="ellipse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40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490528" y="1561615"/>
            <a:ext cx="51212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21208" flipV="1">
            <a:off x="1931194" y="1615431"/>
            <a:ext cx="5068888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4" name="Straight Arrow Connector 403"/>
          <p:cNvCxnSpPr/>
          <p:nvPr/>
        </p:nvCxnSpPr>
        <p:spPr>
          <a:xfrm rot="16200000">
            <a:off x="2613787" y="186723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rot="5400000" flipV="1">
            <a:off x="2661726" y="4817085"/>
            <a:ext cx="2618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228990" y="590550"/>
            <a:ext cx="5623655" cy="307777"/>
          </a:xfrm>
          <a:prstGeom prst="rect">
            <a:avLst/>
          </a:prstGeom>
          <a:solidFill>
            <a:srgbClr val="FBA7F7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To construct a perpendicular from a point on a given line.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228990" y="206572"/>
            <a:ext cx="2356735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BASIC CONSRUCTIONS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95062E-6 L 0.47535 -3.95062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67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3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900000">
                                      <p:cBhvr>
                                        <p:cTn id="1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67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30000">
                                      <p:cBhvr>
                                        <p:cTn id="201" dur="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0.00087 0.89259 " pathEditMode="relative" rAng="0" ptsTypes="AA">
                                      <p:cBhvr>
                                        <p:cTn id="2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4630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15" grpId="1"/>
      <p:bldP spid="16" grpId="0"/>
      <p:bldP spid="16" grpId="1"/>
      <p:bldP spid="17" grpId="0"/>
      <p:bldP spid="18" grpId="0" animBg="1"/>
      <p:bldP spid="20" grpId="0" animBg="1"/>
      <p:bldP spid="23" grpId="0"/>
      <p:bldP spid="26" grpId="0" animBg="1"/>
      <p:bldP spid="30" grpId="0" animBg="1"/>
      <p:bldP spid="32" grpId="0" animBg="1"/>
      <p:bldP spid="35" grpId="0"/>
      <p:bldP spid="57" grpId="0" animBg="1"/>
      <p:bldP spid="58" grpId="0" animBg="1"/>
      <p:bldP spid="58" grpId="1" animBg="1"/>
      <p:bldP spid="58" grpId="2" animBg="1"/>
      <p:bldP spid="21" grpId="0" animBg="1"/>
      <p:bldP spid="21" grpId="1" animBg="1"/>
      <p:bldP spid="403" grpId="0"/>
      <p:bldP spid="403" grpId="1"/>
      <p:bldP spid="19" grpId="0" animBg="1"/>
      <p:bldP spid="19" grpId="1" animBg="1"/>
      <p:bldP spid="406" grpId="0" animBg="1"/>
      <p:bldP spid="4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95"/>
          <p:cNvSpPr/>
          <p:nvPr/>
        </p:nvSpPr>
        <p:spPr bwMode="auto">
          <a:xfrm>
            <a:off x="895532" y="629754"/>
            <a:ext cx="5596061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>
            <a:off x="888534" y="937597"/>
            <a:ext cx="3938001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>
            <a:off x="5640030" y="629754"/>
            <a:ext cx="794772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925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960108"/>
            <a:ext cx="3429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1142546"/>
            <a:ext cx="179388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1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1918833"/>
            <a:ext cx="4000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2682421"/>
            <a:ext cx="4603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16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2945946"/>
            <a:ext cx="66675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548946"/>
            <a:ext cx="15906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2306183"/>
            <a:ext cx="90487" cy="9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295071"/>
            <a:ext cx="90487" cy="9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2339521"/>
            <a:ext cx="804863" cy="1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109208"/>
            <a:ext cx="188912" cy="24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1071108"/>
            <a:ext cx="536575" cy="34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 flipH="1">
            <a:off x="8193088" y="2223633"/>
            <a:ext cx="146050" cy="122238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en-US" b="1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1484313" y="1960108"/>
            <a:ext cx="2019300" cy="201771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en-US" b="1"/>
          </a:p>
        </p:txBody>
      </p:sp>
      <p:pic>
        <p:nvPicPr>
          <p:cNvPr id="29714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72578" flipH="1">
            <a:off x="416719" y="900452"/>
            <a:ext cx="4154487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3" name="Picture 2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2945946"/>
            <a:ext cx="73025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484438" y="2979283"/>
            <a:ext cx="106838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3516313" y="2974521"/>
            <a:ext cx="100647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724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2936421"/>
            <a:ext cx="857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26" name="Picture 3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77658"/>
            <a:ext cx="49212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8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87050" flipH="1">
            <a:off x="2181225" y="1648958"/>
            <a:ext cx="2643188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2942771"/>
            <a:ext cx="857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8" name="Picture 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987221"/>
            <a:ext cx="67945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49" name="Picture 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3039608"/>
            <a:ext cx="620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0678" flipH="1">
            <a:off x="446088" y="604383"/>
            <a:ext cx="4826000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2938008"/>
            <a:ext cx="85725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685346"/>
            <a:ext cx="4649787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4" name="Picture 3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1856399"/>
            <a:ext cx="733248" cy="44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57" name="Picture 4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1147308"/>
            <a:ext cx="350837" cy="37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60" name="Picture 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8" y="2820533"/>
            <a:ext cx="138112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63" name="Picture 4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44" y="4437063"/>
            <a:ext cx="504285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 descr="C:\Users\dell\Desktop\rounder1-0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9895">
            <a:off x="603250" y="3681413"/>
            <a:ext cx="19177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985633"/>
            <a:ext cx="4611371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64" name="Picture 4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944">
            <a:off x="1458913" y="1610858"/>
            <a:ext cx="197485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65" name="Picture 49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256846"/>
            <a:ext cx="514350" cy="553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944">
            <a:off x="2486025" y="-122692"/>
            <a:ext cx="197485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539750" y="567871"/>
            <a:ext cx="602615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Q. </a:t>
            </a:r>
            <a:r>
              <a:rPr lang="en-US" altLang="en-US" dirty="0">
                <a:solidFill>
                  <a:schemeClr val="hlink"/>
                </a:solidFill>
                <a:latin typeface="Bookman Old Style" pitchFamily="18" charset="0"/>
              </a:rPr>
              <a:t>Draw a tangent  at any point </a:t>
            </a:r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‘R’ </a:t>
            </a:r>
            <a:r>
              <a:rPr lang="en-US" altLang="en-US" dirty="0">
                <a:solidFill>
                  <a:schemeClr val="hlink"/>
                </a:solidFill>
                <a:latin typeface="Bookman Old Style" pitchFamily="18" charset="0"/>
              </a:rPr>
              <a:t>on the circle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hlink"/>
                </a:solidFill>
                <a:latin typeface="Bookman Old Style" pitchFamily="18" charset="0"/>
              </a:rPr>
              <a:t>    of </a:t>
            </a:r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radius 3.4 </a:t>
            </a:r>
            <a:r>
              <a:rPr lang="en-US" altLang="en-US" dirty="0">
                <a:solidFill>
                  <a:schemeClr val="hlink"/>
                </a:solidFill>
                <a:latin typeface="Bookman Old Style" pitchFamily="18" charset="0"/>
              </a:rPr>
              <a:t>cm and centre </a:t>
            </a:r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‘P’.</a:t>
            </a:r>
            <a:endParaRPr lang="en-US" altLang="en-US" dirty="0">
              <a:solidFill>
                <a:schemeClr val="hlink"/>
              </a:solidFill>
              <a:latin typeface="Bookman Old Style" pitchFamily="18" charset="0"/>
            </a:endParaRPr>
          </a:p>
        </p:txBody>
      </p:sp>
      <p:pic>
        <p:nvPicPr>
          <p:cNvPr id="82" name="Picture 4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944">
            <a:off x="2487613" y="1610858"/>
            <a:ext cx="197485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29485" y="2705636"/>
            <a:ext cx="34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40905" y="2947536"/>
            <a:ext cx="23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R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77595" y="2070087"/>
            <a:ext cx="34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P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34870" y="2083695"/>
            <a:ext cx="34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R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509029" y="2323663"/>
            <a:ext cx="89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3.4 cm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82396" y="1136394"/>
            <a:ext cx="146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itchFamily="18" charset="0"/>
              </a:rPr>
              <a:t>Rough Figure</a:t>
            </a:r>
            <a:endParaRPr lang="en-US" sz="1400" b="1" dirty="0">
              <a:latin typeface="Bookman Old Style" pitchFamily="18" charset="0"/>
            </a:endParaRPr>
          </a:p>
        </p:txBody>
      </p:sp>
      <p:grpSp>
        <p:nvGrpSpPr>
          <p:cNvPr id="54" name="Group 59"/>
          <p:cNvGrpSpPr>
            <a:grpSpLocks/>
          </p:cNvGrpSpPr>
          <p:nvPr/>
        </p:nvGrpSpPr>
        <p:grpSpPr bwMode="auto">
          <a:xfrm>
            <a:off x="4450855" y="879212"/>
            <a:ext cx="2357443" cy="977188"/>
            <a:chOff x="5097216" y="3058288"/>
            <a:chExt cx="1777964" cy="121206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5" name="Rounded Rectangle 54"/>
            <p:cNvSpPr/>
            <p:nvPr/>
          </p:nvSpPr>
          <p:spPr bwMode="auto">
            <a:xfrm>
              <a:off x="5097216" y="3058288"/>
              <a:ext cx="1777964" cy="121206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63" name="TextBox 61"/>
            <p:cNvSpPr txBox="1">
              <a:spLocks noChangeArrowheads="1"/>
            </p:cNvSpPr>
            <p:nvPr/>
          </p:nvSpPr>
          <p:spPr bwMode="auto">
            <a:xfrm>
              <a:off x="5145568" y="3270715"/>
              <a:ext cx="1654920" cy="72491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Line </a:t>
              </a:r>
              <a:r>
                <a:rPr lang="en-US" altLang="en-US" sz="1600" i="1" dirty="0">
                  <a:solidFill>
                    <a:schemeClr val="bg1"/>
                  </a:solidFill>
                  <a:latin typeface="Book Antiqua" pitchFamily="18" charset="0"/>
                </a:rPr>
                <a:t>l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is the 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required tangent.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590093" y="1059061"/>
            <a:ext cx="2070973" cy="617490"/>
            <a:chOff x="5075160" y="3316843"/>
            <a:chExt cx="1561877" cy="76454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8" name="Rounded Rectangle 57"/>
            <p:cNvSpPr/>
            <p:nvPr/>
          </p:nvSpPr>
          <p:spPr bwMode="auto">
            <a:xfrm>
              <a:off x="5075160" y="3316843"/>
              <a:ext cx="1561877" cy="76454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61" name="TextBox 58"/>
            <p:cNvSpPr txBox="1">
              <a:spLocks noChangeArrowheads="1"/>
            </p:cNvSpPr>
            <p:nvPr/>
          </p:nvSpPr>
          <p:spPr bwMode="auto">
            <a:xfrm>
              <a:off x="5193451" y="3475381"/>
              <a:ext cx="1344375" cy="4197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 line 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CR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0" name="Group 52"/>
          <p:cNvGrpSpPr>
            <a:grpSpLocks/>
          </p:cNvGrpSpPr>
          <p:nvPr/>
        </p:nvGrpSpPr>
        <p:grpSpPr bwMode="auto">
          <a:xfrm>
            <a:off x="4199525" y="775959"/>
            <a:ext cx="2932235" cy="1113912"/>
            <a:chOff x="5193451" y="3085910"/>
            <a:chExt cx="2210865" cy="132237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1" name="Rounded Rectangle 60"/>
            <p:cNvSpPr/>
            <p:nvPr/>
          </p:nvSpPr>
          <p:spPr bwMode="auto">
            <a:xfrm>
              <a:off x="5210058" y="3085910"/>
              <a:ext cx="2194258" cy="132237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59" name="TextBox 54"/>
            <p:cNvSpPr txBox="1">
              <a:spLocks noChangeArrowheads="1"/>
            </p:cNvSpPr>
            <p:nvPr/>
          </p:nvSpPr>
          <p:spPr bwMode="auto">
            <a:xfrm>
              <a:off x="5193451" y="3245123"/>
              <a:ext cx="2206674" cy="9866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‘B’ as centre and same radius, draw an intersecting arc</a:t>
              </a:r>
            </a:p>
          </p:txBody>
        </p:sp>
      </p:grpSp>
      <p:grpSp>
        <p:nvGrpSpPr>
          <p:cNvPr id="63" name="Group 47"/>
          <p:cNvGrpSpPr>
            <a:grpSpLocks/>
          </p:cNvGrpSpPr>
          <p:nvPr/>
        </p:nvGrpSpPr>
        <p:grpSpPr bwMode="auto">
          <a:xfrm>
            <a:off x="4096458" y="817611"/>
            <a:ext cx="3058139" cy="1137956"/>
            <a:chOff x="5055582" y="3072659"/>
            <a:chExt cx="2306190" cy="135161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4" name="Rounded Rectangle 63"/>
            <p:cNvSpPr/>
            <p:nvPr/>
          </p:nvSpPr>
          <p:spPr bwMode="auto">
            <a:xfrm>
              <a:off x="5055582" y="3072659"/>
              <a:ext cx="2306190" cy="135161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57" name="TextBox 49"/>
            <p:cNvSpPr txBox="1">
              <a:spLocks noChangeArrowheads="1"/>
            </p:cNvSpPr>
            <p:nvPr/>
          </p:nvSpPr>
          <p:spPr bwMode="auto">
            <a:xfrm>
              <a:off x="5193451" y="3245123"/>
              <a:ext cx="2024106" cy="98632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‘A’ as centre and radius 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more than half of ‘AB’, 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an arc</a:t>
              </a:r>
            </a:p>
          </p:txBody>
        </p:sp>
      </p:grpSp>
      <p:grpSp>
        <p:nvGrpSpPr>
          <p:cNvPr id="66" name="Group 44"/>
          <p:cNvGrpSpPr>
            <a:grpSpLocks/>
          </p:cNvGrpSpPr>
          <p:nvPr/>
        </p:nvGrpSpPr>
        <p:grpSpPr bwMode="auto">
          <a:xfrm>
            <a:off x="4422977" y="801186"/>
            <a:ext cx="2563074" cy="1170807"/>
            <a:chOff x="5090198" y="2947713"/>
            <a:chExt cx="2971108" cy="155077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7" name="Rounded Rectangle 66"/>
            <p:cNvSpPr/>
            <p:nvPr/>
          </p:nvSpPr>
          <p:spPr bwMode="auto">
            <a:xfrm>
              <a:off x="5090198" y="2947713"/>
              <a:ext cx="2971108" cy="155077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55" name="TextBox 46"/>
            <p:cNvSpPr txBox="1">
              <a:spLocks noChangeArrowheads="1"/>
            </p:cNvSpPr>
            <p:nvPr/>
          </p:nvSpPr>
          <p:spPr bwMode="auto">
            <a:xfrm>
              <a:off x="5314040" y="3158989"/>
              <a:ext cx="2401100" cy="110057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‘R’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as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, and any suitable radius, draw arcs</a:t>
              </a:r>
            </a:p>
          </p:txBody>
        </p:sp>
      </p:grpSp>
      <p:grpSp>
        <p:nvGrpSpPr>
          <p:cNvPr id="69" name="Group 41"/>
          <p:cNvGrpSpPr>
            <a:grpSpLocks/>
          </p:cNvGrpSpPr>
          <p:nvPr/>
        </p:nvGrpSpPr>
        <p:grpSpPr bwMode="auto">
          <a:xfrm>
            <a:off x="4811269" y="1014486"/>
            <a:ext cx="1777129" cy="671392"/>
            <a:chOff x="5201196" y="3200201"/>
            <a:chExt cx="2057787" cy="88849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0" name="Rounded Rectangle 69"/>
            <p:cNvSpPr/>
            <p:nvPr/>
          </p:nvSpPr>
          <p:spPr bwMode="auto">
            <a:xfrm>
              <a:off x="5212037" y="3200201"/>
              <a:ext cx="2046946" cy="88849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53" name="TextBox 43"/>
            <p:cNvSpPr txBox="1">
              <a:spLocks noChangeArrowheads="1"/>
            </p:cNvSpPr>
            <p:nvPr/>
          </p:nvSpPr>
          <p:spPr bwMode="auto">
            <a:xfrm>
              <a:off x="5201196" y="3408722"/>
              <a:ext cx="2040010" cy="4481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Produce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PR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2" name="Group 38"/>
          <p:cNvGrpSpPr>
            <a:grpSpLocks/>
          </p:cNvGrpSpPr>
          <p:nvPr/>
        </p:nvGrpSpPr>
        <p:grpSpPr bwMode="auto">
          <a:xfrm>
            <a:off x="4736982" y="1027600"/>
            <a:ext cx="1894870" cy="658278"/>
            <a:chOff x="5070960" y="3173548"/>
            <a:chExt cx="2193913" cy="87195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3" name="Rounded Rectangle 72"/>
            <p:cNvSpPr/>
            <p:nvPr/>
          </p:nvSpPr>
          <p:spPr bwMode="auto">
            <a:xfrm>
              <a:off x="5070960" y="3173548"/>
              <a:ext cx="2193913" cy="87195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51" name="TextBox 40"/>
            <p:cNvSpPr txBox="1">
              <a:spLocks noChangeArrowheads="1"/>
            </p:cNvSpPr>
            <p:nvPr/>
          </p:nvSpPr>
          <p:spPr bwMode="auto">
            <a:xfrm>
              <a:off x="5087096" y="3389515"/>
              <a:ext cx="2152729" cy="44838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PR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5" name="Group 35"/>
          <p:cNvGrpSpPr>
            <a:grpSpLocks/>
          </p:cNvGrpSpPr>
          <p:nvPr/>
        </p:nvGrpSpPr>
        <p:grpSpPr bwMode="auto">
          <a:xfrm>
            <a:off x="4568555" y="834549"/>
            <a:ext cx="2230438" cy="1065212"/>
            <a:chOff x="4969892" y="3051247"/>
            <a:chExt cx="2585024" cy="141061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6" name="Rounded Rectangle 75"/>
            <p:cNvSpPr/>
            <p:nvPr/>
          </p:nvSpPr>
          <p:spPr bwMode="auto">
            <a:xfrm>
              <a:off x="4969892" y="3051247"/>
              <a:ext cx="2585024" cy="141061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49" name="TextBox 37"/>
            <p:cNvSpPr txBox="1">
              <a:spLocks noChangeArrowheads="1"/>
            </p:cNvSpPr>
            <p:nvPr/>
          </p:nvSpPr>
          <p:spPr bwMode="auto">
            <a:xfrm>
              <a:off x="5065714" y="3370602"/>
              <a:ext cx="2489202" cy="77362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Consider point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R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on the circle</a:t>
              </a:r>
            </a:p>
          </p:txBody>
        </p:sp>
      </p:grpSp>
      <p:grpSp>
        <p:nvGrpSpPr>
          <p:cNvPr id="78" name="Group 34"/>
          <p:cNvGrpSpPr>
            <a:grpSpLocks/>
          </p:cNvGrpSpPr>
          <p:nvPr/>
        </p:nvGrpSpPr>
        <p:grpSpPr bwMode="auto">
          <a:xfrm>
            <a:off x="4541612" y="762318"/>
            <a:ext cx="2354263" cy="1209675"/>
            <a:chOff x="5047162" y="3045594"/>
            <a:chExt cx="2727917" cy="139253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9" name="Rounded Rectangle 78"/>
            <p:cNvSpPr/>
            <p:nvPr/>
          </p:nvSpPr>
          <p:spPr bwMode="auto">
            <a:xfrm>
              <a:off x="5047162" y="3045594"/>
              <a:ext cx="2727917" cy="139253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b="1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247" name="TextBox 33"/>
            <p:cNvSpPr txBox="1">
              <a:spLocks noChangeArrowheads="1"/>
            </p:cNvSpPr>
            <p:nvPr/>
          </p:nvSpPr>
          <p:spPr bwMode="auto">
            <a:xfrm>
              <a:off x="5181599" y="3251200"/>
              <a:ext cx="2489201" cy="95733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circle with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P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and radius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3.4cm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32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3827E-6 L 0.11441 -4.93827E-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9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93827E-6 L 0.11441 -4.93827E-6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600000">
                                      <p:cBhvr>
                                        <p:cTn id="219" dur="1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50000">
                                      <p:cBhvr>
                                        <p:cTn id="26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10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740000">
                                      <p:cBhvr>
                                        <p:cTn id="2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32099E-6 L -1.11111E-6 0.65031 " pathEditMode="relative" rAng="0" ptsTypes="AA">
                                      <p:cBhvr>
                                        <p:cTn id="3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50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10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5" grpId="0" animBg="1"/>
      <p:bldP spid="95" grpId="1" animBg="1"/>
      <p:bldP spid="94" grpId="0" animBg="1"/>
      <p:bldP spid="94" grpId="1" animBg="1"/>
      <p:bldP spid="2" grpId="0" animBg="1"/>
      <p:bldP spid="3" grpId="0" animBg="1"/>
      <p:bldP spid="4" grpId="0"/>
      <p:bldP spid="74" grpId="0"/>
      <p:bldP spid="77" grpId="0"/>
      <p:bldP spid="80" grpId="0"/>
      <p:bldP spid="83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11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1813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perpendicular bisector of a given line-segment.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9274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from an external point.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Box 369"/>
          <p:cNvSpPr txBox="1"/>
          <p:nvPr/>
        </p:nvSpPr>
        <p:spPr>
          <a:xfrm>
            <a:off x="228990" y="404396"/>
            <a:ext cx="7223452" cy="338554"/>
          </a:xfrm>
          <a:prstGeom prst="rect">
            <a:avLst/>
          </a:prstGeom>
          <a:solidFill>
            <a:srgbClr val="FBA7F7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To construct the perpendicular bisector of a given line segment 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1" name="Oval 33"/>
          <p:cNvSpPr>
            <a:spLocks noChangeArrowheads="1"/>
          </p:cNvSpPr>
          <p:nvPr/>
        </p:nvSpPr>
        <p:spPr bwMode="auto">
          <a:xfrm>
            <a:off x="4455322" y="2914689"/>
            <a:ext cx="71563" cy="7264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0" name="Oval 33"/>
          <p:cNvSpPr>
            <a:spLocks noChangeArrowheads="1"/>
          </p:cNvSpPr>
          <p:nvPr/>
        </p:nvSpPr>
        <p:spPr bwMode="auto">
          <a:xfrm>
            <a:off x="1601725" y="2916463"/>
            <a:ext cx="71563" cy="7264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116012" y="2951198"/>
            <a:ext cx="39461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68388" y="2963898"/>
            <a:ext cx="5561012" cy="495300"/>
            <a:chOff x="1515075" y="1268751"/>
            <a:chExt cx="6558727" cy="570595"/>
          </a:xfrm>
        </p:grpSpPr>
        <p:sp>
          <p:nvSpPr>
            <p:cNvPr id="4" name="Rectangle 3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0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1804849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Arc 171"/>
          <p:cNvSpPr/>
          <p:nvPr/>
        </p:nvSpPr>
        <p:spPr>
          <a:xfrm rot="2142232">
            <a:off x="-526763" y="787687"/>
            <a:ext cx="4309254" cy="4309254"/>
          </a:xfrm>
          <a:prstGeom prst="arc">
            <a:avLst>
              <a:gd name="adj1" fmla="val 16158622"/>
              <a:gd name="adj2" fmla="val 173035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3" name="Arc 172"/>
          <p:cNvSpPr/>
          <p:nvPr/>
        </p:nvSpPr>
        <p:spPr>
          <a:xfrm rot="1160413">
            <a:off x="2350925" y="782021"/>
            <a:ext cx="4309254" cy="4309254"/>
          </a:xfrm>
          <a:prstGeom prst="arc">
            <a:avLst>
              <a:gd name="adj1" fmla="val 11868142"/>
              <a:gd name="adj2" fmla="val 130344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4" name="Arc 173"/>
          <p:cNvSpPr/>
          <p:nvPr/>
        </p:nvSpPr>
        <p:spPr>
          <a:xfrm rot="2142232">
            <a:off x="-526763" y="787687"/>
            <a:ext cx="4309254" cy="4309254"/>
          </a:xfrm>
          <a:prstGeom prst="arc">
            <a:avLst>
              <a:gd name="adj1" fmla="val 221910"/>
              <a:gd name="adj2" fmla="val 161132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5" name="Arc 174"/>
          <p:cNvSpPr/>
          <p:nvPr/>
        </p:nvSpPr>
        <p:spPr>
          <a:xfrm rot="1258135">
            <a:off x="2363282" y="806735"/>
            <a:ext cx="4309254" cy="4309254"/>
          </a:xfrm>
          <a:prstGeom prst="arc">
            <a:avLst>
              <a:gd name="adj1" fmla="val 5878664"/>
              <a:gd name="adj2" fmla="val 73606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76" name="Picture 3" descr="C:\Users\dell\Desktop\rounder1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7501">
            <a:off x="-291541" y="1539026"/>
            <a:ext cx="3845686" cy="28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7" name="Straight Connector 176"/>
          <p:cNvCxnSpPr>
            <a:cxnSpLocks noChangeShapeType="1"/>
          </p:cNvCxnSpPr>
          <p:nvPr/>
        </p:nvCxnSpPr>
        <p:spPr bwMode="auto">
          <a:xfrm>
            <a:off x="3055620" y="857250"/>
            <a:ext cx="0" cy="412247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8" name="Group 177"/>
          <p:cNvGrpSpPr>
            <a:grpSpLocks/>
          </p:cNvGrpSpPr>
          <p:nvPr/>
        </p:nvGrpSpPr>
        <p:grpSpPr bwMode="auto">
          <a:xfrm rot="5400000">
            <a:off x="-49213" y="3214687"/>
            <a:ext cx="5688012" cy="493713"/>
            <a:chOff x="1515075" y="1268751"/>
            <a:chExt cx="6558727" cy="570529"/>
          </a:xfrm>
        </p:grpSpPr>
        <p:sp>
          <p:nvSpPr>
            <p:cNvPr id="179" name="Rectangle 178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80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8" name="Rectangle 187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9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Rectangle 198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00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0" name="Rectangle 209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11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Rectangle 220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22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8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Rectangle 231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33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Rectangle 242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44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0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1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4" name="Rectangle 253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55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0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5" name="Rectangle 264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66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5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" name="Rectangle 275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77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4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" name="Rectangle 286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88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3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8" name="Rectangle 297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99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1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2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5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" name="Rectangle 308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10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0" name="Rectangle 319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21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1" name="Rectangle 330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32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2" name="Rectangle 341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43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45" name="Picture 4" descr="D:\ankur\ppt\compass\p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51137" y="250825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6" name="Straight Arrow Connector 345"/>
          <p:cNvCxnSpPr/>
          <p:nvPr/>
        </p:nvCxnSpPr>
        <p:spPr>
          <a:xfrm rot="5400000">
            <a:off x="2978150" y="4984468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rot="16200000">
            <a:off x="2978150" y="85725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/>
          <p:nvPr/>
        </p:nvCxnSpPr>
        <p:spPr>
          <a:xfrm>
            <a:off x="4991096" y="2950397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 rot="10800000">
            <a:off x="1050133" y="2950405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463675" y="293849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343400" y="292856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4" name="Rectangle 353"/>
          <p:cNvSpPr/>
          <p:nvPr/>
        </p:nvSpPr>
        <p:spPr>
          <a:xfrm flipH="1">
            <a:off x="3059112" y="2826052"/>
            <a:ext cx="125235" cy="1252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759868" y="2902777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56" name="Group 41"/>
          <p:cNvGrpSpPr>
            <a:grpSpLocks/>
          </p:cNvGrpSpPr>
          <p:nvPr/>
        </p:nvGrpSpPr>
        <p:grpSpPr bwMode="auto">
          <a:xfrm>
            <a:off x="5187105" y="1274311"/>
            <a:ext cx="3033980" cy="737943"/>
            <a:chOff x="5239100" y="3213306"/>
            <a:chExt cx="2966749" cy="82915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7" name="Rounded Rectangle 356"/>
            <p:cNvSpPr/>
            <p:nvPr/>
          </p:nvSpPr>
          <p:spPr bwMode="auto">
            <a:xfrm>
              <a:off x="5239100" y="3213306"/>
              <a:ext cx="2966749" cy="82915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358" name="TextBox 43"/>
            <p:cNvSpPr txBox="1">
              <a:spLocks noChangeArrowheads="1"/>
            </p:cNvSpPr>
            <p:nvPr/>
          </p:nvSpPr>
          <p:spPr bwMode="auto">
            <a:xfrm>
              <a:off x="5257410" y="3306116"/>
              <a:ext cx="2906534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draw perpendicular bisector of AB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59" name="Group 41"/>
          <p:cNvGrpSpPr>
            <a:grpSpLocks/>
          </p:cNvGrpSpPr>
          <p:nvPr/>
        </p:nvGrpSpPr>
        <p:grpSpPr bwMode="auto">
          <a:xfrm>
            <a:off x="5161220" y="1233831"/>
            <a:ext cx="3033980" cy="982201"/>
            <a:chOff x="5239100" y="3229199"/>
            <a:chExt cx="2966749" cy="110360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60" name="Rounded Rectangle 359"/>
            <p:cNvSpPr/>
            <p:nvPr/>
          </p:nvSpPr>
          <p:spPr bwMode="auto">
            <a:xfrm>
              <a:off x="5239100" y="3229199"/>
              <a:ext cx="2966749" cy="110360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361" name="TextBox 43"/>
            <p:cNvSpPr txBox="1">
              <a:spLocks noChangeArrowheads="1"/>
            </p:cNvSpPr>
            <p:nvPr/>
          </p:nvSpPr>
          <p:spPr bwMode="auto">
            <a:xfrm>
              <a:off x="5389525" y="3306116"/>
              <a:ext cx="2642303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radius more than half of AB, Draw arcs up and down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2" name="Group 41"/>
          <p:cNvGrpSpPr>
            <a:grpSpLocks/>
          </p:cNvGrpSpPr>
          <p:nvPr/>
        </p:nvGrpSpPr>
        <p:grpSpPr bwMode="auto">
          <a:xfrm>
            <a:off x="5210615" y="997230"/>
            <a:ext cx="3033981" cy="982201"/>
            <a:chOff x="5239100" y="3229199"/>
            <a:chExt cx="2966749" cy="110360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63" name="Rounded Rectangle 362"/>
            <p:cNvSpPr/>
            <p:nvPr/>
          </p:nvSpPr>
          <p:spPr bwMode="auto">
            <a:xfrm>
              <a:off x="5239100" y="3229199"/>
              <a:ext cx="2966749" cy="110360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364" name="TextBox 43"/>
            <p:cNvSpPr txBox="1">
              <a:spLocks noChangeArrowheads="1"/>
            </p:cNvSpPr>
            <p:nvPr/>
          </p:nvSpPr>
          <p:spPr bwMode="auto">
            <a:xfrm>
              <a:off x="5287658" y="3306116"/>
              <a:ext cx="2898653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B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 cut the previously drawn 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5" name="Group 41"/>
          <p:cNvGrpSpPr>
            <a:grpSpLocks/>
          </p:cNvGrpSpPr>
          <p:nvPr/>
        </p:nvGrpSpPr>
        <p:grpSpPr bwMode="auto">
          <a:xfrm>
            <a:off x="5702953" y="1202680"/>
            <a:ext cx="1940035" cy="512005"/>
            <a:chOff x="5256886" y="3226413"/>
            <a:chExt cx="1897044" cy="57528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66" name="Rounded Rectangle 365"/>
            <p:cNvSpPr/>
            <p:nvPr/>
          </p:nvSpPr>
          <p:spPr bwMode="auto">
            <a:xfrm>
              <a:off x="5256886" y="3226413"/>
              <a:ext cx="1889994" cy="5752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367" name="TextBox 43"/>
            <p:cNvSpPr txBox="1">
              <a:spLocks noChangeArrowheads="1"/>
            </p:cNvSpPr>
            <p:nvPr/>
          </p:nvSpPr>
          <p:spPr bwMode="auto">
            <a:xfrm>
              <a:off x="5426781" y="3306115"/>
              <a:ext cx="1727149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line PQ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68" name="TextBox 367"/>
          <p:cNvSpPr txBox="1"/>
          <p:nvPr/>
        </p:nvSpPr>
        <p:spPr>
          <a:xfrm>
            <a:off x="3077028" y="117592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P</a:t>
            </a:r>
            <a:endParaRPr lang="en-IN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3095172" y="437159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Q</a:t>
            </a:r>
            <a:endParaRPr lang="en-IN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2612685" y="796243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IN" sz="16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228990" y="57150"/>
            <a:ext cx="2356735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BASIC CONSRUCTIONS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76" name="Group 375"/>
          <p:cNvGrpSpPr/>
          <p:nvPr/>
        </p:nvGrpSpPr>
        <p:grpSpPr>
          <a:xfrm>
            <a:off x="2302069" y="2860821"/>
            <a:ext cx="66481" cy="176520"/>
            <a:chOff x="4489644" y="1597696"/>
            <a:chExt cx="66481" cy="176520"/>
          </a:xfrm>
        </p:grpSpPr>
        <p:cxnSp>
          <p:nvCxnSpPr>
            <p:cNvPr id="372" name="Straight Connector 371"/>
            <p:cNvCxnSpPr/>
            <p:nvPr/>
          </p:nvCxnSpPr>
          <p:spPr>
            <a:xfrm>
              <a:off x="4489644" y="1597696"/>
              <a:ext cx="0" cy="176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4556125" y="1597696"/>
              <a:ext cx="0" cy="176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/>
          <p:cNvGrpSpPr/>
          <p:nvPr/>
        </p:nvGrpSpPr>
        <p:grpSpPr>
          <a:xfrm>
            <a:off x="3762297" y="2862048"/>
            <a:ext cx="66481" cy="176520"/>
            <a:chOff x="4489644" y="1597696"/>
            <a:chExt cx="66481" cy="176520"/>
          </a:xfrm>
        </p:grpSpPr>
        <p:cxnSp>
          <p:nvCxnSpPr>
            <p:cNvPr id="378" name="Straight Connector 377"/>
            <p:cNvCxnSpPr/>
            <p:nvPr/>
          </p:nvCxnSpPr>
          <p:spPr>
            <a:xfrm>
              <a:off x="4489644" y="1597696"/>
              <a:ext cx="0" cy="176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4556125" y="1597696"/>
              <a:ext cx="0" cy="1765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800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42639 -0.0006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9" y="-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84" dur="9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880000">
                                      <p:cBhvr>
                                        <p:cTn id="9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5679E-6 L 0.31371 0.0015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6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100000">
                                      <p:cBhvr>
                                        <p:cTn id="10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140000">
                                      <p:cBhvr>
                                        <p:cTn id="11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000000">
                                      <p:cBhvr>
                                        <p:cTn id="11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32099E-6 L 0.00018 0.79939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animBg="1"/>
      <p:bldP spid="351" grpId="0" animBg="1"/>
      <p:bldP spid="350" grpId="0" animBg="1"/>
      <p:bldP spid="2" grpId="0" animBg="1"/>
      <p:bldP spid="172" grpId="0" animBg="1"/>
      <p:bldP spid="173" grpId="0" animBg="1"/>
      <p:bldP spid="174" grpId="0" animBg="1"/>
      <p:bldP spid="175" grpId="0" animBg="1"/>
      <p:bldP spid="352" grpId="0"/>
      <p:bldP spid="353" grpId="0"/>
      <p:bldP spid="354" grpId="0" animBg="1"/>
      <p:bldP spid="355" grpId="0"/>
      <p:bldP spid="368" grpId="0"/>
      <p:bldP spid="368" grpId="1"/>
      <p:bldP spid="369" grpId="0"/>
      <p:bldP spid="369" grpId="1"/>
      <p:bldP spid="373" grpId="0"/>
      <p:bldP spid="3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Rounded Rectangle 943"/>
          <p:cNvSpPr/>
          <p:nvPr/>
        </p:nvSpPr>
        <p:spPr bwMode="auto">
          <a:xfrm>
            <a:off x="3429000" y="802933"/>
            <a:ext cx="990600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43" name="Rounded Rectangle 942"/>
          <p:cNvSpPr/>
          <p:nvPr/>
        </p:nvSpPr>
        <p:spPr bwMode="auto">
          <a:xfrm>
            <a:off x="3411539" y="510479"/>
            <a:ext cx="4594575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42" name="Rounded Rectangle 941"/>
          <p:cNvSpPr/>
          <p:nvPr/>
        </p:nvSpPr>
        <p:spPr bwMode="auto">
          <a:xfrm>
            <a:off x="3407220" y="1348712"/>
            <a:ext cx="807243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39" name="Rounded Rectangle 938"/>
          <p:cNvSpPr/>
          <p:nvPr/>
        </p:nvSpPr>
        <p:spPr bwMode="auto">
          <a:xfrm>
            <a:off x="3409518" y="1064345"/>
            <a:ext cx="4853850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36" name="Rounded Rectangle 935"/>
          <p:cNvSpPr/>
          <p:nvPr/>
        </p:nvSpPr>
        <p:spPr bwMode="auto">
          <a:xfrm>
            <a:off x="4336687" y="795540"/>
            <a:ext cx="4017725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935" name="Rounded Rectangle 934"/>
          <p:cNvSpPr/>
          <p:nvPr/>
        </p:nvSpPr>
        <p:spPr bwMode="auto">
          <a:xfrm>
            <a:off x="6066972" y="510479"/>
            <a:ext cx="1209805" cy="27432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1498600" y="2774950"/>
            <a:ext cx="52388" cy="5238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552450" y="1831975"/>
            <a:ext cx="1928813" cy="1930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 flipH="1">
            <a:off x="1524000" y="280035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1527175" y="1557338"/>
            <a:ext cx="2478088" cy="24796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 flipV="1">
            <a:off x="1055688" y="1558925"/>
            <a:ext cx="2955925" cy="1239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 flipH="1">
            <a:off x="1046163" y="2794000"/>
            <a:ext cx="2967037" cy="1250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V="1">
            <a:off x="1528763" y="1912938"/>
            <a:ext cx="376237" cy="88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763838" y="614363"/>
            <a:ext cx="0" cy="4206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Freeform 16"/>
          <p:cNvSpPr>
            <a:spLocks/>
          </p:cNvSpPr>
          <p:nvPr/>
        </p:nvSpPr>
        <p:spPr bwMode="auto">
          <a:xfrm flipH="1">
            <a:off x="2757488" y="2711450"/>
            <a:ext cx="82550" cy="87313"/>
          </a:xfrm>
          <a:custGeom>
            <a:avLst/>
            <a:gdLst>
              <a:gd name="T0" fmla="*/ 2147483647 w 72"/>
              <a:gd name="T1" fmla="*/ 0 h 74"/>
              <a:gd name="T2" fmla="*/ 0 w 72"/>
              <a:gd name="T3" fmla="*/ 0 h 74"/>
              <a:gd name="T4" fmla="*/ 0 w 72"/>
              <a:gd name="T5" fmla="*/ 2147483647 h 74"/>
              <a:gd name="T6" fmla="*/ 0 60000 65536"/>
              <a:gd name="T7" fmla="*/ 0 60000 65536"/>
              <a:gd name="T8" fmla="*/ 0 60000 65536"/>
              <a:gd name="T9" fmla="*/ 0 w 72"/>
              <a:gd name="T10" fmla="*/ 0 h 74"/>
              <a:gd name="T11" fmla="*/ 72 w 72"/>
              <a:gd name="T12" fmla="*/ 74 h 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4">
                <a:moveTo>
                  <a:pt x="72" y="0"/>
                </a:moveTo>
                <a:lnTo>
                  <a:pt x="0" y="0"/>
                </a:lnTo>
                <a:lnTo>
                  <a:pt x="0" y="7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Arc 17"/>
          <p:cNvSpPr>
            <a:spLocks/>
          </p:cNvSpPr>
          <p:nvPr/>
        </p:nvSpPr>
        <p:spPr bwMode="auto">
          <a:xfrm>
            <a:off x="1512888" y="898525"/>
            <a:ext cx="1360487" cy="1747838"/>
          </a:xfrm>
          <a:custGeom>
            <a:avLst/>
            <a:gdLst>
              <a:gd name="T0" fmla="*/ 2147483647 w 14129"/>
              <a:gd name="T1" fmla="*/ 0 h 18196"/>
              <a:gd name="T2" fmla="*/ 2147483647 w 14129"/>
              <a:gd name="T3" fmla="*/ 2147483647 h 18196"/>
              <a:gd name="T4" fmla="*/ 0 w 14129"/>
              <a:gd name="T5" fmla="*/ 2147483647 h 18196"/>
              <a:gd name="T6" fmla="*/ 0 60000 65536"/>
              <a:gd name="T7" fmla="*/ 0 60000 65536"/>
              <a:gd name="T8" fmla="*/ 0 60000 65536"/>
              <a:gd name="T9" fmla="*/ 0 w 14129"/>
              <a:gd name="T10" fmla="*/ 0 h 18196"/>
              <a:gd name="T11" fmla="*/ 14129 w 14129"/>
              <a:gd name="T12" fmla="*/ 18196 h 18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29" h="18196" fill="none" extrusionOk="0">
                <a:moveTo>
                  <a:pt x="11638" y="0"/>
                </a:moveTo>
                <a:cubicBezTo>
                  <a:pt x="12512" y="558"/>
                  <a:pt x="13344" y="1179"/>
                  <a:pt x="14129" y="1857"/>
                </a:cubicBezTo>
              </a:path>
              <a:path w="14129" h="18196" stroke="0" extrusionOk="0">
                <a:moveTo>
                  <a:pt x="11638" y="0"/>
                </a:moveTo>
                <a:cubicBezTo>
                  <a:pt x="12512" y="558"/>
                  <a:pt x="13344" y="1179"/>
                  <a:pt x="14129" y="1857"/>
                </a:cubicBezTo>
                <a:lnTo>
                  <a:pt x="0" y="18196"/>
                </a:lnTo>
                <a:lnTo>
                  <a:pt x="11638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Arc 21"/>
          <p:cNvSpPr>
            <a:spLocks/>
          </p:cNvSpPr>
          <p:nvPr/>
        </p:nvSpPr>
        <p:spPr bwMode="auto">
          <a:xfrm>
            <a:off x="2663825" y="896938"/>
            <a:ext cx="1366838" cy="1733550"/>
          </a:xfrm>
          <a:custGeom>
            <a:avLst/>
            <a:gdLst>
              <a:gd name="T0" fmla="*/ 0 w 14190"/>
              <a:gd name="T1" fmla="*/ 2147483647 h 18072"/>
              <a:gd name="T2" fmla="*/ 2147483647 w 14190"/>
              <a:gd name="T3" fmla="*/ 0 h 18072"/>
              <a:gd name="T4" fmla="*/ 2147483647 w 14190"/>
              <a:gd name="T5" fmla="*/ 2147483647 h 18072"/>
              <a:gd name="T6" fmla="*/ 0 60000 65536"/>
              <a:gd name="T7" fmla="*/ 0 60000 65536"/>
              <a:gd name="T8" fmla="*/ 0 60000 65536"/>
              <a:gd name="T9" fmla="*/ 0 w 14190"/>
              <a:gd name="T10" fmla="*/ 0 h 18072"/>
              <a:gd name="T11" fmla="*/ 14190 w 14190"/>
              <a:gd name="T12" fmla="*/ 18072 h 180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90" h="18072" fill="none" extrusionOk="0">
                <a:moveTo>
                  <a:pt x="-1" y="1786"/>
                </a:moveTo>
                <a:cubicBezTo>
                  <a:pt x="744" y="1138"/>
                  <a:pt x="1532" y="541"/>
                  <a:pt x="2359" y="0"/>
                </a:cubicBezTo>
              </a:path>
              <a:path w="14190" h="18072" stroke="0" extrusionOk="0">
                <a:moveTo>
                  <a:pt x="-1" y="1786"/>
                </a:moveTo>
                <a:cubicBezTo>
                  <a:pt x="744" y="1138"/>
                  <a:pt x="1532" y="541"/>
                  <a:pt x="2359" y="0"/>
                </a:cubicBezTo>
                <a:lnTo>
                  <a:pt x="14190" y="18072"/>
                </a:lnTo>
                <a:lnTo>
                  <a:pt x="-1" y="178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rc 24"/>
          <p:cNvSpPr>
            <a:spLocks/>
          </p:cNvSpPr>
          <p:nvPr/>
        </p:nvSpPr>
        <p:spPr bwMode="auto">
          <a:xfrm>
            <a:off x="1508125" y="2967038"/>
            <a:ext cx="1462088" cy="1803400"/>
          </a:xfrm>
          <a:custGeom>
            <a:avLst/>
            <a:gdLst>
              <a:gd name="T0" fmla="*/ 2147483647 w 15168"/>
              <a:gd name="T1" fmla="*/ 2147483647 h 18795"/>
              <a:gd name="T2" fmla="*/ 2147483647 w 15168"/>
              <a:gd name="T3" fmla="*/ 2147483647 h 18795"/>
              <a:gd name="T4" fmla="*/ 0 w 15168"/>
              <a:gd name="T5" fmla="*/ 0 h 18795"/>
              <a:gd name="T6" fmla="*/ 0 60000 65536"/>
              <a:gd name="T7" fmla="*/ 0 60000 65536"/>
              <a:gd name="T8" fmla="*/ 0 60000 65536"/>
              <a:gd name="T9" fmla="*/ 0 w 15168"/>
              <a:gd name="T10" fmla="*/ 0 h 18795"/>
              <a:gd name="T11" fmla="*/ 15168 w 15168"/>
              <a:gd name="T12" fmla="*/ 18795 h 18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68" h="18795" fill="none" extrusionOk="0">
                <a:moveTo>
                  <a:pt x="15168" y="15378"/>
                </a:moveTo>
                <a:cubicBezTo>
                  <a:pt x="13816" y="16711"/>
                  <a:pt x="12295" y="17859"/>
                  <a:pt x="10644" y="18795"/>
                </a:cubicBezTo>
              </a:path>
              <a:path w="15168" h="18795" stroke="0" extrusionOk="0">
                <a:moveTo>
                  <a:pt x="15168" y="15378"/>
                </a:moveTo>
                <a:cubicBezTo>
                  <a:pt x="13816" y="16711"/>
                  <a:pt x="12295" y="17859"/>
                  <a:pt x="10644" y="18795"/>
                </a:cubicBezTo>
                <a:lnTo>
                  <a:pt x="0" y="0"/>
                </a:lnTo>
                <a:lnTo>
                  <a:pt x="15168" y="153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rc 25"/>
          <p:cNvSpPr>
            <a:spLocks/>
          </p:cNvSpPr>
          <p:nvPr/>
        </p:nvSpPr>
        <p:spPr bwMode="auto">
          <a:xfrm>
            <a:off x="2573338" y="2967038"/>
            <a:ext cx="1470025" cy="1774825"/>
          </a:xfrm>
          <a:custGeom>
            <a:avLst/>
            <a:gdLst>
              <a:gd name="T0" fmla="*/ 2147483647 w 15268"/>
              <a:gd name="T1" fmla="*/ 2147483647 h 18487"/>
              <a:gd name="T2" fmla="*/ 0 w 15268"/>
              <a:gd name="T3" fmla="*/ 2147483647 h 18487"/>
              <a:gd name="T4" fmla="*/ 2147483647 w 15268"/>
              <a:gd name="T5" fmla="*/ 0 h 18487"/>
              <a:gd name="T6" fmla="*/ 0 60000 65536"/>
              <a:gd name="T7" fmla="*/ 0 60000 65536"/>
              <a:gd name="T8" fmla="*/ 0 60000 65536"/>
              <a:gd name="T9" fmla="*/ 0 w 15268"/>
              <a:gd name="T10" fmla="*/ 0 h 18487"/>
              <a:gd name="T11" fmla="*/ 15268 w 15268"/>
              <a:gd name="T12" fmla="*/ 18487 h 184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68" h="18487" fill="none" extrusionOk="0">
                <a:moveTo>
                  <a:pt x="4097" y="18486"/>
                </a:moveTo>
                <a:cubicBezTo>
                  <a:pt x="2607" y="17586"/>
                  <a:pt x="1231" y="16509"/>
                  <a:pt x="-1" y="15279"/>
                </a:cubicBezTo>
              </a:path>
              <a:path w="15268" h="18487" stroke="0" extrusionOk="0">
                <a:moveTo>
                  <a:pt x="4097" y="18486"/>
                </a:moveTo>
                <a:cubicBezTo>
                  <a:pt x="2607" y="17586"/>
                  <a:pt x="1231" y="16509"/>
                  <a:pt x="-1" y="15279"/>
                </a:cubicBezTo>
                <a:lnTo>
                  <a:pt x="15268" y="0"/>
                </a:lnTo>
                <a:lnTo>
                  <a:pt x="4097" y="1848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" name="Group 127"/>
          <p:cNvGrpSpPr>
            <a:grpSpLocks/>
          </p:cNvGrpSpPr>
          <p:nvPr/>
        </p:nvGrpSpPr>
        <p:grpSpPr bwMode="auto">
          <a:xfrm>
            <a:off x="2149475" y="2730500"/>
            <a:ext cx="1231900" cy="130175"/>
            <a:chOff x="4392" y="1954"/>
            <a:chExt cx="722" cy="108"/>
          </a:xfrm>
        </p:grpSpPr>
        <p:grpSp>
          <p:nvGrpSpPr>
            <p:cNvPr id="13218" name="Group 28"/>
            <p:cNvGrpSpPr>
              <a:grpSpLocks/>
            </p:cNvGrpSpPr>
            <p:nvPr/>
          </p:nvGrpSpPr>
          <p:grpSpPr bwMode="auto">
            <a:xfrm>
              <a:off x="4392" y="1956"/>
              <a:ext cx="30" cy="106"/>
              <a:chOff x="3456" y="2196"/>
              <a:chExt cx="30" cy="106"/>
            </a:xfrm>
          </p:grpSpPr>
          <p:sp>
            <p:nvSpPr>
              <p:cNvPr id="13222" name="Line 26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223" name="Line 27"/>
              <p:cNvSpPr>
                <a:spLocks noChangeShapeType="1"/>
              </p:cNvSpPr>
              <p:nvPr/>
            </p:nvSpPr>
            <p:spPr bwMode="auto">
              <a:xfrm>
                <a:off x="348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219" name="Group 29"/>
            <p:cNvGrpSpPr>
              <a:grpSpLocks/>
            </p:cNvGrpSpPr>
            <p:nvPr/>
          </p:nvGrpSpPr>
          <p:grpSpPr bwMode="auto">
            <a:xfrm>
              <a:off x="5084" y="1954"/>
              <a:ext cx="30" cy="106"/>
              <a:chOff x="3378" y="2196"/>
              <a:chExt cx="30" cy="106"/>
            </a:xfrm>
          </p:grpSpPr>
          <p:sp>
            <p:nvSpPr>
              <p:cNvPr id="13220" name="Line 30"/>
              <p:cNvSpPr>
                <a:spLocks noChangeShapeType="1"/>
              </p:cNvSpPr>
              <p:nvPr/>
            </p:nvSpPr>
            <p:spPr bwMode="auto">
              <a:xfrm>
                <a:off x="3378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221" name="Line 31"/>
              <p:cNvSpPr>
                <a:spLocks noChangeShapeType="1"/>
              </p:cNvSpPr>
              <p:nvPr/>
            </p:nvSpPr>
            <p:spPr bwMode="auto">
              <a:xfrm>
                <a:off x="3408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1144588" y="2620963"/>
            <a:ext cx="41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935413" y="2714625"/>
            <a:ext cx="414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 rot="-4063478">
            <a:off x="1400175" y="2241550"/>
            <a:ext cx="822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latin typeface="Bookman Old Style" panose="02050604050505020204" pitchFamily="18" charset="0"/>
              </a:rPr>
              <a:t>3.5 </a:t>
            </a:r>
            <a:r>
              <a:rPr lang="en-US" altLang="en-US" sz="1200" dirty="0">
                <a:latin typeface="Bookman Old Style" panose="02050604050505020204" pitchFamily="18" charset="0"/>
              </a:rPr>
              <a:t>cm</a:t>
            </a: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1744663" y="1598613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Bookman Old Style" panose="02050604050505020204" pitchFamily="18" charset="0"/>
              </a:rPr>
              <a:t>C</a:t>
            </a:r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1674813" y="3662363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1525588" y="2792413"/>
            <a:ext cx="382587" cy="88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Freeform 39"/>
          <p:cNvSpPr>
            <a:spLocks/>
          </p:cNvSpPr>
          <p:nvPr/>
        </p:nvSpPr>
        <p:spPr bwMode="auto">
          <a:xfrm>
            <a:off x="1854200" y="1976438"/>
            <a:ext cx="153988" cy="122237"/>
          </a:xfrm>
          <a:custGeom>
            <a:avLst/>
            <a:gdLst>
              <a:gd name="T0" fmla="*/ 0 w 129"/>
              <a:gd name="T1" fmla="*/ 2147483647 h 103"/>
              <a:gd name="T2" fmla="*/ 2147483647 w 129"/>
              <a:gd name="T3" fmla="*/ 2147483647 h 103"/>
              <a:gd name="T4" fmla="*/ 2147483647 w 129"/>
              <a:gd name="T5" fmla="*/ 0 h 103"/>
              <a:gd name="T6" fmla="*/ 0 60000 65536"/>
              <a:gd name="T7" fmla="*/ 0 60000 65536"/>
              <a:gd name="T8" fmla="*/ 0 60000 65536"/>
              <a:gd name="T9" fmla="*/ 0 w 129"/>
              <a:gd name="T10" fmla="*/ 0 h 103"/>
              <a:gd name="T11" fmla="*/ 129 w 129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" h="103">
                <a:moveTo>
                  <a:pt x="0" y="57"/>
                </a:moveTo>
                <a:lnTo>
                  <a:pt x="93" y="103"/>
                </a:lnTo>
                <a:lnTo>
                  <a:pt x="129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Freeform 40"/>
          <p:cNvSpPr>
            <a:spLocks/>
          </p:cNvSpPr>
          <p:nvPr/>
        </p:nvSpPr>
        <p:spPr bwMode="auto">
          <a:xfrm>
            <a:off x="1874838" y="3536950"/>
            <a:ext cx="127000" cy="103188"/>
          </a:xfrm>
          <a:custGeom>
            <a:avLst/>
            <a:gdLst>
              <a:gd name="T0" fmla="*/ 0 w 115"/>
              <a:gd name="T1" fmla="*/ 2147483647 h 87"/>
              <a:gd name="T2" fmla="*/ 2147483647 w 115"/>
              <a:gd name="T3" fmla="*/ 0 h 87"/>
              <a:gd name="T4" fmla="*/ 2147483647 w 115"/>
              <a:gd name="T5" fmla="*/ 2147483647 h 87"/>
              <a:gd name="T6" fmla="*/ 0 60000 65536"/>
              <a:gd name="T7" fmla="*/ 0 60000 65536"/>
              <a:gd name="T8" fmla="*/ 0 60000 65536"/>
              <a:gd name="T9" fmla="*/ 0 w 115"/>
              <a:gd name="T10" fmla="*/ 0 h 87"/>
              <a:gd name="T11" fmla="*/ 115 w 115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" h="87">
                <a:moveTo>
                  <a:pt x="0" y="40"/>
                </a:moveTo>
                <a:lnTo>
                  <a:pt x="87" y="0"/>
                </a:lnTo>
                <a:lnTo>
                  <a:pt x="115" y="8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2392363" y="2944813"/>
            <a:ext cx="823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latin typeface="Bookman Old Style" panose="02050604050505020204" pitchFamily="18" charset="0"/>
              </a:rPr>
              <a:t>7.3 </a:t>
            </a:r>
            <a:r>
              <a:rPr lang="en-US" altLang="en-US" sz="1400" dirty="0">
                <a:latin typeface="Bookman Old Style" panose="02050604050505020204" pitchFamily="18" charset="0"/>
              </a:rPr>
              <a:t>cm</a:t>
            </a:r>
          </a:p>
        </p:txBody>
      </p:sp>
      <p:sp>
        <p:nvSpPr>
          <p:cNvPr id="31" name="Oval 42"/>
          <p:cNvSpPr>
            <a:spLocks noChangeArrowheads="1"/>
          </p:cNvSpPr>
          <p:nvPr/>
        </p:nvSpPr>
        <p:spPr bwMode="auto">
          <a:xfrm>
            <a:off x="1481138" y="2760663"/>
            <a:ext cx="71437" cy="73025"/>
          </a:xfrm>
          <a:prstGeom prst="ellipse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2703513" y="2760663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33" name="Oval 48"/>
          <p:cNvSpPr>
            <a:spLocks noChangeArrowheads="1"/>
          </p:cNvSpPr>
          <p:nvPr/>
        </p:nvSpPr>
        <p:spPr bwMode="auto">
          <a:xfrm>
            <a:off x="2730500" y="2760663"/>
            <a:ext cx="71438" cy="73025"/>
          </a:xfrm>
          <a:prstGeom prst="ellipse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4" name="Arc 106"/>
          <p:cNvSpPr>
            <a:spLocks/>
          </p:cNvSpPr>
          <p:nvPr/>
        </p:nvSpPr>
        <p:spPr bwMode="auto">
          <a:xfrm>
            <a:off x="1935163" y="2673350"/>
            <a:ext cx="2070100" cy="265113"/>
          </a:xfrm>
          <a:custGeom>
            <a:avLst/>
            <a:gdLst>
              <a:gd name="T0" fmla="*/ 2147483647 w 21600"/>
              <a:gd name="T1" fmla="*/ 0 h 2776"/>
              <a:gd name="T2" fmla="*/ 2147483647 w 21600"/>
              <a:gd name="T3" fmla="*/ 2147483647 h 2776"/>
              <a:gd name="T4" fmla="*/ 0 w 21600"/>
              <a:gd name="T5" fmla="*/ 2147483647 h 2776"/>
              <a:gd name="T6" fmla="*/ 0 60000 65536"/>
              <a:gd name="T7" fmla="*/ 0 60000 65536"/>
              <a:gd name="T8" fmla="*/ 0 60000 65536"/>
              <a:gd name="T9" fmla="*/ 0 w 21600"/>
              <a:gd name="T10" fmla="*/ 0 h 2776"/>
              <a:gd name="T11" fmla="*/ 21600 w 21600"/>
              <a:gd name="T12" fmla="*/ 2776 h 2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776" fill="none" extrusionOk="0">
                <a:moveTo>
                  <a:pt x="21555" y="0"/>
                </a:moveTo>
                <a:cubicBezTo>
                  <a:pt x="21585" y="460"/>
                  <a:pt x="21600" y="922"/>
                  <a:pt x="21600" y="1384"/>
                </a:cubicBezTo>
                <a:cubicBezTo>
                  <a:pt x="21600" y="1848"/>
                  <a:pt x="21585" y="2312"/>
                  <a:pt x="21555" y="2776"/>
                </a:cubicBezTo>
              </a:path>
              <a:path w="21600" h="2776" stroke="0" extrusionOk="0">
                <a:moveTo>
                  <a:pt x="21555" y="0"/>
                </a:moveTo>
                <a:cubicBezTo>
                  <a:pt x="21585" y="460"/>
                  <a:pt x="21600" y="922"/>
                  <a:pt x="21600" y="1384"/>
                </a:cubicBezTo>
                <a:cubicBezTo>
                  <a:pt x="21600" y="1848"/>
                  <a:pt x="21585" y="2312"/>
                  <a:pt x="21555" y="2776"/>
                </a:cubicBezTo>
                <a:lnTo>
                  <a:pt x="0" y="1384"/>
                </a:lnTo>
                <a:lnTo>
                  <a:pt x="21555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43"/>
          <p:cNvSpPr>
            <a:spLocks noChangeArrowheads="1"/>
          </p:cNvSpPr>
          <p:nvPr/>
        </p:nvSpPr>
        <p:spPr bwMode="auto">
          <a:xfrm>
            <a:off x="3971925" y="2763838"/>
            <a:ext cx="66675" cy="66675"/>
          </a:xfrm>
          <a:prstGeom prst="ellipse">
            <a:avLst/>
          </a:prstGeom>
          <a:solidFill>
            <a:srgbClr val="FF0000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7" name="Text Box 108"/>
          <p:cNvSpPr txBox="1">
            <a:spLocks noChangeArrowheads="1"/>
          </p:cNvSpPr>
          <p:nvPr/>
        </p:nvSpPr>
        <p:spPr bwMode="auto">
          <a:xfrm>
            <a:off x="6616912" y="1744663"/>
            <a:ext cx="1576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Bookman Old Style" panose="02050604050505020204" pitchFamily="18" charset="0"/>
              </a:rPr>
              <a:t>Rough figure</a:t>
            </a:r>
          </a:p>
        </p:txBody>
      </p:sp>
      <p:sp>
        <p:nvSpPr>
          <p:cNvPr id="38" name="Oval 109"/>
          <p:cNvSpPr>
            <a:spLocks noChangeArrowheads="1"/>
          </p:cNvSpPr>
          <p:nvPr/>
        </p:nvSpPr>
        <p:spPr bwMode="auto">
          <a:xfrm>
            <a:off x="5791200" y="2287905"/>
            <a:ext cx="1497012" cy="14986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39" name="Line 110"/>
          <p:cNvSpPr>
            <a:spLocks noChangeShapeType="1"/>
          </p:cNvSpPr>
          <p:nvPr/>
        </p:nvSpPr>
        <p:spPr bwMode="auto">
          <a:xfrm flipH="1">
            <a:off x="6543675" y="3037205"/>
            <a:ext cx="1922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b="1">
              <a:latin typeface="Bookman Old Style" panose="02050604050505020204" pitchFamily="18" charset="0"/>
            </a:endParaRPr>
          </a:p>
        </p:txBody>
      </p:sp>
      <p:sp>
        <p:nvSpPr>
          <p:cNvPr id="40" name="Line 111"/>
          <p:cNvSpPr>
            <a:spLocks noChangeShapeType="1"/>
          </p:cNvSpPr>
          <p:nvPr/>
        </p:nvSpPr>
        <p:spPr bwMode="auto">
          <a:xfrm flipH="1" flipV="1">
            <a:off x="6178550" y="2073592"/>
            <a:ext cx="2293937" cy="963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b="1">
              <a:latin typeface="Bookman Old Style" panose="02050604050505020204" pitchFamily="18" charset="0"/>
            </a:endParaRPr>
          </a:p>
        </p:txBody>
      </p:sp>
      <p:sp>
        <p:nvSpPr>
          <p:cNvPr id="41" name="Line 112"/>
          <p:cNvSpPr>
            <a:spLocks noChangeShapeType="1"/>
          </p:cNvSpPr>
          <p:nvPr/>
        </p:nvSpPr>
        <p:spPr bwMode="auto">
          <a:xfrm flipH="1">
            <a:off x="6167437" y="3037205"/>
            <a:ext cx="23034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b="1">
              <a:latin typeface="Bookman Old Style" panose="02050604050505020204" pitchFamily="18" charset="0"/>
            </a:endParaRPr>
          </a:p>
        </p:txBody>
      </p:sp>
      <p:sp>
        <p:nvSpPr>
          <p:cNvPr id="42" name="Oval 114"/>
          <p:cNvSpPr>
            <a:spLocks noChangeArrowheads="1"/>
          </p:cNvSpPr>
          <p:nvPr/>
        </p:nvSpPr>
        <p:spPr bwMode="auto">
          <a:xfrm>
            <a:off x="6505575" y="3007042"/>
            <a:ext cx="63500" cy="635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43" name="Text Box 116"/>
          <p:cNvSpPr txBox="1">
            <a:spLocks noChangeArrowheads="1"/>
          </p:cNvSpPr>
          <p:nvPr/>
        </p:nvSpPr>
        <p:spPr bwMode="auto">
          <a:xfrm>
            <a:off x="8434387" y="2903855"/>
            <a:ext cx="35993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 smtClean="0">
                <a:latin typeface="Bookman Old Style" panose="02050604050505020204" pitchFamily="18" charset="0"/>
              </a:rPr>
              <a:t>B</a:t>
            </a:r>
            <a:endParaRPr lang="en-US" alt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4" name="Text Box 117"/>
          <p:cNvSpPr txBox="1">
            <a:spLocks noChangeArrowheads="1"/>
          </p:cNvSpPr>
          <p:nvPr/>
        </p:nvSpPr>
        <p:spPr bwMode="auto">
          <a:xfrm>
            <a:off x="6216650" y="2872105"/>
            <a:ext cx="550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45" name="Text Box 118"/>
          <p:cNvSpPr txBox="1">
            <a:spLocks noChangeArrowheads="1"/>
          </p:cNvSpPr>
          <p:nvPr/>
        </p:nvSpPr>
        <p:spPr bwMode="auto">
          <a:xfrm>
            <a:off x="6870700" y="2983230"/>
            <a:ext cx="1095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latin typeface="Bookman Old Style" panose="02050604050505020204" pitchFamily="18" charset="0"/>
              </a:rPr>
              <a:t>7.3 </a:t>
            </a:r>
            <a:r>
              <a:rPr lang="en-US" altLang="en-US" sz="1200" dirty="0">
                <a:latin typeface="Bookman Old Style" panose="02050604050505020204" pitchFamily="18" charset="0"/>
              </a:rPr>
              <a:t>cm</a:t>
            </a:r>
          </a:p>
        </p:txBody>
      </p:sp>
      <p:sp>
        <p:nvSpPr>
          <p:cNvPr id="46" name="Oval 119"/>
          <p:cNvSpPr>
            <a:spLocks noChangeArrowheads="1"/>
          </p:cNvSpPr>
          <p:nvPr/>
        </p:nvSpPr>
        <p:spPr bwMode="auto">
          <a:xfrm>
            <a:off x="8434387" y="3003867"/>
            <a:ext cx="63500" cy="635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b="1">
              <a:latin typeface="Bookman Old Style" panose="02050604050505020204" pitchFamily="18" charset="0"/>
            </a:endParaRPr>
          </a:p>
        </p:txBody>
      </p:sp>
      <p:sp>
        <p:nvSpPr>
          <p:cNvPr id="47" name="Text Box 120"/>
          <p:cNvSpPr txBox="1">
            <a:spLocks noChangeArrowheads="1"/>
          </p:cNvSpPr>
          <p:nvPr/>
        </p:nvSpPr>
        <p:spPr bwMode="auto">
          <a:xfrm>
            <a:off x="6697663" y="2065655"/>
            <a:ext cx="34405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48" name="Text Box 121"/>
          <p:cNvSpPr txBox="1">
            <a:spLocks noChangeArrowheads="1"/>
          </p:cNvSpPr>
          <p:nvPr/>
        </p:nvSpPr>
        <p:spPr bwMode="auto">
          <a:xfrm>
            <a:off x="6693218" y="3683000"/>
            <a:ext cx="34850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49" name="Line 122"/>
          <p:cNvSpPr>
            <a:spLocks noChangeShapeType="1"/>
          </p:cNvSpPr>
          <p:nvPr/>
        </p:nvSpPr>
        <p:spPr bwMode="auto">
          <a:xfrm flipV="1">
            <a:off x="6537325" y="2349817"/>
            <a:ext cx="298450" cy="688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b="1">
              <a:latin typeface="Bookman Old Style" panose="02050604050505020204" pitchFamily="18" charset="0"/>
            </a:endParaRPr>
          </a:p>
        </p:txBody>
      </p:sp>
      <p:sp>
        <p:nvSpPr>
          <p:cNvPr id="50" name="Line 123"/>
          <p:cNvSpPr>
            <a:spLocks noChangeShapeType="1"/>
          </p:cNvSpPr>
          <p:nvPr/>
        </p:nvSpPr>
        <p:spPr bwMode="auto">
          <a:xfrm>
            <a:off x="6534150" y="3038792"/>
            <a:ext cx="295275" cy="69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b="1">
              <a:latin typeface="Bookman Old Style" panose="02050604050505020204" pitchFamily="18" charset="0"/>
            </a:endParaRPr>
          </a:p>
        </p:txBody>
      </p:sp>
      <p:sp>
        <p:nvSpPr>
          <p:cNvPr id="51" name="Freeform 124"/>
          <p:cNvSpPr>
            <a:spLocks/>
          </p:cNvSpPr>
          <p:nvPr/>
        </p:nvSpPr>
        <p:spPr bwMode="auto">
          <a:xfrm>
            <a:off x="6791325" y="2384742"/>
            <a:ext cx="114300" cy="92075"/>
          </a:xfrm>
          <a:custGeom>
            <a:avLst/>
            <a:gdLst>
              <a:gd name="T0" fmla="*/ 0 w 72"/>
              <a:gd name="T1" fmla="*/ 2147483647 h 58"/>
              <a:gd name="T2" fmla="*/ 2147483647 w 72"/>
              <a:gd name="T3" fmla="*/ 2147483647 h 58"/>
              <a:gd name="T4" fmla="*/ 2147483647 w 72"/>
              <a:gd name="T5" fmla="*/ 0 h 58"/>
              <a:gd name="T6" fmla="*/ 0 60000 65536"/>
              <a:gd name="T7" fmla="*/ 0 60000 65536"/>
              <a:gd name="T8" fmla="*/ 0 60000 65536"/>
              <a:gd name="T9" fmla="*/ 0 w 72"/>
              <a:gd name="T10" fmla="*/ 0 h 58"/>
              <a:gd name="T11" fmla="*/ 72 w 72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58">
                <a:moveTo>
                  <a:pt x="0" y="36"/>
                </a:moveTo>
                <a:lnTo>
                  <a:pt x="50" y="58"/>
                </a:lnTo>
                <a:lnTo>
                  <a:pt x="72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latin typeface="Bookman Old Style" panose="02050604050505020204" pitchFamily="18" charset="0"/>
            </a:endParaRPr>
          </a:p>
        </p:txBody>
      </p:sp>
      <p:sp>
        <p:nvSpPr>
          <p:cNvPr id="52" name="Freeform 125"/>
          <p:cNvSpPr>
            <a:spLocks/>
          </p:cNvSpPr>
          <p:nvPr/>
        </p:nvSpPr>
        <p:spPr bwMode="auto">
          <a:xfrm>
            <a:off x="6781800" y="3584892"/>
            <a:ext cx="146050" cy="101600"/>
          </a:xfrm>
          <a:custGeom>
            <a:avLst/>
            <a:gdLst>
              <a:gd name="T0" fmla="*/ 0 w 92"/>
              <a:gd name="T1" fmla="*/ 2147483647 h 64"/>
              <a:gd name="T2" fmla="*/ 2147483647 w 92"/>
              <a:gd name="T3" fmla="*/ 0 h 64"/>
              <a:gd name="T4" fmla="*/ 2147483647 w 92"/>
              <a:gd name="T5" fmla="*/ 2147483647 h 64"/>
              <a:gd name="T6" fmla="*/ 0 60000 65536"/>
              <a:gd name="T7" fmla="*/ 0 60000 65536"/>
              <a:gd name="T8" fmla="*/ 0 60000 65536"/>
              <a:gd name="T9" fmla="*/ 0 w 92"/>
              <a:gd name="T10" fmla="*/ 0 h 64"/>
              <a:gd name="T11" fmla="*/ 92 w 92"/>
              <a:gd name="T12" fmla="*/ 64 h 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64">
                <a:moveTo>
                  <a:pt x="0" y="32"/>
                </a:moveTo>
                <a:lnTo>
                  <a:pt x="64" y="0"/>
                </a:lnTo>
                <a:lnTo>
                  <a:pt x="92" y="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 b="1">
              <a:latin typeface="Bookman Old Style" panose="02050604050505020204" pitchFamily="18" charset="0"/>
            </a:endParaRPr>
          </a:p>
        </p:txBody>
      </p:sp>
      <p:sp>
        <p:nvSpPr>
          <p:cNvPr id="53" name="Text Box 126"/>
          <p:cNvSpPr txBox="1">
            <a:spLocks noChangeArrowheads="1"/>
          </p:cNvSpPr>
          <p:nvPr/>
        </p:nvSpPr>
        <p:spPr bwMode="auto">
          <a:xfrm rot="-4049502">
            <a:off x="6278562" y="2502217"/>
            <a:ext cx="657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latin typeface="Bookman Old Style" panose="02050604050505020204" pitchFamily="18" charset="0"/>
              </a:rPr>
              <a:t>3.5 </a:t>
            </a:r>
            <a:r>
              <a:rPr lang="en-US" altLang="en-US" sz="1000" dirty="0">
                <a:latin typeface="Bookman Old Style" panose="02050604050505020204" pitchFamily="18" charset="0"/>
              </a:rPr>
              <a:t>cm</a:t>
            </a:r>
          </a:p>
        </p:txBody>
      </p:sp>
      <p:sp>
        <p:nvSpPr>
          <p:cNvPr id="54" name="Text Box 128"/>
          <p:cNvSpPr txBox="1">
            <a:spLocks noChangeArrowheads="1"/>
          </p:cNvSpPr>
          <p:nvPr/>
        </p:nvSpPr>
        <p:spPr bwMode="auto">
          <a:xfrm>
            <a:off x="2495550" y="457200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>
                <a:latin typeface="Book Antiqua" pitchFamily="18" charset="0"/>
              </a:rPr>
              <a:t>l</a:t>
            </a:r>
          </a:p>
        </p:txBody>
      </p:sp>
      <p:sp>
        <p:nvSpPr>
          <p:cNvPr id="55" name="Text Box 107"/>
          <p:cNvSpPr txBox="1">
            <a:spLocks noChangeArrowheads="1"/>
          </p:cNvSpPr>
          <p:nvPr/>
        </p:nvSpPr>
        <p:spPr bwMode="auto">
          <a:xfrm>
            <a:off x="2895600" y="457021"/>
            <a:ext cx="55869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Q . Construct tangents to the circle from      </a:t>
            </a:r>
          </a:p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      point B with radius 3.5 cm and centre A. </a:t>
            </a:r>
          </a:p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      Point B is at a distance 7.3 cm from the </a:t>
            </a:r>
          </a:p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      centre.</a:t>
            </a:r>
            <a:endParaRPr lang="en-US" altLang="en-US" dirty="0">
              <a:solidFill>
                <a:schemeClr val="hlink"/>
              </a:solidFill>
              <a:latin typeface="Bookman Old Style" pitchFamily="18" charset="0"/>
            </a:endParaRP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201103" y="4236403"/>
            <a:ext cx="5458777" cy="495300"/>
            <a:chOff x="1515075" y="1268751"/>
            <a:chExt cx="6558727" cy="570581"/>
          </a:xfrm>
        </p:grpSpPr>
        <p:sp>
          <p:nvSpPr>
            <p:cNvPr id="90" name="Rectangle 89"/>
            <p:cNvSpPr/>
            <p:nvPr/>
          </p:nvSpPr>
          <p:spPr>
            <a:xfrm>
              <a:off x="1515075" y="1268751"/>
              <a:ext cx="6520287" cy="570581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 dirty="0">
                  <a:solidFill>
                    <a:sysClr val="windowText" lastClr="000000"/>
                  </a:solidFill>
                  <a:latin typeface="Calibri"/>
                  <a:cs typeface="+mn-cs"/>
                </a:rPr>
                <a:t> </a:t>
              </a:r>
            </a:p>
          </p:txBody>
        </p:sp>
        <p:cxnSp>
          <p:nvCxnSpPr>
            <p:cNvPr id="13031" name="Straight Connector 90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2" name="Straight Connector 9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3" name="Straight Connector 9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4" name="Straight Connector 9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5" name="Straight Connector 9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6" name="Straight Connector 9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7" name="Straight Connector 9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8" name="Straight Connector 9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Rectangle 98"/>
            <p:cNvSpPr/>
            <p:nvPr/>
          </p:nvSpPr>
          <p:spPr>
            <a:xfrm>
              <a:off x="1939754" y="1329100"/>
              <a:ext cx="9884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40" name="Straight Connector 9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1" name="Straight Connector 10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2" name="Straight Connector 10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3" name="Straight Connector 10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4" name="Straight Connector 10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5" name="Straight Connector 10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6" name="Straight Connector 10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7" name="Straight Connector 10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8" name="Straight Connector 10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9" name="Straight Connector 10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Rectangle 109"/>
            <p:cNvSpPr/>
            <p:nvPr/>
          </p:nvSpPr>
          <p:spPr>
            <a:xfrm>
              <a:off x="2373585" y="1325443"/>
              <a:ext cx="9884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51" name="Straight Connector 11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2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3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4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5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6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7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8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9" name="Straight Connector 11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0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Rectangle 120"/>
            <p:cNvSpPr/>
            <p:nvPr/>
          </p:nvSpPr>
          <p:spPr>
            <a:xfrm>
              <a:off x="2783620" y="1329100"/>
              <a:ext cx="9701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62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3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4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5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7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8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9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0" name="Straight Connector 12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1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Rectangle 131"/>
            <p:cNvSpPr/>
            <p:nvPr/>
          </p:nvSpPr>
          <p:spPr>
            <a:xfrm>
              <a:off x="3200977" y="1334587"/>
              <a:ext cx="97018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73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4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5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6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7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8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9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0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1" name="Straight Connector 14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2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" name="Rectangle 142"/>
            <p:cNvSpPr/>
            <p:nvPr/>
          </p:nvSpPr>
          <p:spPr>
            <a:xfrm>
              <a:off x="3623826" y="1334587"/>
              <a:ext cx="98848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84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5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6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7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8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9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0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1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2" name="Straight Connector 15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3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" name="Rectangle 153"/>
            <p:cNvSpPr/>
            <p:nvPr/>
          </p:nvSpPr>
          <p:spPr>
            <a:xfrm>
              <a:off x="4041183" y="1334587"/>
              <a:ext cx="98848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6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95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6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7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8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9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0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1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2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3" name="Straight Connector 16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4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Rectangle 164"/>
            <p:cNvSpPr/>
            <p:nvPr/>
          </p:nvSpPr>
          <p:spPr>
            <a:xfrm>
              <a:off x="4475014" y="1329100"/>
              <a:ext cx="9701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7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06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7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8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9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0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1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2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3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4" name="Straight Connector 17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5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Rectangle 175"/>
            <p:cNvSpPr/>
            <p:nvPr/>
          </p:nvSpPr>
          <p:spPr>
            <a:xfrm>
              <a:off x="4896032" y="1332758"/>
              <a:ext cx="9884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8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17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8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9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0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1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2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3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4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5" name="Straight Connector 18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6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" name="Rectangle 186"/>
            <p:cNvSpPr/>
            <p:nvPr/>
          </p:nvSpPr>
          <p:spPr>
            <a:xfrm>
              <a:off x="5313389" y="1329100"/>
              <a:ext cx="9884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9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28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9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0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1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2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3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4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5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6" name="Straight Connector 19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7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8" name="Rectangle 197"/>
            <p:cNvSpPr/>
            <p:nvPr/>
          </p:nvSpPr>
          <p:spPr>
            <a:xfrm>
              <a:off x="5622746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10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39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0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1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2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3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4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5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6" name="Straight Connector 20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7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8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0" name="Rectangle 209"/>
            <p:cNvSpPr/>
            <p:nvPr/>
          </p:nvSpPr>
          <p:spPr>
            <a:xfrm>
              <a:off x="6034611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50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1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2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3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4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5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6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7" name="Straight Connector 21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8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9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Rectangle 220"/>
            <p:cNvSpPr/>
            <p:nvPr/>
          </p:nvSpPr>
          <p:spPr>
            <a:xfrm>
              <a:off x="6450138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61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2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3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4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5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6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7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8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9" name="Straight Connector 22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0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2" name="Rectangle 231"/>
            <p:cNvSpPr/>
            <p:nvPr/>
          </p:nvSpPr>
          <p:spPr>
            <a:xfrm>
              <a:off x="6865664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72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3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4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5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6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7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8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9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0" name="Straight Connector 24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1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Rectangle 242"/>
            <p:cNvSpPr/>
            <p:nvPr/>
          </p:nvSpPr>
          <p:spPr>
            <a:xfrm>
              <a:off x="7283020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83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4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5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6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8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9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0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1" name="Straight Connector 25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2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4" name="Rectangle 253"/>
            <p:cNvSpPr/>
            <p:nvPr/>
          </p:nvSpPr>
          <p:spPr>
            <a:xfrm>
              <a:off x="7693055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194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5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58" name="Picture 7" descr="D:\ankur\ppt\compass\rou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578010">
            <a:off x="-93662" y="1347788"/>
            <a:ext cx="3217862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258"/>
          <p:cNvGrpSpPr>
            <a:grpSpLocks/>
          </p:cNvGrpSpPr>
          <p:nvPr/>
        </p:nvGrpSpPr>
        <p:grpSpPr bwMode="auto">
          <a:xfrm>
            <a:off x="1538291" y="2801938"/>
            <a:ext cx="4185838" cy="495300"/>
            <a:chOff x="1515075" y="1268751"/>
            <a:chExt cx="6558727" cy="570581"/>
          </a:xfrm>
        </p:grpSpPr>
        <p:sp>
          <p:nvSpPr>
            <p:cNvPr id="260" name="Rectangle 259"/>
            <p:cNvSpPr/>
            <p:nvPr/>
          </p:nvSpPr>
          <p:spPr>
            <a:xfrm>
              <a:off x="1515075" y="1268751"/>
              <a:ext cx="6520287" cy="570581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0" kern="0" dirty="0">
                  <a:solidFill>
                    <a:sysClr val="windowText" lastClr="000000"/>
                  </a:solidFill>
                  <a:latin typeface="Calibri"/>
                  <a:cs typeface="+mn-cs"/>
                </a:rPr>
                <a:t> </a:t>
              </a:r>
            </a:p>
          </p:txBody>
        </p:sp>
        <p:cxnSp>
          <p:nvCxnSpPr>
            <p:cNvPr id="12865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6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7" name="Straight Connector 26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8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9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0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1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2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9" name="Rectangle 268"/>
            <p:cNvSpPr/>
            <p:nvPr/>
          </p:nvSpPr>
          <p:spPr>
            <a:xfrm>
              <a:off x="1939754" y="1329100"/>
              <a:ext cx="98849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1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74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5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6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7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8" name="Straight Connector 27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9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0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1" name="Straight Connector 27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2" name="Straight Connector 27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3" name="Straight Connector 27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0" name="Rectangle 279"/>
            <p:cNvSpPr/>
            <p:nvPr/>
          </p:nvSpPr>
          <p:spPr>
            <a:xfrm>
              <a:off x="2373585" y="1325443"/>
              <a:ext cx="98849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2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85" name="Straight Connector 28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6" name="Straight Connector 28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7" name="Straight Connector 28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8" name="Straight Connector 28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9" name="Straight Connector 28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0" name="Straight Connector 28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1" name="Straight Connector 28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2" name="Straight Connector 28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3" name="Straight Connector 28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4" name="Straight Connector 28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1" name="Rectangle 290"/>
            <p:cNvSpPr/>
            <p:nvPr/>
          </p:nvSpPr>
          <p:spPr>
            <a:xfrm>
              <a:off x="2783620" y="1329100"/>
              <a:ext cx="97018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3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96" name="Straight Connector 29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7" name="Straight Connector 29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8" name="Straight Connector 29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9" name="Straight Connector 29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0" name="Straight Connector 29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1" name="Straight Connector 29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2" name="Straight Connector 29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3" name="Straight Connector 29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4" name="Straight Connector 29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5" name="Straight Connector 30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2" name="Rectangle 301"/>
            <p:cNvSpPr/>
            <p:nvPr/>
          </p:nvSpPr>
          <p:spPr>
            <a:xfrm>
              <a:off x="3200978" y="1334587"/>
              <a:ext cx="97018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4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07" name="Straight Connector 30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8" name="Straight Connector 30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9" name="Straight Connector 30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0" name="Straight Connector 30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1" name="Straight Connector 30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2" name="Straight Connector 30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3" name="Straight Connector 30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4" name="Straight Connector 30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5" name="Straight Connector 31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6" name="Straight Connector 31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3" name="Rectangle 312"/>
            <p:cNvSpPr/>
            <p:nvPr/>
          </p:nvSpPr>
          <p:spPr>
            <a:xfrm>
              <a:off x="3623827" y="1334587"/>
              <a:ext cx="98849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5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18" name="Straight Connector 31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9" name="Straight Connector 31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0" name="Straight Connector 31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1" name="Straight Connector 31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2" name="Straight Connector 31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3" name="Straight Connector 31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4" name="Straight Connector 31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5" name="Straight Connector 32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6" name="Straight Connector 32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7" name="Straight Connector 32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4" name="Rectangle 323"/>
            <p:cNvSpPr/>
            <p:nvPr/>
          </p:nvSpPr>
          <p:spPr>
            <a:xfrm>
              <a:off x="4041184" y="1334587"/>
              <a:ext cx="98849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6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29" name="Straight Connector 32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0" name="Straight Connector 32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1" name="Straight Connector 32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2" name="Straight Connector 32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3" name="Straight Connector 32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4" name="Straight Connector 32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5" name="Straight Connector 33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6" name="Straight Connector 33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7" name="Straight Connector 33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8" name="Straight Connector 33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5" name="Rectangle 334"/>
            <p:cNvSpPr/>
            <p:nvPr/>
          </p:nvSpPr>
          <p:spPr>
            <a:xfrm>
              <a:off x="4475013" y="1329100"/>
              <a:ext cx="97018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7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40" name="Straight Connector 33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1" name="Straight Connector 33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2" name="Straight Connector 33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3" name="Straight Connector 33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4" name="Straight Connector 33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5" name="Straight Connector 34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6" name="Straight Connector 34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7" name="Straight Connector 34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8" name="Straight Connector 34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9" name="Straight Connector 34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6" name="Rectangle 345"/>
            <p:cNvSpPr/>
            <p:nvPr/>
          </p:nvSpPr>
          <p:spPr>
            <a:xfrm>
              <a:off x="4896032" y="1332758"/>
              <a:ext cx="98849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8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51" name="Straight Connector 34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2" name="Straight Connector 34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3" name="Straight Connector 34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4" name="Straight Connector 34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5" name="Straight Connector 35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6" name="Straight Connector 35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7" name="Straight Connector 35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8" name="Straight Connector 35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9" name="Straight Connector 35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0" name="Straight Connector 35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7" name="Rectangle 356"/>
            <p:cNvSpPr/>
            <p:nvPr/>
          </p:nvSpPr>
          <p:spPr>
            <a:xfrm>
              <a:off x="5313389" y="1329100"/>
              <a:ext cx="98849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9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62" name="Straight Connector 35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3" name="Straight Connector 35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4" name="Straight Connector 35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5" name="Straight Connector 36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6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7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8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9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0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1" name="Straight Connector 36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" name="Rectangle 367"/>
            <p:cNvSpPr/>
            <p:nvPr/>
          </p:nvSpPr>
          <p:spPr>
            <a:xfrm>
              <a:off x="5622746" y="1338245"/>
              <a:ext cx="380747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10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73" name="Straight Connector 36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4" name="Straight Connector 36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5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6" name="Straight Connector 37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7" name="Straight Connector 37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8" name="Straight Connector 37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9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0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1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2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" name="Rectangle 379"/>
            <p:cNvSpPr/>
            <p:nvPr/>
          </p:nvSpPr>
          <p:spPr>
            <a:xfrm>
              <a:off x="6034611" y="1338245"/>
              <a:ext cx="380747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11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84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5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6" name="Straight Connector 38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7" name="Straight Connector 38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8" name="Straight Connector 38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9" name="Straight Connector 38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0" name="Straight Connector 38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1" name="Straight Connector 38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2" name="Straight Connector 38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3" name="Straight Connector 38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1" name="Rectangle 390"/>
            <p:cNvSpPr/>
            <p:nvPr/>
          </p:nvSpPr>
          <p:spPr>
            <a:xfrm>
              <a:off x="6450138" y="1338245"/>
              <a:ext cx="380747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12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95" name="Straight Connector 39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6" name="Straight Connector 39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7" name="Straight Connector 39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8" name="Straight Connector 39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9" name="Straight Connector 39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0" name="Straight Connector 39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1" name="Straight Connector 39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2" name="Straight Connector 39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3" name="Straight Connector 39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4" name="Straight Connector 40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2" name="Rectangle 401"/>
            <p:cNvSpPr/>
            <p:nvPr/>
          </p:nvSpPr>
          <p:spPr>
            <a:xfrm>
              <a:off x="6865665" y="1338245"/>
              <a:ext cx="380747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13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06" name="Straight Connector 40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" name="Straight Connector 40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" name="Straight Connector 40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" name="Straight Connector 40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0" name="Straight Connector 40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1" name="Straight Connector 40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2" name="Straight Connector 40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3" name="Straight Connector 40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4" name="Straight Connector 41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" name="Straight Connector 41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" name="Rectangle 412"/>
            <p:cNvSpPr/>
            <p:nvPr/>
          </p:nvSpPr>
          <p:spPr>
            <a:xfrm>
              <a:off x="7283020" y="1338245"/>
              <a:ext cx="380747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14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17" name="Straight Connector 41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8" name="Straight Connector 41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9" name="Straight Connector 41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0" name="Straight Connector 41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1" name="Straight Connector 41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2" name="Straight Connector 41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3" name="Straight Connector 41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4" name="Straight Connector 42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5" name="Straight Connector 42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6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4" name="Rectangle 423"/>
            <p:cNvSpPr/>
            <p:nvPr/>
          </p:nvSpPr>
          <p:spPr>
            <a:xfrm>
              <a:off x="7693055" y="1338245"/>
              <a:ext cx="380747" cy="17727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" kern="0" dirty="0">
                  <a:solidFill>
                    <a:sysClr val="windowText" lastClr="000000"/>
                  </a:solidFill>
                  <a:latin typeface="Symbol"/>
                </a:rPr>
                <a:t>15</a:t>
              </a:r>
              <a:endParaRPr lang="en-US" sz="4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028" name="Straight Connector 42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9" name="Straight Connector 42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27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644650"/>
            <a:ext cx="169227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8" name="Group 427"/>
          <p:cNvGrpSpPr>
            <a:grpSpLocks/>
          </p:cNvGrpSpPr>
          <p:nvPr/>
        </p:nvGrpSpPr>
        <p:grpSpPr bwMode="auto">
          <a:xfrm>
            <a:off x="1690687" y="4313238"/>
            <a:ext cx="5863067" cy="495300"/>
            <a:chOff x="1515075" y="1268751"/>
            <a:chExt cx="6558727" cy="570581"/>
          </a:xfrm>
        </p:grpSpPr>
        <p:sp>
          <p:nvSpPr>
            <p:cNvPr id="429" name="Rectangle 428"/>
            <p:cNvSpPr/>
            <p:nvPr/>
          </p:nvSpPr>
          <p:spPr>
            <a:xfrm>
              <a:off x="1515075" y="1268751"/>
              <a:ext cx="6520287" cy="570581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 dirty="0">
                  <a:solidFill>
                    <a:sysClr val="windowText" lastClr="000000"/>
                  </a:solidFill>
                  <a:latin typeface="Calibri"/>
                  <a:cs typeface="+mn-cs"/>
                </a:rPr>
                <a:t> </a:t>
              </a:r>
            </a:p>
          </p:txBody>
        </p:sp>
        <p:cxnSp>
          <p:nvCxnSpPr>
            <p:cNvPr id="12699" name="Straight Connector 42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0" name="Straight Connector 430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1" name="Straight Connector 431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2" name="Straight Connector 432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3" name="Straight Connector 433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4" name="Straight Connector 434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5" name="Straight Connector 435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6" name="Straight Connector 436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8" name="Rectangle 437"/>
            <p:cNvSpPr/>
            <p:nvPr/>
          </p:nvSpPr>
          <p:spPr>
            <a:xfrm>
              <a:off x="1939754" y="1329100"/>
              <a:ext cx="9884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08" name="Straight Connector 438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09" name="Straight Connector 439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0" name="Straight Connector 440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1" name="Straight Connector 441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2" name="Straight Connector 442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3" name="Straight Connector 443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4" name="Straight Connector 444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5" name="Straight Connector 445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6" name="Straight Connector 446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7" name="Straight Connector 447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9" name="Rectangle 448"/>
            <p:cNvSpPr/>
            <p:nvPr/>
          </p:nvSpPr>
          <p:spPr>
            <a:xfrm>
              <a:off x="2373585" y="1325443"/>
              <a:ext cx="9884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19" name="Straight Connector 449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0" name="Straight Connector 450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1" name="Straight Connector 451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2" name="Straight Connector 452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3" name="Straight Connector 453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4" name="Straight Connector 454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5" name="Straight Connector 455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6" name="Straight Connector 456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7" name="Straight Connector 457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8" name="Straight Connector 458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" name="Rectangle 459"/>
            <p:cNvSpPr/>
            <p:nvPr/>
          </p:nvSpPr>
          <p:spPr>
            <a:xfrm>
              <a:off x="2783620" y="1329100"/>
              <a:ext cx="9701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30" name="Straight Connector 460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1" name="Straight Connector 461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2" name="Straight Connector 462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3" name="Straight Connector 463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4" name="Straight Connector 464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5" name="Straight Connector 465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6" name="Straight Connector 466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7" name="Straight Connector 467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8" name="Straight Connector 468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9" name="Straight Connector 469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" name="Rectangle 470"/>
            <p:cNvSpPr/>
            <p:nvPr/>
          </p:nvSpPr>
          <p:spPr>
            <a:xfrm>
              <a:off x="3200977" y="1334587"/>
              <a:ext cx="97018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41" name="Straight Connector 471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2" name="Straight Connector 472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3" name="Straight Connector 473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4" name="Straight Connector 474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5" name="Straight Connector 475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6" name="Straight Connector 476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7" name="Straight Connector 477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8" name="Straight Connector 478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9" name="Straight Connector 479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0" name="Straight Connector 480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2" name="Rectangle 481"/>
            <p:cNvSpPr/>
            <p:nvPr/>
          </p:nvSpPr>
          <p:spPr>
            <a:xfrm>
              <a:off x="3623826" y="1334587"/>
              <a:ext cx="98848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52" name="Straight Connector 482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3" name="Straight Connector 483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4" name="Straight Connector 484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5" name="Straight Connector 485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6" name="Straight Connector 486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7" name="Straight Connector 487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8" name="Straight Connector 488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9" name="Straight Connector 489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0" name="Straight Connector 490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1" name="Straight Connector 491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3" name="Rectangle 492"/>
            <p:cNvSpPr/>
            <p:nvPr/>
          </p:nvSpPr>
          <p:spPr>
            <a:xfrm>
              <a:off x="4041183" y="1334587"/>
              <a:ext cx="98848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6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63" name="Straight Connector 493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4" name="Straight Connector 494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5" name="Straight Connector 495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6" name="Straight Connector 496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7" name="Straight Connector 497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8" name="Straight Connector 498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9" name="Straight Connector 499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0" name="Straight Connector 500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1" name="Straight Connector 501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2" name="Straight Connector 502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4" name="Rectangle 503"/>
            <p:cNvSpPr/>
            <p:nvPr/>
          </p:nvSpPr>
          <p:spPr>
            <a:xfrm>
              <a:off x="4475014" y="1329100"/>
              <a:ext cx="9701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7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74" name="Straight Connector 504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5" name="Straight Connector 505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6" name="Straight Connector 506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7" name="Straight Connector 507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8" name="Straight Connector 508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9" name="Straight Connector 509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0" name="Straight Connector 510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1" name="Straight Connector 511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2" name="Straight Connector 512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3" name="Straight Connector 513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5" name="Rectangle 514"/>
            <p:cNvSpPr/>
            <p:nvPr/>
          </p:nvSpPr>
          <p:spPr>
            <a:xfrm>
              <a:off x="4896032" y="1332758"/>
              <a:ext cx="9884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8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85" name="Straight Connector 515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6" name="Straight Connector 516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7" name="Straight Connector 517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8" name="Straight Connector 518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9" name="Straight Connector 519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0" name="Straight Connector 520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1" name="Straight Connector 521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2" name="Straight Connector 522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3" name="Straight Connector 523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4" name="Straight Connector 524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6" name="Rectangle 525"/>
            <p:cNvSpPr/>
            <p:nvPr/>
          </p:nvSpPr>
          <p:spPr>
            <a:xfrm>
              <a:off x="5313389" y="1329100"/>
              <a:ext cx="98848" cy="28346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9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796" name="Straight Connector 526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7" name="Straight Connector 527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8" name="Straight Connector 528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9" name="Straight Connector 529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0" name="Straight Connector 530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1" name="Straight Connector 531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" name="Straight Connector 532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" name="Straight Connector 533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4" name="Straight Connector 534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5" name="Straight Connector 535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7" name="Rectangle 536"/>
            <p:cNvSpPr/>
            <p:nvPr/>
          </p:nvSpPr>
          <p:spPr>
            <a:xfrm>
              <a:off x="5622746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10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07" name="Straight Connector 537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8" name="Straight Connector 538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9" name="Straight Connector 540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0" name="Straight Connector 541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1" name="Straight Connector 542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2" name="Straight Connector 543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3" name="Straight Connector 544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4" name="Straight Connector 545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5" name="Straight Connector 546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6" name="Straight Connector 547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9" name="Rectangle 548"/>
            <p:cNvSpPr/>
            <p:nvPr/>
          </p:nvSpPr>
          <p:spPr>
            <a:xfrm>
              <a:off x="6034611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18" name="Straight Connector 549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19" name="Straight Connector 550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0" name="Straight Connector 551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1" name="Straight Connector 552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2" name="Straight Connector 553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3" name="Straight Connector 554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4" name="Straight Connector 555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5" name="Straight Connector 556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6" name="Straight Connector 557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7" name="Straight Connector 558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0" name="Rectangle 559"/>
            <p:cNvSpPr/>
            <p:nvPr/>
          </p:nvSpPr>
          <p:spPr>
            <a:xfrm>
              <a:off x="6450138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29" name="Straight Connector 560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0" name="Straight Connector 561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1" name="Straight Connector 562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2" name="Straight Connector 563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3" name="Straight Connector 564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4" name="Straight Connector 565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5" name="Straight Connector 566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6" name="Straight Connector 567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7" name="Straight Connector 568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8" name="Straight Connector 569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1" name="Rectangle 570"/>
            <p:cNvSpPr/>
            <p:nvPr/>
          </p:nvSpPr>
          <p:spPr>
            <a:xfrm>
              <a:off x="6865664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40" name="Straight Connector 571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1" name="Straight Connector 572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2" name="Straight Connector 573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3" name="Straight Connector 574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4" name="Straight Connector 575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5" name="Straight Connector 576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6" name="Straight Connector 577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7" name="Straight Connector 578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8" name="Straight Connector 579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9" name="Straight Connector 580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2" name="Rectangle 581"/>
            <p:cNvSpPr/>
            <p:nvPr/>
          </p:nvSpPr>
          <p:spPr>
            <a:xfrm>
              <a:off x="7283020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51" name="Straight Connector 582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2" name="Straight Connector 583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3" name="Straight Connector 584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4" name="Straight Connector 585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5" name="Straight Connector 586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6" name="Straight Connector 587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7" name="Straight Connector 588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8" name="Straight Connector 589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9" name="Straight Connector 590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0" name="Straight Connector 591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3" name="Rectangle 592"/>
            <p:cNvSpPr/>
            <p:nvPr/>
          </p:nvSpPr>
          <p:spPr>
            <a:xfrm>
              <a:off x="7693055" y="1338245"/>
              <a:ext cx="380747" cy="28346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862" name="Straight Connector 593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3" name="Straight Connector 594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96" name="Picture 7" descr="D:\ankur\ppt\compass\roun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1231">
            <a:off x="-2973388" y="935038"/>
            <a:ext cx="9326563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" name="Picture 7" descr="D:\ankur\ppt\compass\roun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29827">
            <a:off x="-2708275" y="-254000"/>
            <a:ext cx="8439150" cy="613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9" name="Picture 7" descr="D:\ankur\ppt\compass\roun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33679">
            <a:off x="-2192338" y="111125"/>
            <a:ext cx="7440613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0" name="Picture 7" descr="D:\ankur\ppt\compass\roun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94253" flipH="1">
            <a:off x="285750" y="79375"/>
            <a:ext cx="7505701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1" name="Picture 7" descr="D:\ankur\ppt\compass\rou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578010">
            <a:off x="693738" y="928688"/>
            <a:ext cx="4167187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3" name="Group 602"/>
          <p:cNvGrpSpPr>
            <a:grpSpLocks/>
          </p:cNvGrpSpPr>
          <p:nvPr/>
        </p:nvGrpSpPr>
        <p:grpSpPr bwMode="auto">
          <a:xfrm rot="-9437696">
            <a:off x="-1343499" y="1233668"/>
            <a:ext cx="5708594" cy="507264"/>
            <a:chOff x="1485073" y="1268751"/>
            <a:chExt cx="6583170" cy="586878"/>
          </a:xfrm>
        </p:grpSpPr>
        <p:sp>
          <p:nvSpPr>
            <p:cNvPr id="604" name="Rectangle 603"/>
            <p:cNvSpPr/>
            <p:nvPr/>
          </p:nvSpPr>
          <p:spPr>
            <a:xfrm>
              <a:off x="1485073" y="1284429"/>
              <a:ext cx="6520990" cy="5712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 dirty="0">
                  <a:solidFill>
                    <a:sysClr val="windowText" lastClr="000000"/>
                  </a:solidFill>
                  <a:latin typeface="Calibri"/>
                  <a:cs typeface="+mn-cs"/>
                </a:rPr>
                <a:t> </a:t>
              </a:r>
            </a:p>
          </p:txBody>
        </p:sp>
        <p:cxnSp>
          <p:nvCxnSpPr>
            <p:cNvPr id="12533" name="Straight Connector 604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4" name="Straight Connector 605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5" name="Straight Connector 606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6" name="Straight Connector 607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7" name="Straight Connector 608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8" name="Straight Connector 609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9" name="Straight Connector 610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0" name="Straight Connector 611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3" name="Rectangle 612"/>
            <p:cNvSpPr/>
            <p:nvPr/>
          </p:nvSpPr>
          <p:spPr>
            <a:xfrm>
              <a:off x="2029417" y="1376425"/>
              <a:ext cx="98858" cy="28468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42" name="Straight Connector 613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3" name="Straight Connector 614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4" name="Straight Connector 615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5" name="Straight Connector 616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6" name="Straight Connector 617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7" name="Straight Connector 618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8" name="Straight Connector 619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9" name="Straight Connector 620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0" name="Straight Connector 621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1" name="Straight Connector 622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" name="Rectangle 623"/>
            <p:cNvSpPr/>
            <p:nvPr/>
          </p:nvSpPr>
          <p:spPr>
            <a:xfrm>
              <a:off x="2457294" y="1365968"/>
              <a:ext cx="9885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53" name="Straight Connector 624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4" name="Straight Connector 625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5" name="Straight Connector 626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6" name="Straight Connector 627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7" name="Straight Connector 628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8" name="Straight Connector 629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9" name="Straight Connector 630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0" name="Straight Connector 631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1" name="Straight Connector 632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2" name="Straight Connector 633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5" name="Rectangle 634"/>
            <p:cNvSpPr/>
            <p:nvPr/>
          </p:nvSpPr>
          <p:spPr>
            <a:xfrm>
              <a:off x="2834379" y="1385256"/>
              <a:ext cx="9702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64" name="Straight Connector 635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5" name="Straight Connector 636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6" name="Straight Connector 637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7" name="Straight Connector 638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8" name="Straight Connector 639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9" name="Straight Connector 640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0" name="Straight Connector 641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1" name="Straight Connector 642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2" name="Straight Connector 643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3" name="Straight Connector 644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6" name="Rectangle 645"/>
            <p:cNvSpPr/>
            <p:nvPr/>
          </p:nvSpPr>
          <p:spPr>
            <a:xfrm>
              <a:off x="3243007" y="1402943"/>
              <a:ext cx="97028" cy="28468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75" name="Straight Connector 646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6" name="Straight Connector 647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7" name="Straight Connector 648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8" name="Straight Connector 649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9" name="Straight Connector 650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0" name="Straight Connector 651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1" name="Straight Connector 652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2" name="Straight Connector 653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3" name="Straight Connector 654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4" name="Straight Connector 655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7" name="Rectangle 656"/>
            <p:cNvSpPr/>
            <p:nvPr/>
          </p:nvSpPr>
          <p:spPr>
            <a:xfrm>
              <a:off x="3616693" y="1408954"/>
              <a:ext cx="98858" cy="28468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86" name="Straight Connector 657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7" name="Straight Connector 658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8" name="Straight Connector 659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89" name="Straight Connector 660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0" name="Straight Connector 661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1" name="Straight Connector 662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2" name="Straight Connector 663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3" name="Straight Connector 664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4" name="Straight Connector 665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5" name="Straight Connector 666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8" name="Rectangle 667"/>
            <p:cNvSpPr/>
            <p:nvPr/>
          </p:nvSpPr>
          <p:spPr>
            <a:xfrm>
              <a:off x="4033808" y="1405082"/>
              <a:ext cx="98858" cy="28468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6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97" name="Straight Connector 668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" name="Straight Connector 669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9" name="Straight Connector 670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0" name="Straight Connector 671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1" name="Straight Connector 672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2" name="Straight Connector 673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3" name="Straight Connector 674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4" name="Straight Connector 675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5" name="Straight Connector 676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6" name="Straight Connector 677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9" name="Rectangle 678"/>
            <p:cNvSpPr/>
            <p:nvPr/>
          </p:nvSpPr>
          <p:spPr>
            <a:xfrm>
              <a:off x="4523495" y="1385067"/>
              <a:ext cx="97027" cy="28468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7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08" name="Straight Connector 679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9" name="Straight Connector 680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0" name="Straight Connector 681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1" name="Straight Connector 682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2" name="Straight Connector 683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3" name="Straight Connector 684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4" name="Straight Connector 685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5" name="Straight Connector 686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6" name="Straight Connector 687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7" name="Straight Connector 688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0" name="Rectangle 689"/>
            <p:cNvSpPr/>
            <p:nvPr/>
          </p:nvSpPr>
          <p:spPr>
            <a:xfrm>
              <a:off x="4886693" y="1395403"/>
              <a:ext cx="9885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8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19" name="Straight Connector 690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0" name="Straight Connector 691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1" name="Straight Connector 692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2" name="Straight Connector 693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3" name="Straight Connector 694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4" name="Straight Connector 695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5" name="Straight Connector 696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6" name="Straight Connector 697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7" name="Straight Connector 698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8" name="Straight Connector 699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1" name="Rectangle 700"/>
            <p:cNvSpPr/>
            <p:nvPr/>
          </p:nvSpPr>
          <p:spPr>
            <a:xfrm>
              <a:off x="5307695" y="1399932"/>
              <a:ext cx="98858" cy="28468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9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30" name="Straight Connector 701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1" name="Straight Connector 702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2" name="Straight Connector 703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3" name="Straight Connector 704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4" name="Straight Connector 705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5" name="Straight Connector 706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6" name="Straight Connector 707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7" name="Straight Connector 708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8" name="Straight Connector 709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9" name="Straight Connector 710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2" name="Rectangle 711"/>
            <p:cNvSpPr/>
            <p:nvPr/>
          </p:nvSpPr>
          <p:spPr>
            <a:xfrm>
              <a:off x="5617905" y="1335894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10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41" name="Straight Connector 712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2" name="Straight Connector 713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3" name="Straight Connector 715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4" name="Straight Connector 716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5" name="Straight Connector 717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6" name="Straight Connector 718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7" name="Straight Connector 719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8" name="Straight Connector 720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9" name="Straight Connector 721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0" name="Straight Connector 722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4" name="Rectangle 723"/>
            <p:cNvSpPr/>
            <p:nvPr/>
          </p:nvSpPr>
          <p:spPr>
            <a:xfrm>
              <a:off x="6011687" y="1361726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52" name="Straight Connector 724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3" name="Straight Connector 725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4" name="Straight Connector 726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5" name="Straight Connector 727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6" name="Straight Connector 728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7" name="Straight Connector 729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8" name="Straight Connector 730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9" name="Straight Connector 731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0" name="Straight Connector 732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1" name="Straight Connector 733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5" name="Rectangle 734"/>
            <p:cNvSpPr/>
            <p:nvPr/>
          </p:nvSpPr>
          <p:spPr>
            <a:xfrm>
              <a:off x="6448206" y="1337763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63" name="Straight Connector 735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4" name="Straight Connector 736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5" name="Straight Connector 737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6" name="Straight Connector 738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7" name="Straight Connector 739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8" name="Straight Connector 740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9" name="Straight Connector 741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0" name="Straight Connector 742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1" name="Straight Connector 743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2" name="Straight Connector 744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6" name="Rectangle 745"/>
            <p:cNvSpPr/>
            <p:nvPr/>
          </p:nvSpPr>
          <p:spPr>
            <a:xfrm>
              <a:off x="6860962" y="1337713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74" name="Straight Connector 746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5" name="Straight Connector 747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6" name="Straight Connector 748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7" name="Straight Connector 749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8" name="Straight Connector 750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9" name="Straight Connector 751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0" name="Straight Connector 752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1" name="Straight Connector 753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2" name="Straight Connector 754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3" name="Straight Connector 755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" name="Rectangle 756"/>
            <p:cNvSpPr/>
            <p:nvPr/>
          </p:nvSpPr>
          <p:spPr>
            <a:xfrm>
              <a:off x="7253487" y="1370045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85" name="Straight Connector 757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6" name="Straight Connector 758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7" name="Straight Connector 759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8" name="Straight Connector 760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9" name="Straight Connector 761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0" name="Straight Connector 762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1" name="Straight Connector 763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2" name="Straight Connector 764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3" name="Straight Connector 765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4" name="Straight Connector 766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" name="Rectangle 767"/>
            <p:cNvSpPr/>
            <p:nvPr/>
          </p:nvSpPr>
          <p:spPr>
            <a:xfrm>
              <a:off x="7687455" y="1335208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696" name="Straight Connector 768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97" name="Straight Connector 769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71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1635125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2" name="Group 771"/>
          <p:cNvGrpSpPr>
            <a:grpSpLocks/>
          </p:cNvGrpSpPr>
          <p:nvPr/>
        </p:nvGrpSpPr>
        <p:grpSpPr bwMode="auto">
          <a:xfrm rot="9437696" flipV="1">
            <a:off x="-1340318" y="3855203"/>
            <a:ext cx="5694401" cy="513466"/>
            <a:chOff x="1510055" y="1244451"/>
            <a:chExt cx="6565030" cy="593356"/>
          </a:xfrm>
        </p:grpSpPr>
        <p:sp>
          <p:nvSpPr>
            <p:cNvPr id="773" name="Rectangle 772"/>
            <p:cNvSpPr/>
            <p:nvPr/>
          </p:nvSpPr>
          <p:spPr>
            <a:xfrm>
              <a:off x="1510055" y="1267279"/>
              <a:ext cx="6521064" cy="570528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 dirty="0">
                  <a:solidFill>
                    <a:sysClr val="windowText" lastClr="000000"/>
                  </a:solidFill>
                  <a:latin typeface="Calibri"/>
                  <a:cs typeface="+mn-cs"/>
                </a:rPr>
                <a:t> </a:t>
              </a:r>
            </a:p>
          </p:txBody>
        </p:sp>
        <p:cxnSp>
          <p:nvCxnSpPr>
            <p:cNvPr id="12367" name="Straight Connector 773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8" name="Straight Connector 774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69" name="Straight Connector 775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0" name="Straight Connector 776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1" name="Straight Connector 777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2" name="Straight Connector 778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3" name="Straight Connector 779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4" name="Straight Connector 780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2" name="Rectangle 781"/>
            <p:cNvSpPr/>
            <p:nvPr/>
          </p:nvSpPr>
          <p:spPr>
            <a:xfrm>
              <a:off x="2004890" y="1250598"/>
              <a:ext cx="98832" cy="284346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376" name="Straight Connector 782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7" name="Straight Connector 783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8" name="Straight Connector 784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79" name="Straight Connector 785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0" name="Straight Connector 786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1" name="Straight Connector 787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2" name="Straight Connector 788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3" name="Straight Connector 789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4" name="Straight Connector 790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5" name="Straight Connector 791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3" name="Rectangle 792"/>
            <p:cNvSpPr/>
            <p:nvPr/>
          </p:nvSpPr>
          <p:spPr>
            <a:xfrm>
              <a:off x="2436812" y="1244451"/>
              <a:ext cx="98832" cy="284346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387" name="Straight Connector 793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8" name="Straight Connector 794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9" name="Straight Connector 795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0" name="Straight Connector 796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1" name="Straight Connector 797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" name="Straight Connector 798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" name="Straight Connector 799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" name="Straight Connector 800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" name="Straight Connector 801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6" name="Straight Connector 802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4" name="Rectangle 803"/>
            <p:cNvSpPr/>
            <p:nvPr/>
          </p:nvSpPr>
          <p:spPr>
            <a:xfrm>
              <a:off x="2791811" y="1249074"/>
              <a:ext cx="97002" cy="28434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398" name="Straight Connector 804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9" name="Straight Connector 805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0" name="Straight Connector 806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1" name="Straight Connector 807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2" name="Straight Connector 808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3" name="Straight Connector 809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4" name="Straight Connector 810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5" name="Straight Connector 811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6" name="Straight Connector 812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7" name="Straight Connector 813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5" name="Rectangle 814"/>
            <p:cNvSpPr/>
            <p:nvPr/>
          </p:nvSpPr>
          <p:spPr>
            <a:xfrm>
              <a:off x="3209244" y="1250992"/>
              <a:ext cx="97002" cy="284346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09" name="Straight Connector 815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0" name="Straight Connector 816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1" name="Straight Connector 817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2" name="Straight Connector 818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3" name="Straight Connector 819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4" name="Straight Connector 820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5" name="Straight Connector 821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6" name="Straight Connector 822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7" name="Straight Connector 823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8" name="Straight Connector 824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6" name="Rectangle 825"/>
            <p:cNvSpPr/>
            <p:nvPr/>
          </p:nvSpPr>
          <p:spPr>
            <a:xfrm>
              <a:off x="3578902" y="1266597"/>
              <a:ext cx="98832" cy="284346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20" name="Straight Connector 826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1" name="Straight Connector 827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2" name="Straight Connector 828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3" name="Straight Connector 829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4" name="Straight Connector 830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5" name="Straight Connector 831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6" name="Straight Connector 832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7" name="Straight Connector 833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8" name="Straight Connector 834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9" name="Straight Connector 835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7" name="Rectangle 836"/>
            <p:cNvSpPr/>
            <p:nvPr/>
          </p:nvSpPr>
          <p:spPr>
            <a:xfrm>
              <a:off x="4003519" y="1271468"/>
              <a:ext cx="98832" cy="284346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6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31" name="Straight Connector 837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2" name="Straight Connector 838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3" name="Straight Connector 839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4" name="Straight Connector 840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5" name="Straight Connector 841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6" name="Straight Connector 842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7" name="Straight Connector 843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8" name="Straight Connector 844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9" name="Straight Connector 845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0" name="Straight Connector 846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8" name="Rectangle 847"/>
            <p:cNvSpPr/>
            <p:nvPr/>
          </p:nvSpPr>
          <p:spPr>
            <a:xfrm>
              <a:off x="4491661" y="1248092"/>
              <a:ext cx="97001" cy="28434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7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42" name="Straight Connector 848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3" name="Straight Connector 849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4" name="Straight Connector 850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5" name="Straight Connector 851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6" name="Straight Connector 852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7" name="Straight Connector 853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8" name="Straight Connector 854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9" name="Straight Connector 855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0" name="Straight Connector 856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1" name="Straight Connector 857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9" name="Rectangle 858"/>
            <p:cNvSpPr/>
            <p:nvPr/>
          </p:nvSpPr>
          <p:spPr>
            <a:xfrm>
              <a:off x="4851894" y="1269639"/>
              <a:ext cx="98832" cy="284346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8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53" name="Straight Connector 859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4" name="Straight Connector 860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5" name="Straight Connector 861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6" name="Straight Connector 862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7" name="Straight Connector 863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8" name="Straight Connector 864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9" name="Straight Connector 865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0" name="Straight Connector 866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1" name="Straight Connector 867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2" name="Straight Connector 868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0" name="Rectangle 869"/>
            <p:cNvSpPr/>
            <p:nvPr/>
          </p:nvSpPr>
          <p:spPr>
            <a:xfrm>
              <a:off x="5274944" y="1261246"/>
              <a:ext cx="98832" cy="284348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9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64" name="Straight Connector 870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5" name="Straight Connector 871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6" name="Straight Connector 872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7" name="Straight Connector 873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8" name="Straight Connector 874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9" name="Straight Connector 875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0" name="Straight Connector 876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1" name="Straight Connector 877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2" name="Straight Connector 878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3" name="Straight Connector 879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1" name="Rectangle 880"/>
            <p:cNvSpPr/>
            <p:nvPr/>
          </p:nvSpPr>
          <p:spPr>
            <a:xfrm>
              <a:off x="5626114" y="1343137"/>
              <a:ext cx="380685" cy="28251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10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75" name="Straight Connector 881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6" name="Straight Connector 882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7" name="Straight Connector 884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8" name="Straight Connector 885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79" name="Straight Connector 886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0" name="Straight Connector 887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1" name="Straight Connector 888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2" name="Straight Connector 889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3" name="Straight Connector 890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4" name="Straight Connector 891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3" name="Rectangle 892"/>
            <p:cNvSpPr/>
            <p:nvPr/>
          </p:nvSpPr>
          <p:spPr>
            <a:xfrm>
              <a:off x="5996957" y="1304551"/>
              <a:ext cx="382516" cy="28251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86" name="Straight Connector 893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7" name="Straight Connector 894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8" name="Straight Connector 895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89" name="Straight Connector 896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0" name="Straight Connector 897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1" name="Straight Connector 898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2" name="Straight Connector 899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3" name="Straight Connector 900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4" name="Straight Connector 901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5" name="Straight Connector 902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4" name="Rectangle 903"/>
            <p:cNvSpPr/>
            <p:nvPr/>
          </p:nvSpPr>
          <p:spPr>
            <a:xfrm>
              <a:off x="6451677" y="1338943"/>
              <a:ext cx="380686" cy="28251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97" name="Straight Connector 904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8" name="Straight Connector 905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9" name="Straight Connector 906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0" name="Straight Connector 907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1" name="Straight Connector 908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2" name="Straight Connector 909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3" name="Straight Connector 910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4" name="Straight Connector 911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5" name="Straight Connector 912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6" name="Straight Connector 913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5" name="Rectangle 914"/>
            <p:cNvSpPr/>
            <p:nvPr/>
          </p:nvSpPr>
          <p:spPr>
            <a:xfrm>
              <a:off x="6830639" y="1315235"/>
              <a:ext cx="380685" cy="28251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08" name="Straight Connector 915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9" name="Straight Connector 916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0" name="Straight Connector 917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1" name="Straight Connector 918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2" name="Straight Connector 919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3" name="Straight Connector 920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4" name="Straight Connector 921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5" name="Straight Connector 922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6" name="Straight Connector 923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7" name="Straight Connector 924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" name="Rectangle 925"/>
            <p:cNvSpPr/>
            <p:nvPr/>
          </p:nvSpPr>
          <p:spPr>
            <a:xfrm>
              <a:off x="7271745" y="1331087"/>
              <a:ext cx="380685" cy="28251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19" name="Straight Connector 926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0" name="Straight Connector 927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1" name="Straight Connector 928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2" name="Straight Connector 929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3" name="Straight Connector 930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4" name="Straight Connector 931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5" name="Straight Connector 932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6" name="Straight Connector 933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7" name="Straight Connector 934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8" name="Straight Connector 935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7" name="Rectangle 936"/>
            <p:cNvSpPr/>
            <p:nvPr/>
          </p:nvSpPr>
          <p:spPr>
            <a:xfrm>
              <a:off x="7694400" y="1340758"/>
              <a:ext cx="380685" cy="282513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530" name="Straight Connector 937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1" name="Straight Connector 938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940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1638300"/>
            <a:ext cx="169227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38" y="2997200"/>
            <a:ext cx="2695576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45" name="Group 944"/>
          <p:cNvGrpSpPr>
            <a:grpSpLocks/>
          </p:cNvGrpSpPr>
          <p:nvPr/>
        </p:nvGrpSpPr>
        <p:grpSpPr bwMode="auto">
          <a:xfrm rot="5400000">
            <a:off x="-323588" y="3147641"/>
            <a:ext cx="5708595" cy="496506"/>
            <a:chOff x="1485072" y="1268751"/>
            <a:chExt cx="6583171" cy="574431"/>
          </a:xfrm>
        </p:grpSpPr>
        <p:sp>
          <p:nvSpPr>
            <p:cNvPr id="946" name="Rectangle 945"/>
            <p:cNvSpPr/>
            <p:nvPr/>
          </p:nvSpPr>
          <p:spPr>
            <a:xfrm>
              <a:off x="1485072" y="1271982"/>
              <a:ext cx="6520990" cy="5712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kern="0" dirty="0">
                  <a:solidFill>
                    <a:sysClr val="windowText" lastClr="000000"/>
                  </a:solidFill>
                  <a:latin typeface="Calibri"/>
                  <a:cs typeface="+mn-cs"/>
                </a:rPr>
                <a:t> </a:t>
              </a:r>
            </a:p>
          </p:txBody>
        </p:sp>
        <p:cxnSp>
          <p:nvCxnSpPr>
            <p:cNvPr id="947" name="Straight Connector 604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8" name="Straight Connector 605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606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607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608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609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610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" name="Straight Connector 611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5" name="Rectangle 954"/>
            <p:cNvSpPr/>
            <p:nvPr/>
          </p:nvSpPr>
          <p:spPr>
            <a:xfrm>
              <a:off x="2029417" y="1376425"/>
              <a:ext cx="98858" cy="28468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56" name="Straight Connector 613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614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8" name="Straight Connector 615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9" name="Straight Connector 616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617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618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619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620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621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5" name="Straight Connector 622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6" name="Rectangle 965"/>
            <p:cNvSpPr/>
            <p:nvPr/>
          </p:nvSpPr>
          <p:spPr>
            <a:xfrm>
              <a:off x="2457294" y="1365968"/>
              <a:ext cx="9885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67" name="Straight Connector 624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625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9" name="Straight Connector 626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0" name="Straight Connector 627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628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629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630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631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632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6" name="Straight Connector 633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7" name="Rectangle 976"/>
            <p:cNvSpPr/>
            <p:nvPr/>
          </p:nvSpPr>
          <p:spPr>
            <a:xfrm>
              <a:off x="2834379" y="1385256"/>
              <a:ext cx="9702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78" name="Straight Connector 635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636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0" name="Straight Connector 637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1" name="Straight Connector 638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639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640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641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642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643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7" name="Straight Connector 644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8" name="Rectangle 987"/>
            <p:cNvSpPr/>
            <p:nvPr/>
          </p:nvSpPr>
          <p:spPr>
            <a:xfrm>
              <a:off x="3243007" y="1402943"/>
              <a:ext cx="97028" cy="28468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89" name="Straight Connector 646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647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1" name="Straight Connector 648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2" name="Straight Connector 649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650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651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652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653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654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8" name="Straight Connector 655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9" name="Rectangle 998"/>
            <p:cNvSpPr/>
            <p:nvPr/>
          </p:nvSpPr>
          <p:spPr>
            <a:xfrm>
              <a:off x="3616693" y="1408954"/>
              <a:ext cx="98858" cy="28468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00" name="Straight Connector 657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658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2" name="Straight Connector 659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" name="Straight Connector 660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661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662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663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664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665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9" name="Straight Connector 666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0" name="Rectangle 1009"/>
            <p:cNvSpPr/>
            <p:nvPr/>
          </p:nvSpPr>
          <p:spPr>
            <a:xfrm>
              <a:off x="4033808" y="1405082"/>
              <a:ext cx="98858" cy="28468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6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11" name="Straight Connector 668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669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" name="Straight Connector 670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" name="Straight Connector 671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672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673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674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675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676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0" name="Straight Connector 677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1" name="Rectangle 1020"/>
            <p:cNvSpPr/>
            <p:nvPr/>
          </p:nvSpPr>
          <p:spPr>
            <a:xfrm>
              <a:off x="4523495" y="1385067"/>
              <a:ext cx="97027" cy="284682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7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22" name="Straight Connector 679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680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" name="Straight Connector 681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" name="Straight Connector 682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683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684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685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686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687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Straight Connector 688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2" name="Rectangle 1031"/>
            <p:cNvSpPr/>
            <p:nvPr/>
          </p:nvSpPr>
          <p:spPr>
            <a:xfrm>
              <a:off x="4886693" y="1395403"/>
              <a:ext cx="9885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8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33" name="Straight Connector 690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691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692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693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694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695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696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697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traight Connector 698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Straight Connector 699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3" name="Rectangle 1042"/>
            <p:cNvSpPr/>
            <p:nvPr/>
          </p:nvSpPr>
          <p:spPr>
            <a:xfrm>
              <a:off x="5307695" y="1399932"/>
              <a:ext cx="98858" cy="284681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9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44" name="Straight Connector 701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Straight Connector 702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Straight Connector 703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Straight Connector 704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Straight Connector 705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Straight Connector 706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Straight Connector 707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Straight Connector 708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Straight Connector 709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Straight Connector 710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4" name="Rectangle 1053"/>
            <p:cNvSpPr/>
            <p:nvPr/>
          </p:nvSpPr>
          <p:spPr>
            <a:xfrm>
              <a:off x="5617905" y="1335894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10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55" name="Straight Connector 712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" name="Straight Connector 713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7" name="Straight Connector 715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8" name="Straight Connector 716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9" name="Straight Connector 717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0" name="Straight Connector 718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1" name="Straight Connector 719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2" name="Straight Connector 720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3" name="Straight Connector 721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4" name="Straight Connector 722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" name="Rectangle 1064"/>
            <p:cNvSpPr/>
            <p:nvPr/>
          </p:nvSpPr>
          <p:spPr>
            <a:xfrm>
              <a:off x="6011687" y="1361726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11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66" name="Straight Connector 724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7" name="Straight Connector 725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8" name="Straight Connector 726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Straight Connector 727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0" name="Straight Connector 728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1" name="Straight Connector 729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2" name="Straight Connector 730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3" name="Straight Connector 731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Straight Connector 732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" name="Straight Connector 733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6" name="Rectangle 1075"/>
            <p:cNvSpPr/>
            <p:nvPr/>
          </p:nvSpPr>
          <p:spPr>
            <a:xfrm>
              <a:off x="6448206" y="1337763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12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77" name="Straight Connector 735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736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9" name="Straight Connector 737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0" name="Straight Connector 738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1" name="Straight Connector 739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2" name="Straight Connector 740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3" name="Straight Connector 741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4" name="Straight Connector 742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" name="Straight Connector 743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6" name="Straight Connector 744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7" name="Rectangle 1086"/>
            <p:cNvSpPr/>
            <p:nvPr/>
          </p:nvSpPr>
          <p:spPr>
            <a:xfrm>
              <a:off x="6860962" y="1337713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13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88" name="Straight Connector 746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9" name="Straight Connector 747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0" name="Straight Connector 748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1" name="Straight Connector 749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2" name="Straight Connector 750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3" name="Straight Connector 751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4" name="Straight Connector 752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" name="Straight Connector 753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" name="Straight Connector 754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7" name="Straight Connector 755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8" name="Rectangle 1097"/>
            <p:cNvSpPr/>
            <p:nvPr/>
          </p:nvSpPr>
          <p:spPr>
            <a:xfrm>
              <a:off x="7253487" y="1370045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14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99" name="Straight Connector 757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0" name="Straight Connector 758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1" name="Straight Connector 759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2" name="Straight Connector 760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3" name="Straight Connector 761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4" name="Straight Connector 762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5" name="Straight Connector 763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" name="Straight Connector 764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7" name="Straight Connector 765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766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9" name="Rectangle 1108"/>
            <p:cNvSpPr/>
            <p:nvPr/>
          </p:nvSpPr>
          <p:spPr>
            <a:xfrm>
              <a:off x="7687455" y="1335208"/>
              <a:ext cx="380788" cy="282844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>
                  <a:solidFill>
                    <a:sysClr val="windowText" lastClr="000000"/>
                  </a:solidFill>
                  <a:latin typeface="Symbol"/>
                </a:rPr>
                <a:t>15</a:t>
              </a:r>
              <a:endParaRPr lang="en-US" sz="1000" kern="0" baseline="5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10" name="Straight Connector 768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1" name="Straight Connector 769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12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10272">
            <a:off x="2457142" y="-22310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4660822" y="708000"/>
            <a:ext cx="2405063" cy="1166505"/>
            <a:chOff x="5038849" y="3071007"/>
            <a:chExt cx="1813698" cy="144643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7" name="Rounded Rectangle 56"/>
            <p:cNvSpPr/>
            <p:nvPr/>
          </p:nvSpPr>
          <p:spPr bwMode="auto">
            <a:xfrm>
              <a:off x="5038849" y="3071007"/>
              <a:ext cx="1813698" cy="144643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17" name="TextBox 57"/>
            <p:cNvSpPr txBox="1">
              <a:spLocks noChangeArrowheads="1"/>
            </p:cNvSpPr>
            <p:nvPr/>
          </p:nvSpPr>
          <p:spPr bwMode="auto">
            <a:xfrm>
              <a:off x="5145569" y="3270715"/>
              <a:ext cx="1611132" cy="103014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circle with 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Centre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A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and 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Radius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3.5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cm</a:t>
              </a:r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4996793" y="936600"/>
            <a:ext cx="1625600" cy="535312"/>
            <a:chOff x="5215002" y="3145415"/>
            <a:chExt cx="1225840" cy="66369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0" name="Rounded Rectangle 59"/>
            <p:cNvSpPr/>
            <p:nvPr/>
          </p:nvSpPr>
          <p:spPr bwMode="auto">
            <a:xfrm>
              <a:off x="5215002" y="3145415"/>
              <a:ext cx="1225840" cy="66369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15" name="TextBox 60"/>
            <p:cNvSpPr txBox="1">
              <a:spLocks noChangeArrowheads="1"/>
            </p:cNvSpPr>
            <p:nvPr/>
          </p:nvSpPr>
          <p:spPr bwMode="auto">
            <a:xfrm>
              <a:off x="5275772" y="3270715"/>
              <a:ext cx="1104298" cy="41969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a ray </a:t>
              </a: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4094085" y="784200"/>
            <a:ext cx="3506787" cy="1103655"/>
            <a:chOff x="5071439" y="3007897"/>
            <a:chExt cx="1571685" cy="107849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3" name="Rounded Rectangle 62"/>
            <p:cNvSpPr/>
            <p:nvPr/>
          </p:nvSpPr>
          <p:spPr bwMode="auto">
            <a:xfrm>
              <a:off x="5071439" y="3007897"/>
              <a:ext cx="1571685" cy="10784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13" name="TextBox 63"/>
            <p:cNvSpPr txBox="1">
              <a:spLocks noChangeArrowheads="1"/>
            </p:cNvSpPr>
            <p:nvPr/>
          </p:nvSpPr>
          <p:spPr bwMode="auto">
            <a:xfrm>
              <a:off x="5145568" y="3128951"/>
              <a:ext cx="1430313" cy="81166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‘A’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as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and 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radius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7.3cm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, drawn an arc, mark point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B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4193404" y="860400"/>
            <a:ext cx="3339900" cy="930841"/>
            <a:chOff x="5009357" y="2932500"/>
            <a:chExt cx="1557055" cy="109276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6" name="Rounded Rectangle 65"/>
            <p:cNvSpPr/>
            <p:nvPr/>
          </p:nvSpPr>
          <p:spPr bwMode="auto">
            <a:xfrm>
              <a:off x="5032123" y="2932500"/>
              <a:ext cx="1510445" cy="109276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11" name="TextBox 66"/>
            <p:cNvSpPr txBox="1">
              <a:spLocks noChangeArrowheads="1"/>
            </p:cNvSpPr>
            <p:nvPr/>
          </p:nvSpPr>
          <p:spPr bwMode="auto">
            <a:xfrm>
              <a:off x="5009357" y="3128951"/>
              <a:ext cx="1557055" cy="6862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Now, Draw perpendicular 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bisector of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AB.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305" name="Group 67"/>
          <p:cNvGrpSpPr>
            <a:grpSpLocks/>
          </p:cNvGrpSpPr>
          <p:nvPr/>
        </p:nvGrpSpPr>
        <p:grpSpPr bwMode="auto">
          <a:xfrm>
            <a:off x="4208683" y="784200"/>
            <a:ext cx="3309342" cy="1154166"/>
            <a:chOff x="5039985" y="2996297"/>
            <a:chExt cx="1430895" cy="135584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9" name="Rounded Rectangle 68"/>
            <p:cNvSpPr/>
            <p:nvPr/>
          </p:nvSpPr>
          <p:spPr bwMode="auto">
            <a:xfrm>
              <a:off x="5039985" y="2996297"/>
              <a:ext cx="1430895" cy="135584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09" name="TextBox 69"/>
            <p:cNvSpPr txBox="1">
              <a:spLocks noChangeArrowheads="1"/>
            </p:cNvSpPr>
            <p:nvPr/>
          </p:nvSpPr>
          <p:spPr bwMode="auto">
            <a:xfrm>
              <a:off x="5096158" y="3196088"/>
              <a:ext cx="1343119" cy="9762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‘A’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as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and radius more than half of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AB,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arcs</a:t>
              </a:r>
            </a:p>
          </p:txBody>
        </p:sp>
      </p:grpSp>
      <p:grpSp>
        <p:nvGrpSpPr>
          <p:cNvPr id="10307" name="Group 70"/>
          <p:cNvGrpSpPr>
            <a:grpSpLocks/>
          </p:cNvGrpSpPr>
          <p:nvPr/>
        </p:nvGrpSpPr>
        <p:grpSpPr bwMode="auto">
          <a:xfrm>
            <a:off x="3960008" y="860400"/>
            <a:ext cx="3724141" cy="944211"/>
            <a:chOff x="4947513" y="3005628"/>
            <a:chExt cx="1736585" cy="110897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2" name="Rounded Rectangle 71"/>
            <p:cNvSpPr/>
            <p:nvPr/>
          </p:nvSpPr>
          <p:spPr bwMode="auto">
            <a:xfrm>
              <a:off x="4947513" y="3005628"/>
              <a:ext cx="1736585" cy="110897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07" name="TextBox 72"/>
            <p:cNvSpPr txBox="1">
              <a:spLocks noChangeArrowheads="1"/>
            </p:cNvSpPr>
            <p:nvPr/>
          </p:nvSpPr>
          <p:spPr bwMode="auto">
            <a:xfrm>
              <a:off x="5031375" y="3194656"/>
              <a:ext cx="1563569" cy="68696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‘B’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as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and same radius  draw intersecting arcs</a:t>
              </a:r>
            </a:p>
          </p:txBody>
        </p:sp>
      </p:grpSp>
      <p:grpSp>
        <p:nvGrpSpPr>
          <p:cNvPr id="10309" name="Group 73"/>
          <p:cNvGrpSpPr>
            <a:grpSpLocks/>
          </p:cNvGrpSpPr>
          <p:nvPr/>
        </p:nvGrpSpPr>
        <p:grpSpPr bwMode="auto">
          <a:xfrm>
            <a:off x="4245276" y="708000"/>
            <a:ext cx="3105541" cy="1201030"/>
            <a:chOff x="5006822" y="2965922"/>
            <a:chExt cx="1448181" cy="141090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5" name="Rounded Rectangle 74"/>
            <p:cNvSpPr/>
            <p:nvPr/>
          </p:nvSpPr>
          <p:spPr bwMode="auto">
            <a:xfrm>
              <a:off x="5014211" y="2965922"/>
              <a:ext cx="1440792" cy="141090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05" name="TextBox 75"/>
            <p:cNvSpPr txBox="1">
              <a:spLocks noChangeArrowheads="1"/>
            </p:cNvSpPr>
            <p:nvPr/>
          </p:nvSpPr>
          <p:spPr bwMode="auto">
            <a:xfrm>
              <a:off x="5006822" y="3169425"/>
              <a:ext cx="1430318" cy="9762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line </a:t>
              </a:r>
              <a:r>
                <a:rPr lang="en-US" altLang="en-US" sz="1600" i="1" dirty="0">
                  <a:solidFill>
                    <a:schemeClr val="bg1"/>
                  </a:solidFill>
                  <a:latin typeface="Book Antiqua" pitchFamily="18" charset="0"/>
                </a:rPr>
                <a:t>l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.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Line </a:t>
              </a:r>
              <a:r>
                <a:rPr lang="en-US" altLang="en-US" sz="1600" i="1" dirty="0">
                  <a:solidFill>
                    <a:schemeClr val="bg1"/>
                  </a:solidFill>
                  <a:latin typeface="Book Antiqua" pitchFamily="18" charset="0"/>
                </a:rPr>
                <a:t>l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is perpendicular bisector of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AB.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311" name="Group 76"/>
          <p:cNvGrpSpPr>
            <a:grpSpLocks/>
          </p:cNvGrpSpPr>
          <p:nvPr/>
        </p:nvGrpSpPr>
        <p:grpSpPr bwMode="auto">
          <a:xfrm>
            <a:off x="4080996" y="860400"/>
            <a:ext cx="3439301" cy="876288"/>
            <a:chOff x="4977912" y="3027544"/>
            <a:chExt cx="1603708" cy="102943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8" name="Rounded Rectangle 77"/>
            <p:cNvSpPr/>
            <p:nvPr/>
          </p:nvSpPr>
          <p:spPr bwMode="auto">
            <a:xfrm>
              <a:off x="4977912" y="3027544"/>
              <a:ext cx="1603708" cy="102943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03" name="TextBox 78"/>
            <p:cNvSpPr txBox="1">
              <a:spLocks noChangeArrowheads="1"/>
            </p:cNvSpPr>
            <p:nvPr/>
          </p:nvSpPr>
          <p:spPr bwMode="auto">
            <a:xfrm>
              <a:off x="4990781" y="3197131"/>
              <a:ext cx="1563569" cy="68696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‘M’ as </a:t>
              </a:r>
              <a:r>
                <a:rPr lang="en-US" altLang="en-US" sz="1600" dirty="0" err="1">
                  <a:solidFill>
                    <a:schemeClr val="bg1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 and radius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AM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a circle</a:t>
              </a:r>
            </a:p>
          </p:txBody>
        </p:sp>
      </p:grpSp>
      <p:grpSp>
        <p:nvGrpSpPr>
          <p:cNvPr id="10313" name="Group 79"/>
          <p:cNvGrpSpPr>
            <a:grpSpLocks/>
          </p:cNvGrpSpPr>
          <p:nvPr/>
        </p:nvGrpSpPr>
        <p:grpSpPr bwMode="auto">
          <a:xfrm>
            <a:off x="4369827" y="878128"/>
            <a:ext cx="3084340" cy="815736"/>
            <a:chOff x="5115296" y="3087011"/>
            <a:chExt cx="1437693" cy="95860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1" name="Rounded Rectangle 80"/>
            <p:cNvSpPr/>
            <p:nvPr/>
          </p:nvSpPr>
          <p:spPr bwMode="auto">
            <a:xfrm>
              <a:off x="5115296" y="3087011"/>
              <a:ext cx="1437693" cy="95860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201" name="TextBox 81"/>
            <p:cNvSpPr txBox="1">
              <a:spLocks noChangeArrowheads="1"/>
            </p:cNvSpPr>
            <p:nvPr/>
          </p:nvSpPr>
          <p:spPr bwMode="auto">
            <a:xfrm>
              <a:off x="5119325" y="3214183"/>
              <a:ext cx="1421495" cy="68696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Let two circles intersects </a:t>
              </a:r>
            </a:p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at 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‘C’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and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‘D’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315" name="Group 82"/>
          <p:cNvGrpSpPr>
            <a:grpSpLocks/>
          </p:cNvGrpSpPr>
          <p:nvPr/>
        </p:nvGrpSpPr>
        <p:grpSpPr bwMode="auto">
          <a:xfrm>
            <a:off x="4106854" y="902148"/>
            <a:ext cx="3020874" cy="700750"/>
            <a:chOff x="5158404" y="3019550"/>
            <a:chExt cx="1409290" cy="82322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4" name="Rounded Rectangle 83"/>
            <p:cNvSpPr/>
            <p:nvPr/>
          </p:nvSpPr>
          <p:spPr bwMode="auto">
            <a:xfrm>
              <a:off x="5158404" y="3019550"/>
              <a:ext cx="1409290" cy="82322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199" name="TextBox 84"/>
            <p:cNvSpPr txBox="1">
              <a:spLocks noChangeArrowheads="1"/>
            </p:cNvSpPr>
            <p:nvPr/>
          </p:nvSpPr>
          <p:spPr bwMode="auto">
            <a:xfrm>
              <a:off x="5188328" y="3214182"/>
              <a:ext cx="1342690" cy="39771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ray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BC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and ray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BD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317" name="Group 85"/>
          <p:cNvGrpSpPr>
            <a:grpSpLocks/>
          </p:cNvGrpSpPr>
          <p:nvPr/>
        </p:nvGrpSpPr>
        <p:grpSpPr bwMode="auto">
          <a:xfrm>
            <a:off x="3937716" y="926841"/>
            <a:ext cx="3473450" cy="681770"/>
            <a:chOff x="4976659" y="3176601"/>
            <a:chExt cx="1619559" cy="80039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7" name="Rounded Rectangle 86"/>
            <p:cNvSpPr/>
            <p:nvPr/>
          </p:nvSpPr>
          <p:spPr bwMode="auto">
            <a:xfrm>
              <a:off x="4976659" y="3176601"/>
              <a:ext cx="1619559" cy="80039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3197" name="TextBox 87"/>
            <p:cNvSpPr txBox="1">
              <a:spLocks noChangeArrowheads="1"/>
            </p:cNvSpPr>
            <p:nvPr/>
          </p:nvSpPr>
          <p:spPr bwMode="auto">
            <a:xfrm>
              <a:off x="5001333" y="3370798"/>
              <a:ext cx="1563569" cy="39771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Draw radius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AC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=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AD </a:t>
              </a:r>
              <a:r>
                <a:rPr lang="en-US" altLang="en-US" sz="1600" dirty="0">
                  <a:solidFill>
                    <a:schemeClr val="bg1"/>
                  </a:solidFill>
                  <a:latin typeface="Bookman Old Style" pitchFamily="18" charset="0"/>
                </a:rPr>
                <a:t>= 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Bookman Old Style" pitchFamily="18" charset="0"/>
                </a:rPr>
                <a:t>3.5cm</a:t>
              </a:r>
              <a:endParaRPr lang="en-US" altLang="en-US" sz="1600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5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3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1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46914E-6 L 0.3467 2.46914E-6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">
                                      <p:cBhvr>
                                        <p:cTn id="254" dur="1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20000">
                                      <p:cBhvr>
                                        <p:cTn id="303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960000">
                                      <p:cBhvr>
                                        <p:cTn id="308" dur="2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9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1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8" presetID="53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80000">
                                      <p:cBhvr>
                                        <p:cTn id="342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780000">
                                      <p:cBhvr>
                                        <p:cTn id="348" dur="2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8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6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79703 L -4.72222E-6 5.52981E-7 " pathEditMode="relative" rAng="0" ptsTypes="AA">
                                      <p:cBhvr>
                                        <p:cTn id="383" dur="900" spd="-1000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39852"/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6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 nodeType="clickPar">
                      <p:stCondLst>
                        <p:cond delay="indefinite"/>
                      </p:stCondLst>
                      <p:childTnLst>
                        <p:par>
                          <p:cTn id="4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 nodeType="clickPar">
                      <p:stCondLst>
                        <p:cond delay="indefinite"/>
                      </p:stCondLst>
                      <p:childTnLst>
                        <p:par>
                          <p:cTn id="4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 nodeType="clickPar">
                      <p:stCondLst>
                        <p:cond delay="indefinite"/>
                      </p:stCondLst>
                      <p:childTnLst>
                        <p:par>
                          <p:cTn id="4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4" presetID="56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01 -0.23519 L -1.66667E-6 2.46914E-6 " pathEditMode="relative" rAng="0" ptsTypes="AA">
                                      <p:cBhvr>
                                        <p:cTn id="485" dur="900" spd="-100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11759"/>
                                    </p:animMotion>
                                  </p:childTnLst>
                                </p:cTn>
                              </p:par>
                              <p:par>
                                <p:cTn id="4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96 0.24414 L -8.33333E-7 -2.96296E-6 " pathEditMode="relative" rAng="0" ptsTypes="AA">
                                      <p:cBhvr>
                                        <p:cTn id="508" dur="1000" spd="-100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-12222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 nodeType="clickPar">
                      <p:stCondLst>
                        <p:cond delay="indefinite"/>
                      </p:stCondLst>
                      <p:childTnLst>
                        <p:par>
                          <p:cTn id="5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 nodeType="clickPar">
                      <p:stCondLst>
                        <p:cond delay="indefinite"/>
                      </p:stCondLst>
                      <p:childTnLst>
                        <p:par>
                          <p:cTn id="5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3" grpId="0" animBg="1"/>
      <p:bldP spid="943" grpId="1" animBg="1"/>
      <p:bldP spid="942" grpId="0" animBg="1"/>
      <p:bldP spid="942" grpId="1" animBg="1"/>
      <p:bldP spid="939" grpId="0" animBg="1"/>
      <p:bldP spid="939" grpId="1" animBg="1"/>
      <p:bldP spid="936" grpId="0" animBg="1"/>
      <p:bldP spid="936" grpId="1" animBg="1"/>
      <p:bldP spid="935" grpId="0" animBg="1"/>
      <p:bldP spid="935" grpId="1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1" grpId="1" animBg="1"/>
      <p:bldP spid="31" grpId="2" animBg="1"/>
      <p:bldP spid="31" grpId="3" animBg="1"/>
      <p:bldP spid="32" grpId="0"/>
      <p:bldP spid="33" grpId="0" animBg="1"/>
      <p:bldP spid="33" grpId="1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triangle similar to given triangle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649787" y="438150"/>
            <a:ext cx="4171950" cy="4364038"/>
            <a:chOff x="552450" y="457200"/>
            <a:chExt cx="4171950" cy="4364038"/>
          </a:xfrm>
        </p:grpSpPr>
        <p:sp>
          <p:nvSpPr>
            <p:cNvPr id="2" name="Oval 5"/>
            <p:cNvSpPr>
              <a:spLocks noChangeArrowheads="1"/>
            </p:cNvSpPr>
            <p:nvPr/>
          </p:nvSpPr>
          <p:spPr bwMode="auto">
            <a:xfrm>
              <a:off x="1498600" y="2774950"/>
              <a:ext cx="52388" cy="523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552450" y="1831975"/>
              <a:ext cx="1928813" cy="19304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 flipH="1">
              <a:off x="1524000" y="2800350"/>
              <a:ext cx="320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1527175" y="1557338"/>
              <a:ext cx="2478088" cy="247967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H="1" flipV="1">
              <a:off x="1055688" y="1558925"/>
              <a:ext cx="2955925" cy="1239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>
              <a:off x="1046163" y="2794000"/>
              <a:ext cx="2967037" cy="1250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 flipV="1">
              <a:off x="1528763" y="1912938"/>
              <a:ext cx="376237" cy="889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2763838" y="614363"/>
              <a:ext cx="0" cy="4206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 flipH="1">
              <a:off x="2757488" y="2711450"/>
              <a:ext cx="82550" cy="87313"/>
            </a:xfrm>
            <a:custGeom>
              <a:avLst/>
              <a:gdLst>
                <a:gd name="T0" fmla="*/ 2147483647 w 72"/>
                <a:gd name="T1" fmla="*/ 0 h 74"/>
                <a:gd name="T2" fmla="*/ 0 w 72"/>
                <a:gd name="T3" fmla="*/ 0 h 74"/>
                <a:gd name="T4" fmla="*/ 0 w 72"/>
                <a:gd name="T5" fmla="*/ 2147483647 h 74"/>
                <a:gd name="T6" fmla="*/ 0 60000 65536"/>
                <a:gd name="T7" fmla="*/ 0 60000 65536"/>
                <a:gd name="T8" fmla="*/ 0 60000 65536"/>
                <a:gd name="T9" fmla="*/ 0 w 72"/>
                <a:gd name="T10" fmla="*/ 0 h 74"/>
                <a:gd name="T11" fmla="*/ 72 w 72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4">
                  <a:moveTo>
                    <a:pt x="72" y="0"/>
                  </a:moveTo>
                  <a:lnTo>
                    <a:pt x="0" y="0"/>
                  </a:lnTo>
                  <a:lnTo>
                    <a:pt x="0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Arc 17"/>
            <p:cNvSpPr>
              <a:spLocks/>
            </p:cNvSpPr>
            <p:nvPr/>
          </p:nvSpPr>
          <p:spPr bwMode="auto">
            <a:xfrm>
              <a:off x="1512888" y="898525"/>
              <a:ext cx="1360487" cy="1747838"/>
            </a:xfrm>
            <a:custGeom>
              <a:avLst/>
              <a:gdLst>
                <a:gd name="T0" fmla="*/ 2147483647 w 14129"/>
                <a:gd name="T1" fmla="*/ 0 h 18196"/>
                <a:gd name="T2" fmla="*/ 2147483647 w 14129"/>
                <a:gd name="T3" fmla="*/ 2147483647 h 18196"/>
                <a:gd name="T4" fmla="*/ 0 w 14129"/>
                <a:gd name="T5" fmla="*/ 2147483647 h 18196"/>
                <a:gd name="T6" fmla="*/ 0 60000 65536"/>
                <a:gd name="T7" fmla="*/ 0 60000 65536"/>
                <a:gd name="T8" fmla="*/ 0 60000 65536"/>
                <a:gd name="T9" fmla="*/ 0 w 14129"/>
                <a:gd name="T10" fmla="*/ 0 h 18196"/>
                <a:gd name="T11" fmla="*/ 14129 w 14129"/>
                <a:gd name="T12" fmla="*/ 18196 h 18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29" h="18196" fill="none" extrusionOk="0">
                  <a:moveTo>
                    <a:pt x="11638" y="0"/>
                  </a:moveTo>
                  <a:cubicBezTo>
                    <a:pt x="12512" y="558"/>
                    <a:pt x="13344" y="1179"/>
                    <a:pt x="14129" y="1857"/>
                  </a:cubicBezTo>
                </a:path>
                <a:path w="14129" h="18196" stroke="0" extrusionOk="0">
                  <a:moveTo>
                    <a:pt x="11638" y="0"/>
                  </a:moveTo>
                  <a:cubicBezTo>
                    <a:pt x="12512" y="558"/>
                    <a:pt x="13344" y="1179"/>
                    <a:pt x="14129" y="1857"/>
                  </a:cubicBezTo>
                  <a:lnTo>
                    <a:pt x="0" y="18196"/>
                  </a:lnTo>
                  <a:lnTo>
                    <a:pt x="1163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rc 21"/>
            <p:cNvSpPr>
              <a:spLocks/>
            </p:cNvSpPr>
            <p:nvPr/>
          </p:nvSpPr>
          <p:spPr bwMode="auto">
            <a:xfrm>
              <a:off x="2663825" y="896938"/>
              <a:ext cx="1366838" cy="1733550"/>
            </a:xfrm>
            <a:custGeom>
              <a:avLst/>
              <a:gdLst>
                <a:gd name="T0" fmla="*/ 0 w 14190"/>
                <a:gd name="T1" fmla="*/ 2147483647 h 18072"/>
                <a:gd name="T2" fmla="*/ 2147483647 w 14190"/>
                <a:gd name="T3" fmla="*/ 0 h 18072"/>
                <a:gd name="T4" fmla="*/ 2147483647 w 14190"/>
                <a:gd name="T5" fmla="*/ 2147483647 h 18072"/>
                <a:gd name="T6" fmla="*/ 0 60000 65536"/>
                <a:gd name="T7" fmla="*/ 0 60000 65536"/>
                <a:gd name="T8" fmla="*/ 0 60000 65536"/>
                <a:gd name="T9" fmla="*/ 0 w 14190"/>
                <a:gd name="T10" fmla="*/ 0 h 18072"/>
                <a:gd name="T11" fmla="*/ 14190 w 14190"/>
                <a:gd name="T12" fmla="*/ 18072 h 18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90" h="18072" fill="none" extrusionOk="0">
                  <a:moveTo>
                    <a:pt x="-1" y="1786"/>
                  </a:moveTo>
                  <a:cubicBezTo>
                    <a:pt x="744" y="1138"/>
                    <a:pt x="1532" y="541"/>
                    <a:pt x="2359" y="0"/>
                  </a:cubicBezTo>
                </a:path>
                <a:path w="14190" h="18072" stroke="0" extrusionOk="0">
                  <a:moveTo>
                    <a:pt x="-1" y="1786"/>
                  </a:moveTo>
                  <a:cubicBezTo>
                    <a:pt x="744" y="1138"/>
                    <a:pt x="1532" y="541"/>
                    <a:pt x="2359" y="0"/>
                  </a:cubicBezTo>
                  <a:lnTo>
                    <a:pt x="14190" y="18072"/>
                  </a:lnTo>
                  <a:lnTo>
                    <a:pt x="-1" y="178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Arc 24"/>
            <p:cNvSpPr>
              <a:spLocks/>
            </p:cNvSpPr>
            <p:nvPr/>
          </p:nvSpPr>
          <p:spPr bwMode="auto">
            <a:xfrm>
              <a:off x="1508125" y="2967038"/>
              <a:ext cx="1462088" cy="1803400"/>
            </a:xfrm>
            <a:custGeom>
              <a:avLst/>
              <a:gdLst>
                <a:gd name="T0" fmla="*/ 2147483647 w 15168"/>
                <a:gd name="T1" fmla="*/ 2147483647 h 18795"/>
                <a:gd name="T2" fmla="*/ 2147483647 w 15168"/>
                <a:gd name="T3" fmla="*/ 2147483647 h 18795"/>
                <a:gd name="T4" fmla="*/ 0 w 15168"/>
                <a:gd name="T5" fmla="*/ 0 h 18795"/>
                <a:gd name="T6" fmla="*/ 0 60000 65536"/>
                <a:gd name="T7" fmla="*/ 0 60000 65536"/>
                <a:gd name="T8" fmla="*/ 0 60000 65536"/>
                <a:gd name="T9" fmla="*/ 0 w 15168"/>
                <a:gd name="T10" fmla="*/ 0 h 18795"/>
                <a:gd name="T11" fmla="*/ 15168 w 15168"/>
                <a:gd name="T12" fmla="*/ 18795 h 18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68" h="18795" fill="none" extrusionOk="0">
                  <a:moveTo>
                    <a:pt x="15168" y="15378"/>
                  </a:moveTo>
                  <a:cubicBezTo>
                    <a:pt x="13816" y="16711"/>
                    <a:pt x="12295" y="17859"/>
                    <a:pt x="10644" y="18795"/>
                  </a:cubicBezTo>
                </a:path>
                <a:path w="15168" h="18795" stroke="0" extrusionOk="0">
                  <a:moveTo>
                    <a:pt x="15168" y="15378"/>
                  </a:moveTo>
                  <a:cubicBezTo>
                    <a:pt x="13816" y="16711"/>
                    <a:pt x="12295" y="17859"/>
                    <a:pt x="10644" y="18795"/>
                  </a:cubicBezTo>
                  <a:lnTo>
                    <a:pt x="0" y="0"/>
                  </a:lnTo>
                  <a:lnTo>
                    <a:pt x="15168" y="1537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Arc 25"/>
            <p:cNvSpPr>
              <a:spLocks/>
            </p:cNvSpPr>
            <p:nvPr/>
          </p:nvSpPr>
          <p:spPr bwMode="auto">
            <a:xfrm>
              <a:off x="2573338" y="2967038"/>
              <a:ext cx="1470025" cy="1774825"/>
            </a:xfrm>
            <a:custGeom>
              <a:avLst/>
              <a:gdLst>
                <a:gd name="T0" fmla="*/ 2147483647 w 15268"/>
                <a:gd name="T1" fmla="*/ 2147483647 h 18487"/>
                <a:gd name="T2" fmla="*/ 0 w 15268"/>
                <a:gd name="T3" fmla="*/ 2147483647 h 18487"/>
                <a:gd name="T4" fmla="*/ 2147483647 w 15268"/>
                <a:gd name="T5" fmla="*/ 0 h 18487"/>
                <a:gd name="T6" fmla="*/ 0 60000 65536"/>
                <a:gd name="T7" fmla="*/ 0 60000 65536"/>
                <a:gd name="T8" fmla="*/ 0 60000 65536"/>
                <a:gd name="T9" fmla="*/ 0 w 15268"/>
                <a:gd name="T10" fmla="*/ 0 h 18487"/>
                <a:gd name="T11" fmla="*/ 15268 w 15268"/>
                <a:gd name="T12" fmla="*/ 18487 h 18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68" h="18487" fill="none" extrusionOk="0">
                  <a:moveTo>
                    <a:pt x="4097" y="18486"/>
                  </a:moveTo>
                  <a:cubicBezTo>
                    <a:pt x="2607" y="17586"/>
                    <a:pt x="1231" y="16509"/>
                    <a:pt x="-1" y="15279"/>
                  </a:cubicBezTo>
                </a:path>
                <a:path w="15268" h="18487" stroke="0" extrusionOk="0">
                  <a:moveTo>
                    <a:pt x="4097" y="18486"/>
                  </a:moveTo>
                  <a:cubicBezTo>
                    <a:pt x="2607" y="17586"/>
                    <a:pt x="1231" y="16509"/>
                    <a:pt x="-1" y="15279"/>
                  </a:cubicBezTo>
                  <a:lnTo>
                    <a:pt x="15268" y="0"/>
                  </a:lnTo>
                  <a:lnTo>
                    <a:pt x="4097" y="1848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2149475" y="2730500"/>
              <a:ext cx="1231900" cy="130175"/>
              <a:chOff x="4392" y="1954"/>
              <a:chExt cx="722" cy="108"/>
            </a:xfrm>
          </p:grpSpPr>
          <p:grpSp>
            <p:nvGrpSpPr>
              <p:cNvPr id="13218" name="Group 28"/>
              <p:cNvGrpSpPr>
                <a:grpSpLocks/>
              </p:cNvGrpSpPr>
              <p:nvPr/>
            </p:nvGrpSpPr>
            <p:grpSpPr bwMode="auto">
              <a:xfrm>
                <a:off x="4392" y="1956"/>
                <a:ext cx="30" cy="106"/>
                <a:chOff x="3456" y="2196"/>
                <a:chExt cx="30" cy="106"/>
              </a:xfrm>
            </p:grpSpPr>
            <p:sp>
              <p:nvSpPr>
                <p:cNvPr id="13222" name="Line 26"/>
                <p:cNvSpPr>
                  <a:spLocks noChangeShapeType="1"/>
                </p:cNvSpPr>
                <p:nvPr/>
              </p:nvSpPr>
              <p:spPr bwMode="auto">
                <a:xfrm>
                  <a:off x="345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223" name="Line 27"/>
                <p:cNvSpPr>
                  <a:spLocks noChangeShapeType="1"/>
                </p:cNvSpPr>
                <p:nvPr/>
              </p:nvSpPr>
              <p:spPr bwMode="auto">
                <a:xfrm>
                  <a:off x="348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3219" name="Group 29"/>
              <p:cNvGrpSpPr>
                <a:grpSpLocks/>
              </p:cNvGrpSpPr>
              <p:nvPr/>
            </p:nvGrpSpPr>
            <p:grpSpPr bwMode="auto">
              <a:xfrm>
                <a:off x="5084" y="1954"/>
                <a:ext cx="30" cy="106"/>
                <a:chOff x="3378" y="2196"/>
                <a:chExt cx="30" cy="106"/>
              </a:xfrm>
            </p:grpSpPr>
            <p:sp>
              <p:nvSpPr>
                <p:cNvPr id="13220" name="Line 30"/>
                <p:cNvSpPr>
                  <a:spLocks noChangeShapeType="1"/>
                </p:cNvSpPr>
                <p:nvPr/>
              </p:nvSpPr>
              <p:spPr bwMode="auto">
                <a:xfrm>
                  <a:off x="3378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3221" name="Line 31"/>
                <p:cNvSpPr>
                  <a:spLocks noChangeShapeType="1"/>
                </p:cNvSpPr>
                <p:nvPr/>
              </p:nvSpPr>
              <p:spPr bwMode="auto">
                <a:xfrm>
                  <a:off x="3408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1144588" y="2620963"/>
              <a:ext cx="4127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3935413" y="2714625"/>
              <a:ext cx="4143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24" name="Text Box 34"/>
            <p:cNvSpPr txBox="1">
              <a:spLocks noChangeArrowheads="1"/>
            </p:cNvSpPr>
            <p:nvPr/>
          </p:nvSpPr>
          <p:spPr bwMode="auto">
            <a:xfrm rot="-4063478">
              <a:off x="1400175" y="2241550"/>
              <a:ext cx="822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dirty="0" smtClean="0">
                  <a:latin typeface="Bookman Old Style" panose="02050604050505020204" pitchFamily="18" charset="0"/>
                </a:rPr>
                <a:t>3.5 </a:t>
              </a:r>
              <a:r>
                <a:rPr lang="en-US" altLang="en-US" sz="1200" dirty="0">
                  <a:latin typeface="Bookman Old Style" panose="02050604050505020204" pitchFamily="18" charset="0"/>
                </a:rPr>
                <a:t>cm</a:t>
              </a:r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1744663" y="1598613"/>
              <a:ext cx="414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Bookman Old Style" panose="02050604050505020204" pitchFamily="18" charset="0"/>
                </a:rPr>
                <a:t>C</a:t>
              </a:r>
              <a:endParaRPr lang="en-US" altLang="en-US" dirty="0">
                <a:latin typeface="Bookman Old Style" panose="02050604050505020204" pitchFamily="18" charset="0"/>
              </a:endParaRPr>
            </a:p>
          </p:txBody>
        </p:sp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1674813" y="3662363"/>
              <a:ext cx="414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Bookman Old Style" panose="02050604050505020204" pitchFamily="18" charset="0"/>
                </a:rPr>
                <a:t>D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525588" y="2792413"/>
              <a:ext cx="382587" cy="889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854200" y="1976438"/>
              <a:ext cx="153988" cy="122237"/>
            </a:xfrm>
            <a:custGeom>
              <a:avLst/>
              <a:gdLst>
                <a:gd name="T0" fmla="*/ 0 w 129"/>
                <a:gd name="T1" fmla="*/ 2147483647 h 103"/>
                <a:gd name="T2" fmla="*/ 2147483647 w 129"/>
                <a:gd name="T3" fmla="*/ 2147483647 h 103"/>
                <a:gd name="T4" fmla="*/ 2147483647 w 129"/>
                <a:gd name="T5" fmla="*/ 0 h 103"/>
                <a:gd name="T6" fmla="*/ 0 60000 65536"/>
                <a:gd name="T7" fmla="*/ 0 60000 65536"/>
                <a:gd name="T8" fmla="*/ 0 60000 65536"/>
                <a:gd name="T9" fmla="*/ 0 w 129"/>
                <a:gd name="T10" fmla="*/ 0 h 103"/>
                <a:gd name="T11" fmla="*/ 129 w 129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" h="103">
                  <a:moveTo>
                    <a:pt x="0" y="57"/>
                  </a:moveTo>
                  <a:lnTo>
                    <a:pt x="93" y="103"/>
                  </a:lnTo>
                  <a:lnTo>
                    <a:pt x="12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1874838" y="3536950"/>
              <a:ext cx="127000" cy="103188"/>
            </a:xfrm>
            <a:custGeom>
              <a:avLst/>
              <a:gdLst>
                <a:gd name="T0" fmla="*/ 0 w 115"/>
                <a:gd name="T1" fmla="*/ 2147483647 h 87"/>
                <a:gd name="T2" fmla="*/ 2147483647 w 115"/>
                <a:gd name="T3" fmla="*/ 0 h 87"/>
                <a:gd name="T4" fmla="*/ 2147483647 w 115"/>
                <a:gd name="T5" fmla="*/ 2147483647 h 87"/>
                <a:gd name="T6" fmla="*/ 0 60000 65536"/>
                <a:gd name="T7" fmla="*/ 0 60000 65536"/>
                <a:gd name="T8" fmla="*/ 0 60000 65536"/>
                <a:gd name="T9" fmla="*/ 0 w 115"/>
                <a:gd name="T10" fmla="*/ 0 h 87"/>
                <a:gd name="T11" fmla="*/ 115 w 115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87">
                  <a:moveTo>
                    <a:pt x="0" y="40"/>
                  </a:moveTo>
                  <a:lnTo>
                    <a:pt x="87" y="0"/>
                  </a:lnTo>
                  <a:lnTo>
                    <a:pt x="115" y="8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2392363" y="2944813"/>
              <a:ext cx="8239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 smtClean="0">
                  <a:latin typeface="Bookman Old Style" panose="02050604050505020204" pitchFamily="18" charset="0"/>
                </a:rPr>
                <a:t>7.3 </a:t>
              </a:r>
              <a:r>
                <a:rPr lang="en-US" altLang="en-US" sz="1400" dirty="0">
                  <a:latin typeface="Bookman Old Style" panose="02050604050505020204" pitchFamily="18" charset="0"/>
                </a:rPr>
                <a:t>cm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2703513" y="2760663"/>
              <a:ext cx="41433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>
                  <a:latin typeface="Bookman Old Style" panose="02050604050505020204" pitchFamily="18" charset="0"/>
                </a:rPr>
                <a:t>M</a:t>
              </a:r>
            </a:p>
          </p:txBody>
        </p:sp>
        <p:sp>
          <p:nvSpPr>
            <p:cNvPr id="34" name="Arc 106"/>
            <p:cNvSpPr>
              <a:spLocks/>
            </p:cNvSpPr>
            <p:nvPr/>
          </p:nvSpPr>
          <p:spPr bwMode="auto">
            <a:xfrm>
              <a:off x="1935163" y="2673350"/>
              <a:ext cx="2070100" cy="265113"/>
            </a:xfrm>
            <a:custGeom>
              <a:avLst/>
              <a:gdLst>
                <a:gd name="T0" fmla="*/ 2147483647 w 21600"/>
                <a:gd name="T1" fmla="*/ 0 h 2776"/>
                <a:gd name="T2" fmla="*/ 2147483647 w 21600"/>
                <a:gd name="T3" fmla="*/ 2147483647 h 2776"/>
                <a:gd name="T4" fmla="*/ 0 w 21600"/>
                <a:gd name="T5" fmla="*/ 2147483647 h 27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76"/>
                <a:gd name="T11" fmla="*/ 21600 w 21600"/>
                <a:gd name="T12" fmla="*/ 2776 h 27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76" fill="none" extrusionOk="0">
                  <a:moveTo>
                    <a:pt x="21555" y="0"/>
                  </a:moveTo>
                  <a:cubicBezTo>
                    <a:pt x="21585" y="460"/>
                    <a:pt x="21600" y="922"/>
                    <a:pt x="21600" y="1384"/>
                  </a:cubicBezTo>
                  <a:cubicBezTo>
                    <a:pt x="21600" y="1848"/>
                    <a:pt x="21585" y="2312"/>
                    <a:pt x="21555" y="2776"/>
                  </a:cubicBezTo>
                </a:path>
                <a:path w="21600" h="2776" stroke="0" extrusionOk="0">
                  <a:moveTo>
                    <a:pt x="21555" y="0"/>
                  </a:moveTo>
                  <a:cubicBezTo>
                    <a:pt x="21585" y="460"/>
                    <a:pt x="21600" y="922"/>
                    <a:pt x="21600" y="1384"/>
                  </a:cubicBezTo>
                  <a:cubicBezTo>
                    <a:pt x="21600" y="1848"/>
                    <a:pt x="21585" y="2312"/>
                    <a:pt x="21555" y="2776"/>
                  </a:cubicBezTo>
                  <a:lnTo>
                    <a:pt x="0" y="1384"/>
                  </a:lnTo>
                  <a:lnTo>
                    <a:pt x="2155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Text Box 128"/>
            <p:cNvSpPr txBox="1">
              <a:spLocks noChangeArrowheads="1"/>
            </p:cNvSpPr>
            <p:nvPr/>
          </p:nvSpPr>
          <p:spPr bwMode="auto">
            <a:xfrm>
              <a:off x="2495550" y="457200"/>
              <a:ext cx="290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i="1">
                  <a:latin typeface="Book Antiqua" pitchFamily="18" charset="0"/>
                </a:rPr>
                <a:t>l</a:t>
              </a:r>
            </a:p>
          </p:txBody>
        </p:sp>
      </p:grpSp>
      <p:sp>
        <p:nvSpPr>
          <p:cNvPr id="1113" name="Text Box 107"/>
          <p:cNvSpPr txBox="1">
            <a:spLocks noChangeArrowheads="1"/>
          </p:cNvSpPr>
          <p:nvPr/>
        </p:nvSpPr>
        <p:spPr bwMode="auto">
          <a:xfrm>
            <a:off x="185159" y="337959"/>
            <a:ext cx="64855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Q . Construct tangents to the circle from       </a:t>
            </a:r>
          </a:p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      point B with radius 3.5 cm and centre A. </a:t>
            </a:r>
          </a:p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  <a:latin typeface="Bookman Old Style" pitchFamily="18" charset="0"/>
              </a:rPr>
              <a:t>      Point B is at a distance 7.3 cm from the centre.</a:t>
            </a:r>
            <a:endParaRPr lang="en-US" altLang="en-US" dirty="0">
              <a:solidFill>
                <a:schemeClr val="hlink"/>
              </a:solidFill>
              <a:latin typeface="Bookman Old Style" pitchFamily="18" charset="0"/>
            </a:endParaRPr>
          </a:p>
        </p:txBody>
      </p:sp>
      <p:sp>
        <p:nvSpPr>
          <p:cNvPr id="1114" name="TextBox 1113"/>
          <p:cNvSpPr txBox="1"/>
          <p:nvPr/>
        </p:nvSpPr>
        <p:spPr>
          <a:xfrm>
            <a:off x="630411" y="1226422"/>
            <a:ext cx="221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15" name="TextBox 1114"/>
          <p:cNvSpPr txBox="1"/>
          <p:nvPr/>
        </p:nvSpPr>
        <p:spPr>
          <a:xfrm>
            <a:off x="630412" y="1670050"/>
            <a:ext cx="442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Join AC then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ACB is an angle in a </a:t>
            </a:r>
          </a:p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semicircle.</a:t>
            </a:r>
          </a:p>
        </p:txBody>
      </p:sp>
      <p:sp>
        <p:nvSpPr>
          <p:cNvPr id="1116" name="TextBox 1115"/>
          <p:cNvSpPr txBox="1"/>
          <p:nvPr/>
        </p:nvSpPr>
        <p:spPr>
          <a:xfrm>
            <a:off x="173212" y="2261293"/>
            <a:ext cx="67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17" name="TextBox 1116"/>
          <p:cNvSpPr txBox="1"/>
          <p:nvPr/>
        </p:nvSpPr>
        <p:spPr>
          <a:xfrm>
            <a:off x="630412" y="2261293"/>
            <a:ext cx="186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ACB = 90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18" name="TextBox 1117"/>
          <p:cNvSpPr txBox="1"/>
          <p:nvPr/>
        </p:nvSpPr>
        <p:spPr>
          <a:xfrm>
            <a:off x="173212" y="2634628"/>
            <a:ext cx="67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19" name="TextBox 1118"/>
          <p:cNvSpPr txBox="1"/>
          <p:nvPr/>
        </p:nvSpPr>
        <p:spPr>
          <a:xfrm>
            <a:off x="630412" y="2634628"/>
            <a:ext cx="2811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l</a:t>
            </a:r>
            <a:r>
              <a:rPr lang="en-US" sz="1600" b="1" dirty="0" smtClean="0">
                <a:latin typeface="Bookman Old Style" pitchFamily="18" charset="0"/>
              </a:rPr>
              <a:t>ine BC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 radius AC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20" name="TextBox 1119"/>
          <p:cNvSpPr txBox="1"/>
          <p:nvPr/>
        </p:nvSpPr>
        <p:spPr>
          <a:xfrm>
            <a:off x="173212" y="2978150"/>
            <a:ext cx="67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21" name="TextBox 1120"/>
          <p:cNvSpPr txBox="1"/>
          <p:nvPr/>
        </p:nvSpPr>
        <p:spPr>
          <a:xfrm>
            <a:off x="630412" y="2978150"/>
            <a:ext cx="393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BC has to be a tangent to circle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1122" name="TextBox 1121"/>
          <p:cNvSpPr txBox="1"/>
          <p:nvPr/>
        </p:nvSpPr>
        <p:spPr>
          <a:xfrm>
            <a:off x="630412" y="325755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 line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perpendicular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to radius to a circle at its outer end is a tangent]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23" name="TextBox 1122"/>
          <p:cNvSpPr txBox="1"/>
          <p:nvPr/>
        </p:nvSpPr>
        <p:spPr>
          <a:xfrm>
            <a:off x="630412" y="4138196"/>
            <a:ext cx="516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Similarly BD is also a tangent to the circle.</a:t>
            </a:r>
            <a:endParaRPr lang="en-US" sz="16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" grpId="0"/>
      <p:bldP spid="1116" grpId="0"/>
      <p:bldP spid="1117" grpId="0"/>
      <p:bldP spid="1118" grpId="0"/>
      <p:bldP spid="1119" grpId="0"/>
      <p:bldP spid="1120" grpId="0"/>
      <p:bldP spid="1121" grpId="0"/>
      <p:bldP spid="11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12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from an external point.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Rounded Rectangle 1465"/>
          <p:cNvSpPr/>
          <p:nvPr/>
        </p:nvSpPr>
        <p:spPr bwMode="auto">
          <a:xfrm>
            <a:off x="469803" y="1424903"/>
            <a:ext cx="1968598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14" name="Rounded Rectangle 1113"/>
          <p:cNvSpPr/>
          <p:nvPr/>
        </p:nvSpPr>
        <p:spPr bwMode="auto">
          <a:xfrm>
            <a:off x="484516" y="1229634"/>
            <a:ext cx="2123903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12" name="Rounded Rectangle 1111"/>
          <p:cNvSpPr/>
          <p:nvPr/>
        </p:nvSpPr>
        <p:spPr bwMode="auto">
          <a:xfrm>
            <a:off x="1397130" y="1029850"/>
            <a:ext cx="1644072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11" name="Rounded Rectangle 1110"/>
          <p:cNvSpPr/>
          <p:nvPr/>
        </p:nvSpPr>
        <p:spPr bwMode="auto">
          <a:xfrm>
            <a:off x="480454" y="1033926"/>
            <a:ext cx="909749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10" name="Rounded Rectangle 1109"/>
          <p:cNvSpPr/>
          <p:nvPr/>
        </p:nvSpPr>
        <p:spPr bwMode="auto">
          <a:xfrm>
            <a:off x="478082" y="833394"/>
            <a:ext cx="2647793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09" name="Rounded Rectangle 1108"/>
          <p:cNvSpPr/>
          <p:nvPr/>
        </p:nvSpPr>
        <p:spPr bwMode="auto">
          <a:xfrm>
            <a:off x="468448" y="625242"/>
            <a:ext cx="2494341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357" name="Arc 356"/>
          <p:cNvSpPr/>
          <p:nvPr/>
        </p:nvSpPr>
        <p:spPr>
          <a:xfrm>
            <a:off x="813560" y="-906689"/>
            <a:ext cx="6633028" cy="6633028"/>
          </a:xfrm>
          <a:prstGeom prst="arc">
            <a:avLst>
              <a:gd name="adj1" fmla="val 21323786"/>
              <a:gd name="adj2" fmla="val 4444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33"/>
          <p:cNvSpPr>
            <a:spLocks noChangeArrowheads="1"/>
          </p:cNvSpPr>
          <p:nvPr/>
        </p:nvSpPr>
        <p:spPr bwMode="auto">
          <a:xfrm>
            <a:off x="4128424" y="2382223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665257" y="4608388"/>
            <a:ext cx="5227376" cy="495300"/>
            <a:chOff x="1515075" y="1268751"/>
            <a:chExt cx="6558727" cy="570595"/>
          </a:xfrm>
        </p:grpSpPr>
        <p:sp>
          <p:nvSpPr>
            <p:cNvPr id="4" name="Rectangle 3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433"/>
            <p:cNvSpPr>
              <a:spLocks noChangeArrowheads="1"/>
            </p:cNvSpPr>
            <p:nvPr/>
          </p:nvSpPr>
          <p:spPr bwMode="auto">
            <a:xfrm>
              <a:off x="5622117" y="1337618"/>
              <a:ext cx="381312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444"/>
            <p:cNvSpPr>
              <a:spLocks noChangeArrowheads="1"/>
            </p:cNvSpPr>
            <p:nvPr/>
          </p:nvSpPr>
          <p:spPr bwMode="auto">
            <a:xfrm>
              <a:off x="6034720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455"/>
            <p:cNvSpPr>
              <a:spLocks noChangeArrowheads="1"/>
            </p:cNvSpPr>
            <p:nvPr/>
          </p:nvSpPr>
          <p:spPr bwMode="auto">
            <a:xfrm>
              <a:off x="6449849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466"/>
            <p:cNvSpPr>
              <a:spLocks noChangeArrowheads="1"/>
            </p:cNvSpPr>
            <p:nvPr/>
          </p:nvSpPr>
          <p:spPr bwMode="auto">
            <a:xfrm>
              <a:off x="6865685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477"/>
            <p:cNvSpPr>
              <a:spLocks noChangeArrowheads="1"/>
            </p:cNvSpPr>
            <p:nvPr/>
          </p:nvSpPr>
          <p:spPr bwMode="auto">
            <a:xfrm>
              <a:off x="7282852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 dirty="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9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488"/>
            <p:cNvSpPr>
              <a:spLocks noChangeArrowheads="1"/>
            </p:cNvSpPr>
            <p:nvPr/>
          </p:nvSpPr>
          <p:spPr bwMode="auto">
            <a:xfrm>
              <a:off x="7692491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 dirty="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9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Oval 182"/>
          <p:cNvSpPr/>
          <p:nvPr/>
        </p:nvSpPr>
        <p:spPr>
          <a:xfrm>
            <a:off x="2151835" y="448091"/>
            <a:ext cx="3971239" cy="38929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0" name="Picture 3" descr="C:\Users\dell\Desktop\rounder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44362" y="3308287"/>
            <a:ext cx="3515536" cy="257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" name="Straight Connector 183"/>
          <p:cNvCxnSpPr>
            <a:cxnSpLocks noChangeShapeType="1"/>
          </p:cNvCxnSpPr>
          <p:nvPr/>
        </p:nvCxnSpPr>
        <p:spPr bwMode="auto">
          <a:xfrm flipH="1">
            <a:off x="4160848" y="2410016"/>
            <a:ext cx="406875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5" name="Group 184"/>
          <p:cNvGrpSpPr>
            <a:grpSpLocks/>
          </p:cNvGrpSpPr>
          <p:nvPr/>
        </p:nvGrpSpPr>
        <p:grpSpPr bwMode="auto">
          <a:xfrm>
            <a:off x="4071709" y="2422457"/>
            <a:ext cx="5312013" cy="493713"/>
            <a:chOff x="1515075" y="1268751"/>
            <a:chExt cx="6558727" cy="570529"/>
          </a:xfrm>
        </p:grpSpPr>
        <p:sp>
          <p:nvSpPr>
            <p:cNvPr id="186" name="Rectangle 185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87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Rectangle 194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6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Rectangle 205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07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7" name="Rectangle 216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18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8" name="Rectangle 227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29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Rectangle 238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40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0" name="Rectangle 249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51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3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0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1" name="Rectangle 260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62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Rectangle 271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73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5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3" name="Rectangle 282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84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8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3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4" name="Rectangle 293"/>
            <p:cNvSpPr/>
            <p:nvPr/>
          </p:nvSpPr>
          <p:spPr>
            <a:xfrm>
              <a:off x="5622746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95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6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9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1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2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5" name="Rectangle 304"/>
            <p:cNvSpPr/>
            <p:nvPr/>
          </p:nvSpPr>
          <p:spPr>
            <a:xfrm>
              <a:off x="6034611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06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6" name="Rectangle 315"/>
            <p:cNvSpPr/>
            <p:nvPr/>
          </p:nvSpPr>
          <p:spPr>
            <a:xfrm>
              <a:off x="6450138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17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" name="Rectangle 326"/>
            <p:cNvSpPr/>
            <p:nvPr/>
          </p:nvSpPr>
          <p:spPr>
            <a:xfrm>
              <a:off x="6865664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28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2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" name="Rectangle 337"/>
            <p:cNvSpPr/>
            <p:nvPr/>
          </p:nvSpPr>
          <p:spPr>
            <a:xfrm>
              <a:off x="7283020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39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0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1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2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3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5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6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" name="Rectangle 348"/>
            <p:cNvSpPr/>
            <p:nvPr/>
          </p:nvSpPr>
          <p:spPr>
            <a:xfrm>
              <a:off x="7693055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50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1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52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08" y="1251636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3" name="Straight Arrow Connector 352"/>
          <p:cNvCxnSpPr/>
          <p:nvPr/>
        </p:nvCxnSpPr>
        <p:spPr>
          <a:xfrm>
            <a:off x="8161020" y="2409825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4" name="Picture 3" descr="C:\Users\dell\Desktop\rounder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1232112" y="2439084"/>
            <a:ext cx="5888644" cy="430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1" name="Text Box 8"/>
          <p:cNvSpPr txBox="1">
            <a:spLocks noChangeArrowheads="1"/>
          </p:cNvSpPr>
          <p:nvPr/>
        </p:nvSpPr>
        <p:spPr bwMode="auto">
          <a:xfrm>
            <a:off x="3839253" y="2299696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62" name="Text Box 8"/>
          <p:cNvSpPr txBox="1">
            <a:spLocks noChangeArrowheads="1"/>
          </p:cNvSpPr>
          <p:nvPr/>
        </p:nvSpPr>
        <p:spPr bwMode="auto">
          <a:xfrm>
            <a:off x="5069562" y="2368550"/>
            <a:ext cx="786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10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63" name="Arc 362"/>
          <p:cNvSpPr/>
          <p:nvPr/>
        </p:nvSpPr>
        <p:spPr>
          <a:xfrm rot="2142232">
            <a:off x="1994999" y="250001"/>
            <a:ext cx="4309254" cy="4309254"/>
          </a:xfrm>
          <a:prstGeom prst="arc">
            <a:avLst>
              <a:gd name="adj1" fmla="val 16158622"/>
              <a:gd name="adj2" fmla="val 178212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Arc 363"/>
          <p:cNvSpPr/>
          <p:nvPr/>
        </p:nvSpPr>
        <p:spPr>
          <a:xfrm rot="788500">
            <a:off x="5293995" y="243229"/>
            <a:ext cx="4309254" cy="4309254"/>
          </a:xfrm>
          <a:prstGeom prst="arc">
            <a:avLst>
              <a:gd name="adj1" fmla="val 11868142"/>
              <a:gd name="adj2" fmla="val 1303447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Arc 364"/>
          <p:cNvSpPr/>
          <p:nvPr/>
        </p:nvSpPr>
        <p:spPr>
          <a:xfrm rot="2142232">
            <a:off x="1994999" y="250001"/>
            <a:ext cx="4309254" cy="4309254"/>
          </a:xfrm>
          <a:prstGeom prst="arc">
            <a:avLst>
              <a:gd name="adj1" fmla="val 21374840"/>
              <a:gd name="adj2" fmla="val 161132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Arc 365"/>
          <p:cNvSpPr/>
          <p:nvPr/>
        </p:nvSpPr>
        <p:spPr>
          <a:xfrm rot="1714733">
            <a:off x="5293472" y="260293"/>
            <a:ext cx="4309254" cy="4309254"/>
          </a:xfrm>
          <a:prstGeom prst="arc">
            <a:avLst>
              <a:gd name="adj1" fmla="val 5878664"/>
              <a:gd name="adj2" fmla="val 73606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7" name="Picture 3" descr="C:\Users\dell\Desktop\rounder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7501">
            <a:off x="2230221" y="1001340"/>
            <a:ext cx="3845686" cy="28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" name="Straight Connector 367"/>
          <p:cNvCxnSpPr>
            <a:cxnSpLocks noChangeShapeType="1"/>
          </p:cNvCxnSpPr>
          <p:nvPr/>
        </p:nvCxnSpPr>
        <p:spPr bwMode="auto">
          <a:xfrm>
            <a:off x="5797176" y="319564"/>
            <a:ext cx="0" cy="43434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9" name="Group 368"/>
          <p:cNvGrpSpPr>
            <a:grpSpLocks/>
          </p:cNvGrpSpPr>
          <p:nvPr/>
        </p:nvGrpSpPr>
        <p:grpSpPr bwMode="auto">
          <a:xfrm rot="5400000">
            <a:off x="2697173" y="2677001"/>
            <a:ext cx="5688012" cy="493713"/>
            <a:chOff x="1515075" y="1268751"/>
            <a:chExt cx="6558727" cy="570529"/>
          </a:xfrm>
        </p:grpSpPr>
        <p:sp>
          <p:nvSpPr>
            <p:cNvPr id="370" name="Rectangle 369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71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5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6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7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" name="Rectangle 378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80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2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3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5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7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8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" name="Rectangle 389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91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3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7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8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1" name="Rectangle 400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02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3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4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5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" name="Rectangle 411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13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3" name="Rectangle 422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24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5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6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7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8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9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2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3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4" name="Rectangle 433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35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6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7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9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1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2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3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4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5" name="Rectangle 444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46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6" name="Rectangle 455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57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8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9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3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4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5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6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7" name="Rectangle 466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68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9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0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4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6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8" name="Rectangle 477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79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0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4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5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6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7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8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9" name="Rectangle 488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90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5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6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7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8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9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0" name="Rectangle 499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01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5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6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8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9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0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1" name="Rectangle 510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12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8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9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0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1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" name="Rectangle 521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23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4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5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6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7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8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9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0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1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" name="Rectangle 532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34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5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36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97523" y="-286861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7" name="Straight Arrow Connector 536"/>
          <p:cNvCxnSpPr/>
          <p:nvPr/>
        </p:nvCxnSpPr>
        <p:spPr>
          <a:xfrm rot="5400000">
            <a:off x="5739334" y="4662964"/>
            <a:ext cx="1385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/>
          <p:nvPr/>
        </p:nvCxnSpPr>
        <p:spPr>
          <a:xfrm rot="16200000">
            <a:off x="5739334" y="319564"/>
            <a:ext cx="1385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Oval 33"/>
          <p:cNvSpPr>
            <a:spLocks noChangeArrowheads="1"/>
          </p:cNvSpPr>
          <p:nvPr/>
        </p:nvSpPr>
        <p:spPr bwMode="auto">
          <a:xfrm>
            <a:off x="5769985" y="2381254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42" name="Text Box 8"/>
          <p:cNvSpPr txBox="1">
            <a:spLocks noChangeArrowheads="1"/>
          </p:cNvSpPr>
          <p:nvPr/>
        </p:nvSpPr>
        <p:spPr bwMode="auto">
          <a:xfrm>
            <a:off x="5737887" y="2354462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548" name="Oval 547"/>
          <p:cNvSpPr/>
          <p:nvPr/>
        </p:nvSpPr>
        <p:spPr>
          <a:xfrm>
            <a:off x="4163389" y="767717"/>
            <a:ext cx="3286960" cy="3286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0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15094">
            <a:off x="4321279" y="1332930"/>
            <a:ext cx="2947114" cy="215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" name="Text Box 8"/>
          <p:cNvSpPr txBox="1">
            <a:spLocks noChangeArrowheads="1"/>
          </p:cNvSpPr>
          <p:nvPr/>
        </p:nvSpPr>
        <p:spPr bwMode="auto">
          <a:xfrm>
            <a:off x="7406530" y="2380277"/>
            <a:ext cx="333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550" name="Straight Connector 549"/>
          <p:cNvCxnSpPr>
            <a:cxnSpLocks noChangeShapeType="1"/>
          </p:cNvCxnSpPr>
          <p:nvPr/>
        </p:nvCxnSpPr>
        <p:spPr bwMode="auto">
          <a:xfrm>
            <a:off x="4735522" y="379514"/>
            <a:ext cx="2712241" cy="202752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1" name="Group 550"/>
          <p:cNvGrpSpPr>
            <a:grpSpLocks/>
          </p:cNvGrpSpPr>
          <p:nvPr/>
        </p:nvGrpSpPr>
        <p:grpSpPr bwMode="auto">
          <a:xfrm rot="2204023">
            <a:off x="3435344" y="1613031"/>
            <a:ext cx="5688012" cy="493713"/>
            <a:chOff x="1515075" y="1268751"/>
            <a:chExt cx="6558727" cy="570529"/>
          </a:xfrm>
        </p:grpSpPr>
        <p:sp>
          <p:nvSpPr>
            <p:cNvPr id="552" name="Rectangle 55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553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5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6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7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8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9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0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1" name="Rectangle 560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62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5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6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7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8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9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0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1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2" name="Rectangle 571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73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4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6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7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8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9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1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2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" name="Rectangle 582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84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5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6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7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8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9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0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1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2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3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" name="Rectangle 593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95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6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7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8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9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0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2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3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5" name="Rectangle 604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06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7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0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1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2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3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" name="Rectangle 615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17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6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7" name="Rectangle 626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28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9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0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1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2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3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8" name="Rectangle 637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39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0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1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2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3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4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6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7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8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9" name="Rectangle 648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50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1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2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3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4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7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8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9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0" name="Rectangle 659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61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2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3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4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7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8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9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0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1" name="Rectangle 670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72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3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4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7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8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0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1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2" name="Rectangle 681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83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4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5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7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8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9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0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1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2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3" name="Rectangle 692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94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5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7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8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9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0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1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2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3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4" name="Rectangle 703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05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8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9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0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1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2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3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4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5" name="Rectangle 714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16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18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6875952" y="1322295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9" name="Straight Connector 718"/>
          <p:cNvCxnSpPr>
            <a:cxnSpLocks noChangeShapeType="1"/>
          </p:cNvCxnSpPr>
          <p:nvPr/>
        </p:nvCxnSpPr>
        <p:spPr bwMode="auto">
          <a:xfrm flipH="1">
            <a:off x="4827874" y="2414587"/>
            <a:ext cx="2622277" cy="19097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20" name="Group 719"/>
          <p:cNvGrpSpPr>
            <a:grpSpLocks/>
          </p:cNvGrpSpPr>
          <p:nvPr/>
        </p:nvGrpSpPr>
        <p:grpSpPr bwMode="auto">
          <a:xfrm rot="8631345">
            <a:off x="3108851" y="2951365"/>
            <a:ext cx="5688012" cy="493713"/>
            <a:chOff x="1515075" y="1268751"/>
            <a:chExt cx="6558727" cy="570529"/>
          </a:xfrm>
        </p:grpSpPr>
        <p:sp>
          <p:nvSpPr>
            <p:cNvPr id="721" name="Rectangle 720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722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8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9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0" name="Rectangle 729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31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2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3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4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0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1" name="Rectangle 740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42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3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4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5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6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0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1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2" name="Rectangle 751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53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5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6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9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1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3" name="Rectangle 762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64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6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7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9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0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2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4" name="Rectangle 773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5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6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7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0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1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2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3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4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5" name="Rectangle 784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86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7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9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0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1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2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3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4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5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6" name="Rectangle 795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97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1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2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3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4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5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7" name="Rectangle 806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8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0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1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3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4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6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7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8" name="Rectangle 817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19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" name="Rectangle 828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0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2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3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4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5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6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7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8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0" name="Rectangle 839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41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3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4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6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7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9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1" name="Rectangle 850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52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3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4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5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6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7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8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9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2" name="Rectangle 861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63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4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5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6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7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8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9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3" name="Rectangle 872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74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5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6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7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8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9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2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3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4" name="Rectangle 883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85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6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87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0138">
            <a:off x="7021605" y="2148759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8" name="Text Box 8"/>
          <p:cNvSpPr txBox="1">
            <a:spLocks noChangeArrowheads="1"/>
          </p:cNvSpPr>
          <p:nvPr/>
        </p:nvSpPr>
        <p:spPr bwMode="auto">
          <a:xfrm>
            <a:off x="5149860" y="545306"/>
            <a:ext cx="333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Q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889" name="Text Box 8"/>
          <p:cNvSpPr txBox="1">
            <a:spLocks noChangeArrowheads="1"/>
          </p:cNvSpPr>
          <p:nvPr/>
        </p:nvSpPr>
        <p:spPr bwMode="auto">
          <a:xfrm>
            <a:off x="5152110" y="3931603"/>
            <a:ext cx="3336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90" name="Straight Connector 889"/>
          <p:cNvCxnSpPr>
            <a:cxnSpLocks noChangeShapeType="1"/>
          </p:cNvCxnSpPr>
          <p:nvPr/>
        </p:nvCxnSpPr>
        <p:spPr bwMode="auto">
          <a:xfrm flipH="1">
            <a:off x="4164022" y="838198"/>
            <a:ext cx="1169199" cy="1562102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1" name="Group 890"/>
          <p:cNvGrpSpPr>
            <a:grpSpLocks/>
          </p:cNvGrpSpPr>
          <p:nvPr/>
        </p:nvGrpSpPr>
        <p:grpSpPr bwMode="auto">
          <a:xfrm rot="7606810">
            <a:off x="926504" y="2255887"/>
            <a:ext cx="5688012" cy="493713"/>
            <a:chOff x="1515075" y="1268751"/>
            <a:chExt cx="6558727" cy="570529"/>
          </a:xfrm>
        </p:grpSpPr>
        <p:sp>
          <p:nvSpPr>
            <p:cNvPr id="892" name="Rectangle 89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893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4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5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6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9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0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1" name="Rectangle 900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02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3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4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5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6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7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8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9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0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2" name="Rectangle 911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3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4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5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6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7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8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9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0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" name="Rectangle 922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24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7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4" name="Rectangle 933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35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6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7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8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9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0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1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3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4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5" name="Rectangle 944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46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7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8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5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6" name="Rectangle 955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57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8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9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5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6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7" name="Rectangle 966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68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9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0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6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7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8" name="Rectangle 977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9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0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1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7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8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9" name="Rectangle 988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90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1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2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8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9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0" name="Rectangle 999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01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2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9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0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1" name="Rectangle 1010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12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0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1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2" name="Rectangle 1021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3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3" name="Rectangle 1032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4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3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4" name="Rectangle 1043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45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5" name="Rectangle 1054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56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7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58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12586">
            <a:off x="4989638" y="453608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9" name="Text Box 8"/>
          <p:cNvSpPr txBox="1">
            <a:spLocks noChangeArrowheads="1"/>
          </p:cNvSpPr>
          <p:nvPr/>
        </p:nvSpPr>
        <p:spPr bwMode="auto">
          <a:xfrm rot="18240000">
            <a:off x="4254258" y="1398272"/>
            <a:ext cx="786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6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061" name="Straight Arrow Connector 1060"/>
          <p:cNvCxnSpPr/>
          <p:nvPr/>
        </p:nvCxnSpPr>
        <p:spPr>
          <a:xfrm rot="13140000">
            <a:off x="4658963" y="380192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/>
          <p:nvPr/>
        </p:nvCxnSpPr>
        <p:spPr>
          <a:xfrm rot="8640000">
            <a:off x="4765950" y="4320043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Rectangle 1062"/>
          <p:cNvSpPr/>
          <p:nvPr/>
        </p:nvSpPr>
        <p:spPr>
          <a:xfrm>
            <a:off x="723900" y="-1771650"/>
            <a:ext cx="1828800" cy="3422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3577">
              <a:tabLst>
                <a:tab pos="685183" algn="l"/>
                <a:tab pos="1086459" algn="l"/>
                <a:tab pos="1260927" algn="l"/>
                <a:tab pos="1314854" algn="l"/>
              </a:tabLst>
              <a:defRPr/>
            </a:pPr>
            <a:r>
              <a:rPr lang="en-US" sz="1599" b="1" dirty="0" smtClean="0">
                <a:solidFill>
                  <a:schemeClr val="bg1"/>
                </a:solidFill>
                <a:latin typeface="Bookman Old Style" pitchFamily="18" charset="0"/>
              </a:rPr>
              <a:t>Ex-13.2 (Q.1)</a:t>
            </a:r>
            <a:endParaRPr lang="en-US" sz="1798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66" name="Text Box 52"/>
          <p:cNvSpPr txBox="1">
            <a:spLocks noChangeArrowheads="1"/>
          </p:cNvSpPr>
          <p:nvPr/>
        </p:nvSpPr>
        <p:spPr bwMode="auto">
          <a:xfrm>
            <a:off x="5759456" y="904847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67" name="Text Box 52"/>
          <p:cNvSpPr txBox="1">
            <a:spLocks noChangeArrowheads="1"/>
          </p:cNvSpPr>
          <p:nvPr/>
        </p:nvSpPr>
        <p:spPr bwMode="auto">
          <a:xfrm>
            <a:off x="5776922" y="3683456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pic>
        <p:nvPicPr>
          <p:cNvPr id="1083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17550">
            <a:off x="4327257" y="1331659"/>
            <a:ext cx="2947114" cy="215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6" name="TextBox 1095"/>
          <p:cNvSpPr txBox="1"/>
          <p:nvPr/>
        </p:nvSpPr>
        <p:spPr>
          <a:xfrm>
            <a:off x="76200" y="564743"/>
            <a:ext cx="3124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0000FF"/>
                </a:solidFill>
                <a:latin typeface="Bookman Old Style" pitchFamily="18" charset="0"/>
              </a:rPr>
              <a:t>Q.   Draw a circle of radius 6cm.  </a:t>
            </a:r>
          </a:p>
          <a:p>
            <a:r>
              <a:rPr lang="en-US" sz="1300" b="1" dirty="0" smtClean="0">
                <a:solidFill>
                  <a:srgbClr val="0000FF"/>
                </a:solidFill>
                <a:latin typeface="Bookman Old Style" pitchFamily="18" charset="0"/>
              </a:rPr>
              <a:t>      From a point 10cm away from  </a:t>
            </a:r>
          </a:p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300" b="1" dirty="0" smtClean="0">
                <a:solidFill>
                  <a:srgbClr val="0000FF"/>
                </a:solidFill>
                <a:latin typeface="Bookman Old Style" pitchFamily="18" charset="0"/>
              </a:rPr>
              <a:t>     its </a:t>
            </a:r>
            <a:r>
              <a:rPr lang="en-US" sz="13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300" b="1" dirty="0" smtClean="0">
                <a:solidFill>
                  <a:srgbClr val="0000FF"/>
                </a:solidFill>
                <a:latin typeface="Bookman Old Style" pitchFamily="18" charset="0"/>
              </a:rPr>
              <a:t>, construct the pair  </a:t>
            </a:r>
          </a:p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300" b="1" dirty="0" smtClean="0">
                <a:solidFill>
                  <a:srgbClr val="0000FF"/>
                </a:solidFill>
                <a:latin typeface="Bookman Old Style" pitchFamily="18" charset="0"/>
              </a:rPr>
              <a:t>     of tangents to the circle and </a:t>
            </a:r>
          </a:p>
          <a:p>
            <a:r>
              <a:rPr lang="en-US" sz="1300" b="1" dirty="0" smtClean="0">
                <a:solidFill>
                  <a:srgbClr val="0000FF"/>
                </a:solidFill>
                <a:latin typeface="Bookman Old Style" pitchFamily="18" charset="0"/>
              </a:rPr>
              <a:t>      measure their lengths.</a:t>
            </a:r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97" name="Oval 1096"/>
          <p:cNvSpPr/>
          <p:nvPr/>
        </p:nvSpPr>
        <p:spPr>
          <a:xfrm>
            <a:off x="747045" y="3613836"/>
            <a:ext cx="708056" cy="708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Straight Connector 1097"/>
          <p:cNvCxnSpPr/>
          <p:nvPr/>
        </p:nvCxnSpPr>
        <p:spPr>
          <a:xfrm>
            <a:off x="1061198" y="3967864"/>
            <a:ext cx="8417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Oval 1098"/>
          <p:cNvSpPr/>
          <p:nvPr/>
        </p:nvSpPr>
        <p:spPr>
          <a:xfrm>
            <a:off x="1070754" y="3932759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/>
          <p:cNvSpPr/>
          <p:nvPr/>
        </p:nvSpPr>
        <p:spPr>
          <a:xfrm>
            <a:off x="1832754" y="3932728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1" name="Straight Connector 1100"/>
          <p:cNvCxnSpPr/>
          <p:nvPr/>
        </p:nvCxnSpPr>
        <p:spPr>
          <a:xfrm>
            <a:off x="880223" y="3446953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/>
          <p:cNvCxnSpPr/>
          <p:nvPr/>
        </p:nvCxnSpPr>
        <p:spPr>
          <a:xfrm flipH="1">
            <a:off x="880223" y="3967653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TextBox 1102"/>
          <p:cNvSpPr txBox="1"/>
          <p:nvPr/>
        </p:nvSpPr>
        <p:spPr>
          <a:xfrm>
            <a:off x="730185" y="3092469"/>
            <a:ext cx="132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04" name="TextBox 1103"/>
          <p:cNvSpPr txBox="1"/>
          <p:nvPr/>
        </p:nvSpPr>
        <p:spPr>
          <a:xfrm>
            <a:off x="976903" y="3970485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Bookman Old Style" pitchFamily="18" charset="0"/>
              </a:rPr>
              <a:t>O</a:t>
            </a:r>
          </a:p>
        </p:txBody>
      </p:sp>
      <p:sp>
        <p:nvSpPr>
          <p:cNvPr id="1105" name="TextBox 1104"/>
          <p:cNvSpPr txBox="1"/>
          <p:nvPr/>
        </p:nvSpPr>
        <p:spPr>
          <a:xfrm>
            <a:off x="1791448" y="396447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P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106" name="TextBox 1105"/>
          <p:cNvSpPr txBox="1"/>
          <p:nvPr/>
        </p:nvSpPr>
        <p:spPr>
          <a:xfrm>
            <a:off x="1134472" y="427562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R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107" name="TextBox 1106"/>
          <p:cNvSpPr txBox="1"/>
          <p:nvPr/>
        </p:nvSpPr>
        <p:spPr>
          <a:xfrm>
            <a:off x="1113696" y="3405678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Q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108" name="TextBox 1107"/>
          <p:cNvSpPr txBox="1"/>
          <p:nvPr/>
        </p:nvSpPr>
        <p:spPr>
          <a:xfrm>
            <a:off x="1184778" y="3913680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latin typeface="Bookman Old Style" pitchFamily="18" charset="0"/>
              </a:rPr>
              <a:t>10 cm</a:t>
            </a:r>
            <a:endParaRPr lang="en-US" sz="900" b="1" dirty="0">
              <a:latin typeface="Bookman Old Style" pitchFamily="18" charset="0"/>
            </a:endParaRPr>
          </a:p>
        </p:txBody>
      </p:sp>
      <p:sp>
        <p:nvSpPr>
          <p:cNvPr id="1113" name="Freeform 1112"/>
          <p:cNvSpPr/>
          <p:nvPr/>
        </p:nvSpPr>
        <p:spPr>
          <a:xfrm>
            <a:off x="5795962" y="2271012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5" name="Group 30"/>
          <p:cNvGrpSpPr>
            <a:grpSpLocks/>
          </p:cNvGrpSpPr>
          <p:nvPr/>
        </p:nvGrpSpPr>
        <p:grpSpPr bwMode="auto">
          <a:xfrm>
            <a:off x="4997450" y="2339978"/>
            <a:ext cx="1333500" cy="146050"/>
            <a:chOff x="3993" y="2351"/>
            <a:chExt cx="983" cy="108"/>
          </a:xfrm>
        </p:grpSpPr>
        <p:grpSp>
          <p:nvGrpSpPr>
            <p:cNvPr id="1116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1120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21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17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1118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9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122" name="Freeform 1121"/>
          <p:cNvSpPr/>
          <p:nvPr/>
        </p:nvSpPr>
        <p:spPr>
          <a:xfrm rot="7440000">
            <a:off x="5279363" y="867590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0" name="Group 41"/>
          <p:cNvGrpSpPr>
            <a:grpSpLocks/>
          </p:cNvGrpSpPr>
          <p:nvPr/>
        </p:nvGrpSpPr>
        <p:grpSpPr bwMode="auto">
          <a:xfrm>
            <a:off x="298824" y="1715816"/>
            <a:ext cx="2932933" cy="769621"/>
            <a:chOff x="5117190" y="3144306"/>
            <a:chExt cx="2867940" cy="86474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64" name="Rounded Rectangle 1063"/>
            <p:cNvSpPr/>
            <p:nvPr/>
          </p:nvSpPr>
          <p:spPr bwMode="auto">
            <a:xfrm>
              <a:off x="5117190" y="3144306"/>
              <a:ext cx="2867940" cy="86474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65" name="TextBox 43"/>
            <p:cNvSpPr txBox="1">
              <a:spLocks noChangeArrowheads="1"/>
            </p:cNvSpPr>
            <p:nvPr/>
          </p:nvSpPr>
          <p:spPr bwMode="auto">
            <a:xfrm>
              <a:off x="5150237" y="3234203"/>
              <a:ext cx="2757514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of radius of 6cm and centre 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68" name="Group 41"/>
          <p:cNvGrpSpPr>
            <a:grpSpLocks/>
          </p:cNvGrpSpPr>
          <p:nvPr/>
        </p:nvGrpSpPr>
        <p:grpSpPr bwMode="auto">
          <a:xfrm>
            <a:off x="539022" y="1798103"/>
            <a:ext cx="2569875" cy="559971"/>
            <a:chOff x="5224582" y="3239422"/>
            <a:chExt cx="2512927" cy="62918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69" name="Rounded Rectangle 1068"/>
            <p:cNvSpPr/>
            <p:nvPr/>
          </p:nvSpPr>
          <p:spPr bwMode="auto">
            <a:xfrm>
              <a:off x="5224582" y="3239422"/>
              <a:ext cx="2480044" cy="62918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70" name="TextBox 43"/>
            <p:cNvSpPr txBox="1">
              <a:spLocks noChangeArrowheads="1"/>
            </p:cNvSpPr>
            <p:nvPr/>
          </p:nvSpPr>
          <p:spPr bwMode="auto">
            <a:xfrm>
              <a:off x="5230678" y="3367517"/>
              <a:ext cx="2506831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OP = 10cm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71" name="Group 41"/>
          <p:cNvGrpSpPr>
            <a:grpSpLocks/>
          </p:cNvGrpSpPr>
          <p:nvPr/>
        </p:nvGrpSpPr>
        <p:grpSpPr bwMode="auto">
          <a:xfrm>
            <a:off x="595270" y="1792016"/>
            <a:ext cx="2607852" cy="839848"/>
            <a:chOff x="5199061" y="3233362"/>
            <a:chExt cx="2550060" cy="94365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72" name="Rounded Rectangle 1071"/>
            <p:cNvSpPr/>
            <p:nvPr/>
          </p:nvSpPr>
          <p:spPr bwMode="auto">
            <a:xfrm>
              <a:off x="5199061" y="3233362"/>
              <a:ext cx="2550060" cy="94365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73" name="TextBox 43"/>
            <p:cNvSpPr txBox="1">
              <a:spLocks noChangeArrowheads="1"/>
            </p:cNvSpPr>
            <p:nvPr/>
          </p:nvSpPr>
          <p:spPr bwMode="auto">
            <a:xfrm>
              <a:off x="5230678" y="3367517"/>
              <a:ext cx="2506831" cy="6570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OP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74" name="Group 41"/>
          <p:cNvGrpSpPr>
            <a:grpSpLocks/>
          </p:cNvGrpSpPr>
          <p:nvPr/>
        </p:nvGrpSpPr>
        <p:grpSpPr bwMode="auto">
          <a:xfrm>
            <a:off x="374704" y="1639616"/>
            <a:ext cx="3019369" cy="1036645"/>
            <a:chOff x="5029241" y="3094263"/>
            <a:chExt cx="2952460" cy="116477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75" name="Rounded Rectangle 1074"/>
            <p:cNvSpPr/>
            <p:nvPr/>
          </p:nvSpPr>
          <p:spPr bwMode="auto">
            <a:xfrm>
              <a:off x="5029241" y="3094263"/>
              <a:ext cx="2952460" cy="116477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76" name="TextBox 43"/>
            <p:cNvSpPr txBox="1">
              <a:spLocks noChangeArrowheads="1"/>
            </p:cNvSpPr>
            <p:nvPr/>
          </p:nvSpPr>
          <p:spPr bwMode="auto">
            <a:xfrm>
              <a:off x="5105336" y="3215505"/>
              <a:ext cx="2757514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OP, draw arcs up and down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77" name="Group 41"/>
          <p:cNvGrpSpPr>
            <a:grpSpLocks/>
          </p:cNvGrpSpPr>
          <p:nvPr/>
        </p:nvGrpSpPr>
        <p:grpSpPr bwMode="auto">
          <a:xfrm>
            <a:off x="314250" y="1517605"/>
            <a:ext cx="3198044" cy="1078737"/>
            <a:chOff x="4928061" y="3101193"/>
            <a:chExt cx="3127176" cy="121206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78" name="Rounded Rectangle 1077"/>
            <p:cNvSpPr/>
            <p:nvPr/>
          </p:nvSpPr>
          <p:spPr bwMode="auto">
            <a:xfrm>
              <a:off x="4928061" y="3101193"/>
              <a:ext cx="3127176" cy="121206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79" name="TextBox 43"/>
            <p:cNvSpPr txBox="1">
              <a:spLocks noChangeArrowheads="1"/>
            </p:cNvSpPr>
            <p:nvPr/>
          </p:nvSpPr>
          <p:spPr bwMode="auto">
            <a:xfrm>
              <a:off x="4981653" y="3250547"/>
              <a:ext cx="3033265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P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80" name="Group 41"/>
          <p:cNvGrpSpPr>
            <a:grpSpLocks/>
          </p:cNvGrpSpPr>
          <p:nvPr/>
        </p:nvGrpSpPr>
        <p:grpSpPr bwMode="auto">
          <a:xfrm>
            <a:off x="392468" y="1715816"/>
            <a:ext cx="3077195" cy="786633"/>
            <a:chOff x="4831511" y="3139964"/>
            <a:chExt cx="3009008" cy="88386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81" name="Rounded Rectangle 1080"/>
            <p:cNvSpPr/>
            <p:nvPr/>
          </p:nvSpPr>
          <p:spPr bwMode="auto">
            <a:xfrm>
              <a:off x="4831511" y="3139964"/>
              <a:ext cx="3009008" cy="88386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82" name="TextBox 43"/>
            <p:cNvSpPr txBox="1">
              <a:spLocks noChangeArrowheads="1"/>
            </p:cNvSpPr>
            <p:nvPr/>
          </p:nvSpPr>
          <p:spPr bwMode="auto">
            <a:xfrm>
              <a:off x="4930495" y="3264817"/>
              <a:ext cx="2829182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XY intersecting OP at 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84" name="Group 41"/>
          <p:cNvGrpSpPr>
            <a:grpSpLocks/>
          </p:cNvGrpSpPr>
          <p:nvPr/>
        </p:nvGrpSpPr>
        <p:grpSpPr bwMode="auto">
          <a:xfrm>
            <a:off x="669287" y="1792016"/>
            <a:ext cx="2557826" cy="684343"/>
            <a:chOff x="5135121" y="3197430"/>
            <a:chExt cx="2501141" cy="76892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85" name="Rounded Rectangle 1084"/>
            <p:cNvSpPr/>
            <p:nvPr/>
          </p:nvSpPr>
          <p:spPr bwMode="auto">
            <a:xfrm>
              <a:off x="5135121" y="3197430"/>
              <a:ext cx="2501141" cy="76892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86" name="TextBox 43"/>
            <p:cNvSpPr txBox="1">
              <a:spLocks noChangeArrowheads="1"/>
            </p:cNvSpPr>
            <p:nvPr/>
          </p:nvSpPr>
          <p:spPr bwMode="auto">
            <a:xfrm>
              <a:off x="5157802" y="3250547"/>
              <a:ext cx="2457437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M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and radius = OM/MP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87" name="Group 41"/>
          <p:cNvGrpSpPr>
            <a:grpSpLocks/>
          </p:cNvGrpSpPr>
          <p:nvPr/>
        </p:nvGrpSpPr>
        <p:grpSpPr bwMode="auto">
          <a:xfrm>
            <a:off x="445564" y="1512759"/>
            <a:ext cx="2986698" cy="1127255"/>
            <a:chOff x="5049622" y="2962874"/>
            <a:chExt cx="2920511" cy="1266581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88" name="Rounded Rectangle 1087"/>
            <p:cNvSpPr/>
            <p:nvPr/>
          </p:nvSpPr>
          <p:spPr bwMode="auto">
            <a:xfrm>
              <a:off x="5049622" y="2962874"/>
              <a:ext cx="2920511" cy="126658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89" name="TextBox 43"/>
            <p:cNvSpPr txBox="1">
              <a:spLocks noChangeArrowheads="1"/>
            </p:cNvSpPr>
            <p:nvPr/>
          </p:nvSpPr>
          <p:spPr bwMode="auto">
            <a:xfrm>
              <a:off x="5119529" y="3111812"/>
              <a:ext cx="2757514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intersecting previously drawn circle at Q and R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90" name="Group 41"/>
          <p:cNvGrpSpPr>
            <a:grpSpLocks/>
          </p:cNvGrpSpPr>
          <p:nvPr/>
        </p:nvGrpSpPr>
        <p:grpSpPr bwMode="auto">
          <a:xfrm>
            <a:off x="611812" y="1792016"/>
            <a:ext cx="2518364" cy="467415"/>
            <a:chOff x="5184317" y="3262227"/>
            <a:chExt cx="2462558" cy="52518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91" name="Rounded Rectangle 1090"/>
            <p:cNvSpPr/>
            <p:nvPr/>
          </p:nvSpPr>
          <p:spPr bwMode="auto">
            <a:xfrm>
              <a:off x="5184317" y="3262227"/>
              <a:ext cx="2427581" cy="5251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92" name="TextBox 43"/>
            <p:cNvSpPr txBox="1">
              <a:spLocks noChangeArrowheads="1"/>
            </p:cNvSpPr>
            <p:nvPr/>
          </p:nvSpPr>
          <p:spPr bwMode="auto">
            <a:xfrm>
              <a:off x="5233675" y="3330742"/>
              <a:ext cx="2413200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PQ and PR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093" name="Group 41"/>
          <p:cNvGrpSpPr>
            <a:grpSpLocks/>
          </p:cNvGrpSpPr>
          <p:nvPr/>
        </p:nvGrpSpPr>
        <p:grpSpPr bwMode="auto">
          <a:xfrm>
            <a:off x="468448" y="1517605"/>
            <a:ext cx="2992638" cy="990475"/>
            <a:chOff x="5025681" y="3068255"/>
            <a:chExt cx="2926322" cy="111289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94" name="Rounded Rectangle 1093"/>
            <p:cNvSpPr/>
            <p:nvPr/>
          </p:nvSpPr>
          <p:spPr bwMode="auto">
            <a:xfrm>
              <a:off x="5025681" y="3068255"/>
              <a:ext cx="2926322" cy="111289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095" name="TextBox 43"/>
            <p:cNvSpPr txBox="1">
              <a:spLocks noChangeArrowheads="1"/>
            </p:cNvSpPr>
            <p:nvPr/>
          </p:nvSpPr>
          <p:spPr bwMode="auto">
            <a:xfrm>
              <a:off x="5119530" y="3154253"/>
              <a:ext cx="2757515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PQ and PR are required tangents from external point P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123" name="Straight Connector 1122"/>
          <p:cNvCxnSpPr/>
          <p:nvPr/>
        </p:nvCxnSpPr>
        <p:spPr>
          <a:xfrm flipV="1">
            <a:off x="1108649" y="3658482"/>
            <a:ext cx="150156" cy="307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TextBox 1123"/>
          <p:cNvSpPr txBox="1"/>
          <p:nvPr/>
        </p:nvSpPr>
        <p:spPr>
          <a:xfrm rot="17713968">
            <a:off x="917119" y="3696193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latin typeface="Bookman Old Style" pitchFamily="18" charset="0"/>
              </a:rPr>
              <a:t>6 cm</a:t>
            </a:r>
            <a:endParaRPr lang="en-US" sz="600" b="1" dirty="0">
              <a:latin typeface="Bookman Old Style" pitchFamily="18" charset="0"/>
            </a:endParaRPr>
          </a:p>
        </p:txBody>
      </p:sp>
      <p:sp>
        <p:nvSpPr>
          <p:cNvPr id="1125" name="Rectangle 1124"/>
          <p:cNvSpPr/>
          <p:nvPr/>
        </p:nvSpPr>
        <p:spPr>
          <a:xfrm rot="1620000">
            <a:off x="1236829" y="3667248"/>
            <a:ext cx="90325" cy="90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3" name="Group 1292"/>
          <p:cNvGrpSpPr>
            <a:grpSpLocks/>
          </p:cNvGrpSpPr>
          <p:nvPr/>
        </p:nvGrpSpPr>
        <p:grpSpPr bwMode="auto">
          <a:xfrm rot="2204023">
            <a:off x="4689486" y="2332627"/>
            <a:ext cx="5076251" cy="493713"/>
            <a:chOff x="1515075" y="1268751"/>
            <a:chExt cx="6558727" cy="570529"/>
          </a:xfrm>
        </p:grpSpPr>
        <p:sp>
          <p:nvSpPr>
            <p:cNvPr id="1294" name="Rectangle 1293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295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3" name="Rectangle 1302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04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4" name="Rectangle 1313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15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0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4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5" name="Rectangle 1324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26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7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8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9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0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6" name="Rectangle 1335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37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0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3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4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5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6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7" name="Rectangle 1346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48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9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0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3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4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5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6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7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8" name="Rectangle 1357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9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0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1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3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4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5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6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7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8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9" name="Rectangle 1368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70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1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3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4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5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6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7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8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9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0" name="Rectangle 1379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81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3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4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5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6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7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8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9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0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1" name="Rectangle 1390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92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3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4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5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6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7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8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0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1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2" name="Rectangle 1401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03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4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5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6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7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8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9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0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1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2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3" name="Rectangle 1412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14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5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6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7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8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9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0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1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2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3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4" name="Rectangle 1423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25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6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7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8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9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0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1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2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" name="Rectangle 1434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36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2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3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5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6" name="Rectangle 1445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47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9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0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1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2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3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5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7" name="Rectangle 1456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58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9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60" name="Group 41"/>
          <p:cNvGrpSpPr>
            <a:grpSpLocks/>
          </p:cNvGrpSpPr>
          <p:nvPr/>
        </p:nvGrpSpPr>
        <p:grpSpPr bwMode="auto">
          <a:xfrm>
            <a:off x="282757" y="2189651"/>
            <a:ext cx="2185532" cy="527866"/>
            <a:chOff x="5425906" y="3057554"/>
            <a:chExt cx="2137102" cy="59310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61" name="Rounded Rectangle 1460"/>
            <p:cNvSpPr/>
            <p:nvPr/>
          </p:nvSpPr>
          <p:spPr bwMode="auto">
            <a:xfrm>
              <a:off x="5425906" y="3057554"/>
              <a:ext cx="2107251" cy="59310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62" name="TextBox 43"/>
            <p:cNvSpPr txBox="1">
              <a:spLocks noChangeArrowheads="1"/>
            </p:cNvSpPr>
            <p:nvPr/>
          </p:nvSpPr>
          <p:spPr bwMode="auto">
            <a:xfrm>
              <a:off x="5433567" y="3154253"/>
              <a:ext cx="2129441" cy="41498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Bookman Old Style" pitchFamily="18" charset="0"/>
                </a:rPr>
                <a:t>PQ = PR = 8 cm</a:t>
              </a:r>
              <a:endParaRPr lang="en-US" altLang="en-US" dirty="0">
                <a:latin typeface="Bookman Old Style" pitchFamily="18" charset="0"/>
              </a:endParaRPr>
            </a:p>
          </p:txBody>
        </p:sp>
      </p:grpSp>
      <p:pic>
        <p:nvPicPr>
          <p:cNvPr id="1464" name="Picture 14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21" y="804162"/>
            <a:ext cx="85725" cy="857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5" name="Picture 14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25" y="2371413"/>
            <a:ext cx="85725" cy="857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3457E-7 L 0.26615 -0.42315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-21173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9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32099E-6 L 0.44618 0.00031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9" y="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23457E-6 L 0.26649 -0.42438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16" y="-21235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">
                                      <p:cBhvr>
                                        <p:cTn id="216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8" presetClass="emph" presetSubtype="0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50000">
                                      <p:cBhvr>
                                        <p:cTn id="220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64" dur="9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1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370000">
                                      <p:cBhvr>
                                        <p:cTn id="27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2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36059 0.00062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-62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520000">
                                      <p:cBhvr>
                                        <p:cTn id="288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140000">
                                      <p:cBhvr>
                                        <p:cTn id="292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100000">
                                      <p:cBhvr>
                                        <p:cTn id="299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2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58025E-6 L -0.00069 0.8429 " pathEditMode="relative" rAng="0" ptsTypes="AA">
                                      <p:cBhvr>
                                        <p:cTn id="337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500"/>
                            </p:stCondLst>
                            <p:childTnLst>
                              <p:par>
                                <p:cTn id="3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000"/>
                            </p:stCondLst>
                            <p:childTnLst>
                              <p:par>
                                <p:cTn id="3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3" dur="9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6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000"/>
                            </p:stCondLst>
                            <p:childTnLst>
                              <p:par>
                                <p:cTn id="4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863 L -0.2974 -0.39211 " pathEditMode="relative" rAng="0" ptsTypes="AA">
                                      <p:cBhvr>
                                        <p:cTn id="444" dur="9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87" y="-20037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32099E-6 L -0.28941 0.37407 " pathEditMode="relative" rAng="0" ptsTypes="AA">
                                      <p:cBhvr>
                                        <p:cTn id="470" dur="9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18704"/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3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3.95062E-6 L -0.13108 0.30709 " pathEditMode="relative" rAng="0" ptsTypes="AA">
                                      <p:cBhvr>
                                        <p:cTn id="499" dur="9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15340"/>
                                    </p:animMotion>
                                  </p:childTnLst>
                                </p:cTn>
                              </p:par>
                              <p:par>
                                <p:cTn id="5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2"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000"/>
                            </p:stCondLst>
                            <p:childTnLst>
                              <p:par>
                                <p:cTn id="5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" grpId="0" animBg="1"/>
      <p:bldP spid="1466" grpId="1" animBg="1"/>
      <p:bldP spid="1114" grpId="0" animBg="1"/>
      <p:bldP spid="1114" grpId="1" animBg="1"/>
      <p:bldP spid="1112" grpId="0" animBg="1"/>
      <p:bldP spid="1112" grpId="1" animBg="1"/>
      <p:bldP spid="1111" grpId="0" animBg="1"/>
      <p:bldP spid="1111" grpId="1" animBg="1"/>
      <p:bldP spid="1110" grpId="0" animBg="1"/>
      <p:bldP spid="1110" grpId="1" animBg="1"/>
      <p:bldP spid="1109" grpId="0" animBg="1"/>
      <p:bldP spid="1109" grpId="1" animBg="1"/>
      <p:bldP spid="357" grpId="0" animBg="1"/>
      <p:bldP spid="177" grpId="0" animBg="1"/>
      <p:bldP spid="183" grpId="0" animBg="1"/>
      <p:bldP spid="361" grpId="0"/>
      <p:bldP spid="362" grpId="0"/>
      <p:bldP spid="363" grpId="0" animBg="1"/>
      <p:bldP spid="364" grpId="0" animBg="1"/>
      <p:bldP spid="365" grpId="0" animBg="1"/>
      <p:bldP spid="366" grpId="0" animBg="1"/>
      <p:bldP spid="541" grpId="0" animBg="1"/>
      <p:bldP spid="542" grpId="0"/>
      <p:bldP spid="548" grpId="0" animBg="1"/>
      <p:bldP spid="549" grpId="0"/>
      <p:bldP spid="888" grpId="0"/>
      <p:bldP spid="889" grpId="0"/>
      <p:bldP spid="1059" grpId="0"/>
      <p:bldP spid="1066" grpId="0"/>
      <p:bldP spid="1066" grpId="1"/>
      <p:bldP spid="1067" grpId="0"/>
      <p:bldP spid="1067" grpId="1"/>
      <p:bldP spid="1097" grpId="0" animBg="1"/>
      <p:bldP spid="1099" grpId="0" animBg="1"/>
      <p:bldP spid="1100" grpId="0" animBg="1"/>
      <p:bldP spid="1103" grpId="0"/>
      <p:bldP spid="1104" grpId="0"/>
      <p:bldP spid="1105" grpId="0"/>
      <p:bldP spid="1106" grpId="0"/>
      <p:bldP spid="1107" grpId="0"/>
      <p:bldP spid="1108" grpId="0"/>
      <p:bldP spid="1113" grpId="0" animBg="1"/>
      <p:bldP spid="1122" grpId="0" animBg="1"/>
      <p:bldP spid="1124" grpId="0"/>
      <p:bldP spid="11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95514" y="553689"/>
            <a:ext cx="902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Draw a circle of radius 6cm. From a point 10cm away from its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,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construct the pair of tangents to the circle and measure their lengths.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2000" y="1123950"/>
            <a:ext cx="18719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0" y="1441450"/>
            <a:ext cx="442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Join OQ then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PQO is an angle in a </a:t>
            </a:r>
          </a:p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semicircle.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4800" y="2032693"/>
            <a:ext cx="67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" y="2032693"/>
            <a:ext cx="1867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PQO = 90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" y="2406028"/>
            <a:ext cx="67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0" y="2406028"/>
            <a:ext cx="2811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l</a:t>
            </a:r>
            <a:r>
              <a:rPr lang="en-US" sz="1600" b="1" dirty="0" smtClean="0">
                <a:latin typeface="Bookman Old Style" pitchFamily="18" charset="0"/>
              </a:rPr>
              <a:t>ine PQ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 radius OQ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2749550"/>
            <a:ext cx="67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000" y="2749550"/>
            <a:ext cx="393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 has to  be a tangent to circle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302895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 line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perpendicular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to radius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to a circle at its outer end is a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tangent]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2000" y="3909596"/>
            <a:ext cx="516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Similarly PR is also a tangent to the circle.</a:t>
            </a:r>
            <a:endParaRPr lang="en-US" sz="1600" b="1" dirty="0">
              <a:latin typeface="Bookman Old Style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495800" y="1123950"/>
            <a:ext cx="4229059" cy="3370640"/>
            <a:chOff x="4495800" y="1123950"/>
            <a:chExt cx="4229059" cy="3370640"/>
          </a:xfrm>
        </p:grpSpPr>
        <p:grpSp>
          <p:nvGrpSpPr>
            <p:cNvPr id="38" name="Group 37"/>
            <p:cNvGrpSpPr/>
            <p:nvPr/>
          </p:nvGrpSpPr>
          <p:grpSpPr>
            <a:xfrm>
              <a:off x="4495800" y="1123950"/>
              <a:ext cx="4229059" cy="3370640"/>
              <a:chOff x="2151835" y="243364"/>
              <a:chExt cx="5640769" cy="4495800"/>
            </a:xfrm>
          </p:grpSpPr>
          <p:sp>
            <p:nvSpPr>
              <p:cNvPr id="2" name="Oval 33"/>
              <p:cNvSpPr>
                <a:spLocks noChangeArrowheads="1"/>
              </p:cNvSpPr>
              <p:nvPr/>
            </p:nvSpPr>
            <p:spPr bwMode="auto">
              <a:xfrm>
                <a:off x="4128424" y="2382223"/>
                <a:ext cx="53766" cy="5458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2151835" y="448091"/>
                <a:ext cx="3971239" cy="38929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" name="Straight Connector 3"/>
              <p:cNvCxnSpPr>
                <a:cxnSpLocks noChangeShapeType="1"/>
              </p:cNvCxnSpPr>
              <p:nvPr/>
            </p:nvCxnSpPr>
            <p:spPr bwMode="auto">
              <a:xfrm flipH="1">
                <a:off x="4160849" y="2410016"/>
                <a:ext cx="3579334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7640204" y="2409825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3839252" y="2299697"/>
                <a:ext cx="329536" cy="32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5059397" y="2368551"/>
                <a:ext cx="804318" cy="32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10 cm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8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5797176" y="319564"/>
                <a:ext cx="0" cy="43434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Straight Arrow Connector 8"/>
              <p:cNvCxnSpPr/>
              <p:nvPr/>
            </p:nvCxnSpPr>
            <p:spPr>
              <a:xfrm rot="5400000">
                <a:off x="5719706" y="4662964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6200000">
                <a:off x="5719706" y="319564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33"/>
              <p:cNvSpPr>
                <a:spLocks noChangeArrowheads="1"/>
              </p:cNvSpPr>
              <p:nvPr/>
            </p:nvSpPr>
            <p:spPr bwMode="auto">
              <a:xfrm>
                <a:off x="5769985" y="2381254"/>
                <a:ext cx="53766" cy="5458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5709111" y="2374753"/>
                <a:ext cx="329536" cy="32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163389" y="767717"/>
                <a:ext cx="3286960" cy="32869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7406529" y="2380278"/>
                <a:ext cx="333653" cy="32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5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4735522" y="379514"/>
                <a:ext cx="2712241" cy="202752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Straight Connector 15"/>
              <p:cNvCxnSpPr>
                <a:cxnSpLocks noChangeShapeType="1"/>
              </p:cNvCxnSpPr>
              <p:nvPr/>
            </p:nvCxnSpPr>
            <p:spPr bwMode="auto">
              <a:xfrm flipH="1">
                <a:off x="4827874" y="2414587"/>
                <a:ext cx="2622277" cy="1909763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5149860" y="545306"/>
                <a:ext cx="333653" cy="32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Q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5152110" y="3931604"/>
                <a:ext cx="333653" cy="328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R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9" name="Straight Connector 18"/>
              <p:cNvCxnSpPr>
                <a:cxnSpLocks noChangeShapeType="1"/>
              </p:cNvCxnSpPr>
              <p:nvPr/>
            </p:nvCxnSpPr>
            <p:spPr bwMode="auto">
              <a:xfrm flipH="1">
                <a:off x="4164022" y="838198"/>
                <a:ext cx="1169199" cy="156210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 rot="18240000">
                <a:off x="4254259" y="1387953"/>
                <a:ext cx="786736" cy="328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0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6 cm</a:t>
                </a:r>
                <a:endParaRPr lang="en-US" altLang="en-US" sz="10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13140000">
                <a:off x="4658963" y="380192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8640000">
                <a:off x="4761188" y="4317662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/>
            <p:cNvSpPr/>
            <p:nvPr/>
          </p:nvSpPr>
          <p:spPr>
            <a:xfrm>
              <a:off x="7231878" y="2609850"/>
              <a:ext cx="136208" cy="134057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36" name="Group 30"/>
            <p:cNvGrpSpPr>
              <a:grpSpLocks/>
            </p:cNvGrpSpPr>
            <p:nvPr/>
          </p:nvGrpSpPr>
          <p:grpSpPr bwMode="auto">
            <a:xfrm>
              <a:off x="6680200" y="2672782"/>
              <a:ext cx="1102066" cy="146050"/>
              <a:chOff x="3993" y="2351"/>
              <a:chExt cx="983" cy="108"/>
            </a:xfrm>
          </p:grpSpPr>
          <p:grpSp>
            <p:nvGrpSpPr>
              <p:cNvPr id="37" name="Group 31"/>
              <p:cNvGrpSpPr>
                <a:grpSpLocks/>
              </p:cNvGrpSpPr>
              <p:nvPr/>
            </p:nvGrpSpPr>
            <p:grpSpPr bwMode="auto">
              <a:xfrm>
                <a:off x="3993" y="2353"/>
                <a:ext cx="26" cy="106"/>
                <a:chOff x="3456" y="2196"/>
                <a:chExt cx="26" cy="106"/>
              </a:xfrm>
            </p:grpSpPr>
            <p:sp>
              <p:nvSpPr>
                <p:cNvPr id="53" name="Line 32"/>
                <p:cNvSpPr>
                  <a:spLocks noChangeShapeType="1"/>
                </p:cNvSpPr>
                <p:nvPr/>
              </p:nvSpPr>
              <p:spPr bwMode="auto">
                <a:xfrm>
                  <a:off x="345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00"/>
                </a:p>
              </p:txBody>
            </p:sp>
            <p:sp>
              <p:nvSpPr>
                <p:cNvPr id="54" name="Line 33"/>
                <p:cNvSpPr>
                  <a:spLocks noChangeShapeType="1"/>
                </p:cNvSpPr>
                <p:nvPr/>
              </p:nvSpPr>
              <p:spPr bwMode="auto">
                <a:xfrm>
                  <a:off x="3482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00"/>
                </a:p>
              </p:txBody>
            </p:sp>
          </p:grpSp>
          <p:grpSp>
            <p:nvGrpSpPr>
              <p:cNvPr id="50" name="Group 34"/>
              <p:cNvGrpSpPr>
                <a:grpSpLocks/>
              </p:cNvGrpSpPr>
              <p:nvPr/>
            </p:nvGrpSpPr>
            <p:grpSpPr bwMode="auto">
              <a:xfrm>
                <a:off x="4946" y="2351"/>
                <a:ext cx="30" cy="106"/>
                <a:chOff x="3444" y="2196"/>
                <a:chExt cx="30" cy="106"/>
              </a:xfrm>
            </p:grpSpPr>
            <p:sp>
              <p:nvSpPr>
                <p:cNvPr id="51" name="Line 35"/>
                <p:cNvSpPr>
                  <a:spLocks noChangeShapeType="1"/>
                </p:cNvSpPr>
                <p:nvPr/>
              </p:nvSpPr>
              <p:spPr bwMode="auto">
                <a:xfrm>
                  <a:off x="344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00"/>
                </a:p>
              </p:txBody>
            </p:sp>
            <p:sp>
              <p:nvSpPr>
                <p:cNvPr id="52" name="Line 36"/>
                <p:cNvSpPr>
                  <a:spLocks noChangeShapeType="1"/>
                </p:cNvSpPr>
                <p:nvPr/>
              </p:nvSpPr>
              <p:spPr bwMode="auto">
                <a:xfrm>
                  <a:off x="347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00"/>
                </a:p>
              </p:txBody>
            </p:sp>
          </p:grpSp>
        </p:grpSp>
        <p:sp>
          <p:nvSpPr>
            <p:cNvPr id="55" name="Freeform 54"/>
            <p:cNvSpPr/>
            <p:nvPr/>
          </p:nvSpPr>
          <p:spPr>
            <a:xfrm rot="7486730">
              <a:off x="6827226" y="1597092"/>
              <a:ext cx="136208" cy="134057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06388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13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from an external point.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Rounded Rectangle 1458"/>
          <p:cNvSpPr/>
          <p:nvPr/>
        </p:nvSpPr>
        <p:spPr bwMode="auto">
          <a:xfrm>
            <a:off x="5111410" y="1586476"/>
            <a:ext cx="2450345" cy="19391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77" name="Rounded Rectangle 1276"/>
          <p:cNvSpPr/>
          <p:nvPr/>
        </p:nvSpPr>
        <p:spPr bwMode="auto">
          <a:xfrm>
            <a:off x="5062272" y="645104"/>
            <a:ext cx="2249475" cy="24688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76" name="Rounded Rectangle 1275"/>
          <p:cNvSpPr/>
          <p:nvPr/>
        </p:nvSpPr>
        <p:spPr bwMode="auto">
          <a:xfrm>
            <a:off x="7499508" y="647795"/>
            <a:ext cx="1114556" cy="24688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60" name="Rounded Rectangle 1259"/>
          <p:cNvSpPr/>
          <p:nvPr/>
        </p:nvSpPr>
        <p:spPr bwMode="auto">
          <a:xfrm>
            <a:off x="5115783" y="1111581"/>
            <a:ext cx="3235868" cy="24688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59" name="Rounded Rectangle 1258"/>
          <p:cNvSpPr/>
          <p:nvPr/>
        </p:nvSpPr>
        <p:spPr bwMode="auto">
          <a:xfrm>
            <a:off x="6281776" y="882845"/>
            <a:ext cx="2049605" cy="24688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58" name="Rounded Rectangle 1257"/>
          <p:cNvSpPr/>
          <p:nvPr/>
        </p:nvSpPr>
        <p:spPr bwMode="auto">
          <a:xfrm>
            <a:off x="5073847" y="875961"/>
            <a:ext cx="1152108" cy="24688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44" name="Rounded Rectangle 1243"/>
          <p:cNvSpPr/>
          <p:nvPr/>
        </p:nvSpPr>
        <p:spPr bwMode="auto">
          <a:xfrm>
            <a:off x="5096706" y="635579"/>
            <a:ext cx="1071066" cy="24688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43" name="TextBox 1242"/>
          <p:cNvSpPr txBox="1"/>
          <p:nvPr/>
        </p:nvSpPr>
        <p:spPr>
          <a:xfrm>
            <a:off x="4705348" y="592207"/>
            <a:ext cx="4156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Q.  Construct a tangents to a cir</a:t>
            </a:r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c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le of  </a:t>
            </a:r>
          </a:p>
          <a:p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radius 4cm from a point on the </a:t>
            </a:r>
          </a:p>
          <a:p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concentric circle of radius 6cm </a:t>
            </a:r>
          </a:p>
          <a:p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and measure its length. Also </a:t>
            </a:r>
          </a:p>
          <a:p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verify the measurement by  </a:t>
            </a:r>
          </a:p>
          <a:p>
            <a:r>
              <a:rPr lang="en-US" sz="15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</a:rPr>
              <a:t>    actual calculations.  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21" name="Arc 1220"/>
          <p:cNvSpPr/>
          <p:nvPr/>
        </p:nvSpPr>
        <p:spPr>
          <a:xfrm>
            <a:off x="1438281" y="867798"/>
            <a:ext cx="3125782" cy="3125782"/>
          </a:xfrm>
          <a:prstGeom prst="arc">
            <a:avLst>
              <a:gd name="adj1" fmla="val 2348618"/>
              <a:gd name="adj2" fmla="val 41662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43499" y="-1009650"/>
            <a:ext cx="1828800" cy="3422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3577">
              <a:tabLst>
                <a:tab pos="685183" algn="l"/>
                <a:tab pos="1086459" algn="l"/>
                <a:tab pos="1260927" algn="l"/>
                <a:tab pos="1314854" algn="l"/>
              </a:tabLst>
              <a:defRPr/>
            </a:pPr>
            <a:r>
              <a:rPr lang="en-US" sz="1599" b="1" dirty="0" smtClean="0">
                <a:solidFill>
                  <a:schemeClr val="bg1"/>
                </a:solidFill>
                <a:latin typeface="Bookman Old Style" pitchFamily="18" charset="0"/>
              </a:rPr>
              <a:t>Ex-13.2 (Q.2)</a:t>
            </a:r>
            <a:endParaRPr lang="en-US" sz="1798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71" name="Group 170"/>
          <p:cNvGrpSpPr>
            <a:grpSpLocks/>
          </p:cNvGrpSpPr>
          <p:nvPr/>
        </p:nvGrpSpPr>
        <p:grpSpPr bwMode="auto">
          <a:xfrm>
            <a:off x="511135" y="4639573"/>
            <a:ext cx="5227376" cy="495300"/>
            <a:chOff x="1515075" y="1268751"/>
            <a:chExt cx="6558727" cy="570595"/>
          </a:xfrm>
        </p:grpSpPr>
        <p:sp>
          <p:nvSpPr>
            <p:cNvPr id="172" name="Rectangle 171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04" name="Straight Connector 203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26" name="Straight Connector 225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48" name="Straight Connector 247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59" name="Straight Connector 258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433"/>
            <p:cNvSpPr>
              <a:spLocks noChangeArrowheads="1"/>
            </p:cNvSpPr>
            <p:nvPr/>
          </p:nvSpPr>
          <p:spPr bwMode="auto">
            <a:xfrm>
              <a:off x="5622117" y="1337618"/>
              <a:ext cx="381312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81" name="Straight Connector 280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444"/>
            <p:cNvSpPr>
              <a:spLocks noChangeArrowheads="1"/>
            </p:cNvSpPr>
            <p:nvPr/>
          </p:nvSpPr>
          <p:spPr bwMode="auto">
            <a:xfrm>
              <a:off x="6034720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455"/>
            <p:cNvSpPr>
              <a:spLocks noChangeArrowheads="1"/>
            </p:cNvSpPr>
            <p:nvPr/>
          </p:nvSpPr>
          <p:spPr bwMode="auto">
            <a:xfrm>
              <a:off x="6449849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466"/>
            <p:cNvSpPr>
              <a:spLocks noChangeArrowheads="1"/>
            </p:cNvSpPr>
            <p:nvPr/>
          </p:nvSpPr>
          <p:spPr bwMode="auto">
            <a:xfrm>
              <a:off x="6865685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9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477"/>
            <p:cNvSpPr>
              <a:spLocks noChangeArrowheads="1"/>
            </p:cNvSpPr>
            <p:nvPr/>
          </p:nvSpPr>
          <p:spPr bwMode="auto">
            <a:xfrm>
              <a:off x="7282852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 dirty="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9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25" name="Straight Connector 324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488"/>
            <p:cNvSpPr>
              <a:spLocks noChangeArrowheads="1"/>
            </p:cNvSpPr>
            <p:nvPr/>
          </p:nvSpPr>
          <p:spPr bwMode="auto">
            <a:xfrm>
              <a:off x="7692491" y="1337618"/>
              <a:ext cx="381311" cy="265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900" dirty="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9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36" name="Straight Connector 335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8" name="Picture 3" descr="C:\Users\dell\Desktop\rounder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1198484" y="3339472"/>
            <a:ext cx="3515536" cy="257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9" name="Picture 3" descr="C:\Users\dell\Desktop\rounder1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1791">
            <a:off x="-601700" y="3774107"/>
            <a:ext cx="2325112" cy="170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" name="Oval 33"/>
          <p:cNvSpPr>
            <a:spLocks noChangeArrowheads="1"/>
          </p:cNvSpPr>
          <p:nvPr/>
        </p:nvSpPr>
        <p:spPr bwMode="auto">
          <a:xfrm>
            <a:off x="2974302" y="2413408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5" name="Oval 344"/>
          <p:cNvSpPr/>
          <p:nvPr/>
        </p:nvSpPr>
        <p:spPr>
          <a:xfrm>
            <a:off x="997713" y="479276"/>
            <a:ext cx="3971239" cy="38929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 Box 8"/>
          <p:cNvSpPr txBox="1">
            <a:spLocks noChangeArrowheads="1"/>
          </p:cNvSpPr>
          <p:nvPr/>
        </p:nvSpPr>
        <p:spPr bwMode="auto">
          <a:xfrm>
            <a:off x="2685131" y="2330881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47" name="Oval 346"/>
          <p:cNvSpPr/>
          <p:nvPr/>
        </p:nvSpPr>
        <p:spPr>
          <a:xfrm>
            <a:off x="1685301" y="1144498"/>
            <a:ext cx="2632637" cy="25807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9" name="Straight Connector 348"/>
          <p:cNvCxnSpPr>
            <a:cxnSpLocks noChangeShapeType="1"/>
          </p:cNvCxnSpPr>
          <p:nvPr/>
        </p:nvCxnSpPr>
        <p:spPr bwMode="auto">
          <a:xfrm flipH="1">
            <a:off x="3006726" y="2441010"/>
            <a:ext cx="1965324" cy="19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2" name="Oval 33"/>
          <p:cNvSpPr>
            <a:spLocks noChangeArrowheads="1"/>
          </p:cNvSpPr>
          <p:nvPr/>
        </p:nvSpPr>
        <p:spPr bwMode="auto">
          <a:xfrm>
            <a:off x="4937371" y="2412412"/>
            <a:ext cx="53766" cy="5458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3" name="Text Box 8"/>
          <p:cNvSpPr txBox="1">
            <a:spLocks noChangeArrowheads="1"/>
          </p:cNvSpPr>
          <p:nvPr/>
        </p:nvSpPr>
        <p:spPr bwMode="auto">
          <a:xfrm>
            <a:off x="4979065" y="2390408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P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grpSp>
        <p:nvGrpSpPr>
          <p:cNvPr id="354" name="Group 353"/>
          <p:cNvGrpSpPr>
            <a:grpSpLocks/>
          </p:cNvGrpSpPr>
          <p:nvPr/>
        </p:nvGrpSpPr>
        <p:grpSpPr bwMode="auto">
          <a:xfrm>
            <a:off x="2934734" y="2453642"/>
            <a:ext cx="5290104" cy="493713"/>
            <a:chOff x="1515075" y="1268751"/>
            <a:chExt cx="6558727" cy="570529"/>
          </a:xfrm>
        </p:grpSpPr>
        <p:sp>
          <p:nvSpPr>
            <p:cNvPr id="355" name="Rectangle 354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356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0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1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4" name="Rectangle 363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65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5" name="Rectangle 374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76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7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8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2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3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4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5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6" name="Rectangle 385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87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8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1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3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4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5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Rectangle 396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98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1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2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3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4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5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8" name="Rectangle 407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09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" name="Rectangle 418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20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2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3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4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5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6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7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8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9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" name="Rectangle 429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31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2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3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5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6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7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9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1" name="Rectangle 440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42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3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4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9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2" name="Rectangle 451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53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8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9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3" name="Rectangle 462"/>
            <p:cNvSpPr/>
            <p:nvPr/>
          </p:nvSpPr>
          <p:spPr>
            <a:xfrm>
              <a:off x="5622746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64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5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6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7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9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0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3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4" name="Rectangle 473"/>
            <p:cNvSpPr/>
            <p:nvPr/>
          </p:nvSpPr>
          <p:spPr>
            <a:xfrm>
              <a:off x="6034611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75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6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7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8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9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0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3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4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5" name="Rectangle 484"/>
            <p:cNvSpPr/>
            <p:nvPr/>
          </p:nvSpPr>
          <p:spPr>
            <a:xfrm>
              <a:off x="6450139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86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7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8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9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0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5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6" name="Rectangle 495"/>
            <p:cNvSpPr/>
            <p:nvPr/>
          </p:nvSpPr>
          <p:spPr>
            <a:xfrm>
              <a:off x="6865664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497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8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9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5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6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7" name="Rectangle 506"/>
            <p:cNvSpPr/>
            <p:nvPr/>
          </p:nvSpPr>
          <p:spPr>
            <a:xfrm>
              <a:off x="7283020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08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9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0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1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5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8" name="Rectangle 517"/>
            <p:cNvSpPr/>
            <p:nvPr/>
          </p:nvSpPr>
          <p:spPr>
            <a:xfrm>
              <a:off x="7693055" y="1338462"/>
              <a:ext cx="380747" cy="266747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9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19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0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21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586" y="1282821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6307">
            <a:off x="1606750" y="1420826"/>
            <a:ext cx="2784384" cy="2037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7" name="Straight Connector 1046"/>
          <p:cNvCxnSpPr>
            <a:cxnSpLocks noChangeShapeType="1"/>
          </p:cNvCxnSpPr>
          <p:nvPr/>
        </p:nvCxnSpPr>
        <p:spPr bwMode="auto">
          <a:xfrm>
            <a:off x="3976298" y="635579"/>
            <a:ext cx="0" cy="405857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48" name="Group 1047"/>
          <p:cNvGrpSpPr>
            <a:grpSpLocks/>
          </p:cNvGrpSpPr>
          <p:nvPr/>
        </p:nvGrpSpPr>
        <p:grpSpPr bwMode="auto">
          <a:xfrm rot="5400000">
            <a:off x="890809" y="2708186"/>
            <a:ext cx="5688012" cy="493713"/>
            <a:chOff x="1515075" y="1268751"/>
            <a:chExt cx="6558727" cy="570529"/>
          </a:xfrm>
        </p:grpSpPr>
        <p:sp>
          <p:nvSpPr>
            <p:cNvPr id="1049" name="Rectangle 1048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050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7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8" name="Rectangle 1057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59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0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1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2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3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4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6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7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8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9" name="Rectangle 1068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70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1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2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3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6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7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9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0" name="Rectangle 1079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81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2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3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4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6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7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9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0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1" name="Rectangle 1090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92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3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4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5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6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7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9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0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1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2" name="Rectangle 1101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03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4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5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6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7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9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0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1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2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13" name="Rectangle 1112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14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5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7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8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9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0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1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2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3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4" name="Rectangle 1123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25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3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4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5" name="Rectangle 1134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36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9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0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1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2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3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4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5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6" name="Rectangle 1145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47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8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9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0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1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2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3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4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5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6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7" name="Rectangle 1156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58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9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0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1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2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3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4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5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8" name="Rectangle 1167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69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0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1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2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3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4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5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6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9" name="Rectangle 1178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80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1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2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3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4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5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6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7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9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0" name="Rectangle 1189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191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2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3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4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5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6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7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9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0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1" name="Rectangle 1200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02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3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4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5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6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7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8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9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0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1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2" name="Rectangle 1211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13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4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15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76645" y="17850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6" name="Straight Arrow Connector 1215"/>
          <p:cNvCxnSpPr/>
          <p:nvPr/>
        </p:nvCxnSpPr>
        <p:spPr>
          <a:xfrm rot="5400000">
            <a:off x="3901209" y="4694149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Arrow Connector 1216"/>
          <p:cNvCxnSpPr/>
          <p:nvPr/>
        </p:nvCxnSpPr>
        <p:spPr>
          <a:xfrm rot="16200000">
            <a:off x="3901209" y="607446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5" name="Arc 1224"/>
          <p:cNvSpPr/>
          <p:nvPr/>
        </p:nvSpPr>
        <p:spPr>
          <a:xfrm>
            <a:off x="1436693" y="878910"/>
            <a:ext cx="3125782" cy="3125782"/>
          </a:xfrm>
          <a:prstGeom prst="arc">
            <a:avLst>
              <a:gd name="adj1" fmla="val 17975563"/>
              <a:gd name="adj2" fmla="val 194477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Arc 1227"/>
          <p:cNvSpPr/>
          <p:nvPr/>
        </p:nvSpPr>
        <p:spPr>
          <a:xfrm>
            <a:off x="3408365" y="877005"/>
            <a:ext cx="3125782" cy="3125782"/>
          </a:xfrm>
          <a:prstGeom prst="arc">
            <a:avLst>
              <a:gd name="adj1" fmla="val 12666666"/>
              <a:gd name="adj2" fmla="val 144348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Arc 1228"/>
          <p:cNvSpPr/>
          <p:nvPr/>
        </p:nvSpPr>
        <p:spPr>
          <a:xfrm>
            <a:off x="3408365" y="877005"/>
            <a:ext cx="3125782" cy="3125782"/>
          </a:xfrm>
          <a:prstGeom prst="arc">
            <a:avLst>
              <a:gd name="adj1" fmla="val 6985813"/>
              <a:gd name="adj2" fmla="val 82618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/>
          <p:cNvSpPr/>
          <p:nvPr/>
        </p:nvSpPr>
        <p:spPr>
          <a:xfrm>
            <a:off x="2988745" y="1456760"/>
            <a:ext cx="1972192" cy="1972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4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25680">
            <a:off x="3094937" y="1798991"/>
            <a:ext cx="1759808" cy="128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5" name="Text Box 8"/>
          <p:cNvSpPr txBox="1">
            <a:spLocks noChangeArrowheads="1"/>
          </p:cNvSpPr>
          <p:nvPr/>
        </p:nvSpPr>
        <p:spPr bwMode="auto">
          <a:xfrm>
            <a:off x="3404265" y="2371358"/>
            <a:ext cx="786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6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526" name="Straight Connector 525"/>
          <p:cNvCxnSpPr>
            <a:cxnSpLocks noChangeShapeType="1"/>
          </p:cNvCxnSpPr>
          <p:nvPr/>
        </p:nvCxnSpPr>
        <p:spPr bwMode="auto">
          <a:xfrm>
            <a:off x="3581400" y="1199554"/>
            <a:ext cx="1385889" cy="123539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7" name="Group 526"/>
          <p:cNvGrpSpPr>
            <a:grpSpLocks/>
          </p:cNvGrpSpPr>
          <p:nvPr/>
        </p:nvGrpSpPr>
        <p:grpSpPr bwMode="auto">
          <a:xfrm rot="2489325">
            <a:off x="1035826" y="1558493"/>
            <a:ext cx="5688012" cy="493713"/>
            <a:chOff x="1515075" y="1268751"/>
            <a:chExt cx="6558727" cy="570529"/>
          </a:xfrm>
        </p:grpSpPr>
        <p:sp>
          <p:nvSpPr>
            <p:cNvPr id="528" name="Rectangle 527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529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0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1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4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5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6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7" name="Rectangle 536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3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9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0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1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5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6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7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8" name="Rectangle 547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49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0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1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2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5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6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7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8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9" name="Rectangle 558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60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1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2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5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6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7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8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9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0" name="Rectangle 569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71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2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4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6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7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8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9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1" name="Rectangle 580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82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5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6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7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8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9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0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1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2" name="Rectangle 591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93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5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6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7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8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9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0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2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3" name="Rectangle 602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04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5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6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7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0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1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2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3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" name="Rectangle 613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15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5" name="Rectangle 624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26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7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8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9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0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1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2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3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6" name="Rectangle 635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37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8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9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0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1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2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3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4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6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7" name="Rectangle 646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48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9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0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1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2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3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4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7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8" name="Rectangle 657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59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0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1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2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3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4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7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8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9" name="Rectangle 668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70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1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2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3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4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7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8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0" name="Rectangle 679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81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2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3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4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5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7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8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9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0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1" name="Rectangle 690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92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3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694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4397060" y="1360622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8" name="Straight Arrow Connector 697"/>
          <p:cNvCxnSpPr/>
          <p:nvPr/>
        </p:nvCxnSpPr>
        <p:spPr>
          <a:xfrm rot="13320000">
            <a:off x="3508470" y="1200374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Text Box 8"/>
          <p:cNvSpPr txBox="1">
            <a:spLocks noChangeArrowheads="1"/>
          </p:cNvSpPr>
          <p:nvPr/>
        </p:nvSpPr>
        <p:spPr bwMode="auto">
          <a:xfrm>
            <a:off x="3622512" y="1083697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Q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700" name="Straight Connector 699"/>
          <p:cNvCxnSpPr>
            <a:cxnSpLocks noChangeShapeType="1"/>
          </p:cNvCxnSpPr>
          <p:nvPr/>
        </p:nvCxnSpPr>
        <p:spPr bwMode="auto">
          <a:xfrm flipH="1">
            <a:off x="3492500" y="2441010"/>
            <a:ext cx="1472928" cy="12985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01" name="Group 700"/>
          <p:cNvGrpSpPr>
            <a:grpSpLocks/>
          </p:cNvGrpSpPr>
          <p:nvPr/>
        </p:nvGrpSpPr>
        <p:grpSpPr bwMode="auto">
          <a:xfrm rot="8310734">
            <a:off x="599095" y="3204073"/>
            <a:ext cx="5688012" cy="493713"/>
            <a:chOff x="1515075" y="1268751"/>
            <a:chExt cx="6558727" cy="570529"/>
          </a:xfrm>
        </p:grpSpPr>
        <p:sp>
          <p:nvSpPr>
            <p:cNvPr id="702" name="Rectangle 70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703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4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5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8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9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0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1" name="Rectangle 710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12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3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4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5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6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2" name="Rectangle 721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23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4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8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9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0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2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3" name="Rectangle 732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34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5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0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1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2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3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4" name="Rectangle 743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45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6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0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1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2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3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5" name="Rectangle 754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56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9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1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3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4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6" name="Rectangle 765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67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9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0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2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5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6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7" name="Rectangle 776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8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0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1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2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3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4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5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6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7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" name="Rectangle 787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89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0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1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2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3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4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5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6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7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" name="Rectangle 798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0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1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2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3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4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5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8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0" name="Rectangle 809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11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3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4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6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7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" name="Rectangle 820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22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2" name="Rectangle 831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3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4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5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6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7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8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1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3" name="Rectangle 842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44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6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7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9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2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3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4" name="Rectangle 853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55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6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7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8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9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2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3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4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5" name="Rectangle 864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66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7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68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0138">
            <a:off x="4533985" y="2179788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0" name="Straight Arrow Connector 869"/>
          <p:cNvCxnSpPr/>
          <p:nvPr/>
        </p:nvCxnSpPr>
        <p:spPr>
          <a:xfrm rot="8340000">
            <a:off x="3438001" y="3728251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Text Box 8"/>
          <p:cNvSpPr txBox="1">
            <a:spLocks noChangeArrowheads="1"/>
          </p:cNvSpPr>
          <p:nvPr/>
        </p:nvSpPr>
        <p:spPr bwMode="auto">
          <a:xfrm>
            <a:off x="3619500" y="3469710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873" name="Straight Connector 872"/>
          <p:cNvCxnSpPr>
            <a:cxnSpLocks noChangeShapeType="1"/>
          </p:cNvCxnSpPr>
          <p:nvPr/>
        </p:nvCxnSpPr>
        <p:spPr bwMode="auto">
          <a:xfrm flipH="1">
            <a:off x="2995613" y="1463110"/>
            <a:ext cx="869162" cy="97790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4" name="Group 873"/>
          <p:cNvGrpSpPr>
            <a:grpSpLocks/>
          </p:cNvGrpSpPr>
          <p:nvPr/>
        </p:nvGrpSpPr>
        <p:grpSpPr bwMode="auto">
          <a:xfrm rot="7897319">
            <a:off x="-321150" y="2362449"/>
            <a:ext cx="5688012" cy="493713"/>
            <a:chOff x="1515075" y="1268751"/>
            <a:chExt cx="6558727" cy="570529"/>
          </a:xfrm>
        </p:grpSpPr>
        <p:sp>
          <p:nvSpPr>
            <p:cNvPr id="875" name="Rectangle 874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876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7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8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9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0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1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2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3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4" name="Rectangle 883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85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7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8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9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0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3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4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5" name="Rectangle 894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96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9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0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2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3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4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5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6" name="Rectangle 905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07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8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9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0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4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5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6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7" name="Rectangle 916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8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9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0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7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8" name="Rectangle 927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29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4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5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6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7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8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9" name="Rectangle 938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40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1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3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4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5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6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7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8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0" name="Rectangle 949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51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4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5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6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8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9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1" name="Rectangle 960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62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5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6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7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9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0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2" name="Rectangle 971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3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6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7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8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0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1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3" name="Rectangle 982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84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7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8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9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1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2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4" name="Rectangle 993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95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8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9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0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2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5" name="Rectangle 1004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06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9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0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1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6" name="Rectangle 1015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17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1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2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7" name="Rectangle 1026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8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8" name="Rectangle 1037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9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41" name="Picture 4" descr="D:\ankur\ppt\compass\penc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12586">
            <a:off x="3527952" y="1082480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Text Box 8"/>
          <p:cNvSpPr txBox="1">
            <a:spLocks noChangeArrowheads="1"/>
          </p:cNvSpPr>
          <p:nvPr/>
        </p:nvSpPr>
        <p:spPr bwMode="auto">
          <a:xfrm rot="18540000">
            <a:off x="3192681" y="1741601"/>
            <a:ext cx="7867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4 cm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43" name="Text Box 52"/>
          <p:cNvSpPr txBox="1">
            <a:spLocks noChangeArrowheads="1"/>
          </p:cNvSpPr>
          <p:nvPr/>
        </p:nvSpPr>
        <p:spPr bwMode="auto">
          <a:xfrm>
            <a:off x="3965576" y="3540354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44" name="Text Box 52"/>
          <p:cNvSpPr txBox="1">
            <a:spLocks noChangeArrowheads="1"/>
          </p:cNvSpPr>
          <p:nvPr/>
        </p:nvSpPr>
        <p:spPr bwMode="auto">
          <a:xfrm>
            <a:off x="3960812" y="1120667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altLang="en-US" sz="12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242" name="Text Box 8"/>
          <p:cNvSpPr txBox="1">
            <a:spLocks noChangeArrowheads="1"/>
          </p:cNvSpPr>
          <p:nvPr/>
        </p:nvSpPr>
        <p:spPr bwMode="auto">
          <a:xfrm>
            <a:off x="3910993" y="2404691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pic>
        <p:nvPicPr>
          <p:cNvPr id="1245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10034">
            <a:off x="3098753" y="1799597"/>
            <a:ext cx="1759808" cy="128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1" name="Oval 1260"/>
          <p:cNvSpPr/>
          <p:nvPr/>
        </p:nvSpPr>
        <p:spPr>
          <a:xfrm>
            <a:off x="4934371" y="3731843"/>
            <a:ext cx="708056" cy="708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2" name="Straight Connector 1261"/>
          <p:cNvCxnSpPr/>
          <p:nvPr/>
        </p:nvCxnSpPr>
        <p:spPr>
          <a:xfrm>
            <a:off x="5248524" y="4085871"/>
            <a:ext cx="8417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3" name="Oval 1262"/>
          <p:cNvSpPr/>
          <p:nvPr/>
        </p:nvSpPr>
        <p:spPr>
          <a:xfrm>
            <a:off x="5258080" y="4050766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Oval 1263"/>
          <p:cNvSpPr/>
          <p:nvPr/>
        </p:nvSpPr>
        <p:spPr>
          <a:xfrm>
            <a:off x="6020080" y="4050735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5" name="Straight Connector 1264"/>
          <p:cNvCxnSpPr/>
          <p:nvPr/>
        </p:nvCxnSpPr>
        <p:spPr>
          <a:xfrm>
            <a:off x="5067549" y="3564960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5067549" y="4085660"/>
            <a:ext cx="990600" cy="5175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7" name="TextBox 1266"/>
          <p:cNvSpPr txBox="1"/>
          <p:nvPr/>
        </p:nvSpPr>
        <p:spPr>
          <a:xfrm>
            <a:off x="4852165" y="3060135"/>
            <a:ext cx="132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68" name="TextBox 1267"/>
          <p:cNvSpPr txBox="1"/>
          <p:nvPr/>
        </p:nvSpPr>
        <p:spPr>
          <a:xfrm>
            <a:off x="5164229" y="4088492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Bookman Old Style" pitchFamily="18" charset="0"/>
              </a:rPr>
              <a:t>O</a:t>
            </a:r>
          </a:p>
        </p:txBody>
      </p:sp>
      <p:sp>
        <p:nvSpPr>
          <p:cNvPr id="1269" name="TextBox 1268"/>
          <p:cNvSpPr txBox="1"/>
          <p:nvPr/>
        </p:nvSpPr>
        <p:spPr>
          <a:xfrm>
            <a:off x="5978774" y="408248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P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270" name="TextBox 1269"/>
          <p:cNvSpPr txBox="1"/>
          <p:nvPr/>
        </p:nvSpPr>
        <p:spPr>
          <a:xfrm>
            <a:off x="5321798" y="4393635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R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271" name="TextBox 1270"/>
          <p:cNvSpPr txBox="1"/>
          <p:nvPr/>
        </p:nvSpPr>
        <p:spPr>
          <a:xfrm>
            <a:off x="5301022" y="3523685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Q</a:t>
            </a:r>
            <a:endParaRPr lang="en-US" sz="1000" b="1" dirty="0">
              <a:latin typeface="Bookman Old Style" pitchFamily="18" charset="0"/>
            </a:endParaRPr>
          </a:p>
        </p:txBody>
      </p:sp>
      <p:sp>
        <p:nvSpPr>
          <p:cNvPr id="1272" name="Oval 1271"/>
          <p:cNvSpPr/>
          <p:nvPr/>
        </p:nvSpPr>
        <p:spPr>
          <a:xfrm>
            <a:off x="4531030" y="3329692"/>
            <a:ext cx="1517782" cy="15177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3" name="Straight Connector 1272"/>
          <p:cNvCxnSpPr/>
          <p:nvPr/>
        </p:nvCxnSpPr>
        <p:spPr>
          <a:xfrm flipV="1">
            <a:off x="5294495" y="3769906"/>
            <a:ext cx="150156" cy="307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4" name="TextBox 1273"/>
          <p:cNvSpPr txBox="1"/>
          <p:nvPr/>
        </p:nvSpPr>
        <p:spPr>
          <a:xfrm rot="17713968">
            <a:off x="5102965" y="3807617"/>
            <a:ext cx="3834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latin typeface="Bookman Old Style" pitchFamily="18" charset="0"/>
              </a:rPr>
              <a:t>4 cm</a:t>
            </a:r>
            <a:endParaRPr lang="en-US" sz="600" b="1" dirty="0">
              <a:latin typeface="Bookman Old Style" pitchFamily="18" charset="0"/>
            </a:endParaRPr>
          </a:p>
        </p:txBody>
      </p:sp>
      <p:sp>
        <p:nvSpPr>
          <p:cNvPr id="1275" name="TextBox 1274"/>
          <p:cNvSpPr txBox="1"/>
          <p:nvPr/>
        </p:nvSpPr>
        <p:spPr>
          <a:xfrm>
            <a:off x="5474740" y="4036446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latin typeface="Bookman Old Style" pitchFamily="18" charset="0"/>
              </a:rPr>
              <a:t>6 cm</a:t>
            </a:r>
            <a:endParaRPr lang="en-US" sz="700" b="1" dirty="0">
              <a:latin typeface="Bookman Old Style" pitchFamily="18" charset="0"/>
            </a:endParaRPr>
          </a:p>
        </p:txBody>
      </p:sp>
      <p:sp>
        <p:nvSpPr>
          <p:cNvPr id="1278" name="Freeform 1277"/>
          <p:cNvSpPr/>
          <p:nvPr/>
        </p:nvSpPr>
        <p:spPr>
          <a:xfrm>
            <a:off x="3980973" y="2302197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9" name="Group 30"/>
          <p:cNvGrpSpPr>
            <a:grpSpLocks/>
          </p:cNvGrpSpPr>
          <p:nvPr/>
        </p:nvGrpSpPr>
        <p:grpSpPr bwMode="auto">
          <a:xfrm>
            <a:off x="3282950" y="2371163"/>
            <a:ext cx="1333500" cy="146050"/>
            <a:chOff x="3993" y="2351"/>
            <a:chExt cx="983" cy="108"/>
          </a:xfrm>
        </p:grpSpPr>
        <p:grpSp>
          <p:nvGrpSpPr>
            <p:cNvPr id="1280" name="Group 31"/>
            <p:cNvGrpSpPr>
              <a:grpSpLocks/>
            </p:cNvGrpSpPr>
            <p:nvPr/>
          </p:nvGrpSpPr>
          <p:grpSpPr bwMode="auto">
            <a:xfrm>
              <a:off x="3993" y="2353"/>
              <a:ext cx="26" cy="106"/>
              <a:chOff x="3456" y="2196"/>
              <a:chExt cx="26" cy="106"/>
            </a:xfrm>
          </p:grpSpPr>
          <p:sp>
            <p:nvSpPr>
              <p:cNvPr id="1284" name="Line 32"/>
              <p:cNvSpPr>
                <a:spLocks noChangeShapeType="1"/>
              </p:cNvSpPr>
              <p:nvPr/>
            </p:nvSpPr>
            <p:spPr bwMode="auto">
              <a:xfrm>
                <a:off x="3456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85" name="Line 33"/>
              <p:cNvSpPr>
                <a:spLocks noChangeShapeType="1"/>
              </p:cNvSpPr>
              <p:nvPr/>
            </p:nvSpPr>
            <p:spPr bwMode="auto">
              <a:xfrm>
                <a:off x="3482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81" name="Group 34"/>
            <p:cNvGrpSpPr>
              <a:grpSpLocks/>
            </p:cNvGrpSpPr>
            <p:nvPr/>
          </p:nvGrpSpPr>
          <p:grpSpPr bwMode="auto">
            <a:xfrm>
              <a:off x="4946" y="2351"/>
              <a:ext cx="30" cy="106"/>
              <a:chOff x="3444" y="2196"/>
              <a:chExt cx="30" cy="106"/>
            </a:xfrm>
          </p:grpSpPr>
          <p:sp>
            <p:nvSpPr>
              <p:cNvPr id="1282" name="Line 35"/>
              <p:cNvSpPr>
                <a:spLocks noChangeShapeType="1"/>
              </p:cNvSpPr>
              <p:nvPr/>
            </p:nvSpPr>
            <p:spPr bwMode="auto">
              <a:xfrm>
                <a:off x="344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83" name="Line 36"/>
              <p:cNvSpPr>
                <a:spLocks noChangeShapeType="1"/>
              </p:cNvSpPr>
              <p:nvPr/>
            </p:nvSpPr>
            <p:spPr bwMode="auto">
              <a:xfrm>
                <a:off x="3474" y="2196"/>
                <a:ext cx="0" cy="1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286" name="Freeform 1285"/>
          <p:cNvSpPr/>
          <p:nvPr/>
        </p:nvSpPr>
        <p:spPr>
          <a:xfrm rot="7920000">
            <a:off x="3808439" y="1483606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5" name="Group 41"/>
          <p:cNvGrpSpPr>
            <a:grpSpLocks/>
          </p:cNvGrpSpPr>
          <p:nvPr/>
        </p:nvGrpSpPr>
        <p:grpSpPr bwMode="auto">
          <a:xfrm>
            <a:off x="5255194" y="962627"/>
            <a:ext cx="2927850" cy="818572"/>
            <a:chOff x="5089886" y="3091612"/>
            <a:chExt cx="2862968" cy="91974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18" name="Rounded Rectangle 1217"/>
            <p:cNvSpPr/>
            <p:nvPr/>
          </p:nvSpPr>
          <p:spPr bwMode="auto">
            <a:xfrm>
              <a:off x="5089886" y="3091612"/>
              <a:ext cx="2862968" cy="91974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19" name="TextBox 43"/>
            <p:cNvSpPr txBox="1">
              <a:spLocks noChangeArrowheads="1"/>
            </p:cNvSpPr>
            <p:nvPr/>
          </p:nvSpPr>
          <p:spPr bwMode="auto">
            <a:xfrm>
              <a:off x="5150237" y="3234203"/>
              <a:ext cx="2757514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of radius </a:t>
              </a:r>
            </a:p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4 cm and centre 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0" name="Group 41"/>
          <p:cNvGrpSpPr>
            <a:grpSpLocks/>
          </p:cNvGrpSpPr>
          <p:nvPr/>
        </p:nvGrpSpPr>
        <p:grpSpPr bwMode="auto">
          <a:xfrm>
            <a:off x="5403512" y="851914"/>
            <a:ext cx="3038173" cy="1100418"/>
            <a:chOff x="5035449" y="3033238"/>
            <a:chExt cx="2970847" cy="123642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22" name="Rounded Rectangle 1221"/>
            <p:cNvSpPr/>
            <p:nvPr/>
          </p:nvSpPr>
          <p:spPr bwMode="auto">
            <a:xfrm>
              <a:off x="5035449" y="3033238"/>
              <a:ext cx="2970847" cy="123642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23" name="TextBox 43"/>
            <p:cNvSpPr txBox="1">
              <a:spLocks noChangeArrowheads="1"/>
            </p:cNvSpPr>
            <p:nvPr/>
          </p:nvSpPr>
          <p:spPr bwMode="auto">
            <a:xfrm>
              <a:off x="5150237" y="3234204"/>
              <a:ext cx="2757514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Now, O as centre, Draw another circle of </a:t>
              </a:r>
            </a:p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radius 6cm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4" name="Group 41"/>
          <p:cNvGrpSpPr>
            <a:grpSpLocks/>
          </p:cNvGrpSpPr>
          <p:nvPr/>
        </p:nvGrpSpPr>
        <p:grpSpPr bwMode="auto">
          <a:xfrm>
            <a:off x="5509109" y="1071945"/>
            <a:ext cx="2487854" cy="538122"/>
            <a:chOff x="5260350" y="3262174"/>
            <a:chExt cx="2432725" cy="60463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26" name="Rounded Rectangle 1225"/>
            <p:cNvSpPr/>
            <p:nvPr/>
          </p:nvSpPr>
          <p:spPr bwMode="auto">
            <a:xfrm>
              <a:off x="5260350" y="3262174"/>
              <a:ext cx="2432725" cy="60463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27" name="TextBox 43"/>
            <p:cNvSpPr txBox="1">
              <a:spLocks noChangeArrowheads="1"/>
            </p:cNvSpPr>
            <p:nvPr/>
          </p:nvSpPr>
          <p:spPr bwMode="auto">
            <a:xfrm>
              <a:off x="5377048" y="3367517"/>
              <a:ext cx="2214090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OP = 6cm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0" name="Group 41"/>
          <p:cNvGrpSpPr>
            <a:grpSpLocks/>
          </p:cNvGrpSpPr>
          <p:nvPr/>
        </p:nvGrpSpPr>
        <p:grpSpPr bwMode="auto">
          <a:xfrm>
            <a:off x="5386243" y="907251"/>
            <a:ext cx="2664612" cy="873948"/>
            <a:chOff x="5241317" y="3211677"/>
            <a:chExt cx="2605564" cy="98196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31" name="Rounded Rectangle 1230"/>
            <p:cNvSpPr/>
            <p:nvPr/>
          </p:nvSpPr>
          <p:spPr bwMode="auto">
            <a:xfrm>
              <a:off x="5241317" y="3211677"/>
              <a:ext cx="2605564" cy="98196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32" name="TextBox 43"/>
            <p:cNvSpPr txBox="1">
              <a:spLocks noChangeArrowheads="1"/>
            </p:cNvSpPr>
            <p:nvPr/>
          </p:nvSpPr>
          <p:spPr bwMode="auto">
            <a:xfrm>
              <a:off x="5354654" y="3367517"/>
              <a:ext cx="2382854" cy="65705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OP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3" name="Group 41"/>
          <p:cNvGrpSpPr>
            <a:grpSpLocks/>
          </p:cNvGrpSpPr>
          <p:nvPr/>
        </p:nvGrpSpPr>
        <p:grpSpPr bwMode="auto">
          <a:xfrm>
            <a:off x="5269763" y="925951"/>
            <a:ext cx="3093725" cy="1026381"/>
            <a:chOff x="4973747" y="3100029"/>
            <a:chExt cx="3025169" cy="115324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34" name="Rounded Rectangle 1233"/>
            <p:cNvSpPr/>
            <p:nvPr/>
          </p:nvSpPr>
          <p:spPr bwMode="auto">
            <a:xfrm>
              <a:off x="4973747" y="3100029"/>
              <a:ext cx="3025169" cy="115324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35" name="TextBox 43"/>
            <p:cNvSpPr txBox="1">
              <a:spLocks noChangeArrowheads="1"/>
            </p:cNvSpPr>
            <p:nvPr/>
          </p:nvSpPr>
          <p:spPr bwMode="auto">
            <a:xfrm>
              <a:off x="5105336" y="3215505"/>
              <a:ext cx="2757514" cy="88183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500" dirty="0" smtClean="0">
                  <a:solidFill>
                    <a:srgbClr val="FFFFFF"/>
                  </a:solidFill>
                  <a:latin typeface="Bookman Old Style" pitchFamily="18" charset="0"/>
                </a:rPr>
                <a:t>O as centre and radius more than half of OP, draw arcs on either sides</a:t>
              </a:r>
              <a:endParaRPr lang="en-US" altLang="en-US" sz="15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6" name="Group 41"/>
          <p:cNvGrpSpPr>
            <a:grpSpLocks/>
          </p:cNvGrpSpPr>
          <p:nvPr/>
        </p:nvGrpSpPr>
        <p:grpSpPr bwMode="auto">
          <a:xfrm>
            <a:off x="5164623" y="783578"/>
            <a:ext cx="3117848" cy="1006157"/>
            <a:chOff x="4981653" y="3153711"/>
            <a:chExt cx="3048760" cy="113051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37" name="Rounded Rectangle 1236"/>
            <p:cNvSpPr/>
            <p:nvPr/>
          </p:nvSpPr>
          <p:spPr bwMode="auto">
            <a:xfrm>
              <a:off x="4982850" y="3153711"/>
              <a:ext cx="3047563" cy="113051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38" name="TextBox 43"/>
            <p:cNvSpPr txBox="1">
              <a:spLocks noChangeArrowheads="1"/>
            </p:cNvSpPr>
            <p:nvPr/>
          </p:nvSpPr>
          <p:spPr bwMode="auto">
            <a:xfrm>
              <a:off x="4981653" y="3250547"/>
              <a:ext cx="3033265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P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39" name="Group 41"/>
          <p:cNvGrpSpPr>
            <a:grpSpLocks/>
          </p:cNvGrpSpPr>
          <p:nvPr/>
        </p:nvGrpSpPr>
        <p:grpSpPr bwMode="auto">
          <a:xfrm>
            <a:off x="5166703" y="784542"/>
            <a:ext cx="3143305" cy="826759"/>
            <a:chOff x="4958234" y="3104415"/>
            <a:chExt cx="3073651" cy="92894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40" name="Rounded Rectangle 1239"/>
            <p:cNvSpPr/>
            <p:nvPr/>
          </p:nvSpPr>
          <p:spPr bwMode="auto">
            <a:xfrm>
              <a:off x="4958234" y="3104415"/>
              <a:ext cx="3073651" cy="92894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41" name="TextBox 43"/>
            <p:cNvSpPr txBox="1">
              <a:spLocks noChangeArrowheads="1"/>
            </p:cNvSpPr>
            <p:nvPr/>
          </p:nvSpPr>
          <p:spPr bwMode="auto">
            <a:xfrm>
              <a:off x="4981653" y="3250547"/>
              <a:ext cx="3033265" cy="65705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XY intersecting OP at 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6" name="Group 41"/>
          <p:cNvGrpSpPr>
            <a:grpSpLocks/>
          </p:cNvGrpSpPr>
          <p:nvPr/>
        </p:nvGrpSpPr>
        <p:grpSpPr bwMode="auto">
          <a:xfrm>
            <a:off x="5348735" y="876985"/>
            <a:ext cx="2740768" cy="904214"/>
            <a:chOff x="5146439" y="3060901"/>
            <a:chExt cx="2680032" cy="101597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47" name="Rounded Rectangle 1246"/>
            <p:cNvSpPr/>
            <p:nvPr/>
          </p:nvSpPr>
          <p:spPr bwMode="auto">
            <a:xfrm>
              <a:off x="5146439" y="3060901"/>
              <a:ext cx="2680032" cy="101597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48" name="TextBox 43"/>
            <p:cNvSpPr txBox="1">
              <a:spLocks noChangeArrowheads="1"/>
            </p:cNvSpPr>
            <p:nvPr/>
          </p:nvSpPr>
          <p:spPr bwMode="auto">
            <a:xfrm>
              <a:off x="5244871" y="3250547"/>
              <a:ext cx="2506831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M as centre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and radius = OM or MP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49" name="Group 41"/>
          <p:cNvGrpSpPr>
            <a:grpSpLocks/>
          </p:cNvGrpSpPr>
          <p:nvPr/>
        </p:nvGrpSpPr>
        <p:grpSpPr bwMode="auto">
          <a:xfrm>
            <a:off x="5111220" y="802419"/>
            <a:ext cx="3332163" cy="1149913"/>
            <a:chOff x="4973030" y="2964414"/>
            <a:chExt cx="3258319" cy="129203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50" name="Rounded Rectangle 1249"/>
            <p:cNvSpPr/>
            <p:nvPr/>
          </p:nvSpPr>
          <p:spPr bwMode="auto">
            <a:xfrm>
              <a:off x="4973030" y="2964414"/>
              <a:ext cx="3258319" cy="129203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51" name="TextBox 43"/>
            <p:cNvSpPr txBox="1">
              <a:spLocks noChangeArrowheads="1"/>
            </p:cNvSpPr>
            <p:nvPr/>
          </p:nvSpPr>
          <p:spPr bwMode="auto">
            <a:xfrm>
              <a:off x="5091587" y="3143919"/>
              <a:ext cx="3001555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intersecting previously drawn </a:t>
              </a:r>
            </a:p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circle(r = 4cm) at Q and R</a:t>
              </a:r>
            </a:p>
          </p:txBody>
        </p:sp>
      </p:grpSp>
      <p:grpSp>
        <p:nvGrpSpPr>
          <p:cNvPr id="1252" name="Group 41"/>
          <p:cNvGrpSpPr>
            <a:grpSpLocks/>
          </p:cNvGrpSpPr>
          <p:nvPr/>
        </p:nvGrpSpPr>
        <p:grpSpPr bwMode="auto">
          <a:xfrm>
            <a:off x="5466247" y="1136992"/>
            <a:ext cx="2549798" cy="467415"/>
            <a:chOff x="5277974" y="3272929"/>
            <a:chExt cx="2493295" cy="52518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53" name="Rounded Rectangle 1252"/>
            <p:cNvSpPr/>
            <p:nvPr/>
          </p:nvSpPr>
          <p:spPr bwMode="auto">
            <a:xfrm>
              <a:off x="5277974" y="3272929"/>
              <a:ext cx="2493295" cy="5251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54" name="TextBox 43"/>
            <p:cNvSpPr txBox="1">
              <a:spLocks noChangeArrowheads="1"/>
            </p:cNvSpPr>
            <p:nvPr/>
          </p:nvSpPr>
          <p:spPr bwMode="auto">
            <a:xfrm>
              <a:off x="5325934" y="3330742"/>
              <a:ext cx="2352715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PQ and PR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55" name="Group 41"/>
          <p:cNvGrpSpPr>
            <a:grpSpLocks/>
          </p:cNvGrpSpPr>
          <p:nvPr/>
        </p:nvGrpSpPr>
        <p:grpSpPr bwMode="auto">
          <a:xfrm>
            <a:off x="5308961" y="838796"/>
            <a:ext cx="3054928" cy="942403"/>
            <a:chOff x="4985690" y="3080991"/>
            <a:chExt cx="2987231" cy="105888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56" name="Rounded Rectangle 1255"/>
            <p:cNvSpPr/>
            <p:nvPr/>
          </p:nvSpPr>
          <p:spPr bwMode="auto">
            <a:xfrm>
              <a:off x="4985690" y="3080991"/>
              <a:ext cx="2987231" cy="105888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57" name="TextBox 43"/>
            <p:cNvSpPr txBox="1">
              <a:spLocks noChangeArrowheads="1"/>
            </p:cNvSpPr>
            <p:nvPr/>
          </p:nvSpPr>
          <p:spPr bwMode="auto">
            <a:xfrm>
              <a:off x="5119530" y="3154253"/>
              <a:ext cx="2757515" cy="93370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PQ and PR are required tangents from external point P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 rot="1620000">
            <a:off x="5422675" y="3778672"/>
            <a:ext cx="90325" cy="90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7" name="Group 1286"/>
          <p:cNvGrpSpPr>
            <a:grpSpLocks/>
          </p:cNvGrpSpPr>
          <p:nvPr/>
        </p:nvGrpSpPr>
        <p:grpSpPr bwMode="auto">
          <a:xfrm rot="2504023">
            <a:off x="3061582" y="3088276"/>
            <a:ext cx="5076251" cy="493713"/>
            <a:chOff x="1515075" y="1268751"/>
            <a:chExt cx="6558727" cy="570529"/>
          </a:xfrm>
        </p:grpSpPr>
        <p:sp>
          <p:nvSpPr>
            <p:cNvPr id="1288" name="Rectangle 1287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289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1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2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7" name="Rectangle 1296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2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3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8" name="Rectangle 1307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09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3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4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9" name="Rectangle 1318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20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4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5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6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7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8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9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0" name="Rectangle 1329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31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0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" name="Rectangle 1340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42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3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4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5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6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7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8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9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0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2" name="Rectangle 1351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3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4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5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6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7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8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9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0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1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3" name="Rectangle 1362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64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5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6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7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8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9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0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1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3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4" name="Rectangle 1373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75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6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7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8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9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0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1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3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4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5" name="Rectangle 1384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86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7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8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9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0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1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2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3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4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5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6" name="Rectangle 1395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97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8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0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1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2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4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5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6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7" name="Rectangle 1406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08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9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0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1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2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3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4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5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6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7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8" name="Rectangle 1417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19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0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1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2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3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4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5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6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7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8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9" name="Rectangle 1428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30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1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2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0" name="Rectangle 1439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41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2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3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5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6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7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9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0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1" name="Rectangle 1450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52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3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54" name="Group 41"/>
          <p:cNvGrpSpPr>
            <a:grpSpLocks/>
          </p:cNvGrpSpPr>
          <p:nvPr/>
        </p:nvGrpSpPr>
        <p:grpSpPr bwMode="auto">
          <a:xfrm>
            <a:off x="5899256" y="2184602"/>
            <a:ext cx="2432125" cy="527866"/>
            <a:chOff x="5425906" y="3057554"/>
            <a:chExt cx="2378230" cy="59310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55" name="Rounded Rectangle 1454"/>
            <p:cNvSpPr/>
            <p:nvPr/>
          </p:nvSpPr>
          <p:spPr bwMode="auto">
            <a:xfrm>
              <a:off x="5425906" y="3057554"/>
              <a:ext cx="2378230" cy="593109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456" name="TextBox 43"/>
            <p:cNvSpPr txBox="1">
              <a:spLocks noChangeArrowheads="1"/>
            </p:cNvSpPr>
            <p:nvPr/>
          </p:nvSpPr>
          <p:spPr bwMode="auto">
            <a:xfrm>
              <a:off x="5433566" y="3154253"/>
              <a:ext cx="2370570" cy="41498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 smtClean="0">
                  <a:latin typeface="Bookman Old Style" pitchFamily="18" charset="0"/>
                </a:rPr>
                <a:t>PQ = PR = 4.5 cm</a:t>
              </a:r>
              <a:endParaRPr lang="en-US" altLang="en-US" dirty="0">
                <a:latin typeface="Bookman Old Style" pitchFamily="18" charset="0"/>
              </a:endParaRPr>
            </a:p>
          </p:txBody>
        </p:sp>
      </p:grpSp>
      <p:pic>
        <p:nvPicPr>
          <p:cNvPr id="1457" name="Picture 14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420424"/>
            <a:ext cx="85725" cy="857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" name="Picture 145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393950"/>
            <a:ext cx="85725" cy="8572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4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3457E-7 L 0.26615 -0.42315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-2117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8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2" dur="9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23457E-7 L 0.26615 -0.42315 " pathEditMode="relative" rAng="0" ptsTypes="AA">
                                      <p:cBhvr>
                                        <p:cTn id="197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-21173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99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9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6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84834E-6 L 0.21233 0.00092 " pathEditMode="relative" rAng="0" ptsTypes="AA">
                                      <p:cBhvr>
                                        <p:cTn id="243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31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284" dur="9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270000">
                                      <p:cBhvr>
                                        <p:cTn id="291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2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54 L 0.21493 0.00092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4" y="-31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280000">
                                      <p:cBhvr>
                                        <p:cTn id="308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312" dur="9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700000">
                                      <p:cBhvr>
                                        <p:cTn id="319" dur="1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2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0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9136E-6 L -0.0007 0.78302 " pathEditMode="relative" rAng="0" ptsTypes="AA">
                                      <p:cBhvr>
                                        <p:cTn id="357" dur="100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9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000"/>
                            </p:stCondLst>
                            <p:childTnLst>
                              <p:par>
                                <p:cTn id="3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8" dur="9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1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000"/>
                            </p:stCondLst>
                            <p:childTnLst>
                              <p:par>
                                <p:cTn id="4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5035 -0.23982 " pathEditMode="relative" rAng="0" ptsTypes="AA">
                                      <p:cBhvr>
                                        <p:cTn id="453" dur="9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7" y="-12006"/>
                                    </p:animMotion>
                                  </p:childTnLst>
                                </p:cTn>
                              </p:par>
                              <p:par>
                                <p:cTn id="4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2.96296E-6 L -0.16389 0.25648 " pathEditMode="relative" rAng="0" ptsTypes="AA">
                                      <p:cBhvr>
                                        <p:cTn id="479" dur="9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12809"/>
                                    </p:animMotion>
                                  </p:childTnLst>
                                </p:cTn>
                              </p:par>
                              <p:par>
                                <p:cTn id="4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2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00"/>
                            </p:stCondLst>
                            <p:childTnLst>
                              <p:par>
                                <p:cTn id="4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5679E-6 L -0.09566 0.18703 " pathEditMode="relative" rAng="0" ptsTypes="AA">
                                      <p:cBhvr>
                                        <p:cTn id="508" dur="9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9352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1"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500"/>
                            </p:stCondLst>
                            <p:childTnLst>
                              <p:par>
                                <p:cTn id="5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000"/>
                            </p:stCondLst>
                            <p:childTnLst>
                              <p:par>
                                <p:cTn id="5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5"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8"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" grpId="0" animBg="1"/>
      <p:bldP spid="1459" grpId="1" animBg="1"/>
      <p:bldP spid="1277" grpId="0" animBg="1"/>
      <p:bldP spid="1277" grpId="1" animBg="1"/>
      <p:bldP spid="1276" grpId="0" animBg="1"/>
      <p:bldP spid="1276" grpId="1" animBg="1"/>
      <p:bldP spid="1260" grpId="0" animBg="1"/>
      <p:bldP spid="1260" grpId="1" animBg="1"/>
      <p:bldP spid="1259" grpId="0" animBg="1"/>
      <p:bldP spid="1259" grpId="1" animBg="1"/>
      <p:bldP spid="1258" grpId="0" animBg="1"/>
      <p:bldP spid="1258" grpId="1" animBg="1"/>
      <p:bldP spid="1244" grpId="0" animBg="1"/>
      <p:bldP spid="1244" grpId="1" animBg="1"/>
      <p:bldP spid="1221" grpId="0" animBg="1"/>
      <p:bldP spid="344" grpId="0" animBg="1"/>
      <p:bldP spid="345" grpId="0" animBg="1"/>
      <p:bldP spid="346" grpId="0"/>
      <p:bldP spid="347" grpId="0" animBg="1"/>
      <p:bldP spid="352" grpId="0" animBg="1"/>
      <p:bldP spid="353" grpId="0"/>
      <p:bldP spid="1225" grpId="0" animBg="1"/>
      <p:bldP spid="1228" grpId="0" animBg="1"/>
      <p:bldP spid="1229" grpId="0" animBg="1"/>
      <p:bldP spid="523" grpId="0" animBg="1"/>
      <p:bldP spid="525" grpId="0"/>
      <p:bldP spid="699" grpId="0"/>
      <p:bldP spid="872" grpId="0"/>
      <p:bldP spid="1042" grpId="0"/>
      <p:bldP spid="1043" grpId="0"/>
      <p:bldP spid="1043" grpId="1"/>
      <p:bldP spid="1044" grpId="0"/>
      <p:bldP spid="1044" grpId="1"/>
      <p:bldP spid="1242" grpId="0"/>
      <p:bldP spid="1261" grpId="0" animBg="1"/>
      <p:bldP spid="1263" grpId="0" animBg="1"/>
      <p:bldP spid="1264" grpId="0" animBg="1"/>
      <p:bldP spid="1267" grpId="0"/>
      <p:bldP spid="1268" grpId="0"/>
      <p:bldP spid="1269" grpId="0"/>
      <p:bldP spid="1270" grpId="0"/>
      <p:bldP spid="1271" grpId="0"/>
      <p:bldP spid="1272" grpId="0" animBg="1"/>
      <p:bldP spid="1274" grpId="0"/>
      <p:bldP spid="1275" grpId="0"/>
      <p:bldP spid="1278" grpId="0" animBg="1"/>
      <p:bldP spid="1286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14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5" name="Title 7"/>
          <p:cNvSpPr txBox="1">
            <a:spLocks/>
          </p:cNvSpPr>
          <p:nvPr/>
        </p:nvSpPr>
        <p:spPr bwMode="auto">
          <a:xfrm>
            <a:off x="685800" y="36385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tangents to a circle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from an external point.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[continuation of the previous module]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2647950"/>
            <a:ext cx="3041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     In </a:t>
            </a:r>
            <a:r>
              <a:rPr lang="en-US" sz="1400" b="1" dirty="0" smtClean="0"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latin typeface="Bookman Old Style" panose="02050604050505020204" pitchFamily="18" charset="0"/>
              </a:rPr>
              <a:t>ABC, </a:t>
            </a:r>
          </a:p>
          <a:p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     A + B + C = 180</a:t>
            </a:r>
            <a:r>
              <a:rPr lang="en-US" sz="1400" b="1" baseline="30000" dirty="0" smtClean="0">
                <a:latin typeface="Bookman Old Style" panose="02050604050505020204" pitchFamily="18" charset="0"/>
                <a:sym typeface="Symbol"/>
              </a:rPr>
              <a:t>o</a:t>
            </a:r>
          </a:p>
          <a:p>
            <a:r>
              <a:rPr lang="en-US" sz="1400" b="1" dirty="0" smtClean="0">
                <a:latin typeface="Symbol" panose="05050102010706020507" pitchFamily="18" charset="2"/>
              </a:rPr>
              <a:t>\</a:t>
            </a:r>
            <a:r>
              <a:rPr lang="en-US" sz="1400" b="1" dirty="0" smtClean="0">
                <a:latin typeface="Bookman Old Style" panose="02050604050505020204" pitchFamily="18" charset="0"/>
              </a:rPr>
              <a:t>  105 + 45 + </a:t>
            </a:r>
            <a:r>
              <a:rPr lang="en-US" sz="1400" b="1" dirty="0">
                <a:latin typeface="Bookman Old Style" panose="02050604050505020204" pitchFamily="18" charset="0"/>
                <a:sym typeface="Symbol"/>
              </a:rPr>
              <a:t>C = </a:t>
            </a:r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180</a:t>
            </a:r>
            <a:endParaRPr lang="en-US" sz="1400" b="1" baseline="30000" dirty="0">
              <a:latin typeface="Bookman Old Style" panose="02050604050505020204" pitchFamily="18" charset="0"/>
              <a:sym typeface="Symbol"/>
            </a:endParaRPr>
          </a:p>
          <a:p>
            <a:r>
              <a:rPr lang="en-US" sz="1400" b="1" dirty="0" smtClean="0">
                <a:latin typeface="Symbol" panose="05050102010706020507" pitchFamily="18" charset="2"/>
              </a:rPr>
              <a:t>\</a:t>
            </a:r>
            <a:r>
              <a:rPr lang="en-US" sz="1400" b="1" dirty="0" smtClean="0">
                <a:latin typeface="Bookman Old Style" panose="02050604050505020204" pitchFamily="18" charset="0"/>
              </a:rPr>
              <a:t>  150 + </a:t>
            </a:r>
            <a:r>
              <a:rPr lang="en-US" sz="1400" b="1" dirty="0">
                <a:latin typeface="Bookman Old Style" panose="02050604050505020204" pitchFamily="18" charset="0"/>
                <a:sym typeface="Symbol"/>
              </a:rPr>
              <a:t>C = </a:t>
            </a:r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180</a:t>
            </a:r>
            <a:endParaRPr lang="en-US" sz="1400" b="1" dirty="0" smtClean="0">
              <a:latin typeface="Bookman Old Style" panose="02050604050505020204" pitchFamily="18" charset="0"/>
            </a:endParaRPr>
          </a:p>
          <a:p>
            <a:r>
              <a:rPr lang="en-US" sz="1400" b="1" dirty="0" smtClean="0">
                <a:latin typeface="Symbol" panose="05050102010706020507" pitchFamily="18" charset="2"/>
                <a:sym typeface="Symbol"/>
              </a:rPr>
              <a:t>\</a:t>
            </a:r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  </a:t>
            </a:r>
            <a:r>
              <a:rPr lang="en-US" sz="1400" b="1" dirty="0">
                <a:latin typeface="Bookman Old Style" panose="02050604050505020204" pitchFamily="18" charset="0"/>
                <a:sym typeface="Symbol"/>
              </a:rPr>
              <a:t>C = </a:t>
            </a:r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180 – 150</a:t>
            </a:r>
            <a:endParaRPr lang="en-US" sz="1400" b="1" dirty="0">
              <a:latin typeface="Bookman Old Style" panose="02050604050505020204" pitchFamily="18" charset="0"/>
            </a:endParaRPr>
          </a:p>
          <a:p>
            <a:r>
              <a:rPr lang="en-US" sz="1400" b="1" dirty="0" smtClean="0">
                <a:latin typeface="Symbol" panose="05050102010706020507" pitchFamily="18" charset="2"/>
                <a:sym typeface="Symbol"/>
              </a:rPr>
              <a:t>\</a:t>
            </a:r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  </a:t>
            </a:r>
            <a:r>
              <a:rPr lang="en-US" sz="1400" b="1" dirty="0">
                <a:latin typeface="Bookman Old Style" panose="02050604050505020204" pitchFamily="18" charset="0"/>
                <a:sym typeface="Symbol"/>
              </a:rPr>
              <a:t>C = </a:t>
            </a:r>
            <a:r>
              <a:rPr lang="en-US" sz="1400" b="1" dirty="0" smtClean="0">
                <a:latin typeface="Bookman Old Style" panose="02050604050505020204" pitchFamily="18" charset="0"/>
                <a:sym typeface="Symbol"/>
              </a:rPr>
              <a:t>30</a:t>
            </a:r>
            <a:r>
              <a:rPr lang="en-US" sz="1400" b="1" baseline="30000" dirty="0" smtClean="0">
                <a:latin typeface="Bookman Old Style" panose="02050604050505020204" pitchFamily="18" charset="0"/>
                <a:sym typeface="Symbol"/>
              </a:rPr>
              <a:t>o</a:t>
            </a:r>
            <a:endParaRPr lang="en-US" sz="14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1953" name="Text Box 52"/>
          <p:cNvSpPr txBox="1">
            <a:spLocks noChangeArrowheads="1"/>
          </p:cNvSpPr>
          <p:nvPr/>
        </p:nvSpPr>
        <p:spPr bwMode="auto">
          <a:xfrm>
            <a:off x="3015656" y="2432506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Q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44" name="Text Box 52"/>
          <p:cNvSpPr txBox="1">
            <a:spLocks noChangeArrowheads="1"/>
          </p:cNvSpPr>
          <p:nvPr/>
        </p:nvSpPr>
        <p:spPr bwMode="auto">
          <a:xfrm>
            <a:off x="3523656" y="2414588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59" name="Rounded Rectangle 2058"/>
          <p:cNvSpPr/>
          <p:nvPr/>
        </p:nvSpPr>
        <p:spPr bwMode="auto">
          <a:xfrm>
            <a:off x="5656743" y="1612076"/>
            <a:ext cx="1399909" cy="214539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58" name="Rounded Rectangle 2057"/>
          <p:cNvSpPr/>
          <p:nvPr/>
        </p:nvSpPr>
        <p:spPr bwMode="auto">
          <a:xfrm>
            <a:off x="5651972" y="1307398"/>
            <a:ext cx="2855184" cy="303442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57" name="Rounded Rectangle 2056"/>
          <p:cNvSpPr/>
          <p:nvPr/>
        </p:nvSpPr>
        <p:spPr bwMode="auto">
          <a:xfrm>
            <a:off x="5654684" y="1097252"/>
            <a:ext cx="3032116" cy="202637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56" name="Rounded Rectangle 2055"/>
          <p:cNvSpPr/>
          <p:nvPr/>
        </p:nvSpPr>
        <p:spPr bwMode="auto">
          <a:xfrm>
            <a:off x="5665163" y="876863"/>
            <a:ext cx="1802437" cy="202637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55" name="Rounded Rectangle 2054"/>
          <p:cNvSpPr/>
          <p:nvPr/>
        </p:nvSpPr>
        <p:spPr bwMode="auto">
          <a:xfrm>
            <a:off x="5651822" y="671077"/>
            <a:ext cx="2716609" cy="202637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038" name="TextBox 2037"/>
          <p:cNvSpPr txBox="1"/>
          <p:nvPr/>
        </p:nvSpPr>
        <p:spPr>
          <a:xfrm>
            <a:off x="304800" y="20566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B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2039" name="TextBox 2038"/>
          <p:cNvSpPr txBox="1"/>
          <p:nvPr/>
        </p:nvSpPr>
        <p:spPr>
          <a:xfrm>
            <a:off x="1143169" y="95172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2040" name="TextBox 2039"/>
          <p:cNvSpPr txBox="1"/>
          <p:nvPr/>
        </p:nvSpPr>
        <p:spPr>
          <a:xfrm>
            <a:off x="1752761" y="206615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C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2041" name="Isosceles Triangle 2040"/>
          <p:cNvSpPr/>
          <p:nvPr/>
        </p:nvSpPr>
        <p:spPr>
          <a:xfrm>
            <a:off x="453903" y="860427"/>
            <a:ext cx="1856078" cy="1253666"/>
          </a:xfrm>
          <a:prstGeom prst="triangle">
            <a:avLst>
              <a:gd name="adj" fmla="val 630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TextBox 2041"/>
          <p:cNvSpPr txBox="1"/>
          <p:nvPr/>
        </p:nvSpPr>
        <p:spPr>
          <a:xfrm>
            <a:off x="621906" y="186968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Bookman Old Style" pitchFamily="18" charset="0"/>
              </a:rPr>
              <a:t>45</a:t>
            </a:r>
            <a:r>
              <a:rPr lang="en-US" sz="1050" b="1" baseline="30000" dirty="0" smtClean="0">
                <a:latin typeface="Bookman Old Style" pitchFamily="18" charset="0"/>
              </a:rPr>
              <a:t>o</a:t>
            </a:r>
            <a:endParaRPr lang="en-US" sz="1050" b="1" baseline="30000" dirty="0">
              <a:latin typeface="Bookman Old Style" pitchFamily="18" charset="0"/>
            </a:endParaRPr>
          </a:p>
        </p:txBody>
      </p:sp>
      <p:sp>
        <p:nvSpPr>
          <p:cNvPr id="2043" name="TextBox 2042"/>
          <p:cNvSpPr txBox="1"/>
          <p:nvPr/>
        </p:nvSpPr>
        <p:spPr>
          <a:xfrm>
            <a:off x="1040688" y="130952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Bookman Old Style" pitchFamily="18" charset="0"/>
              </a:rPr>
              <a:t>105</a:t>
            </a:r>
            <a:r>
              <a:rPr lang="en-US" sz="1000" b="1" baseline="30000" dirty="0" smtClean="0">
                <a:latin typeface="Bookman Old Style" pitchFamily="18" charset="0"/>
              </a:rPr>
              <a:t>o</a:t>
            </a:r>
            <a:endParaRPr lang="en-US" sz="1000" b="1" baseline="30000" dirty="0">
              <a:latin typeface="Bookman Old Style" pitchFamily="18" charset="0"/>
            </a:endParaRPr>
          </a:p>
        </p:txBody>
      </p:sp>
      <p:sp>
        <p:nvSpPr>
          <p:cNvPr id="2044" name="TextBox 2043"/>
          <p:cNvSpPr txBox="1"/>
          <p:nvPr/>
        </p:nvSpPr>
        <p:spPr>
          <a:xfrm>
            <a:off x="757406" y="467896"/>
            <a:ext cx="1662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2045" name="Straight Connector 2044"/>
          <p:cNvCxnSpPr/>
          <p:nvPr/>
        </p:nvCxnSpPr>
        <p:spPr>
          <a:xfrm>
            <a:off x="1622627" y="860427"/>
            <a:ext cx="687354" cy="1253666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" name="Isosceles Triangle 2045"/>
          <p:cNvSpPr/>
          <p:nvPr/>
        </p:nvSpPr>
        <p:spPr>
          <a:xfrm>
            <a:off x="453857" y="1191765"/>
            <a:ext cx="1367968" cy="923980"/>
          </a:xfrm>
          <a:prstGeom prst="triangle">
            <a:avLst>
              <a:gd name="adj" fmla="val 630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7" name="Straight Connector 2046"/>
          <p:cNvCxnSpPr>
            <a:stCxn id="2041" idx="4"/>
          </p:cNvCxnSpPr>
          <p:nvPr/>
        </p:nvCxnSpPr>
        <p:spPr>
          <a:xfrm flipH="1" flipV="1">
            <a:off x="443222" y="2111392"/>
            <a:ext cx="1866759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>
            <a:stCxn id="2041" idx="0"/>
          </p:cNvCxnSpPr>
          <p:nvPr/>
        </p:nvCxnSpPr>
        <p:spPr>
          <a:xfrm flipH="1">
            <a:off x="451050" y="860427"/>
            <a:ext cx="1173908" cy="125097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1596060" y="69455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A</a:t>
            </a:r>
            <a:r>
              <a:rPr lang="en-US" sz="1200" b="1" dirty="0" smtClean="0">
                <a:latin typeface="Bookman Old Style" pitchFamily="18" charset="0"/>
                <a:sym typeface="Symbol"/>
              </a:rPr>
              <a:t>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2050" name="TextBox 2049"/>
          <p:cNvSpPr txBox="1"/>
          <p:nvPr/>
        </p:nvSpPr>
        <p:spPr>
          <a:xfrm>
            <a:off x="2215059" y="2057063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Bookman Old Style" pitchFamily="18" charset="0"/>
              </a:rPr>
              <a:t>C</a:t>
            </a:r>
            <a:r>
              <a:rPr lang="en-US" sz="1200" b="1" smtClean="0">
                <a:latin typeface="Bookman Old Style" pitchFamily="18" charset="0"/>
                <a:sym typeface="Symbol"/>
              </a:rPr>
              <a:t></a:t>
            </a:r>
            <a:endParaRPr lang="en-US" sz="1200" b="1" dirty="0">
              <a:latin typeface="Bookman Old Style" pitchFamily="18" charset="0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1300125" y="188447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Bookman Old Style" pitchFamily="18" charset="0"/>
              </a:rPr>
              <a:t>30</a:t>
            </a:r>
            <a:r>
              <a:rPr lang="en-US" sz="1050" b="1" baseline="30000" dirty="0" smtClean="0">
                <a:latin typeface="Bookman Old Style" pitchFamily="18" charset="0"/>
              </a:rPr>
              <a:t>o</a:t>
            </a:r>
            <a:endParaRPr lang="en-US" sz="1050" b="1" baseline="30000" dirty="0">
              <a:latin typeface="Bookman Old Style" pitchFamily="18" charset="0"/>
            </a:endParaRPr>
          </a:p>
        </p:txBody>
      </p:sp>
      <p:sp>
        <p:nvSpPr>
          <p:cNvPr id="2052" name="Arc 2051"/>
          <p:cNvSpPr/>
          <p:nvPr/>
        </p:nvSpPr>
        <p:spPr>
          <a:xfrm>
            <a:off x="436956" y="1938734"/>
            <a:ext cx="255590" cy="255590"/>
          </a:xfrm>
          <a:prstGeom prst="arc">
            <a:avLst>
              <a:gd name="adj1" fmla="val 17449254"/>
              <a:gd name="adj2" fmla="val 13465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Arc 2052"/>
          <p:cNvSpPr/>
          <p:nvPr/>
        </p:nvSpPr>
        <p:spPr>
          <a:xfrm flipH="1">
            <a:off x="1644509" y="1935618"/>
            <a:ext cx="255590" cy="255590"/>
          </a:xfrm>
          <a:prstGeom prst="arc">
            <a:avLst>
              <a:gd name="adj1" fmla="val 17449254"/>
              <a:gd name="adj2" fmla="val 13465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Arc 2053"/>
          <p:cNvSpPr/>
          <p:nvPr/>
        </p:nvSpPr>
        <p:spPr>
          <a:xfrm flipH="1">
            <a:off x="1129113" y="1003700"/>
            <a:ext cx="359568" cy="359568"/>
          </a:xfrm>
          <a:prstGeom prst="arc">
            <a:avLst>
              <a:gd name="adj1" fmla="val 3135037"/>
              <a:gd name="adj2" fmla="val 70789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7" name="TextBox 2036"/>
              <p:cNvSpPr txBox="1"/>
              <p:nvPr/>
            </p:nvSpPr>
            <p:spPr>
              <a:xfrm>
                <a:off x="5349352" y="604100"/>
                <a:ext cx="3730805" cy="126470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Draw a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ABC with BC = 7cm,       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B = 45</a:t>
                </a:r>
                <a:r>
                  <a:rPr lang="en-US" sz="14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o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,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 =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105</a:t>
                </a:r>
                <a:r>
                  <a:rPr lang="en-US" sz="14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o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. Then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construct a triangle whose sides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kern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1400" b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1400" b="1" i="1" ker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times the corresponding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sides of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ABC. </a:t>
                </a:r>
                <a:endParaRPr lang="en-US" sz="14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37" name="TextBox 2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352" y="604100"/>
                <a:ext cx="3730805" cy="1264705"/>
              </a:xfrm>
              <a:prstGeom prst="rect">
                <a:avLst/>
              </a:prstGeom>
              <a:blipFill rotWithShape="1">
                <a:blip r:embed="rId2"/>
                <a:stretch>
                  <a:fillRect l="-490" t="-962" b="-384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0" name="Arc 889"/>
          <p:cNvSpPr/>
          <p:nvPr/>
        </p:nvSpPr>
        <p:spPr>
          <a:xfrm>
            <a:off x="4014199" y="1695453"/>
            <a:ext cx="1514470" cy="1514470"/>
          </a:xfrm>
          <a:prstGeom prst="arc">
            <a:avLst>
              <a:gd name="adj1" fmla="val 17292865"/>
              <a:gd name="adj2" fmla="val 187568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Arc 883"/>
          <p:cNvSpPr/>
          <p:nvPr/>
        </p:nvSpPr>
        <p:spPr>
          <a:xfrm>
            <a:off x="4769045" y="1695450"/>
            <a:ext cx="1514476" cy="1514476"/>
          </a:xfrm>
          <a:prstGeom prst="arc">
            <a:avLst>
              <a:gd name="adj1" fmla="val 10220329"/>
              <a:gd name="adj2" fmla="val 164940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Arc 729"/>
          <p:cNvSpPr/>
          <p:nvPr/>
        </p:nvSpPr>
        <p:spPr>
          <a:xfrm>
            <a:off x="1986958" y="1196974"/>
            <a:ext cx="1339848" cy="1339848"/>
          </a:xfrm>
          <a:prstGeom prst="arc">
            <a:avLst>
              <a:gd name="adj1" fmla="val 20681250"/>
              <a:gd name="adj2" fmla="val 3520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Arc 723"/>
          <p:cNvSpPr/>
          <p:nvPr/>
        </p:nvSpPr>
        <p:spPr>
          <a:xfrm>
            <a:off x="2075858" y="1869283"/>
            <a:ext cx="1162048" cy="1162048"/>
          </a:xfrm>
          <a:prstGeom prst="arc">
            <a:avLst>
              <a:gd name="adj1" fmla="val 15651711"/>
              <a:gd name="adj2" fmla="val 75530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Arc 542"/>
          <p:cNvSpPr/>
          <p:nvPr/>
        </p:nvSpPr>
        <p:spPr>
          <a:xfrm>
            <a:off x="383586" y="1108078"/>
            <a:ext cx="2689220" cy="2689220"/>
          </a:xfrm>
          <a:prstGeom prst="arc">
            <a:avLst>
              <a:gd name="adj1" fmla="val 18471682"/>
              <a:gd name="adj2" fmla="val 19623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Arc 535"/>
          <p:cNvSpPr/>
          <p:nvPr/>
        </p:nvSpPr>
        <p:spPr>
          <a:xfrm>
            <a:off x="1731620" y="1536700"/>
            <a:ext cx="1835148" cy="1835150"/>
          </a:xfrm>
          <a:prstGeom prst="arc">
            <a:avLst>
              <a:gd name="adj1" fmla="val 10171634"/>
              <a:gd name="adj2" fmla="val 1132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Line 4"/>
          <p:cNvSpPr>
            <a:spLocks noChangeShapeType="1"/>
          </p:cNvSpPr>
          <p:nvPr/>
        </p:nvSpPr>
        <p:spPr bwMode="auto">
          <a:xfrm>
            <a:off x="723306" y="2455898"/>
            <a:ext cx="723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5" name="Oval 33"/>
          <p:cNvSpPr>
            <a:spLocks noChangeArrowheads="1"/>
          </p:cNvSpPr>
          <p:nvPr/>
        </p:nvSpPr>
        <p:spPr bwMode="auto">
          <a:xfrm>
            <a:off x="2615606" y="2406686"/>
            <a:ext cx="104775" cy="1063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" name="Arc 185"/>
          <p:cNvSpPr/>
          <p:nvPr/>
        </p:nvSpPr>
        <p:spPr>
          <a:xfrm rot="10800000" flipH="1">
            <a:off x="2661644" y="-1271552"/>
            <a:ext cx="5737225" cy="7450138"/>
          </a:xfrm>
          <a:prstGeom prst="arc">
            <a:avLst>
              <a:gd name="adj1" fmla="val 10572395"/>
              <a:gd name="adj2" fmla="val 109972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87" name="Arc 186"/>
          <p:cNvSpPr/>
          <p:nvPr/>
        </p:nvSpPr>
        <p:spPr>
          <a:xfrm rot="10800000">
            <a:off x="-208557" y="-1271552"/>
            <a:ext cx="5737226" cy="7450138"/>
          </a:xfrm>
          <a:prstGeom prst="arc">
            <a:avLst>
              <a:gd name="adj1" fmla="val 10550993"/>
              <a:gd name="adj2" fmla="val 11034319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88" name="Text Box 8"/>
          <p:cNvSpPr txBox="1">
            <a:spLocks noChangeArrowheads="1"/>
          </p:cNvSpPr>
          <p:nvPr/>
        </p:nvSpPr>
        <p:spPr bwMode="auto">
          <a:xfrm>
            <a:off x="5466756" y="2397161"/>
            <a:ext cx="3444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89" name="Oval 33"/>
          <p:cNvSpPr>
            <a:spLocks noChangeArrowheads="1"/>
          </p:cNvSpPr>
          <p:nvPr/>
        </p:nvSpPr>
        <p:spPr bwMode="auto">
          <a:xfrm>
            <a:off x="5473106" y="2395573"/>
            <a:ext cx="104775" cy="1063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0" name="Text Box 8"/>
          <p:cNvSpPr txBox="1">
            <a:spLocks noChangeArrowheads="1"/>
          </p:cNvSpPr>
          <p:nvPr/>
        </p:nvSpPr>
        <p:spPr bwMode="auto">
          <a:xfrm>
            <a:off x="2372719" y="2428911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3759236" y="2404016"/>
            <a:ext cx="77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192" name="Line 4"/>
          <p:cNvSpPr>
            <a:spLocks noChangeShapeType="1"/>
          </p:cNvSpPr>
          <p:nvPr/>
        </p:nvSpPr>
        <p:spPr bwMode="auto">
          <a:xfrm>
            <a:off x="647106" y="2455898"/>
            <a:ext cx="739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93" name="Group 192"/>
          <p:cNvGrpSpPr>
            <a:grpSpLocks/>
          </p:cNvGrpSpPr>
          <p:nvPr/>
        </p:nvGrpSpPr>
        <p:grpSpPr bwMode="auto">
          <a:xfrm>
            <a:off x="647106" y="2468598"/>
            <a:ext cx="7543800" cy="495300"/>
            <a:chOff x="1515075" y="1268751"/>
            <a:chExt cx="6558727" cy="570595"/>
          </a:xfrm>
        </p:grpSpPr>
        <p:sp>
          <p:nvSpPr>
            <p:cNvPr id="194" name="Rectangle 193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95" name="Straight Connector 194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04" name="Straight Connector 203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15" name="Straight Connector 214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26" name="Straight Connector 225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37" name="Straight Connector 236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 dirty="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48" name="Straight Connector 247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59" name="Straight Connector 258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 dirty="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81" name="Straight Connector 280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292" name="Straight Connector 291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03" name="Straight Connector 302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25" name="Straight Connector 324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36" name="Straight Connector 335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47" name="Straight Connector 346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0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66" y="1316073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1" name="Group 360"/>
          <p:cNvGrpSpPr>
            <a:grpSpLocks/>
          </p:cNvGrpSpPr>
          <p:nvPr/>
        </p:nvGrpSpPr>
        <p:grpSpPr bwMode="auto">
          <a:xfrm>
            <a:off x="1913478" y="4343817"/>
            <a:ext cx="6429828" cy="495300"/>
            <a:chOff x="1515075" y="1268751"/>
            <a:chExt cx="6558727" cy="570595"/>
          </a:xfrm>
        </p:grpSpPr>
        <p:sp>
          <p:nvSpPr>
            <p:cNvPr id="362" name="Rectangle 361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363" name="Straight Connector 362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34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72" name="Straight Connector 371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45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83" name="Straight Connector 382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56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94" name="Straight Connector 393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Rectangle 367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05" name="Straight Connector 404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ctangle 378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16" name="Straight Connector 415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Rectangle 389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27" name="Straight Connector 426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Rectangle 400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38" name="Straight Connector 437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Rectangle 411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49" name="Straight Connector 448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Rectangle 422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60" name="Straight Connector 459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33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71" name="Straight Connector 470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44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82" name="Straight Connector 481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Rectangle 455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93" name="Straight Connector 492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Rectangle 466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04" name="Straight Connector 503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Rectangle 477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15" name="Straight Connector 514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Rectangle 488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26" name="Straight Connector 525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8" name="Picture 3" descr="C:\Users\dell\Desktop\rounder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0484">
            <a:off x="-651597" y="2445314"/>
            <a:ext cx="5150196" cy="376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9" name="Picture 3" descr="C:\Users\dell\Desktop\rounder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1077">
            <a:off x="94656" y="576298"/>
            <a:ext cx="51308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0" name="Arc 539"/>
          <p:cNvSpPr/>
          <p:nvPr/>
        </p:nvSpPr>
        <p:spPr>
          <a:xfrm flipH="1">
            <a:off x="1750415" y="1536696"/>
            <a:ext cx="1835148" cy="1835150"/>
          </a:xfrm>
          <a:prstGeom prst="arc">
            <a:avLst>
              <a:gd name="adj1" fmla="val 10171634"/>
              <a:gd name="adj2" fmla="val 1132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3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5260">
            <a:off x="1828041" y="1842627"/>
            <a:ext cx="1662376" cy="121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9" name="Arc 548"/>
          <p:cNvSpPr/>
          <p:nvPr/>
        </p:nvSpPr>
        <p:spPr>
          <a:xfrm rot="151082" flipH="1">
            <a:off x="2236831" y="1112837"/>
            <a:ext cx="2689220" cy="2689220"/>
          </a:xfrm>
          <a:prstGeom prst="arc">
            <a:avLst>
              <a:gd name="adj1" fmla="val 18471682"/>
              <a:gd name="adj2" fmla="val 19623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1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8742">
            <a:off x="530421" y="1577147"/>
            <a:ext cx="2394250" cy="175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0" name="Straight Connector 549"/>
          <p:cNvCxnSpPr>
            <a:cxnSpLocks noChangeShapeType="1"/>
          </p:cNvCxnSpPr>
          <p:nvPr/>
        </p:nvCxnSpPr>
        <p:spPr bwMode="auto">
          <a:xfrm>
            <a:off x="2657699" y="957798"/>
            <a:ext cx="0" cy="149508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1" name="Group 550"/>
          <p:cNvGrpSpPr>
            <a:grpSpLocks/>
          </p:cNvGrpSpPr>
          <p:nvPr/>
        </p:nvGrpSpPr>
        <p:grpSpPr bwMode="auto">
          <a:xfrm rot="5400000">
            <a:off x="-440586" y="2528887"/>
            <a:ext cx="5688012" cy="493713"/>
            <a:chOff x="1515075" y="1268751"/>
            <a:chExt cx="6558727" cy="570529"/>
          </a:xfrm>
        </p:grpSpPr>
        <p:sp>
          <p:nvSpPr>
            <p:cNvPr id="552" name="Rectangle 55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553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5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6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7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8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9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0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1" name="Rectangle 560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62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5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6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7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8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9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0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1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2" name="Rectangle 571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73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4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5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6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7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8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9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0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1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2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" name="Rectangle 582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84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5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6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7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8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9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0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1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2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3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4" name="Rectangle 593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95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6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7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8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9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0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2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3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5" name="Rectangle 604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06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7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0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1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2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3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" name="Rectangle 615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17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6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7" name="Rectangle 626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28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9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0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1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2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3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6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7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8" name="Rectangle 637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39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0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1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2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3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4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6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7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8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9" name="Rectangle 648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50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1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2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3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4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7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8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9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0" name="Rectangle 659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61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2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3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4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7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8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9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0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1" name="Rectangle 670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72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3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4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6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7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8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9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0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1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2" name="Rectangle 681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83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4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5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7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8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9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0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1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2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3" name="Rectangle 692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694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5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7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8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9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0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1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2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3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4" name="Rectangle 703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05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7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8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9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0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1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2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3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4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5" name="Rectangle 714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16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18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1563" y="1831975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9" name="Straight Arrow Connector 718"/>
          <p:cNvCxnSpPr/>
          <p:nvPr/>
        </p:nvCxnSpPr>
        <p:spPr>
          <a:xfrm rot="16140000">
            <a:off x="2585872" y="927111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2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9019">
            <a:off x="2138206" y="2074418"/>
            <a:ext cx="1039746" cy="76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5" name="Arc 734"/>
          <p:cNvSpPr/>
          <p:nvPr/>
        </p:nvSpPr>
        <p:spPr>
          <a:xfrm rot="587198">
            <a:off x="2575269" y="1781170"/>
            <a:ext cx="1339848" cy="1339848"/>
          </a:xfrm>
          <a:prstGeom prst="arc">
            <a:avLst>
              <a:gd name="adj1" fmla="val 15392174"/>
              <a:gd name="adj2" fmla="val 165942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8" name="Picture 3" descr="C:\Users\dell\Desktop\rounder1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1800">
            <a:off x="2050850" y="1428090"/>
            <a:ext cx="1205572" cy="88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0" name="Straight Connector 529"/>
          <p:cNvCxnSpPr>
            <a:cxnSpLocks noChangeShapeType="1"/>
          </p:cNvCxnSpPr>
          <p:nvPr/>
        </p:nvCxnSpPr>
        <p:spPr bwMode="auto">
          <a:xfrm flipH="1">
            <a:off x="2659264" y="742950"/>
            <a:ext cx="1696242" cy="170834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1" name="Group 530"/>
          <p:cNvGrpSpPr>
            <a:grpSpLocks/>
          </p:cNvGrpSpPr>
          <p:nvPr/>
        </p:nvGrpSpPr>
        <p:grpSpPr bwMode="auto">
          <a:xfrm rot="8085935">
            <a:off x="-436658" y="2102068"/>
            <a:ext cx="5688012" cy="493713"/>
            <a:chOff x="1515075" y="1268751"/>
            <a:chExt cx="6558727" cy="570529"/>
          </a:xfrm>
        </p:grpSpPr>
        <p:sp>
          <p:nvSpPr>
            <p:cNvPr id="532" name="Rectangle 531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534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5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7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8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9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5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6" name="Rectangle 545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547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8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3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5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9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1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2" name="Rectangle 731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33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4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4" name="Rectangle 74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4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5" name="Rectangle 75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5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6" name="Rectangle 76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6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7" name="Rectangle 77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7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8" name="Rectangle 78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78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9" name="Rectangle 79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0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0" name="Rectangle 80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1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" name="Rectangle 82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2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2" name="Rectangle 83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3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3" name="Rectangle 84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4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4" name="Rectangle 85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5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5" name="Rectangle 86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6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6" name="Rectangle 87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87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79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20969">
            <a:off x="2320580" y="2057748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2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49019">
            <a:off x="4849130" y="1956049"/>
            <a:ext cx="1366246" cy="99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4" name="Arc 893"/>
          <p:cNvSpPr/>
          <p:nvPr/>
        </p:nvSpPr>
        <p:spPr>
          <a:xfrm rot="10800000">
            <a:off x="4478257" y="1133475"/>
            <a:ext cx="1339848" cy="1339848"/>
          </a:xfrm>
          <a:prstGeom prst="arc">
            <a:avLst>
              <a:gd name="adj1" fmla="val 20681250"/>
              <a:gd name="adj2" fmla="val 3520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Arc 894"/>
          <p:cNvSpPr/>
          <p:nvPr/>
        </p:nvSpPr>
        <p:spPr>
          <a:xfrm rot="20101214">
            <a:off x="4082033" y="1793305"/>
            <a:ext cx="1339848" cy="1339848"/>
          </a:xfrm>
          <a:prstGeom prst="arc">
            <a:avLst>
              <a:gd name="adj1" fmla="val 15626740"/>
              <a:gd name="adj2" fmla="val 168888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6" name="Picture 3" descr="C:\Users\dell\Desktop\rounder1-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80472">
            <a:off x="4164233" y="2017534"/>
            <a:ext cx="1205572" cy="88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3" name="Straight Connector 882"/>
          <p:cNvCxnSpPr>
            <a:cxnSpLocks noChangeShapeType="1"/>
          </p:cNvCxnSpPr>
          <p:nvPr/>
        </p:nvCxnSpPr>
        <p:spPr bwMode="auto">
          <a:xfrm>
            <a:off x="3402212" y="1231106"/>
            <a:ext cx="2128044" cy="122335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85" name="Group 884"/>
          <p:cNvGrpSpPr>
            <a:grpSpLocks/>
          </p:cNvGrpSpPr>
          <p:nvPr/>
        </p:nvGrpSpPr>
        <p:grpSpPr bwMode="auto">
          <a:xfrm rot="1799080">
            <a:off x="1789036" y="1988086"/>
            <a:ext cx="5688012" cy="493713"/>
            <a:chOff x="1515075" y="1268751"/>
            <a:chExt cx="6558727" cy="570529"/>
          </a:xfrm>
        </p:grpSpPr>
        <p:sp>
          <p:nvSpPr>
            <p:cNvPr id="886" name="Rectangle 885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887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8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9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2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3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7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8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9" name="Rectangle 898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00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1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2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3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4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5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6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7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8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9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0" name="Rectangle 909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11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2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3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4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5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6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7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8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9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0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" name="Rectangle 920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22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7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8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9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1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" name="Rectangle 931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33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4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5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6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7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8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9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0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1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3" name="Rectangle 942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44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5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6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7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8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9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0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1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3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4" name="Rectangle 953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55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6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7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8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9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0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1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5" name="Rectangle 964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66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7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8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9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0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1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4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5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6" name="Rectangle 975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77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8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9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0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1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2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4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5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6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7" name="Rectangle 986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88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9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0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1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2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4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5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6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7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8" name="Rectangle 997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999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0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1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2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4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5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6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7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8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9" name="Rectangle 1008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10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1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2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5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6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7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8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9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0" name="Rectangle 1019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21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2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3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1" name="Rectangle 1030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32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2" name="Rectangle 1041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43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3" name="Rectangle 1052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054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056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4953427" y="1366919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7" name="Straight Arrow Connector 1056"/>
          <p:cNvCxnSpPr/>
          <p:nvPr/>
        </p:nvCxnSpPr>
        <p:spPr>
          <a:xfrm rot="12540000">
            <a:off x="3341994" y="1241788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 rot="1831301">
            <a:off x="2658116" y="2246976"/>
            <a:ext cx="278070" cy="27807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Text Box 8"/>
          <p:cNvSpPr txBox="1">
            <a:spLocks noChangeArrowheads="1"/>
          </p:cNvSpPr>
          <p:nvPr/>
        </p:nvSpPr>
        <p:spPr bwMode="auto">
          <a:xfrm>
            <a:off x="2870068" y="2226618"/>
            <a:ext cx="4156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 dirty="0" smtClean="0">
                <a:solidFill>
                  <a:srgbClr val="000000"/>
                </a:solidFill>
                <a:latin typeface="Bookman Old Style" pitchFamily="18" charset="0"/>
              </a:rPr>
              <a:t>45</a:t>
            </a:r>
            <a:r>
              <a:rPr lang="en-US" altLang="en-US" sz="900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900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92" name="Arc 1591"/>
          <p:cNvSpPr/>
          <p:nvPr/>
        </p:nvSpPr>
        <p:spPr>
          <a:xfrm rot="7889174">
            <a:off x="3569367" y="1240704"/>
            <a:ext cx="278070" cy="27807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Text Box 8"/>
          <p:cNvSpPr txBox="1">
            <a:spLocks noChangeArrowheads="1"/>
          </p:cNvSpPr>
          <p:nvPr/>
        </p:nvSpPr>
        <p:spPr bwMode="auto">
          <a:xfrm>
            <a:off x="3502532" y="1501938"/>
            <a:ext cx="502920" cy="2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 dirty="0" smtClean="0">
                <a:solidFill>
                  <a:srgbClr val="000000"/>
                </a:solidFill>
                <a:latin typeface="Bookman Old Style" pitchFamily="18" charset="0"/>
              </a:rPr>
              <a:t>105</a:t>
            </a:r>
            <a:r>
              <a:rPr lang="en-US" altLang="en-US" sz="900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US" altLang="en-US" sz="900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98" name="Arc 1597"/>
          <p:cNvSpPr/>
          <p:nvPr/>
        </p:nvSpPr>
        <p:spPr>
          <a:xfrm rot="14498546">
            <a:off x="5192649" y="2279809"/>
            <a:ext cx="236832" cy="23683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Text Box 8"/>
          <p:cNvSpPr txBox="1">
            <a:spLocks noChangeArrowheads="1"/>
          </p:cNvSpPr>
          <p:nvPr/>
        </p:nvSpPr>
        <p:spPr bwMode="auto">
          <a:xfrm>
            <a:off x="4883353" y="2242501"/>
            <a:ext cx="5029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 dirty="0" smtClean="0">
                <a:solidFill>
                  <a:srgbClr val="000000"/>
                </a:solidFill>
                <a:latin typeface="Bookman Old Style" pitchFamily="18" charset="0"/>
              </a:rPr>
              <a:t>30</a:t>
            </a:r>
            <a:r>
              <a:rPr lang="en-US" altLang="en-US" sz="900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US" altLang="en-US" sz="900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40" name="Text Box 8"/>
          <p:cNvSpPr txBox="1">
            <a:spLocks noChangeArrowheads="1"/>
          </p:cNvSpPr>
          <p:nvPr/>
        </p:nvSpPr>
        <p:spPr bwMode="auto">
          <a:xfrm>
            <a:off x="3533499" y="1108710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43" name="Text Box 52"/>
          <p:cNvSpPr txBox="1">
            <a:spLocks noChangeArrowheads="1"/>
          </p:cNvSpPr>
          <p:nvPr/>
        </p:nvSpPr>
        <p:spPr bwMode="auto">
          <a:xfrm>
            <a:off x="1495284" y="2438400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45" name="Text Box 52"/>
          <p:cNvSpPr txBox="1">
            <a:spLocks noChangeArrowheads="1"/>
          </p:cNvSpPr>
          <p:nvPr/>
        </p:nvSpPr>
        <p:spPr bwMode="auto">
          <a:xfrm>
            <a:off x="2425106" y="1384300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Z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46" name="Text Box 52"/>
          <p:cNvSpPr txBox="1">
            <a:spLocks noChangeArrowheads="1"/>
          </p:cNvSpPr>
          <p:nvPr/>
        </p:nvSpPr>
        <p:spPr bwMode="auto">
          <a:xfrm>
            <a:off x="2469556" y="1854656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P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54" name="Text Box 52"/>
          <p:cNvSpPr txBox="1">
            <a:spLocks noChangeArrowheads="1"/>
          </p:cNvSpPr>
          <p:nvPr/>
        </p:nvSpPr>
        <p:spPr bwMode="auto">
          <a:xfrm>
            <a:off x="3263306" y="1759406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55" name="Text Box 52"/>
          <p:cNvSpPr txBox="1">
            <a:spLocks noChangeArrowheads="1"/>
          </p:cNvSpPr>
          <p:nvPr/>
        </p:nvSpPr>
        <p:spPr bwMode="auto">
          <a:xfrm>
            <a:off x="4561884" y="2419350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S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56" name="Text Box 52"/>
          <p:cNvSpPr txBox="1">
            <a:spLocks noChangeArrowheads="1"/>
          </p:cNvSpPr>
          <p:nvPr/>
        </p:nvSpPr>
        <p:spPr bwMode="auto">
          <a:xfrm>
            <a:off x="5014321" y="1762128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T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57" name="Text Box 52"/>
          <p:cNvSpPr txBox="1">
            <a:spLocks noChangeArrowheads="1"/>
          </p:cNvSpPr>
          <p:nvPr/>
        </p:nvSpPr>
        <p:spPr bwMode="auto">
          <a:xfrm>
            <a:off x="4299943" y="1843091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U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60" name="TextBox 2059"/>
          <p:cNvSpPr txBox="1"/>
          <p:nvPr/>
        </p:nvSpPr>
        <p:spPr>
          <a:xfrm>
            <a:off x="918565" y="2066151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Bookman Old Style" pitchFamily="18" charset="0"/>
              </a:rPr>
              <a:t>7 cm</a:t>
            </a:r>
            <a:endParaRPr lang="en-US" sz="1200" b="1" dirty="0">
              <a:latin typeface="Bookman Old Style" pitchFamily="18" charset="0"/>
            </a:endParaRPr>
          </a:p>
        </p:txBody>
      </p:sp>
      <p:grpSp>
        <p:nvGrpSpPr>
          <p:cNvPr id="1966" name="Group 41"/>
          <p:cNvGrpSpPr>
            <a:grpSpLocks/>
          </p:cNvGrpSpPr>
          <p:nvPr/>
        </p:nvGrpSpPr>
        <p:grpSpPr bwMode="auto">
          <a:xfrm>
            <a:off x="5807540" y="999766"/>
            <a:ext cx="2433679" cy="619526"/>
            <a:chOff x="5274904" y="3177423"/>
            <a:chExt cx="2379750" cy="69609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67" name="Rounded Rectangle 1966"/>
            <p:cNvSpPr/>
            <p:nvPr/>
          </p:nvSpPr>
          <p:spPr bwMode="auto">
            <a:xfrm>
              <a:off x="5274904" y="3177423"/>
              <a:ext cx="2379750" cy="6960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68" name="TextBox 43"/>
            <p:cNvSpPr txBox="1">
              <a:spLocks noChangeArrowheads="1"/>
            </p:cNvSpPr>
            <p:nvPr/>
          </p:nvSpPr>
          <p:spPr bwMode="auto">
            <a:xfrm>
              <a:off x="5324010" y="3327520"/>
              <a:ext cx="2278938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BC = 7cm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69" name="Group 41"/>
          <p:cNvGrpSpPr>
            <a:grpSpLocks/>
          </p:cNvGrpSpPr>
          <p:nvPr/>
        </p:nvGrpSpPr>
        <p:grpSpPr bwMode="auto">
          <a:xfrm>
            <a:off x="5317560" y="769318"/>
            <a:ext cx="3239226" cy="1080421"/>
            <a:chOff x="4881055" y="3274080"/>
            <a:chExt cx="3167447" cy="121396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70" name="Rounded Rectangle 1969"/>
            <p:cNvSpPr/>
            <p:nvPr/>
          </p:nvSpPr>
          <p:spPr bwMode="auto">
            <a:xfrm>
              <a:off x="4881055" y="3274080"/>
              <a:ext cx="3167447" cy="121396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71" name="TextBox 43"/>
            <p:cNvSpPr txBox="1">
              <a:spLocks noChangeArrowheads="1"/>
            </p:cNvSpPr>
            <p:nvPr/>
          </p:nvSpPr>
          <p:spPr bwMode="auto">
            <a:xfrm>
              <a:off x="4975107" y="3394745"/>
              <a:ext cx="3033266" cy="9337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any suitable radius, draw arcs intersecting BC at X and Y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72" name="Group 41"/>
          <p:cNvGrpSpPr>
            <a:grpSpLocks/>
          </p:cNvGrpSpPr>
          <p:nvPr/>
        </p:nvGrpSpPr>
        <p:grpSpPr bwMode="auto">
          <a:xfrm>
            <a:off x="5577541" y="808557"/>
            <a:ext cx="2774090" cy="1001943"/>
            <a:chOff x="5108469" y="3314601"/>
            <a:chExt cx="2712618" cy="112578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73" name="Rounded Rectangle 1972"/>
            <p:cNvSpPr/>
            <p:nvPr/>
          </p:nvSpPr>
          <p:spPr bwMode="auto">
            <a:xfrm>
              <a:off x="5108469" y="3314601"/>
              <a:ext cx="2712618" cy="112578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74" name="TextBox 43"/>
            <p:cNvSpPr txBox="1">
              <a:spLocks noChangeArrowheads="1"/>
            </p:cNvSpPr>
            <p:nvPr/>
          </p:nvSpPr>
          <p:spPr bwMode="auto">
            <a:xfrm>
              <a:off x="5200392" y="3405447"/>
              <a:ext cx="2506832" cy="9337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X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XY draw an arc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75" name="Group 41"/>
          <p:cNvGrpSpPr>
            <a:grpSpLocks/>
          </p:cNvGrpSpPr>
          <p:nvPr/>
        </p:nvGrpSpPr>
        <p:grpSpPr bwMode="auto">
          <a:xfrm>
            <a:off x="5548104" y="818428"/>
            <a:ext cx="2677046" cy="982201"/>
            <a:chOff x="5118659" y="3314990"/>
            <a:chExt cx="2617724" cy="11036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76" name="Rounded Rectangle 1975"/>
            <p:cNvSpPr/>
            <p:nvPr/>
          </p:nvSpPr>
          <p:spPr bwMode="auto">
            <a:xfrm>
              <a:off x="5118659" y="3314990"/>
              <a:ext cx="2617724" cy="110360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77" name="TextBox 43"/>
            <p:cNvSpPr txBox="1">
              <a:spLocks noChangeArrowheads="1"/>
            </p:cNvSpPr>
            <p:nvPr/>
          </p:nvSpPr>
          <p:spPr bwMode="auto">
            <a:xfrm>
              <a:off x="5200392" y="3405447"/>
              <a:ext cx="2506832" cy="9337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Y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 cut previously drawn arc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78" name="Group 41"/>
          <p:cNvGrpSpPr>
            <a:grpSpLocks/>
          </p:cNvGrpSpPr>
          <p:nvPr/>
        </p:nvGrpSpPr>
        <p:grpSpPr bwMode="auto">
          <a:xfrm>
            <a:off x="6050124" y="1080427"/>
            <a:ext cx="1662236" cy="458204"/>
            <a:chOff x="5540896" y="3377382"/>
            <a:chExt cx="1625401" cy="51483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79" name="Rounded Rectangle 1978"/>
            <p:cNvSpPr/>
            <p:nvPr/>
          </p:nvSpPr>
          <p:spPr bwMode="auto">
            <a:xfrm>
              <a:off x="5540896" y="3377382"/>
              <a:ext cx="1625401" cy="51483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80" name="TextBox 43"/>
            <p:cNvSpPr txBox="1">
              <a:spLocks noChangeArrowheads="1"/>
            </p:cNvSpPr>
            <p:nvPr/>
          </p:nvSpPr>
          <p:spPr bwMode="auto">
            <a:xfrm>
              <a:off x="5545549" y="3431300"/>
              <a:ext cx="1613958" cy="38040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BZ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81" name="Group 41"/>
          <p:cNvGrpSpPr>
            <a:grpSpLocks/>
          </p:cNvGrpSpPr>
          <p:nvPr/>
        </p:nvGrpSpPr>
        <p:grpSpPr bwMode="auto">
          <a:xfrm>
            <a:off x="5365435" y="701101"/>
            <a:ext cx="3239226" cy="1188462"/>
            <a:chOff x="4941340" y="3193661"/>
            <a:chExt cx="3167446" cy="133535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82" name="Rounded Rectangle 1981"/>
            <p:cNvSpPr/>
            <p:nvPr/>
          </p:nvSpPr>
          <p:spPr bwMode="auto">
            <a:xfrm>
              <a:off x="4941340" y="3193661"/>
              <a:ext cx="3167446" cy="133535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83" name="TextBox 43"/>
            <p:cNvSpPr txBox="1">
              <a:spLocks noChangeArrowheads="1"/>
            </p:cNvSpPr>
            <p:nvPr/>
          </p:nvSpPr>
          <p:spPr bwMode="auto">
            <a:xfrm>
              <a:off x="4991339" y="3229371"/>
              <a:ext cx="3033267" cy="121036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any suitable radius draw arcs intersecting BZ and BC at P and Q respectively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87" name="Group 41"/>
          <p:cNvGrpSpPr>
            <a:grpSpLocks/>
          </p:cNvGrpSpPr>
          <p:nvPr/>
        </p:nvGrpSpPr>
        <p:grpSpPr bwMode="auto">
          <a:xfrm>
            <a:off x="5603304" y="863074"/>
            <a:ext cx="2677046" cy="892910"/>
            <a:chOff x="5187409" y="3199111"/>
            <a:chExt cx="2617723" cy="100327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88" name="Rounded Rectangle 1987"/>
            <p:cNvSpPr/>
            <p:nvPr/>
          </p:nvSpPr>
          <p:spPr bwMode="auto">
            <a:xfrm>
              <a:off x="5187409" y="3199111"/>
              <a:ext cx="2617723" cy="100327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89" name="TextBox 43"/>
            <p:cNvSpPr txBox="1">
              <a:spLocks noChangeArrowheads="1"/>
            </p:cNvSpPr>
            <p:nvPr/>
          </p:nvSpPr>
          <p:spPr bwMode="auto">
            <a:xfrm>
              <a:off x="5254557" y="3229371"/>
              <a:ext cx="2506832" cy="9337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P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PQ,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0" name="Group 41"/>
          <p:cNvGrpSpPr>
            <a:grpSpLocks/>
          </p:cNvGrpSpPr>
          <p:nvPr/>
        </p:nvGrpSpPr>
        <p:grpSpPr bwMode="auto">
          <a:xfrm>
            <a:off x="5713877" y="826082"/>
            <a:ext cx="2433678" cy="966894"/>
            <a:chOff x="5306396" y="3157546"/>
            <a:chExt cx="2379748" cy="108640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91" name="Rounded Rectangle 1990"/>
            <p:cNvSpPr/>
            <p:nvPr/>
          </p:nvSpPr>
          <p:spPr bwMode="auto">
            <a:xfrm>
              <a:off x="5306396" y="3157546"/>
              <a:ext cx="2379748" cy="108640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92" name="TextBox 43"/>
            <p:cNvSpPr txBox="1">
              <a:spLocks noChangeArrowheads="1"/>
            </p:cNvSpPr>
            <p:nvPr/>
          </p:nvSpPr>
          <p:spPr bwMode="auto">
            <a:xfrm>
              <a:off x="5368504" y="3229371"/>
              <a:ext cx="2278939" cy="82996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Q as centre and same radius cut the previously drawn arc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3" name="Group 41"/>
          <p:cNvGrpSpPr>
            <a:grpSpLocks/>
          </p:cNvGrpSpPr>
          <p:nvPr/>
        </p:nvGrpSpPr>
        <p:grpSpPr bwMode="auto">
          <a:xfrm>
            <a:off x="6155748" y="1057517"/>
            <a:ext cx="1662234" cy="504024"/>
            <a:chOff x="5611202" y="3417588"/>
            <a:chExt cx="1625400" cy="56632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94" name="Rounded Rectangle 1993"/>
            <p:cNvSpPr/>
            <p:nvPr/>
          </p:nvSpPr>
          <p:spPr bwMode="auto">
            <a:xfrm>
              <a:off x="5611202" y="3417588"/>
              <a:ext cx="1625400" cy="56632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95" name="TextBox 43"/>
            <p:cNvSpPr txBox="1">
              <a:spLocks noChangeArrowheads="1"/>
            </p:cNvSpPr>
            <p:nvPr/>
          </p:nvSpPr>
          <p:spPr bwMode="auto">
            <a:xfrm>
              <a:off x="5614618" y="3503659"/>
              <a:ext cx="1616600" cy="38040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BR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47" name="Group 41"/>
          <p:cNvGrpSpPr>
            <a:grpSpLocks/>
          </p:cNvGrpSpPr>
          <p:nvPr/>
        </p:nvGrpSpPr>
        <p:grpSpPr bwMode="auto">
          <a:xfrm>
            <a:off x="5325870" y="788216"/>
            <a:ext cx="3239226" cy="1042625"/>
            <a:chOff x="4912548" y="3157809"/>
            <a:chExt cx="3167445" cy="117149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48" name="Rounded Rectangle 1947"/>
            <p:cNvSpPr/>
            <p:nvPr/>
          </p:nvSpPr>
          <p:spPr bwMode="auto">
            <a:xfrm>
              <a:off x="4912548" y="3157809"/>
              <a:ext cx="3167445" cy="11714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49" name="TextBox 43"/>
            <p:cNvSpPr txBox="1">
              <a:spLocks noChangeArrowheads="1"/>
            </p:cNvSpPr>
            <p:nvPr/>
          </p:nvSpPr>
          <p:spPr bwMode="auto">
            <a:xfrm>
              <a:off x="5009969" y="3304144"/>
              <a:ext cx="3033267" cy="93371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any suitable radius draw an arc intersecting BC at point 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50" name="Group 41"/>
          <p:cNvGrpSpPr>
            <a:grpSpLocks/>
          </p:cNvGrpSpPr>
          <p:nvPr/>
        </p:nvGrpSpPr>
        <p:grpSpPr bwMode="auto">
          <a:xfrm>
            <a:off x="5370986" y="935678"/>
            <a:ext cx="3102009" cy="861674"/>
            <a:chOff x="5009969" y="3157807"/>
            <a:chExt cx="3033267" cy="96818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51" name="Rounded Rectangle 1950"/>
            <p:cNvSpPr/>
            <p:nvPr/>
          </p:nvSpPr>
          <p:spPr bwMode="auto">
            <a:xfrm>
              <a:off x="5042399" y="3157807"/>
              <a:ext cx="2996415" cy="96818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52" name="TextBox 43"/>
            <p:cNvSpPr txBox="1">
              <a:spLocks noChangeArrowheads="1"/>
            </p:cNvSpPr>
            <p:nvPr/>
          </p:nvSpPr>
          <p:spPr bwMode="auto">
            <a:xfrm>
              <a:off x="5009969" y="3304144"/>
              <a:ext cx="3033267" cy="58789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S as centre and same radius cut previously drawn arc</a:t>
              </a:r>
              <a:endParaRPr lang="en-US" altLang="en-US" sz="14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84" name="Group 41"/>
          <p:cNvGrpSpPr>
            <a:grpSpLocks/>
          </p:cNvGrpSpPr>
          <p:nvPr/>
        </p:nvGrpSpPr>
        <p:grpSpPr bwMode="auto">
          <a:xfrm>
            <a:off x="5573236" y="847613"/>
            <a:ext cx="2801831" cy="923832"/>
            <a:chOff x="5131448" y="3246344"/>
            <a:chExt cx="2739743" cy="1038019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85" name="Rounded Rectangle 1984"/>
            <p:cNvSpPr/>
            <p:nvPr/>
          </p:nvSpPr>
          <p:spPr bwMode="auto">
            <a:xfrm>
              <a:off x="5131448" y="3246344"/>
              <a:ext cx="2739743" cy="103801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86" name="TextBox 43"/>
            <p:cNvSpPr txBox="1">
              <a:spLocks noChangeArrowheads="1"/>
            </p:cNvSpPr>
            <p:nvPr/>
          </p:nvSpPr>
          <p:spPr bwMode="auto">
            <a:xfrm>
              <a:off x="5273185" y="3304144"/>
              <a:ext cx="2506834" cy="93371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S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ST,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6" name="Group 41"/>
          <p:cNvGrpSpPr>
            <a:grpSpLocks/>
          </p:cNvGrpSpPr>
          <p:nvPr/>
        </p:nvGrpSpPr>
        <p:grpSpPr bwMode="auto">
          <a:xfrm>
            <a:off x="5409099" y="1026147"/>
            <a:ext cx="3102009" cy="692265"/>
            <a:chOff x="4912429" y="3252983"/>
            <a:chExt cx="3033267" cy="77783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97" name="Rounded Rectangle 1996"/>
            <p:cNvSpPr/>
            <p:nvPr/>
          </p:nvSpPr>
          <p:spPr bwMode="auto">
            <a:xfrm>
              <a:off x="4928600" y="3252983"/>
              <a:ext cx="2996415" cy="77783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998" name="TextBox 43"/>
            <p:cNvSpPr txBox="1">
              <a:spLocks noChangeArrowheads="1"/>
            </p:cNvSpPr>
            <p:nvPr/>
          </p:nvSpPr>
          <p:spPr bwMode="auto">
            <a:xfrm>
              <a:off x="4912429" y="3362873"/>
              <a:ext cx="3033267" cy="587892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>
                  <a:solidFill>
                    <a:srgbClr val="FFFFFF"/>
                  </a:solidFill>
                  <a:latin typeface="Bookman Old Style" pitchFamily="18" charset="0"/>
                </a:rPr>
                <a:t>T as centre and same radius cut previously drawn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999" name="Group 41"/>
          <p:cNvGrpSpPr>
            <a:grpSpLocks/>
          </p:cNvGrpSpPr>
          <p:nvPr/>
        </p:nvGrpSpPr>
        <p:grpSpPr bwMode="auto">
          <a:xfrm>
            <a:off x="6077986" y="1001377"/>
            <a:ext cx="1792431" cy="619526"/>
            <a:chOff x="5625679" y="3141582"/>
            <a:chExt cx="1752712" cy="69609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00" name="Rounded Rectangle 1999"/>
            <p:cNvSpPr/>
            <p:nvPr/>
          </p:nvSpPr>
          <p:spPr bwMode="auto">
            <a:xfrm>
              <a:off x="5625679" y="3141582"/>
              <a:ext cx="1752712" cy="6960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01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1556544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ray CU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87255" y="1873250"/>
            <a:ext cx="2375745" cy="546100"/>
            <a:chOff x="5095648" y="-870089"/>
            <a:chExt cx="2375745" cy="546100"/>
          </a:xfrm>
        </p:grpSpPr>
        <p:grpSp>
          <p:nvGrpSpPr>
            <p:cNvPr id="2061" name="Group 2060"/>
            <p:cNvGrpSpPr/>
            <p:nvPr/>
          </p:nvGrpSpPr>
          <p:grpSpPr>
            <a:xfrm>
              <a:off x="5095648" y="-870089"/>
              <a:ext cx="2375745" cy="546100"/>
              <a:chOff x="6003502" y="850899"/>
              <a:chExt cx="2375745" cy="546100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2062" name="Rounded Rectangle 2061"/>
              <p:cNvSpPr/>
              <p:nvPr/>
            </p:nvSpPr>
            <p:spPr bwMode="auto">
              <a:xfrm>
                <a:off x="6003502" y="885020"/>
                <a:ext cx="2375745" cy="492027"/>
              </a:xfrm>
              <a:prstGeom prst="roundRect">
                <a:avLst/>
              </a:prstGeom>
              <a:solidFill>
                <a:srgbClr val="FF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  <a:extLst/>
            </p:spPr>
            <p:txBody>
              <a:bodyPr lIns="91347" tIns="45669" rIns="91347" bIns="45669"/>
              <a:lstStyle/>
              <a:p>
                <a:pPr algn="ctr">
                  <a:defRPr/>
                </a:pPr>
                <a:endParaRPr lang="en-US" sz="1400" b="1" kern="0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2063" name="Group 2062"/>
              <p:cNvGrpSpPr/>
              <p:nvPr/>
            </p:nvGrpSpPr>
            <p:grpSpPr>
              <a:xfrm>
                <a:off x="6172200" y="850899"/>
                <a:ext cx="2167939" cy="546100"/>
                <a:chOff x="1284876" y="3562350"/>
                <a:chExt cx="2167939" cy="546100"/>
              </a:xfrm>
            </p:grpSpPr>
            <p:sp>
              <p:nvSpPr>
                <p:cNvPr id="2064" name="TextBox 2063"/>
                <p:cNvSpPr txBox="1"/>
                <p:nvPr/>
              </p:nvSpPr>
              <p:spPr>
                <a:xfrm>
                  <a:off x="1284876" y="3562350"/>
                  <a:ext cx="543923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AB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065" name="Straight Connector 2064"/>
                <p:cNvCxnSpPr/>
                <p:nvPr/>
              </p:nvCxnSpPr>
              <p:spPr bwMode="auto">
                <a:xfrm flipV="1">
                  <a:off x="1342573" y="3843071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2066" name="TextBox 2065"/>
                <p:cNvSpPr txBox="1"/>
                <p:nvPr/>
              </p:nvSpPr>
              <p:spPr>
                <a:xfrm>
                  <a:off x="1299205" y="3798860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</a:t>
                  </a: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67" name="TextBox 2066"/>
                <p:cNvSpPr txBox="1"/>
                <p:nvPr/>
              </p:nvSpPr>
              <p:spPr>
                <a:xfrm>
                  <a:off x="1676400" y="3687371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68" name="TextBox 2067"/>
                <p:cNvSpPr txBox="1"/>
                <p:nvPr/>
              </p:nvSpPr>
              <p:spPr>
                <a:xfrm>
                  <a:off x="1866076" y="3564163"/>
                  <a:ext cx="543923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BC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069" name="Straight Connector 2068"/>
                <p:cNvCxnSpPr/>
                <p:nvPr/>
              </p:nvCxnSpPr>
              <p:spPr bwMode="auto">
                <a:xfrm flipV="1">
                  <a:off x="1923773" y="3844884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2070" name="TextBox 2069"/>
                <p:cNvSpPr txBox="1"/>
                <p:nvPr/>
              </p:nvSpPr>
              <p:spPr>
                <a:xfrm>
                  <a:off x="1880405" y="3800673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BC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71" name="TextBox 2070"/>
                <p:cNvSpPr txBox="1"/>
                <p:nvPr/>
              </p:nvSpPr>
              <p:spPr>
                <a:xfrm>
                  <a:off x="2257600" y="3685558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72" name="TextBox 2071"/>
                <p:cNvSpPr txBox="1"/>
                <p:nvPr/>
              </p:nvSpPr>
              <p:spPr>
                <a:xfrm>
                  <a:off x="2475676" y="3562350"/>
                  <a:ext cx="54392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AC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073" name="Straight Connector 2072"/>
                <p:cNvCxnSpPr/>
                <p:nvPr/>
              </p:nvCxnSpPr>
              <p:spPr bwMode="auto">
                <a:xfrm flipV="1">
                  <a:off x="2533374" y="3843071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2074" name="TextBox 2073"/>
                <p:cNvSpPr txBox="1"/>
                <p:nvPr/>
              </p:nvSpPr>
              <p:spPr>
                <a:xfrm>
                  <a:off x="2490006" y="3798860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AC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75" name="TextBox 2074"/>
                <p:cNvSpPr txBox="1"/>
                <p:nvPr/>
              </p:nvSpPr>
              <p:spPr>
                <a:xfrm>
                  <a:off x="2856677" y="3685558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76" name="TextBox 2075"/>
                <p:cNvSpPr txBox="1"/>
                <p:nvPr/>
              </p:nvSpPr>
              <p:spPr>
                <a:xfrm>
                  <a:off x="3085277" y="3562350"/>
                  <a:ext cx="367538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IN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</a:rPr>
                    <a:t>4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077" name="Straight Connector 2076"/>
                <p:cNvCxnSpPr/>
                <p:nvPr/>
              </p:nvCxnSpPr>
              <p:spPr bwMode="auto">
                <a:xfrm flipV="1">
                  <a:off x="3157953" y="3843071"/>
                  <a:ext cx="195932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2078" name="TextBox 2077"/>
                <p:cNvSpPr txBox="1"/>
                <p:nvPr/>
              </p:nvSpPr>
              <p:spPr>
                <a:xfrm>
                  <a:off x="3099607" y="3798860"/>
                  <a:ext cx="353208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IN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</a:rPr>
                    <a:t>3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p:grpSp>
        </p:grpSp>
        <p:cxnSp>
          <p:nvCxnSpPr>
            <p:cNvPr id="4" name="Straight Connector 3"/>
            <p:cNvCxnSpPr/>
            <p:nvPr/>
          </p:nvCxnSpPr>
          <p:spPr>
            <a:xfrm>
              <a:off x="5313240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/>
            <p:cNvCxnSpPr/>
            <p:nvPr/>
          </p:nvCxnSpPr>
          <p:spPr>
            <a:xfrm>
              <a:off x="5884741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Straight Connector 2079"/>
            <p:cNvCxnSpPr/>
            <p:nvPr/>
          </p:nvCxnSpPr>
          <p:spPr>
            <a:xfrm>
              <a:off x="6510894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Straight Connector 2080"/>
            <p:cNvCxnSpPr/>
            <p:nvPr/>
          </p:nvCxnSpPr>
          <p:spPr>
            <a:xfrm>
              <a:off x="7106288" y="-593725"/>
              <a:ext cx="26519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7" name="Group 41"/>
          <p:cNvGrpSpPr>
            <a:grpSpLocks/>
          </p:cNvGrpSpPr>
          <p:nvPr/>
        </p:nvGrpSpPr>
        <p:grpSpPr bwMode="auto">
          <a:xfrm>
            <a:off x="5771556" y="790314"/>
            <a:ext cx="2387603" cy="912283"/>
            <a:chOff x="5327206" y="3239208"/>
            <a:chExt cx="2334698" cy="102504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88" name="Rounded Rectangle 2087"/>
            <p:cNvSpPr/>
            <p:nvPr/>
          </p:nvSpPr>
          <p:spPr bwMode="auto">
            <a:xfrm>
              <a:off x="5327206" y="3239208"/>
              <a:ext cx="2309762" cy="102504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89" name="TextBox 43"/>
            <p:cNvSpPr txBox="1">
              <a:spLocks noChangeArrowheads="1"/>
            </p:cNvSpPr>
            <p:nvPr/>
          </p:nvSpPr>
          <p:spPr bwMode="auto">
            <a:xfrm>
              <a:off x="5389524" y="3306116"/>
              <a:ext cx="2272380" cy="93370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as the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same radius, draw another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96" name="Group 41"/>
          <p:cNvGrpSpPr>
            <a:grpSpLocks/>
          </p:cNvGrpSpPr>
          <p:nvPr/>
        </p:nvGrpSpPr>
        <p:grpSpPr bwMode="auto">
          <a:xfrm>
            <a:off x="5572509" y="772160"/>
            <a:ext cx="3284489" cy="880371"/>
            <a:chOff x="5370720" y="3275560"/>
            <a:chExt cx="3211710" cy="989183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97" name="Rounded Rectangle 2096"/>
            <p:cNvSpPr/>
            <p:nvPr/>
          </p:nvSpPr>
          <p:spPr bwMode="auto">
            <a:xfrm>
              <a:off x="5370720" y="3275560"/>
              <a:ext cx="2850988" cy="98918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98" name="TextBox 43"/>
            <p:cNvSpPr txBox="1">
              <a:spLocks noChangeArrowheads="1"/>
            </p:cNvSpPr>
            <p:nvPr/>
          </p:nvSpPr>
          <p:spPr bwMode="auto">
            <a:xfrm>
              <a:off x="5389524" y="3306116"/>
              <a:ext cx="3192906" cy="93370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Any point on the line as centre and radius = 7 cm,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2084" name="Straight Arrow Connector 2083"/>
          <p:cNvCxnSpPr/>
          <p:nvPr/>
        </p:nvCxnSpPr>
        <p:spPr>
          <a:xfrm rot="18780000">
            <a:off x="4262895" y="754480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63743E-6 L 0.79167 -0.0037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-185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8" presetClass="emph" presetSubtype="0" ac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0000">
                                      <p:cBhvr>
                                        <p:cTn id="238" dur="4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-3.7037E-7 L 0.3132 0.00031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4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6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20000">
                                      <p:cBhvr>
                                        <p:cTn id="270" dur="4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305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920000">
                                      <p:cBhvr>
                                        <p:cTn id="312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2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345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000"/>
                            </p:stCondLst>
                            <p:childTnLst>
                              <p:par>
                                <p:cTn id="3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20347 0.00031 " pathEditMode="relative" rAng="0" ptsTypes="AA">
                                      <p:cBhvr>
                                        <p:cTn id="361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74" y="0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520000">
                                      <p:cBhvr>
                                        <p:cTn id="363" dur="1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140000">
                                      <p:cBhvr>
                                        <p:cTn id="367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802 L 0.00035 -0.29352 " pathEditMode="relative" rAng="0" ptsTypes="AA">
                                      <p:cBhvr>
                                        <p:cTn id="400" dur="95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5093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0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00"/>
                            </p:stCondLst>
                            <p:childTnLst>
                              <p:par>
                                <p:cTn id="4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720000">
                                      <p:cBhvr>
                                        <p:cTn id="433" dur="8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11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100"/>
                            </p:stCondLst>
                            <p:childTnLst>
                              <p:par>
                                <p:cTn id="4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66" dur="9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9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000"/>
                            </p:stCondLst>
                            <p:childTnLst>
                              <p:par>
                                <p:cTn id="4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1.60494E-6 L 0.06389 0.1142 " pathEditMode="relative" rAng="0" ptsTypes="AA">
                                      <p:cBhvr>
                                        <p:cTn id="482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5710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820000">
                                      <p:cBhvr>
                                        <p:cTn id="484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488" dur="9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000"/>
                            </p:stCondLst>
                            <p:childTnLst>
                              <p:par>
                                <p:cTn id="4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"/>
                            </p:stCondLst>
                            <p:childTnLst>
                              <p:par>
                                <p:cTn id="5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1849 -0.33703 " pathEditMode="relative" rAng="0" ptsTypes="AA">
                                      <p:cBhvr>
                                        <p:cTn id="521" dur="1000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6" y="-16852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4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00"/>
                            </p:stCondLst>
                            <p:childTnLst>
                              <p:par>
                                <p:cTn id="5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000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500"/>
                            </p:stCondLst>
                            <p:childTnLst>
                              <p:par>
                                <p:cTn id="5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2000"/>
                            </p:stCondLst>
                            <p:childTnLst>
                              <p:par>
                                <p:cTn id="5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240000">
                                      <p:cBhvr>
                                        <p:cTn id="562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1000"/>
                            </p:stCondLst>
                            <p:childTnLst>
                              <p:par>
                                <p:cTn id="5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1500"/>
                            </p:stCondLst>
                            <p:childTnLst>
                              <p:par>
                                <p:cTn id="5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031 L -0.0835 -0.00093 " pathEditMode="relative" rAng="0" ptsTypes="AA">
                                      <p:cBhvr>
                                        <p:cTn id="582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-31"/>
                                    </p:animMotion>
                                  </p:childTnLst>
                                </p:cTn>
                              </p:par>
                              <p:par>
                                <p:cTn id="5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84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588" dur="9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1" dur="11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100"/>
                            </p:stCondLst>
                            <p:childTnLst>
                              <p:par>
                                <p:cTn id="5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9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500"/>
                            </p:stCondLst>
                            <p:childTnLst>
                              <p:par>
                                <p:cTn id="6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18" dur="9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000"/>
                            </p:stCondLst>
                            <p:childTnLst>
                              <p:par>
                                <p:cTn id="6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31 L 0.04202 -0.12871 " pathEditMode="relative" rAng="0" ptsTypes="AA">
                                      <p:cBhvr>
                                        <p:cTn id="634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6420"/>
                                    </p:animMotion>
                                  </p:childTnLst>
                                </p:cTn>
                              </p:par>
                              <p:par>
                                <p:cTn id="6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36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60000">
                                      <p:cBhvr>
                                        <p:cTn id="640" dur="9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3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1000"/>
                            </p:stCondLst>
                            <p:childTnLst>
                              <p:par>
                                <p:cTn id="6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1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500"/>
                            </p:stCondLst>
                            <p:childTnLst>
                              <p:par>
                                <p:cTn id="6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>
                      <p:stCondLst>
                        <p:cond delay="indefinite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-0.23108 -0.23519 " pathEditMode="relative" rAng="0" ptsTypes="AA">
                                      <p:cBhvr>
                                        <p:cTn id="673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-11759"/>
                                    </p:animMotion>
                                  </p:childTnLst>
                                </p:cTn>
                              </p:par>
                              <p:par>
                                <p:cTn id="6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6"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500"/>
                            </p:stCondLst>
                            <p:childTnLst>
                              <p:par>
                                <p:cTn id="6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1000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1500"/>
                            </p:stCondLst>
                            <p:childTnLst>
                              <p:par>
                                <p:cTn id="6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000"/>
                            </p:stCondLst>
                            <p:childTnLst>
                              <p:par>
                                <p:cTn id="7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500"/>
                            </p:stCondLst>
                            <p:childTnLst>
                              <p:par>
                                <p:cTn id="7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7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3000"/>
                            </p:stCondLst>
                            <p:childTnLst>
                              <p:par>
                                <p:cTn id="7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5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8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1"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4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0"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3"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6"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9"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3" grpId="0"/>
      <p:bldP spid="1953" grpId="1"/>
      <p:bldP spid="1944" grpId="0"/>
      <p:bldP spid="1944" grpId="1"/>
      <p:bldP spid="2059" grpId="0" animBg="1"/>
      <p:bldP spid="2059" grpId="1" animBg="1"/>
      <p:bldP spid="2058" grpId="0" animBg="1"/>
      <p:bldP spid="2058" grpId="1" animBg="1"/>
      <p:bldP spid="2057" grpId="0" animBg="1"/>
      <p:bldP spid="2057" grpId="1" animBg="1"/>
      <p:bldP spid="2056" grpId="0" animBg="1"/>
      <p:bldP spid="2056" grpId="1" animBg="1"/>
      <p:bldP spid="2055" grpId="0" animBg="1"/>
      <p:bldP spid="2055" grpId="1" animBg="1"/>
      <p:bldP spid="2038" grpId="0"/>
      <p:bldP spid="2039" grpId="0"/>
      <p:bldP spid="2040" grpId="0"/>
      <p:bldP spid="2041" grpId="0"/>
      <p:bldP spid="2042" grpId="0"/>
      <p:bldP spid="2043" grpId="0"/>
      <p:bldP spid="2044" grpId="0"/>
      <p:bldP spid="2046" grpId="0" animBg="1"/>
      <p:bldP spid="2049" grpId="0"/>
      <p:bldP spid="2050" grpId="0"/>
      <p:bldP spid="2051" grpId="0"/>
      <p:bldP spid="2052" grpId="0" animBg="1"/>
      <p:bldP spid="2053" grpId="0" animBg="1"/>
      <p:bldP spid="2054" grpId="0" animBg="1"/>
      <p:bldP spid="890" grpId="0" animBg="1"/>
      <p:bldP spid="884" grpId="0" animBg="1"/>
      <p:bldP spid="730" grpId="0" animBg="1"/>
      <p:bldP spid="724" grpId="0" animBg="1"/>
      <p:bldP spid="543" grpId="0" animBg="1"/>
      <p:bldP spid="536" grpId="0" animBg="1"/>
      <p:bldP spid="184" grpId="0" animBg="1"/>
      <p:bldP spid="184" grpId="1" animBg="1"/>
      <p:bldP spid="185" grpId="0" animBg="1"/>
      <p:bldP spid="185" grpId="1" animBg="1"/>
      <p:bldP spid="188" grpId="0"/>
      <p:bldP spid="189" grpId="0" animBg="1"/>
      <p:bldP spid="189" grpId="1" animBg="1"/>
      <p:bldP spid="190" grpId="0"/>
      <p:bldP spid="191" grpId="0"/>
      <p:bldP spid="192" grpId="0" animBg="1"/>
      <p:bldP spid="540" grpId="0" animBg="1"/>
      <p:bldP spid="549" grpId="0" animBg="1"/>
      <p:bldP spid="735" grpId="0" animBg="1"/>
      <p:bldP spid="894" grpId="0" animBg="1"/>
      <p:bldP spid="895" grpId="0" animBg="1"/>
      <p:bldP spid="2" grpId="0" animBg="1"/>
      <p:bldP spid="1591" grpId="0"/>
      <p:bldP spid="1592" grpId="0" animBg="1"/>
      <p:bldP spid="1595" grpId="0"/>
      <p:bldP spid="1598" grpId="0" animBg="1"/>
      <p:bldP spid="1770" grpId="0"/>
      <p:bldP spid="1940" grpId="0"/>
      <p:bldP spid="1943" grpId="0"/>
      <p:bldP spid="1943" grpId="1"/>
      <p:bldP spid="1945" grpId="0"/>
      <p:bldP spid="1945" grpId="1"/>
      <p:bldP spid="1946" grpId="0"/>
      <p:bldP spid="1946" grpId="1"/>
      <p:bldP spid="1954" grpId="0"/>
      <p:bldP spid="1954" grpId="1"/>
      <p:bldP spid="1955" grpId="0"/>
      <p:bldP spid="1955" grpId="1"/>
      <p:bldP spid="1956" grpId="0"/>
      <p:bldP spid="1956" grpId="1"/>
      <p:bldP spid="1957" grpId="0"/>
      <p:bldP spid="1957" grpId="1"/>
      <p:bldP spid="20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unded Rectangle 150"/>
          <p:cNvSpPr/>
          <p:nvPr/>
        </p:nvSpPr>
        <p:spPr bwMode="auto">
          <a:xfrm>
            <a:off x="603969" y="1004094"/>
            <a:ext cx="3949160" cy="22513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086" y="438150"/>
            <a:ext cx="833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Construct a tangent to a cir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le of radius 4cm from a point on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concentric circle of radius 6cm and measure its length. Also verify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measurement by actual calculations. 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1293396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Calculation :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161925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In </a:t>
            </a:r>
            <a:r>
              <a:rPr lang="en-US" sz="1600" b="1" dirty="0" smtClean="0"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latin typeface="Bookman Old Style" pitchFamily="18" charset="0"/>
              </a:rPr>
              <a:t>OQP,</a:t>
            </a:r>
            <a:endParaRPr lang="en-US" sz="1600" b="1" dirty="0" smtClean="0">
              <a:latin typeface="Bookman Old Style" pitchFamily="18" charset="0"/>
              <a:sym typeface="Symbo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86635" y="1047750"/>
            <a:ext cx="5213544" cy="3770632"/>
            <a:chOff x="4686635" y="1047750"/>
            <a:chExt cx="5213544" cy="3770632"/>
          </a:xfrm>
        </p:grpSpPr>
        <p:grpSp>
          <p:nvGrpSpPr>
            <p:cNvPr id="3" name="Group 2"/>
            <p:cNvGrpSpPr/>
            <p:nvPr/>
          </p:nvGrpSpPr>
          <p:grpSpPr>
            <a:xfrm>
              <a:off x="4686635" y="1047750"/>
              <a:ext cx="5213544" cy="3770632"/>
              <a:chOff x="997713" y="399190"/>
              <a:chExt cx="5536434" cy="4004159"/>
            </a:xfrm>
          </p:grpSpPr>
          <p:sp>
            <p:nvSpPr>
              <p:cNvPr id="4" name="Arc 3"/>
              <p:cNvSpPr/>
              <p:nvPr/>
            </p:nvSpPr>
            <p:spPr>
              <a:xfrm>
                <a:off x="1438281" y="836613"/>
                <a:ext cx="3125782" cy="3125782"/>
              </a:xfrm>
              <a:prstGeom prst="arc">
                <a:avLst>
                  <a:gd name="adj1" fmla="val 2348618"/>
                  <a:gd name="adj2" fmla="val 41662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Oval 33"/>
              <p:cNvSpPr>
                <a:spLocks noChangeArrowheads="1"/>
              </p:cNvSpPr>
              <p:nvPr/>
            </p:nvSpPr>
            <p:spPr bwMode="auto">
              <a:xfrm>
                <a:off x="2974302" y="2382223"/>
                <a:ext cx="53766" cy="5458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7713" y="448091"/>
                <a:ext cx="3971239" cy="38929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2685131" y="2299696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85301" y="1113313"/>
                <a:ext cx="2632637" cy="25807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9" name="Straight Connector 8"/>
              <p:cNvCxnSpPr>
                <a:cxnSpLocks noChangeShapeType="1"/>
              </p:cNvCxnSpPr>
              <p:nvPr/>
            </p:nvCxnSpPr>
            <p:spPr bwMode="auto">
              <a:xfrm flipH="1">
                <a:off x="3006726" y="2409825"/>
                <a:ext cx="1965324" cy="19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Oval 33"/>
              <p:cNvSpPr>
                <a:spLocks noChangeArrowheads="1"/>
              </p:cNvSpPr>
              <p:nvPr/>
            </p:nvSpPr>
            <p:spPr bwMode="auto">
              <a:xfrm>
                <a:off x="4937371" y="2381227"/>
                <a:ext cx="53766" cy="5458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979065" y="2359223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2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3976298" y="516991"/>
                <a:ext cx="0" cy="382408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3901209" y="4327149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6200000">
                <a:off x="3901209" y="475390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>
                <a:off x="1436693" y="847725"/>
                <a:ext cx="3125782" cy="3125782"/>
              </a:xfrm>
              <a:prstGeom prst="arc">
                <a:avLst>
                  <a:gd name="adj1" fmla="val 17975563"/>
                  <a:gd name="adj2" fmla="val 1944774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3408365" y="845820"/>
                <a:ext cx="3125782" cy="3125782"/>
              </a:xfrm>
              <a:prstGeom prst="arc">
                <a:avLst>
                  <a:gd name="adj1" fmla="val 12666666"/>
                  <a:gd name="adj2" fmla="val 1443488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Arc 16"/>
              <p:cNvSpPr/>
              <p:nvPr/>
            </p:nvSpPr>
            <p:spPr>
              <a:xfrm>
                <a:off x="3408365" y="845820"/>
                <a:ext cx="3125782" cy="3125782"/>
              </a:xfrm>
              <a:prstGeom prst="arc">
                <a:avLst>
                  <a:gd name="adj1" fmla="val 6985813"/>
                  <a:gd name="adj2" fmla="val 826187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88745" y="1425575"/>
                <a:ext cx="1972192" cy="19721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3404265" y="2340173"/>
                <a:ext cx="7867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6 cm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0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3581400" y="1168369"/>
                <a:ext cx="1385889" cy="123539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0"/>
              <p:cNvCxnSpPr/>
              <p:nvPr/>
            </p:nvCxnSpPr>
            <p:spPr>
              <a:xfrm rot="13320000">
                <a:off x="3508470" y="1169189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3622513" y="1052512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Q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3" name="Straight Connector 22"/>
              <p:cNvCxnSpPr>
                <a:cxnSpLocks noChangeShapeType="1"/>
              </p:cNvCxnSpPr>
              <p:nvPr/>
            </p:nvCxnSpPr>
            <p:spPr bwMode="auto">
              <a:xfrm flipH="1">
                <a:off x="3492500" y="2409825"/>
                <a:ext cx="1472928" cy="129857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Straight Arrow Connector 23"/>
              <p:cNvCxnSpPr/>
              <p:nvPr/>
            </p:nvCxnSpPr>
            <p:spPr>
              <a:xfrm rot="8340000">
                <a:off x="3438001" y="3697066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3619500" y="3438525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R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6" name="Straight Connector 25"/>
              <p:cNvCxnSpPr>
                <a:cxnSpLocks noChangeShapeType="1"/>
              </p:cNvCxnSpPr>
              <p:nvPr/>
            </p:nvCxnSpPr>
            <p:spPr bwMode="auto">
              <a:xfrm flipH="1">
                <a:off x="2995613" y="1431925"/>
                <a:ext cx="869162" cy="9779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 rot="18540000">
                <a:off x="3192681" y="1721544"/>
                <a:ext cx="7867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4 cm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3913187" y="2359180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95062" y="2803525"/>
              <a:ext cx="136208" cy="134057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0"/>
            <p:cNvGrpSpPr>
              <a:grpSpLocks/>
            </p:cNvGrpSpPr>
            <p:nvPr/>
          </p:nvGrpSpPr>
          <p:grpSpPr bwMode="auto">
            <a:xfrm>
              <a:off x="6943384" y="2866457"/>
              <a:ext cx="1102066" cy="146050"/>
              <a:chOff x="3993" y="2351"/>
              <a:chExt cx="983" cy="108"/>
            </a:xfrm>
          </p:grpSpPr>
          <p:grpSp>
            <p:nvGrpSpPr>
              <p:cNvPr id="41" name="Group 31"/>
              <p:cNvGrpSpPr>
                <a:grpSpLocks/>
              </p:cNvGrpSpPr>
              <p:nvPr/>
            </p:nvGrpSpPr>
            <p:grpSpPr bwMode="auto">
              <a:xfrm>
                <a:off x="3993" y="2353"/>
                <a:ext cx="26" cy="106"/>
                <a:chOff x="3456" y="2196"/>
                <a:chExt cx="26" cy="106"/>
              </a:xfrm>
            </p:grpSpPr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auto">
                <a:xfrm>
                  <a:off x="345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auto">
                <a:xfrm>
                  <a:off x="3482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2" name="Group 34"/>
              <p:cNvGrpSpPr>
                <a:grpSpLocks/>
              </p:cNvGrpSpPr>
              <p:nvPr/>
            </p:nvGrpSpPr>
            <p:grpSpPr bwMode="auto">
              <a:xfrm>
                <a:off x="4946" y="2351"/>
                <a:ext cx="30" cy="106"/>
                <a:chOff x="3444" y="2196"/>
                <a:chExt cx="30" cy="106"/>
              </a:xfrm>
            </p:grpSpPr>
            <p:sp>
              <p:nvSpPr>
                <p:cNvPr id="43" name="Line 35"/>
                <p:cNvSpPr>
                  <a:spLocks noChangeShapeType="1"/>
                </p:cNvSpPr>
                <p:nvPr/>
              </p:nvSpPr>
              <p:spPr bwMode="auto">
                <a:xfrm>
                  <a:off x="344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4" name="Line 36"/>
                <p:cNvSpPr>
                  <a:spLocks noChangeShapeType="1"/>
                </p:cNvSpPr>
                <p:nvPr/>
              </p:nvSpPr>
              <p:spPr bwMode="auto">
                <a:xfrm>
                  <a:off x="347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48" name="Freeform 47"/>
          <p:cNvSpPr/>
          <p:nvPr/>
        </p:nvSpPr>
        <p:spPr>
          <a:xfrm rot="7966730">
            <a:off x="7334259" y="2045185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28809" y="1996097"/>
            <a:ext cx="58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OP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00200" y="161925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latin typeface="Bookman Old Style" pitchFamily="18" charset="0"/>
              </a:rPr>
              <a:t>OQP = 90º</a:t>
            </a:r>
            <a:endParaRPr lang="en-US" sz="1600" b="1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1416843" y="3736543"/>
            <a:ext cx="422709" cy="225786"/>
          </a:xfrm>
          <a:custGeom>
            <a:avLst/>
            <a:gdLst>
              <a:gd name="connsiteX0" fmla="*/ 0 w 838200"/>
              <a:gd name="connsiteY0" fmla="*/ 160020 h 289560"/>
              <a:gd name="connsiteX1" fmla="*/ 45720 w 838200"/>
              <a:gd name="connsiteY1" fmla="*/ 106680 h 289560"/>
              <a:gd name="connsiteX2" fmla="*/ 137160 w 838200"/>
              <a:gd name="connsiteY2" fmla="*/ 289560 h 289560"/>
              <a:gd name="connsiteX3" fmla="*/ 175260 w 838200"/>
              <a:gd name="connsiteY3" fmla="*/ 0 h 289560"/>
              <a:gd name="connsiteX4" fmla="*/ 838200 w 838200"/>
              <a:gd name="connsiteY4" fmla="*/ 0 h 289560"/>
              <a:gd name="connsiteX0" fmla="*/ 0 w 1418967"/>
              <a:gd name="connsiteY0" fmla="*/ 160020 h 289560"/>
              <a:gd name="connsiteX1" fmla="*/ 45720 w 1418967"/>
              <a:gd name="connsiteY1" fmla="*/ 106680 h 289560"/>
              <a:gd name="connsiteX2" fmla="*/ 137160 w 1418967"/>
              <a:gd name="connsiteY2" fmla="*/ 289560 h 289560"/>
              <a:gd name="connsiteX3" fmla="*/ 175260 w 1418967"/>
              <a:gd name="connsiteY3" fmla="*/ 0 h 289560"/>
              <a:gd name="connsiteX4" fmla="*/ 1418967 w 1418967"/>
              <a:gd name="connsiteY4" fmla="*/ 6129 h 289560"/>
              <a:gd name="connsiteX0" fmla="*/ 0 w 1421571"/>
              <a:gd name="connsiteY0" fmla="*/ 163086 h 292626"/>
              <a:gd name="connsiteX1" fmla="*/ 45720 w 1421571"/>
              <a:gd name="connsiteY1" fmla="*/ 109746 h 292626"/>
              <a:gd name="connsiteX2" fmla="*/ 137160 w 1421571"/>
              <a:gd name="connsiteY2" fmla="*/ 292626 h 292626"/>
              <a:gd name="connsiteX3" fmla="*/ 175260 w 1421571"/>
              <a:gd name="connsiteY3" fmla="*/ 3066 h 292626"/>
              <a:gd name="connsiteX4" fmla="*/ 1421571 w 1421571"/>
              <a:gd name="connsiteY4" fmla="*/ 0 h 292626"/>
              <a:gd name="connsiteX0" fmla="*/ 0 w 1431988"/>
              <a:gd name="connsiteY0" fmla="*/ 160020 h 289560"/>
              <a:gd name="connsiteX1" fmla="*/ 45720 w 1431988"/>
              <a:gd name="connsiteY1" fmla="*/ 106680 h 289560"/>
              <a:gd name="connsiteX2" fmla="*/ 137160 w 1431988"/>
              <a:gd name="connsiteY2" fmla="*/ 289560 h 289560"/>
              <a:gd name="connsiteX3" fmla="*/ 175260 w 1431988"/>
              <a:gd name="connsiteY3" fmla="*/ 0 h 289560"/>
              <a:gd name="connsiteX4" fmla="*/ 1431988 w 1431988"/>
              <a:gd name="connsiteY4" fmla="*/ 6127 h 289560"/>
              <a:gd name="connsiteX0" fmla="*/ 0 w 1445010"/>
              <a:gd name="connsiteY0" fmla="*/ 160020 h 289560"/>
              <a:gd name="connsiteX1" fmla="*/ 45720 w 1445010"/>
              <a:gd name="connsiteY1" fmla="*/ 106680 h 289560"/>
              <a:gd name="connsiteX2" fmla="*/ 137160 w 1445010"/>
              <a:gd name="connsiteY2" fmla="*/ 289560 h 289560"/>
              <a:gd name="connsiteX3" fmla="*/ 175260 w 1445010"/>
              <a:gd name="connsiteY3" fmla="*/ 0 h 289560"/>
              <a:gd name="connsiteX4" fmla="*/ 1445010 w 1445010"/>
              <a:gd name="connsiteY4" fmla="*/ 6127 h 289560"/>
              <a:gd name="connsiteX0" fmla="*/ 0 w 1439802"/>
              <a:gd name="connsiteY0" fmla="*/ 160021 h 289561"/>
              <a:gd name="connsiteX1" fmla="*/ 45720 w 1439802"/>
              <a:gd name="connsiteY1" fmla="*/ 106681 h 289561"/>
              <a:gd name="connsiteX2" fmla="*/ 137160 w 1439802"/>
              <a:gd name="connsiteY2" fmla="*/ 289561 h 289561"/>
              <a:gd name="connsiteX3" fmla="*/ 175260 w 1439802"/>
              <a:gd name="connsiteY3" fmla="*/ 1 h 289561"/>
              <a:gd name="connsiteX4" fmla="*/ 1439802 w 1439802"/>
              <a:gd name="connsiteY4" fmla="*/ 0 h 289561"/>
              <a:gd name="connsiteX0" fmla="*/ 0 w 707116"/>
              <a:gd name="connsiteY0" fmla="*/ 164107 h 293647"/>
              <a:gd name="connsiteX1" fmla="*/ 45720 w 707116"/>
              <a:gd name="connsiteY1" fmla="*/ 110767 h 293647"/>
              <a:gd name="connsiteX2" fmla="*/ 137160 w 707116"/>
              <a:gd name="connsiteY2" fmla="*/ 293647 h 293647"/>
              <a:gd name="connsiteX3" fmla="*/ 175260 w 707116"/>
              <a:gd name="connsiteY3" fmla="*/ 4087 h 293647"/>
              <a:gd name="connsiteX4" fmla="*/ 707116 w 707116"/>
              <a:gd name="connsiteY4" fmla="*/ 0 h 293647"/>
              <a:gd name="connsiteX0" fmla="*/ 0 w 470122"/>
              <a:gd name="connsiteY0" fmla="*/ 161041 h 290581"/>
              <a:gd name="connsiteX1" fmla="*/ 45720 w 470122"/>
              <a:gd name="connsiteY1" fmla="*/ 107701 h 290581"/>
              <a:gd name="connsiteX2" fmla="*/ 137160 w 470122"/>
              <a:gd name="connsiteY2" fmla="*/ 290581 h 290581"/>
              <a:gd name="connsiteX3" fmla="*/ 175260 w 470122"/>
              <a:gd name="connsiteY3" fmla="*/ 1021 h 290581"/>
              <a:gd name="connsiteX4" fmla="*/ 470122 w 470122"/>
              <a:gd name="connsiteY4" fmla="*/ 0 h 290581"/>
              <a:gd name="connsiteX0" fmla="*/ 0 w 506583"/>
              <a:gd name="connsiteY0" fmla="*/ 161041 h 290581"/>
              <a:gd name="connsiteX1" fmla="*/ 45720 w 506583"/>
              <a:gd name="connsiteY1" fmla="*/ 107701 h 290581"/>
              <a:gd name="connsiteX2" fmla="*/ 137160 w 506583"/>
              <a:gd name="connsiteY2" fmla="*/ 290581 h 290581"/>
              <a:gd name="connsiteX3" fmla="*/ 175260 w 506583"/>
              <a:gd name="connsiteY3" fmla="*/ 1021 h 290581"/>
              <a:gd name="connsiteX4" fmla="*/ 506583 w 506583"/>
              <a:gd name="connsiteY4" fmla="*/ 0 h 290581"/>
              <a:gd name="connsiteX0" fmla="*/ 0 w 506583"/>
              <a:gd name="connsiteY0" fmla="*/ 161041 h 290581"/>
              <a:gd name="connsiteX1" fmla="*/ 79577 w 506583"/>
              <a:gd name="connsiteY1" fmla="*/ 172057 h 290581"/>
              <a:gd name="connsiteX2" fmla="*/ 137160 w 506583"/>
              <a:gd name="connsiteY2" fmla="*/ 290581 h 290581"/>
              <a:gd name="connsiteX3" fmla="*/ 175260 w 506583"/>
              <a:gd name="connsiteY3" fmla="*/ 1021 h 290581"/>
              <a:gd name="connsiteX4" fmla="*/ 506583 w 506583"/>
              <a:gd name="connsiteY4" fmla="*/ 0 h 290581"/>
              <a:gd name="connsiteX0" fmla="*/ 0 w 462310"/>
              <a:gd name="connsiteY0" fmla="*/ 203946 h 290581"/>
              <a:gd name="connsiteX1" fmla="*/ 35304 w 462310"/>
              <a:gd name="connsiteY1" fmla="*/ 172057 h 290581"/>
              <a:gd name="connsiteX2" fmla="*/ 92887 w 462310"/>
              <a:gd name="connsiteY2" fmla="*/ 290581 h 290581"/>
              <a:gd name="connsiteX3" fmla="*/ 130987 w 462310"/>
              <a:gd name="connsiteY3" fmla="*/ 1021 h 290581"/>
              <a:gd name="connsiteX4" fmla="*/ 462310 w 462310"/>
              <a:gd name="connsiteY4" fmla="*/ 0 h 2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310" h="290581">
                <a:moveTo>
                  <a:pt x="0" y="203946"/>
                </a:moveTo>
                <a:lnTo>
                  <a:pt x="35304" y="172057"/>
                </a:lnTo>
                <a:lnTo>
                  <a:pt x="92887" y="290581"/>
                </a:lnTo>
                <a:lnTo>
                  <a:pt x="130987" y="1021"/>
                </a:lnTo>
                <a:lnTo>
                  <a:pt x="46231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74866" y="3692955"/>
            <a:ext cx="487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20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66800" y="199609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325880" y="1996097"/>
            <a:ext cx="70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OQ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41936" y="199609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+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01016" y="1996097"/>
            <a:ext cx="64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28600" y="233357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baseline="30000" dirty="0" smtClean="0">
              <a:latin typeface="Symbol" panose="05050102010706020507" pitchFamily="18" charset="2"/>
              <a:sym typeface="Symbo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8809" y="2333575"/>
            <a:ext cx="64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6800" y="233357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25880" y="2333575"/>
            <a:ext cx="58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OP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41936" y="233357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–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1016" y="2333575"/>
            <a:ext cx="64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OQ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8600" y="26459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baseline="30000" dirty="0" smtClean="0">
              <a:latin typeface="Symbol" panose="05050102010706020507" pitchFamily="18" charset="2"/>
              <a:sym typeface="Symbol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8809" y="2645946"/>
            <a:ext cx="64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66800" y="2645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25880" y="2645946"/>
            <a:ext cx="77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(6)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28800" y="26459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–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87880" y="2645946"/>
            <a:ext cx="59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(4)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95709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25880" y="2957096"/>
            <a:ext cx="50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36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47837" y="295709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–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006917" y="2957096"/>
            <a:ext cx="49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16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66800" y="3309522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325880" y="3309522"/>
            <a:ext cx="50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20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8600" y="299043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baseline="30000" dirty="0" smtClean="0">
              <a:latin typeface="Symbol" panose="05050102010706020507" pitchFamily="18" charset="2"/>
              <a:sym typeface="Symbo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8809" y="2990433"/>
            <a:ext cx="64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8600" y="330952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baseline="30000" dirty="0" smtClean="0">
              <a:latin typeface="Symbol" panose="05050102010706020507" pitchFamily="18" charset="2"/>
              <a:sym typeface="Symbo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8809" y="3309522"/>
            <a:ext cx="64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r>
              <a:rPr lang="en-US" sz="1600" b="1" baseline="30000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66800" y="368534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8600" y="36853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baseline="30000" dirty="0" smtClean="0">
              <a:latin typeface="Symbol" panose="05050102010706020507" pitchFamily="18" charset="2"/>
              <a:sym typeface="Symbo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8809" y="3685346"/>
            <a:ext cx="53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66800" y="405682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8600" y="40568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baseline="30000" dirty="0" smtClean="0">
              <a:latin typeface="Symbol" panose="05050102010706020507" pitchFamily="18" charset="2"/>
              <a:sym typeface="Symbo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809" y="4056820"/>
            <a:ext cx="53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19215" y="405723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616850" y="4104572"/>
            <a:ext cx="344128" cy="225788"/>
          </a:xfrm>
          <a:custGeom>
            <a:avLst/>
            <a:gdLst>
              <a:gd name="connsiteX0" fmla="*/ 0 w 838200"/>
              <a:gd name="connsiteY0" fmla="*/ 160020 h 289560"/>
              <a:gd name="connsiteX1" fmla="*/ 45720 w 838200"/>
              <a:gd name="connsiteY1" fmla="*/ 106680 h 289560"/>
              <a:gd name="connsiteX2" fmla="*/ 137160 w 838200"/>
              <a:gd name="connsiteY2" fmla="*/ 289560 h 289560"/>
              <a:gd name="connsiteX3" fmla="*/ 175260 w 838200"/>
              <a:gd name="connsiteY3" fmla="*/ 0 h 289560"/>
              <a:gd name="connsiteX4" fmla="*/ 838200 w 838200"/>
              <a:gd name="connsiteY4" fmla="*/ 0 h 289560"/>
              <a:gd name="connsiteX0" fmla="*/ 0 w 1418967"/>
              <a:gd name="connsiteY0" fmla="*/ 160020 h 289560"/>
              <a:gd name="connsiteX1" fmla="*/ 45720 w 1418967"/>
              <a:gd name="connsiteY1" fmla="*/ 106680 h 289560"/>
              <a:gd name="connsiteX2" fmla="*/ 137160 w 1418967"/>
              <a:gd name="connsiteY2" fmla="*/ 289560 h 289560"/>
              <a:gd name="connsiteX3" fmla="*/ 175260 w 1418967"/>
              <a:gd name="connsiteY3" fmla="*/ 0 h 289560"/>
              <a:gd name="connsiteX4" fmla="*/ 1418967 w 1418967"/>
              <a:gd name="connsiteY4" fmla="*/ 6129 h 289560"/>
              <a:gd name="connsiteX0" fmla="*/ 0 w 1421571"/>
              <a:gd name="connsiteY0" fmla="*/ 163086 h 292626"/>
              <a:gd name="connsiteX1" fmla="*/ 45720 w 1421571"/>
              <a:gd name="connsiteY1" fmla="*/ 109746 h 292626"/>
              <a:gd name="connsiteX2" fmla="*/ 137160 w 1421571"/>
              <a:gd name="connsiteY2" fmla="*/ 292626 h 292626"/>
              <a:gd name="connsiteX3" fmla="*/ 175260 w 1421571"/>
              <a:gd name="connsiteY3" fmla="*/ 3066 h 292626"/>
              <a:gd name="connsiteX4" fmla="*/ 1421571 w 1421571"/>
              <a:gd name="connsiteY4" fmla="*/ 0 h 292626"/>
              <a:gd name="connsiteX0" fmla="*/ 0 w 1431988"/>
              <a:gd name="connsiteY0" fmla="*/ 160020 h 289560"/>
              <a:gd name="connsiteX1" fmla="*/ 45720 w 1431988"/>
              <a:gd name="connsiteY1" fmla="*/ 106680 h 289560"/>
              <a:gd name="connsiteX2" fmla="*/ 137160 w 1431988"/>
              <a:gd name="connsiteY2" fmla="*/ 289560 h 289560"/>
              <a:gd name="connsiteX3" fmla="*/ 175260 w 1431988"/>
              <a:gd name="connsiteY3" fmla="*/ 0 h 289560"/>
              <a:gd name="connsiteX4" fmla="*/ 1431988 w 1431988"/>
              <a:gd name="connsiteY4" fmla="*/ 6127 h 289560"/>
              <a:gd name="connsiteX0" fmla="*/ 0 w 1445010"/>
              <a:gd name="connsiteY0" fmla="*/ 160020 h 289560"/>
              <a:gd name="connsiteX1" fmla="*/ 45720 w 1445010"/>
              <a:gd name="connsiteY1" fmla="*/ 106680 h 289560"/>
              <a:gd name="connsiteX2" fmla="*/ 137160 w 1445010"/>
              <a:gd name="connsiteY2" fmla="*/ 289560 h 289560"/>
              <a:gd name="connsiteX3" fmla="*/ 175260 w 1445010"/>
              <a:gd name="connsiteY3" fmla="*/ 0 h 289560"/>
              <a:gd name="connsiteX4" fmla="*/ 1445010 w 1445010"/>
              <a:gd name="connsiteY4" fmla="*/ 6127 h 289560"/>
              <a:gd name="connsiteX0" fmla="*/ 0 w 1439802"/>
              <a:gd name="connsiteY0" fmla="*/ 160021 h 289561"/>
              <a:gd name="connsiteX1" fmla="*/ 45720 w 1439802"/>
              <a:gd name="connsiteY1" fmla="*/ 106681 h 289561"/>
              <a:gd name="connsiteX2" fmla="*/ 137160 w 1439802"/>
              <a:gd name="connsiteY2" fmla="*/ 289561 h 289561"/>
              <a:gd name="connsiteX3" fmla="*/ 175260 w 1439802"/>
              <a:gd name="connsiteY3" fmla="*/ 1 h 289561"/>
              <a:gd name="connsiteX4" fmla="*/ 1439802 w 1439802"/>
              <a:gd name="connsiteY4" fmla="*/ 0 h 289561"/>
              <a:gd name="connsiteX0" fmla="*/ 0 w 707116"/>
              <a:gd name="connsiteY0" fmla="*/ 164107 h 293647"/>
              <a:gd name="connsiteX1" fmla="*/ 45720 w 707116"/>
              <a:gd name="connsiteY1" fmla="*/ 110767 h 293647"/>
              <a:gd name="connsiteX2" fmla="*/ 137160 w 707116"/>
              <a:gd name="connsiteY2" fmla="*/ 293647 h 293647"/>
              <a:gd name="connsiteX3" fmla="*/ 175260 w 707116"/>
              <a:gd name="connsiteY3" fmla="*/ 4087 h 293647"/>
              <a:gd name="connsiteX4" fmla="*/ 707116 w 707116"/>
              <a:gd name="connsiteY4" fmla="*/ 0 h 293647"/>
              <a:gd name="connsiteX0" fmla="*/ 0 w 470122"/>
              <a:gd name="connsiteY0" fmla="*/ 161041 h 290581"/>
              <a:gd name="connsiteX1" fmla="*/ 45720 w 470122"/>
              <a:gd name="connsiteY1" fmla="*/ 107701 h 290581"/>
              <a:gd name="connsiteX2" fmla="*/ 137160 w 470122"/>
              <a:gd name="connsiteY2" fmla="*/ 290581 h 290581"/>
              <a:gd name="connsiteX3" fmla="*/ 175260 w 470122"/>
              <a:gd name="connsiteY3" fmla="*/ 1021 h 290581"/>
              <a:gd name="connsiteX4" fmla="*/ 470122 w 470122"/>
              <a:gd name="connsiteY4" fmla="*/ 0 h 290581"/>
              <a:gd name="connsiteX0" fmla="*/ 0 w 506583"/>
              <a:gd name="connsiteY0" fmla="*/ 161041 h 290581"/>
              <a:gd name="connsiteX1" fmla="*/ 45720 w 506583"/>
              <a:gd name="connsiteY1" fmla="*/ 107701 h 290581"/>
              <a:gd name="connsiteX2" fmla="*/ 137160 w 506583"/>
              <a:gd name="connsiteY2" fmla="*/ 290581 h 290581"/>
              <a:gd name="connsiteX3" fmla="*/ 175260 w 506583"/>
              <a:gd name="connsiteY3" fmla="*/ 1021 h 290581"/>
              <a:gd name="connsiteX4" fmla="*/ 506583 w 506583"/>
              <a:gd name="connsiteY4" fmla="*/ 0 h 290581"/>
              <a:gd name="connsiteX0" fmla="*/ 0 w 431058"/>
              <a:gd name="connsiteY0" fmla="*/ 161041 h 290581"/>
              <a:gd name="connsiteX1" fmla="*/ 45720 w 431058"/>
              <a:gd name="connsiteY1" fmla="*/ 107701 h 290581"/>
              <a:gd name="connsiteX2" fmla="*/ 137160 w 431058"/>
              <a:gd name="connsiteY2" fmla="*/ 290581 h 290581"/>
              <a:gd name="connsiteX3" fmla="*/ 175260 w 431058"/>
              <a:gd name="connsiteY3" fmla="*/ 1021 h 290581"/>
              <a:gd name="connsiteX4" fmla="*/ 431058 w 431058"/>
              <a:gd name="connsiteY4" fmla="*/ 0 h 290581"/>
              <a:gd name="connsiteX0" fmla="*/ 0 w 428454"/>
              <a:gd name="connsiteY0" fmla="*/ 160020 h 289560"/>
              <a:gd name="connsiteX1" fmla="*/ 45720 w 428454"/>
              <a:gd name="connsiteY1" fmla="*/ 106680 h 289560"/>
              <a:gd name="connsiteX2" fmla="*/ 137160 w 428454"/>
              <a:gd name="connsiteY2" fmla="*/ 289560 h 289560"/>
              <a:gd name="connsiteX3" fmla="*/ 175260 w 428454"/>
              <a:gd name="connsiteY3" fmla="*/ 0 h 289560"/>
              <a:gd name="connsiteX4" fmla="*/ 428454 w 428454"/>
              <a:gd name="connsiteY4" fmla="*/ 2043 h 289560"/>
              <a:gd name="connsiteX0" fmla="*/ 0 w 425850"/>
              <a:gd name="connsiteY0" fmla="*/ 161042 h 290582"/>
              <a:gd name="connsiteX1" fmla="*/ 45720 w 425850"/>
              <a:gd name="connsiteY1" fmla="*/ 107702 h 290582"/>
              <a:gd name="connsiteX2" fmla="*/ 137160 w 425850"/>
              <a:gd name="connsiteY2" fmla="*/ 290582 h 290582"/>
              <a:gd name="connsiteX3" fmla="*/ 175260 w 425850"/>
              <a:gd name="connsiteY3" fmla="*/ 1022 h 290582"/>
              <a:gd name="connsiteX4" fmla="*/ 425850 w 425850"/>
              <a:gd name="connsiteY4" fmla="*/ 0 h 290582"/>
              <a:gd name="connsiteX0" fmla="*/ 0 w 423246"/>
              <a:gd name="connsiteY0" fmla="*/ 160020 h 289560"/>
              <a:gd name="connsiteX1" fmla="*/ 45720 w 423246"/>
              <a:gd name="connsiteY1" fmla="*/ 106680 h 289560"/>
              <a:gd name="connsiteX2" fmla="*/ 137160 w 423246"/>
              <a:gd name="connsiteY2" fmla="*/ 289560 h 289560"/>
              <a:gd name="connsiteX3" fmla="*/ 175260 w 423246"/>
              <a:gd name="connsiteY3" fmla="*/ 0 h 289560"/>
              <a:gd name="connsiteX4" fmla="*/ 423246 w 423246"/>
              <a:gd name="connsiteY4" fmla="*/ 2044 h 289560"/>
              <a:gd name="connsiteX0" fmla="*/ 0 w 423246"/>
              <a:gd name="connsiteY0" fmla="*/ 160020 h 289560"/>
              <a:gd name="connsiteX1" fmla="*/ 45720 w 423246"/>
              <a:gd name="connsiteY1" fmla="*/ 106680 h 289560"/>
              <a:gd name="connsiteX2" fmla="*/ 137160 w 423246"/>
              <a:gd name="connsiteY2" fmla="*/ 289560 h 289560"/>
              <a:gd name="connsiteX3" fmla="*/ 175260 w 423246"/>
              <a:gd name="connsiteY3" fmla="*/ 0 h 289560"/>
              <a:gd name="connsiteX4" fmla="*/ 423246 w 423246"/>
              <a:gd name="connsiteY4" fmla="*/ 2044 h 289560"/>
              <a:gd name="connsiteX0" fmla="*/ 0 w 412829"/>
              <a:gd name="connsiteY0" fmla="*/ 160020 h 289560"/>
              <a:gd name="connsiteX1" fmla="*/ 45720 w 412829"/>
              <a:gd name="connsiteY1" fmla="*/ 106680 h 289560"/>
              <a:gd name="connsiteX2" fmla="*/ 137160 w 412829"/>
              <a:gd name="connsiteY2" fmla="*/ 289560 h 289560"/>
              <a:gd name="connsiteX3" fmla="*/ 175260 w 412829"/>
              <a:gd name="connsiteY3" fmla="*/ 0 h 289560"/>
              <a:gd name="connsiteX4" fmla="*/ 412829 w 412829"/>
              <a:gd name="connsiteY4" fmla="*/ 2044 h 289560"/>
              <a:gd name="connsiteX0" fmla="*/ 0 w 412829"/>
              <a:gd name="connsiteY0" fmla="*/ 161042 h 290582"/>
              <a:gd name="connsiteX1" fmla="*/ 45720 w 412829"/>
              <a:gd name="connsiteY1" fmla="*/ 107702 h 290582"/>
              <a:gd name="connsiteX2" fmla="*/ 137160 w 412829"/>
              <a:gd name="connsiteY2" fmla="*/ 290582 h 290582"/>
              <a:gd name="connsiteX3" fmla="*/ 175260 w 412829"/>
              <a:gd name="connsiteY3" fmla="*/ 1022 h 290582"/>
              <a:gd name="connsiteX4" fmla="*/ 412829 w 412829"/>
              <a:gd name="connsiteY4" fmla="*/ 0 h 290582"/>
              <a:gd name="connsiteX0" fmla="*/ 0 w 415433"/>
              <a:gd name="connsiteY0" fmla="*/ 160020 h 289560"/>
              <a:gd name="connsiteX1" fmla="*/ 45720 w 415433"/>
              <a:gd name="connsiteY1" fmla="*/ 106680 h 289560"/>
              <a:gd name="connsiteX2" fmla="*/ 137160 w 415433"/>
              <a:gd name="connsiteY2" fmla="*/ 289560 h 289560"/>
              <a:gd name="connsiteX3" fmla="*/ 175260 w 415433"/>
              <a:gd name="connsiteY3" fmla="*/ 0 h 289560"/>
              <a:gd name="connsiteX4" fmla="*/ 415433 w 415433"/>
              <a:gd name="connsiteY4" fmla="*/ 2042 h 289560"/>
              <a:gd name="connsiteX0" fmla="*/ 0 w 415433"/>
              <a:gd name="connsiteY0" fmla="*/ 161042 h 290582"/>
              <a:gd name="connsiteX1" fmla="*/ 45720 w 415433"/>
              <a:gd name="connsiteY1" fmla="*/ 107702 h 290582"/>
              <a:gd name="connsiteX2" fmla="*/ 137160 w 415433"/>
              <a:gd name="connsiteY2" fmla="*/ 290582 h 290582"/>
              <a:gd name="connsiteX3" fmla="*/ 175260 w 415433"/>
              <a:gd name="connsiteY3" fmla="*/ 1022 h 290582"/>
              <a:gd name="connsiteX4" fmla="*/ 415433 w 415433"/>
              <a:gd name="connsiteY4" fmla="*/ 0 h 290582"/>
              <a:gd name="connsiteX0" fmla="*/ 0 w 415433"/>
              <a:gd name="connsiteY0" fmla="*/ 160020 h 289560"/>
              <a:gd name="connsiteX1" fmla="*/ 45720 w 415433"/>
              <a:gd name="connsiteY1" fmla="*/ 106680 h 289560"/>
              <a:gd name="connsiteX2" fmla="*/ 137160 w 415433"/>
              <a:gd name="connsiteY2" fmla="*/ 289560 h 289560"/>
              <a:gd name="connsiteX3" fmla="*/ 175260 w 415433"/>
              <a:gd name="connsiteY3" fmla="*/ 0 h 289560"/>
              <a:gd name="connsiteX4" fmla="*/ 415433 w 415433"/>
              <a:gd name="connsiteY4" fmla="*/ 5107 h 289560"/>
              <a:gd name="connsiteX0" fmla="*/ 0 w 415433"/>
              <a:gd name="connsiteY0" fmla="*/ 161043 h 290583"/>
              <a:gd name="connsiteX1" fmla="*/ 45720 w 415433"/>
              <a:gd name="connsiteY1" fmla="*/ 107703 h 290583"/>
              <a:gd name="connsiteX2" fmla="*/ 137160 w 415433"/>
              <a:gd name="connsiteY2" fmla="*/ 290583 h 290583"/>
              <a:gd name="connsiteX3" fmla="*/ 175260 w 415433"/>
              <a:gd name="connsiteY3" fmla="*/ 1023 h 290583"/>
              <a:gd name="connsiteX4" fmla="*/ 415433 w 415433"/>
              <a:gd name="connsiteY4" fmla="*/ 0 h 290583"/>
              <a:gd name="connsiteX0" fmla="*/ 0 w 415433"/>
              <a:gd name="connsiteY0" fmla="*/ 161043 h 290583"/>
              <a:gd name="connsiteX1" fmla="*/ 74368 w 415433"/>
              <a:gd name="connsiteY1" fmla="*/ 165929 h 290583"/>
              <a:gd name="connsiteX2" fmla="*/ 137160 w 415433"/>
              <a:gd name="connsiteY2" fmla="*/ 290583 h 290583"/>
              <a:gd name="connsiteX3" fmla="*/ 175260 w 415433"/>
              <a:gd name="connsiteY3" fmla="*/ 1023 h 290583"/>
              <a:gd name="connsiteX4" fmla="*/ 415433 w 415433"/>
              <a:gd name="connsiteY4" fmla="*/ 0 h 290583"/>
              <a:gd name="connsiteX0" fmla="*/ 0 w 376368"/>
              <a:gd name="connsiteY0" fmla="*/ 191688 h 290583"/>
              <a:gd name="connsiteX1" fmla="*/ 35303 w 376368"/>
              <a:gd name="connsiteY1" fmla="*/ 165929 h 290583"/>
              <a:gd name="connsiteX2" fmla="*/ 98095 w 376368"/>
              <a:gd name="connsiteY2" fmla="*/ 290583 h 290583"/>
              <a:gd name="connsiteX3" fmla="*/ 136195 w 376368"/>
              <a:gd name="connsiteY3" fmla="*/ 1023 h 290583"/>
              <a:gd name="connsiteX4" fmla="*/ 376368 w 376368"/>
              <a:gd name="connsiteY4" fmla="*/ 0 h 29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68" h="290583">
                <a:moveTo>
                  <a:pt x="0" y="191688"/>
                </a:moveTo>
                <a:lnTo>
                  <a:pt x="35303" y="165929"/>
                </a:lnTo>
                <a:lnTo>
                  <a:pt x="98095" y="290583"/>
                </a:lnTo>
                <a:lnTo>
                  <a:pt x="136195" y="1023"/>
                </a:lnTo>
                <a:lnTo>
                  <a:pt x="376368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679636" y="4060986"/>
            <a:ext cx="32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5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6800" y="437155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0" y="437155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baseline="30000" dirty="0" smtClean="0">
              <a:latin typeface="Symbol" panose="05050102010706020507" pitchFamily="18" charset="2"/>
              <a:sym typeface="Symbol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8809" y="4371557"/>
            <a:ext cx="53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95400" y="4373561"/>
            <a:ext cx="346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2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pic>
        <p:nvPicPr>
          <p:cNvPr id="150" name="Picture 2" descr="C:\Users\ADMIN\Desktop\green-h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27"/>
          <a:stretch/>
        </p:blipFill>
        <p:spPr bwMode="auto">
          <a:xfrm>
            <a:off x="2743200" y="2419350"/>
            <a:ext cx="2438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Connector 113"/>
          <p:cNvCxnSpPr/>
          <p:nvPr/>
        </p:nvCxnSpPr>
        <p:spPr>
          <a:xfrm>
            <a:off x="3859499" y="2800350"/>
            <a:ext cx="0" cy="1828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47116" y="2814639"/>
            <a:ext cx="11887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002720" y="2791900"/>
            <a:ext cx="89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5.0000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60720" y="2791900"/>
            <a:ext cx="395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60720" y="3020500"/>
            <a:ext cx="40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08439" y="3272915"/>
            <a:ext cx="392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008366" y="3020500"/>
            <a:ext cx="290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4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3870320" y="3311011"/>
            <a:ext cx="990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003676" y="2500794"/>
            <a:ext cx="338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3006957" y="3312600"/>
            <a:ext cx="84789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60720" y="3272915"/>
            <a:ext cx="37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4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403594" y="3272915"/>
            <a:ext cx="27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22750" y="2500794"/>
            <a:ext cx="4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32261" y="2500794"/>
            <a:ext cx="29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172584" y="3482463"/>
            <a:ext cx="426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84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3851276" y="3787263"/>
            <a:ext cx="10972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972902" y="3787263"/>
            <a:ext cx="88789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91453" y="3482463"/>
            <a:ext cx="26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71833" y="3749167"/>
            <a:ext cx="49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44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160839" y="3749167"/>
            <a:ext cx="53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16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170365" y="3272915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00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08483" y="3749167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00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41713" y="3749167"/>
            <a:ext cx="28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375150" y="2500794"/>
            <a:ext cx="41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78300" y="3992050"/>
            <a:ext cx="69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1329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3867150" y="4309550"/>
            <a:ext cx="10972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971800" y="4309352"/>
            <a:ext cx="8967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533530" y="3993834"/>
            <a:ext cx="274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3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311528" y="4298634"/>
            <a:ext cx="56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446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92600" y="4277804"/>
            <a:ext cx="57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271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036883" y="3020500"/>
            <a:ext cx="40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+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59792" y="3477700"/>
            <a:ext cx="277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+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62527" y="3992049"/>
            <a:ext cx="3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+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841750" y="3025263"/>
            <a:ext cx="37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–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843621" y="3474723"/>
            <a:ext cx="31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–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854450" y="3992050"/>
            <a:ext cx="37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–</a:t>
            </a:r>
            <a:endParaRPr lang="en-IN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491408" y="4371972"/>
            <a:ext cx="117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× 2.23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66800" y="465530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8600" y="465530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baseline="30000" dirty="0" smtClean="0">
              <a:latin typeface="Symbol" panose="05050102010706020507" pitchFamily="18" charset="2"/>
              <a:sym typeface="Symbol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28809" y="4655303"/>
            <a:ext cx="53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295400" y="4657307"/>
            <a:ext cx="58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4.5</a:t>
            </a:r>
            <a:endParaRPr lang="en-US" sz="1600" b="1" baseline="30000" dirty="0" smtClean="0">
              <a:latin typeface="Bookman Old Style" pitchFamily="18" charset="0"/>
              <a:sym typeface="Symbol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28800" y="4649105"/>
            <a:ext cx="204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…approx.</a:t>
            </a:r>
            <a:endParaRPr lang="en-US" sz="1600" b="1" baseline="30000" dirty="0" smtClean="0">
              <a:solidFill>
                <a:srgbClr val="FF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553200" y="2034540"/>
            <a:ext cx="1889760" cy="906780"/>
          </a:xfrm>
          <a:custGeom>
            <a:avLst/>
            <a:gdLst>
              <a:gd name="connsiteX0" fmla="*/ 0 w 1889760"/>
              <a:gd name="connsiteY0" fmla="*/ 906780 h 906780"/>
              <a:gd name="connsiteX1" fmla="*/ 1889760 w 1889760"/>
              <a:gd name="connsiteY1" fmla="*/ 906780 h 906780"/>
              <a:gd name="connsiteX2" fmla="*/ 830580 w 1889760"/>
              <a:gd name="connsiteY2" fmla="*/ 0 h 906780"/>
              <a:gd name="connsiteX3" fmla="*/ 0 w 1889760"/>
              <a:gd name="connsiteY3" fmla="*/ 90678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760" h="906780">
                <a:moveTo>
                  <a:pt x="0" y="906780"/>
                </a:moveTo>
                <a:lnTo>
                  <a:pt x="1889760" y="906780"/>
                </a:lnTo>
                <a:lnTo>
                  <a:pt x="830580" y="0"/>
                </a:lnTo>
                <a:lnTo>
                  <a:pt x="0" y="90678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29" grpId="0"/>
      <p:bldP spid="66" grpId="0" animBg="1"/>
      <p:bldP spid="67" grpId="0"/>
      <p:bldP spid="102" grpId="0" animBg="1"/>
      <p:bldP spid="103" grpId="0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2" grpId="0"/>
      <p:bldP spid="122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086" y="438150"/>
            <a:ext cx="833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Construct a tangent to a cir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le of radius 4cm from a point on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concentric circle of radius 6cm and measure its length. Also verify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measurement by  actual calculations.  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400" y="1293396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400" y="1619250"/>
            <a:ext cx="4156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Join OQ then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PQO is an angle in a </a:t>
            </a:r>
          </a:p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semicircle.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5583" y="2254250"/>
            <a:ext cx="51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2254250"/>
            <a:ext cx="190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PQO = 90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655" y="2660650"/>
            <a:ext cx="737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400" y="2660650"/>
            <a:ext cx="2353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l</a:t>
            </a:r>
            <a:r>
              <a:rPr lang="en-US" sz="1600" b="1" dirty="0" smtClean="0">
                <a:latin typeface="Bookman Old Style" pitchFamily="18" charset="0"/>
              </a:rPr>
              <a:t>ine PQ </a:t>
            </a:r>
            <a:r>
              <a:rPr lang="en-US" sz="1600" b="1" dirty="0" smtClean="0">
                <a:latin typeface="Bookman Old Style" pitchFamily="18" charset="0"/>
                <a:sym typeface="Symbol"/>
              </a:rPr>
              <a:t> radius OQ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3054350"/>
            <a:ext cx="737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3054350"/>
            <a:ext cx="3675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PQ has to  be a tangent to circle 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" y="3371850"/>
            <a:ext cx="359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[A line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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to radius to a circle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at its outer end is a tangent]  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" y="3968750"/>
            <a:ext cx="4994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Similarly PR is also a tangent to the circle.</a:t>
            </a:r>
            <a:endParaRPr lang="en-US" sz="1600" b="1" dirty="0">
              <a:latin typeface="Bookman Old Style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686635" y="1047750"/>
            <a:ext cx="5213544" cy="3770632"/>
            <a:chOff x="4686635" y="1047750"/>
            <a:chExt cx="5213544" cy="3770632"/>
          </a:xfrm>
        </p:grpSpPr>
        <p:grpSp>
          <p:nvGrpSpPr>
            <p:cNvPr id="3" name="Group 2"/>
            <p:cNvGrpSpPr/>
            <p:nvPr/>
          </p:nvGrpSpPr>
          <p:grpSpPr>
            <a:xfrm>
              <a:off x="4686635" y="1047750"/>
              <a:ext cx="5213544" cy="3770632"/>
              <a:chOff x="997713" y="399190"/>
              <a:chExt cx="5536434" cy="4004159"/>
            </a:xfrm>
          </p:grpSpPr>
          <p:sp>
            <p:nvSpPr>
              <p:cNvPr id="4" name="Arc 3"/>
              <p:cNvSpPr/>
              <p:nvPr/>
            </p:nvSpPr>
            <p:spPr>
              <a:xfrm>
                <a:off x="1438281" y="836613"/>
                <a:ext cx="3125782" cy="3125782"/>
              </a:xfrm>
              <a:prstGeom prst="arc">
                <a:avLst>
                  <a:gd name="adj1" fmla="val 2348618"/>
                  <a:gd name="adj2" fmla="val 41662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Oval 33"/>
              <p:cNvSpPr>
                <a:spLocks noChangeArrowheads="1"/>
              </p:cNvSpPr>
              <p:nvPr/>
            </p:nvSpPr>
            <p:spPr bwMode="auto">
              <a:xfrm>
                <a:off x="2974302" y="2382223"/>
                <a:ext cx="53766" cy="5458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7713" y="448091"/>
                <a:ext cx="3971239" cy="389299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2685131" y="2299696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O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85301" y="1113313"/>
                <a:ext cx="2632637" cy="25807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9" name="Straight Connector 8"/>
              <p:cNvCxnSpPr>
                <a:cxnSpLocks noChangeShapeType="1"/>
              </p:cNvCxnSpPr>
              <p:nvPr/>
            </p:nvCxnSpPr>
            <p:spPr bwMode="auto">
              <a:xfrm flipH="1">
                <a:off x="3006726" y="2409825"/>
                <a:ext cx="1965324" cy="19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Oval 33"/>
              <p:cNvSpPr>
                <a:spLocks noChangeArrowheads="1"/>
              </p:cNvSpPr>
              <p:nvPr/>
            </p:nvSpPr>
            <p:spPr bwMode="auto">
              <a:xfrm>
                <a:off x="4937371" y="2381227"/>
                <a:ext cx="53766" cy="54581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979065" y="2359223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P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2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3976298" y="516991"/>
                <a:ext cx="0" cy="382408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3901209" y="4327149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6200000">
                <a:off x="3901209" y="475390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>
                <a:off x="1436693" y="847725"/>
                <a:ext cx="3125782" cy="3125782"/>
              </a:xfrm>
              <a:prstGeom prst="arc">
                <a:avLst>
                  <a:gd name="adj1" fmla="val 17975563"/>
                  <a:gd name="adj2" fmla="val 1944774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3408365" y="845820"/>
                <a:ext cx="3125782" cy="3125782"/>
              </a:xfrm>
              <a:prstGeom prst="arc">
                <a:avLst>
                  <a:gd name="adj1" fmla="val 12666666"/>
                  <a:gd name="adj2" fmla="val 1443488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Arc 16"/>
              <p:cNvSpPr/>
              <p:nvPr/>
            </p:nvSpPr>
            <p:spPr>
              <a:xfrm>
                <a:off x="3408365" y="845820"/>
                <a:ext cx="3125782" cy="3125782"/>
              </a:xfrm>
              <a:prstGeom prst="arc">
                <a:avLst>
                  <a:gd name="adj1" fmla="val 6985813"/>
                  <a:gd name="adj2" fmla="val 826187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88745" y="1425575"/>
                <a:ext cx="1972192" cy="19721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3404265" y="2340173"/>
                <a:ext cx="7867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6 cm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0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3581400" y="1168369"/>
                <a:ext cx="1385889" cy="123539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0"/>
              <p:cNvCxnSpPr/>
              <p:nvPr/>
            </p:nvCxnSpPr>
            <p:spPr>
              <a:xfrm rot="13320000">
                <a:off x="3508470" y="1169189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3622513" y="1052512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Q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3" name="Straight Connector 22"/>
              <p:cNvCxnSpPr>
                <a:cxnSpLocks noChangeShapeType="1"/>
              </p:cNvCxnSpPr>
              <p:nvPr/>
            </p:nvCxnSpPr>
            <p:spPr bwMode="auto">
              <a:xfrm flipH="1">
                <a:off x="3492500" y="2409825"/>
                <a:ext cx="1472928" cy="129857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Straight Arrow Connector 23"/>
              <p:cNvCxnSpPr/>
              <p:nvPr/>
            </p:nvCxnSpPr>
            <p:spPr>
              <a:xfrm rot="8340000">
                <a:off x="3438001" y="3697066"/>
                <a:ext cx="15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 Box 8"/>
              <p:cNvSpPr txBox="1">
                <a:spLocks noChangeArrowheads="1"/>
              </p:cNvSpPr>
              <p:nvPr/>
            </p:nvSpPr>
            <p:spPr bwMode="auto">
              <a:xfrm>
                <a:off x="3619500" y="3438525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R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26" name="Straight Connector 25"/>
              <p:cNvCxnSpPr>
                <a:cxnSpLocks noChangeShapeType="1"/>
              </p:cNvCxnSpPr>
              <p:nvPr/>
            </p:nvCxnSpPr>
            <p:spPr bwMode="auto">
              <a:xfrm flipH="1">
                <a:off x="2995613" y="1431925"/>
                <a:ext cx="869162" cy="9779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 rot="18540000">
                <a:off x="3192681" y="1721544"/>
                <a:ext cx="7867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4 cm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3913187" y="2359180"/>
                <a:ext cx="329535" cy="2855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Garamond" pitchFamily="18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100" dirty="0" smtClean="0">
                    <a:solidFill>
                      <a:srgbClr val="000000"/>
                    </a:solidFill>
                    <a:latin typeface="Bookman Old Style" pitchFamily="18" charset="0"/>
                  </a:rPr>
                  <a:t>M</a:t>
                </a:r>
                <a:endParaRPr lang="en-US" altLang="en-US" sz="1100" dirty="0">
                  <a:solidFill>
                    <a:srgbClr val="000000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95062" y="2803525"/>
              <a:ext cx="136208" cy="134057"/>
            </a:xfrm>
            <a:custGeom>
              <a:avLst/>
              <a:gdLst>
                <a:gd name="connsiteX0" fmla="*/ 0 w 241300"/>
                <a:gd name="connsiteY0" fmla="*/ 0 h 215900"/>
                <a:gd name="connsiteX1" fmla="*/ 241300 w 241300"/>
                <a:gd name="connsiteY1" fmla="*/ 0 h 215900"/>
                <a:gd name="connsiteX2" fmla="*/ 241300 w 241300"/>
                <a:gd name="connsiteY2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300" h="215900">
                  <a:moveTo>
                    <a:pt x="0" y="0"/>
                  </a:moveTo>
                  <a:lnTo>
                    <a:pt x="241300" y="0"/>
                  </a:lnTo>
                  <a:lnTo>
                    <a:pt x="241300" y="21590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0"/>
            <p:cNvGrpSpPr>
              <a:grpSpLocks/>
            </p:cNvGrpSpPr>
            <p:nvPr/>
          </p:nvGrpSpPr>
          <p:grpSpPr bwMode="auto">
            <a:xfrm>
              <a:off x="6943384" y="2866457"/>
              <a:ext cx="1102066" cy="146050"/>
              <a:chOff x="3993" y="2351"/>
              <a:chExt cx="983" cy="108"/>
            </a:xfrm>
          </p:grpSpPr>
          <p:grpSp>
            <p:nvGrpSpPr>
              <p:cNvPr id="41" name="Group 31"/>
              <p:cNvGrpSpPr>
                <a:grpSpLocks/>
              </p:cNvGrpSpPr>
              <p:nvPr/>
            </p:nvGrpSpPr>
            <p:grpSpPr bwMode="auto">
              <a:xfrm>
                <a:off x="3993" y="2353"/>
                <a:ext cx="26" cy="106"/>
                <a:chOff x="3456" y="2196"/>
                <a:chExt cx="26" cy="106"/>
              </a:xfrm>
            </p:grpSpPr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auto">
                <a:xfrm>
                  <a:off x="3456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auto">
                <a:xfrm>
                  <a:off x="3482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2" name="Group 34"/>
              <p:cNvGrpSpPr>
                <a:grpSpLocks/>
              </p:cNvGrpSpPr>
              <p:nvPr/>
            </p:nvGrpSpPr>
            <p:grpSpPr bwMode="auto">
              <a:xfrm>
                <a:off x="4946" y="2351"/>
                <a:ext cx="30" cy="106"/>
                <a:chOff x="3444" y="2196"/>
                <a:chExt cx="30" cy="106"/>
              </a:xfrm>
            </p:grpSpPr>
            <p:sp>
              <p:nvSpPr>
                <p:cNvPr id="43" name="Line 35"/>
                <p:cNvSpPr>
                  <a:spLocks noChangeShapeType="1"/>
                </p:cNvSpPr>
                <p:nvPr/>
              </p:nvSpPr>
              <p:spPr bwMode="auto">
                <a:xfrm>
                  <a:off x="344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4" name="Line 36"/>
                <p:cNvSpPr>
                  <a:spLocks noChangeShapeType="1"/>
                </p:cNvSpPr>
                <p:nvPr/>
              </p:nvSpPr>
              <p:spPr bwMode="auto">
                <a:xfrm>
                  <a:off x="3474" y="2196"/>
                  <a:ext cx="0" cy="10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48" name="Freeform 47"/>
          <p:cNvSpPr/>
          <p:nvPr/>
        </p:nvSpPr>
        <p:spPr>
          <a:xfrm rot="7966730">
            <a:off x="7334259" y="2045185"/>
            <a:ext cx="136208" cy="134057"/>
          </a:xfrm>
          <a:custGeom>
            <a:avLst/>
            <a:gdLst>
              <a:gd name="connsiteX0" fmla="*/ 0 w 241300"/>
              <a:gd name="connsiteY0" fmla="*/ 0 h 215900"/>
              <a:gd name="connsiteX1" fmla="*/ 241300 w 241300"/>
              <a:gd name="connsiteY1" fmla="*/ 0 h 215900"/>
              <a:gd name="connsiteX2" fmla="*/ 241300 w 2413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00" h="215900">
                <a:moveTo>
                  <a:pt x="0" y="0"/>
                </a:moveTo>
                <a:lnTo>
                  <a:pt x="241300" y="0"/>
                </a:lnTo>
                <a:lnTo>
                  <a:pt x="241300" y="2159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8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4" grpId="0"/>
      <p:bldP spid="35" grpId="0"/>
      <p:bldP spid="36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4505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8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3637471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triangle similar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to given triangle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(continuation of previous module)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2647950"/>
            <a:ext cx="3041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  In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ABC, 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   A + B + C = 180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o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105 + 45 +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C =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180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150 +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C =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180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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 =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180 – 150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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 =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30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o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8" name="TextBox 2037"/>
          <p:cNvSpPr txBox="1"/>
          <p:nvPr/>
        </p:nvSpPr>
        <p:spPr>
          <a:xfrm>
            <a:off x="304800" y="205663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9" name="TextBox 2038"/>
          <p:cNvSpPr txBox="1"/>
          <p:nvPr/>
        </p:nvSpPr>
        <p:spPr>
          <a:xfrm>
            <a:off x="1143169" y="95172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0" name="TextBox 2039"/>
          <p:cNvSpPr txBox="1"/>
          <p:nvPr/>
        </p:nvSpPr>
        <p:spPr>
          <a:xfrm>
            <a:off x="1752761" y="2066151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1" name="Isosceles Triangle 2040"/>
          <p:cNvSpPr/>
          <p:nvPr/>
        </p:nvSpPr>
        <p:spPr>
          <a:xfrm>
            <a:off x="453903" y="860427"/>
            <a:ext cx="1856078" cy="1253666"/>
          </a:xfrm>
          <a:prstGeom prst="triangle">
            <a:avLst>
              <a:gd name="adj" fmla="val 630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2" name="TextBox 2041"/>
          <p:cNvSpPr txBox="1"/>
          <p:nvPr/>
        </p:nvSpPr>
        <p:spPr>
          <a:xfrm>
            <a:off x="621906" y="1869680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45</a:t>
            </a:r>
            <a:r>
              <a:rPr lang="en-US" sz="105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05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3" name="TextBox 2042"/>
          <p:cNvSpPr txBox="1"/>
          <p:nvPr/>
        </p:nvSpPr>
        <p:spPr>
          <a:xfrm>
            <a:off x="1040688" y="130952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105</a:t>
            </a:r>
            <a:r>
              <a:rPr lang="en-US" sz="10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0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44" name="TextBox 2043"/>
          <p:cNvSpPr txBox="1"/>
          <p:nvPr/>
        </p:nvSpPr>
        <p:spPr>
          <a:xfrm>
            <a:off x="757406" y="467896"/>
            <a:ext cx="1662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2045" name="Straight Connector 2044"/>
          <p:cNvCxnSpPr/>
          <p:nvPr/>
        </p:nvCxnSpPr>
        <p:spPr>
          <a:xfrm>
            <a:off x="1622627" y="860427"/>
            <a:ext cx="687354" cy="1253666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" name="Isosceles Triangle 2045"/>
          <p:cNvSpPr/>
          <p:nvPr/>
        </p:nvSpPr>
        <p:spPr>
          <a:xfrm>
            <a:off x="453857" y="1191765"/>
            <a:ext cx="1367968" cy="923980"/>
          </a:xfrm>
          <a:prstGeom prst="triangle">
            <a:avLst>
              <a:gd name="adj" fmla="val 630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47" name="Straight Connector 2046"/>
          <p:cNvCxnSpPr>
            <a:stCxn id="2041" idx="4"/>
          </p:cNvCxnSpPr>
          <p:nvPr/>
        </p:nvCxnSpPr>
        <p:spPr>
          <a:xfrm flipH="1" flipV="1">
            <a:off x="443222" y="2111392"/>
            <a:ext cx="1866759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>
            <a:stCxn id="2041" idx="0"/>
          </p:cNvCxnSpPr>
          <p:nvPr/>
        </p:nvCxnSpPr>
        <p:spPr>
          <a:xfrm flipH="1">
            <a:off x="451050" y="860427"/>
            <a:ext cx="1173908" cy="125097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1596060" y="694551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0" name="TextBox 2049"/>
          <p:cNvSpPr txBox="1"/>
          <p:nvPr/>
        </p:nvSpPr>
        <p:spPr>
          <a:xfrm>
            <a:off x="2215059" y="2057063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r>
              <a:rPr lang="en-US" sz="1200" b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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1300125" y="188447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r>
              <a:rPr lang="en-US" sz="105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  <a:endParaRPr lang="en-US" sz="105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2" name="Arc 2051"/>
          <p:cNvSpPr/>
          <p:nvPr/>
        </p:nvSpPr>
        <p:spPr>
          <a:xfrm>
            <a:off x="436956" y="1938734"/>
            <a:ext cx="255590" cy="255590"/>
          </a:xfrm>
          <a:prstGeom prst="arc">
            <a:avLst>
              <a:gd name="adj1" fmla="val 17449254"/>
              <a:gd name="adj2" fmla="val 13465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3" name="Arc 2052"/>
          <p:cNvSpPr/>
          <p:nvPr/>
        </p:nvSpPr>
        <p:spPr>
          <a:xfrm flipH="1">
            <a:off x="1644509" y="1935618"/>
            <a:ext cx="255590" cy="255590"/>
          </a:xfrm>
          <a:prstGeom prst="arc">
            <a:avLst>
              <a:gd name="adj1" fmla="val 17449254"/>
              <a:gd name="adj2" fmla="val 13465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4" name="Arc 2053"/>
          <p:cNvSpPr/>
          <p:nvPr/>
        </p:nvSpPr>
        <p:spPr>
          <a:xfrm flipH="1">
            <a:off x="1129113" y="1003700"/>
            <a:ext cx="359568" cy="359568"/>
          </a:xfrm>
          <a:prstGeom prst="arc">
            <a:avLst>
              <a:gd name="adj1" fmla="val 3135037"/>
              <a:gd name="adj2" fmla="val 70789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7" name="TextBox 2036"/>
              <p:cNvSpPr txBox="1"/>
              <p:nvPr/>
            </p:nvSpPr>
            <p:spPr>
              <a:xfrm>
                <a:off x="5349352" y="604100"/>
                <a:ext cx="3730805" cy="126470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Draw a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ABC with BC = 7cm,       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B = 45</a:t>
                </a:r>
                <a:r>
                  <a:rPr lang="en-US" sz="14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o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,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 =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105</a:t>
                </a:r>
                <a:r>
                  <a:rPr lang="en-US" sz="14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o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. Then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construct a triangle whose sides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 kern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1400" b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1400" b="1" i="1" ker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times the corresponding 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sides of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ABC. </a:t>
                </a:r>
                <a:endParaRPr lang="en-US" sz="14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2037" name="TextBox 20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352" y="604100"/>
                <a:ext cx="3730805" cy="1264705"/>
              </a:xfrm>
              <a:prstGeom prst="rect">
                <a:avLst/>
              </a:prstGeom>
              <a:blipFill rotWithShape="1">
                <a:blip r:embed="rId2"/>
                <a:stretch>
                  <a:fillRect l="-490" t="-962" b="-384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0" name="Arc 1589"/>
          <p:cNvSpPr/>
          <p:nvPr/>
        </p:nvSpPr>
        <p:spPr>
          <a:xfrm>
            <a:off x="4923834" y="1847850"/>
            <a:ext cx="1209676" cy="1209676"/>
          </a:xfrm>
          <a:prstGeom prst="arc">
            <a:avLst>
              <a:gd name="adj1" fmla="val 10209467"/>
              <a:gd name="adj2" fmla="val 131120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7" name="Arc 1596"/>
          <p:cNvSpPr/>
          <p:nvPr/>
        </p:nvSpPr>
        <p:spPr>
          <a:xfrm>
            <a:off x="3743323" y="3157532"/>
            <a:ext cx="1447802" cy="1447802"/>
          </a:xfrm>
          <a:prstGeom prst="arc">
            <a:avLst>
              <a:gd name="adj1" fmla="val 20943085"/>
              <a:gd name="adj2" fmla="val 4251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88" name="Arc 1587"/>
          <p:cNvSpPr/>
          <p:nvPr/>
        </p:nvSpPr>
        <p:spPr>
          <a:xfrm>
            <a:off x="3804635" y="3264688"/>
            <a:ext cx="1004896" cy="1004896"/>
          </a:xfrm>
          <a:prstGeom prst="arc">
            <a:avLst>
              <a:gd name="adj1" fmla="val 12640799"/>
              <a:gd name="adj2" fmla="val 193772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90" name="Arc 889"/>
          <p:cNvSpPr/>
          <p:nvPr/>
        </p:nvSpPr>
        <p:spPr>
          <a:xfrm>
            <a:off x="4014199" y="1695453"/>
            <a:ext cx="1514470" cy="1514470"/>
          </a:xfrm>
          <a:prstGeom prst="arc">
            <a:avLst>
              <a:gd name="adj1" fmla="val 17292865"/>
              <a:gd name="adj2" fmla="val 187568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4" name="Arc 883"/>
          <p:cNvSpPr/>
          <p:nvPr/>
        </p:nvSpPr>
        <p:spPr>
          <a:xfrm>
            <a:off x="4769045" y="1695450"/>
            <a:ext cx="1514476" cy="1514476"/>
          </a:xfrm>
          <a:prstGeom prst="arc">
            <a:avLst>
              <a:gd name="adj1" fmla="val 10220329"/>
              <a:gd name="adj2" fmla="val 164940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30" name="Arc 729"/>
          <p:cNvSpPr/>
          <p:nvPr/>
        </p:nvSpPr>
        <p:spPr>
          <a:xfrm>
            <a:off x="1986958" y="1196974"/>
            <a:ext cx="1339848" cy="1339848"/>
          </a:xfrm>
          <a:prstGeom prst="arc">
            <a:avLst>
              <a:gd name="adj1" fmla="val 20681250"/>
              <a:gd name="adj2" fmla="val 3520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24" name="Arc 723"/>
          <p:cNvSpPr/>
          <p:nvPr/>
        </p:nvSpPr>
        <p:spPr>
          <a:xfrm>
            <a:off x="2075858" y="1869283"/>
            <a:ext cx="1162048" cy="1162048"/>
          </a:xfrm>
          <a:prstGeom prst="arc">
            <a:avLst>
              <a:gd name="adj1" fmla="val 15651711"/>
              <a:gd name="adj2" fmla="val 75530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3" name="Arc 542"/>
          <p:cNvSpPr/>
          <p:nvPr/>
        </p:nvSpPr>
        <p:spPr>
          <a:xfrm>
            <a:off x="383586" y="1108078"/>
            <a:ext cx="2689220" cy="2689220"/>
          </a:xfrm>
          <a:prstGeom prst="arc">
            <a:avLst>
              <a:gd name="adj1" fmla="val 18471682"/>
              <a:gd name="adj2" fmla="val 19623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36" name="Arc 535"/>
          <p:cNvSpPr/>
          <p:nvPr/>
        </p:nvSpPr>
        <p:spPr>
          <a:xfrm>
            <a:off x="1731620" y="1536700"/>
            <a:ext cx="1835148" cy="1835150"/>
          </a:xfrm>
          <a:prstGeom prst="arc">
            <a:avLst>
              <a:gd name="adj1" fmla="val 10171634"/>
              <a:gd name="adj2" fmla="val 1132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4" name="Line 4"/>
          <p:cNvSpPr>
            <a:spLocks noChangeShapeType="1"/>
          </p:cNvSpPr>
          <p:nvPr/>
        </p:nvSpPr>
        <p:spPr bwMode="auto">
          <a:xfrm>
            <a:off x="723306" y="2455898"/>
            <a:ext cx="723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85" name="Oval 33"/>
          <p:cNvSpPr>
            <a:spLocks noChangeArrowheads="1"/>
          </p:cNvSpPr>
          <p:nvPr/>
        </p:nvSpPr>
        <p:spPr bwMode="auto">
          <a:xfrm>
            <a:off x="2615606" y="2406686"/>
            <a:ext cx="104775" cy="1063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" name="Arc 185"/>
          <p:cNvSpPr/>
          <p:nvPr/>
        </p:nvSpPr>
        <p:spPr>
          <a:xfrm rot="10800000" flipH="1">
            <a:off x="2661644" y="-1271552"/>
            <a:ext cx="5737225" cy="7450138"/>
          </a:xfrm>
          <a:prstGeom prst="arc">
            <a:avLst>
              <a:gd name="adj1" fmla="val 10572395"/>
              <a:gd name="adj2" fmla="val 1099723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87" name="Arc 186"/>
          <p:cNvSpPr/>
          <p:nvPr/>
        </p:nvSpPr>
        <p:spPr>
          <a:xfrm rot="10800000">
            <a:off x="-208557" y="-1271552"/>
            <a:ext cx="5737226" cy="7450138"/>
          </a:xfrm>
          <a:prstGeom prst="arc">
            <a:avLst>
              <a:gd name="adj1" fmla="val 10550993"/>
              <a:gd name="adj2" fmla="val 11034319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188" name="Text Box 8"/>
          <p:cNvSpPr txBox="1">
            <a:spLocks noChangeArrowheads="1"/>
          </p:cNvSpPr>
          <p:nvPr/>
        </p:nvSpPr>
        <p:spPr bwMode="auto">
          <a:xfrm>
            <a:off x="5466756" y="2397161"/>
            <a:ext cx="3444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89" name="Oval 33"/>
          <p:cNvSpPr>
            <a:spLocks noChangeArrowheads="1"/>
          </p:cNvSpPr>
          <p:nvPr/>
        </p:nvSpPr>
        <p:spPr bwMode="auto">
          <a:xfrm>
            <a:off x="5473106" y="2395573"/>
            <a:ext cx="104775" cy="1063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0" name="Text Box 8"/>
          <p:cNvSpPr txBox="1">
            <a:spLocks noChangeArrowheads="1"/>
          </p:cNvSpPr>
          <p:nvPr/>
        </p:nvSpPr>
        <p:spPr bwMode="auto">
          <a:xfrm>
            <a:off x="2372719" y="2428911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3759236" y="2404016"/>
            <a:ext cx="77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7</a:t>
            </a: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Bookman Old Style" pitchFamily="18" charset="0"/>
              </a:rPr>
              <a:t>cm</a:t>
            </a:r>
          </a:p>
        </p:txBody>
      </p:sp>
      <p:sp>
        <p:nvSpPr>
          <p:cNvPr id="192" name="Line 4"/>
          <p:cNvSpPr>
            <a:spLocks noChangeShapeType="1"/>
          </p:cNvSpPr>
          <p:nvPr/>
        </p:nvSpPr>
        <p:spPr bwMode="auto">
          <a:xfrm>
            <a:off x="647106" y="2455898"/>
            <a:ext cx="739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40" name="Arc 539"/>
          <p:cNvSpPr/>
          <p:nvPr/>
        </p:nvSpPr>
        <p:spPr>
          <a:xfrm flipH="1">
            <a:off x="1750415" y="1536696"/>
            <a:ext cx="1835148" cy="1835150"/>
          </a:xfrm>
          <a:prstGeom prst="arc">
            <a:avLst>
              <a:gd name="adj1" fmla="val 10171634"/>
              <a:gd name="adj2" fmla="val 113235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9" name="Arc 548"/>
          <p:cNvSpPr/>
          <p:nvPr/>
        </p:nvSpPr>
        <p:spPr>
          <a:xfrm rot="151082" flipH="1">
            <a:off x="2236831" y="1112837"/>
            <a:ext cx="2689220" cy="2689220"/>
          </a:xfrm>
          <a:prstGeom prst="arc">
            <a:avLst>
              <a:gd name="adj1" fmla="val 18471682"/>
              <a:gd name="adj2" fmla="val 19623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50" name="Straight Connector 549"/>
          <p:cNvCxnSpPr>
            <a:cxnSpLocks noChangeShapeType="1"/>
          </p:cNvCxnSpPr>
          <p:nvPr/>
        </p:nvCxnSpPr>
        <p:spPr bwMode="auto">
          <a:xfrm>
            <a:off x="2657699" y="957798"/>
            <a:ext cx="0" cy="149508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" name="Straight Arrow Connector 718"/>
          <p:cNvCxnSpPr/>
          <p:nvPr/>
        </p:nvCxnSpPr>
        <p:spPr>
          <a:xfrm rot="16140000">
            <a:off x="2585872" y="927111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Arc 734"/>
          <p:cNvSpPr/>
          <p:nvPr/>
        </p:nvSpPr>
        <p:spPr>
          <a:xfrm rot="587198">
            <a:off x="2575269" y="1781170"/>
            <a:ext cx="1339848" cy="1339848"/>
          </a:xfrm>
          <a:prstGeom prst="arc">
            <a:avLst>
              <a:gd name="adj1" fmla="val 15392174"/>
              <a:gd name="adj2" fmla="val 165942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30" name="Straight Connector 529"/>
          <p:cNvCxnSpPr>
            <a:cxnSpLocks noChangeShapeType="1"/>
          </p:cNvCxnSpPr>
          <p:nvPr/>
        </p:nvCxnSpPr>
        <p:spPr bwMode="auto">
          <a:xfrm flipH="1">
            <a:off x="2659264" y="742950"/>
            <a:ext cx="1696242" cy="170834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" name="Straight Arrow Connector 879"/>
          <p:cNvCxnSpPr/>
          <p:nvPr/>
        </p:nvCxnSpPr>
        <p:spPr>
          <a:xfrm rot="18900000">
            <a:off x="4279736" y="752444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4" name="Arc 893"/>
          <p:cNvSpPr/>
          <p:nvPr/>
        </p:nvSpPr>
        <p:spPr>
          <a:xfrm rot="10800000">
            <a:off x="4478257" y="1133475"/>
            <a:ext cx="1339848" cy="1339848"/>
          </a:xfrm>
          <a:prstGeom prst="arc">
            <a:avLst>
              <a:gd name="adj1" fmla="val 20681250"/>
              <a:gd name="adj2" fmla="val 3520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95" name="Arc 894"/>
          <p:cNvSpPr/>
          <p:nvPr/>
        </p:nvSpPr>
        <p:spPr>
          <a:xfrm rot="20101214">
            <a:off x="4082033" y="1793305"/>
            <a:ext cx="1339848" cy="1339848"/>
          </a:xfrm>
          <a:prstGeom prst="arc">
            <a:avLst>
              <a:gd name="adj1" fmla="val 15626740"/>
              <a:gd name="adj2" fmla="val 168888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883" name="Straight Connector 882"/>
          <p:cNvCxnSpPr>
            <a:cxnSpLocks noChangeShapeType="1"/>
          </p:cNvCxnSpPr>
          <p:nvPr/>
        </p:nvCxnSpPr>
        <p:spPr bwMode="auto">
          <a:xfrm>
            <a:off x="3402212" y="1231106"/>
            <a:ext cx="2128044" cy="122335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7" name="Straight Arrow Connector 1056"/>
          <p:cNvCxnSpPr/>
          <p:nvPr/>
        </p:nvCxnSpPr>
        <p:spPr>
          <a:xfrm rot="12540000">
            <a:off x="3341994" y="1241788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Connector 1235"/>
          <p:cNvCxnSpPr>
            <a:cxnSpLocks noChangeShapeType="1"/>
          </p:cNvCxnSpPr>
          <p:nvPr/>
        </p:nvCxnSpPr>
        <p:spPr bwMode="auto">
          <a:xfrm>
            <a:off x="2660301" y="2454601"/>
            <a:ext cx="2918653" cy="232793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7" name="Group 1236"/>
          <p:cNvGrpSpPr>
            <a:grpSpLocks/>
          </p:cNvGrpSpPr>
          <p:nvPr/>
        </p:nvGrpSpPr>
        <p:grpSpPr bwMode="auto">
          <a:xfrm rot="2310414">
            <a:off x="1288101" y="3713816"/>
            <a:ext cx="5688012" cy="493713"/>
            <a:chOff x="1515075" y="1268751"/>
            <a:chExt cx="6558727" cy="570529"/>
          </a:xfrm>
        </p:grpSpPr>
        <p:sp>
          <p:nvSpPr>
            <p:cNvPr id="1238" name="Rectangle 1237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239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0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1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2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3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4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5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6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7" name="Rectangle 1246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4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9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0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1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2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3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5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6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7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8" name="Rectangle 1257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59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0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1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2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3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4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5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6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7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8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9" name="Rectangle 1268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70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1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2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3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4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5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6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7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8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9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" name="Rectangle 1279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81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2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3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4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5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6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7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8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9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0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1" name="Rectangle 1290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292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3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4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5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6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7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8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9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2" name="Rectangle 1301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03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4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5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6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7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8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9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0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1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2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3" name="Rectangle 1312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14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5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6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7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8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0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2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3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4" name="Rectangle 1323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25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6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7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8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9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0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" name="Rectangle 1334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36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9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0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3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4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5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6" name="Rectangle 1345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47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8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9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0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1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2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3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4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5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6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7" name="Rectangle 1356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58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9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0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1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2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3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4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5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6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7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8" name="Rectangle 1367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69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0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1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2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3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4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5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6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7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8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79" name="Rectangle 1378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80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1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2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3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4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5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6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7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8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9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0" name="Rectangle 1389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391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2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3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4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5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6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7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8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9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0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01" name="Rectangle 1400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02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3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404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0039">
            <a:off x="2136227" y="1409998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5" name="Straight Arrow Connector 1404"/>
          <p:cNvCxnSpPr/>
          <p:nvPr/>
        </p:nvCxnSpPr>
        <p:spPr>
          <a:xfrm rot="2160000">
            <a:off x="5480782" y="4762044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Text Box 8"/>
          <p:cNvSpPr txBox="1">
            <a:spLocks noChangeArrowheads="1"/>
          </p:cNvSpPr>
          <p:nvPr/>
        </p:nvSpPr>
        <p:spPr bwMode="auto">
          <a:xfrm>
            <a:off x="5398494" y="4431030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07" name="Oval 1406"/>
          <p:cNvSpPr/>
          <p:nvPr/>
        </p:nvSpPr>
        <p:spPr>
          <a:xfrm flipH="1" flipV="1">
            <a:off x="5427739" y="4654422"/>
            <a:ext cx="65214" cy="652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8" name="Arc 1407"/>
          <p:cNvSpPr/>
          <p:nvPr/>
        </p:nvSpPr>
        <p:spPr bwMode="auto">
          <a:xfrm>
            <a:off x="2356294" y="2109788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09" name="Arc 1408"/>
          <p:cNvSpPr/>
          <p:nvPr/>
        </p:nvSpPr>
        <p:spPr bwMode="auto">
          <a:xfrm>
            <a:off x="2901599" y="2553491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0" name="Arc 1409"/>
          <p:cNvSpPr/>
          <p:nvPr/>
        </p:nvSpPr>
        <p:spPr bwMode="auto">
          <a:xfrm>
            <a:off x="3451666" y="2991643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11" name="Text Box 8"/>
          <p:cNvSpPr txBox="1">
            <a:spLocks noChangeArrowheads="1"/>
          </p:cNvSpPr>
          <p:nvPr/>
        </p:nvSpPr>
        <p:spPr bwMode="auto">
          <a:xfrm>
            <a:off x="2853981" y="2845003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12" name="Text Box 8"/>
          <p:cNvSpPr txBox="1">
            <a:spLocks noChangeArrowheads="1"/>
          </p:cNvSpPr>
          <p:nvPr/>
        </p:nvSpPr>
        <p:spPr bwMode="auto">
          <a:xfrm>
            <a:off x="3420714" y="3306958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13" name="Text Box 8"/>
          <p:cNvSpPr txBox="1">
            <a:spLocks noChangeArrowheads="1"/>
          </p:cNvSpPr>
          <p:nvPr/>
        </p:nvSpPr>
        <p:spPr bwMode="auto">
          <a:xfrm>
            <a:off x="3977921" y="3764150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414" name="Arc 1413"/>
          <p:cNvSpPr/>
          <p:nvPr/>
        </p:nvSpPr>
        <p:spPr bwMode="auto">
          <a:xfrm>
            <a:off x="4004122" y="3427414"/>
            <a:ext cx="958850" cy="958850"/>
          </a:xfrm>
          <a:prstGeom prst="arc">
            <a:avLst>
              <a:gd name="adj1" fmla="val 1547026"/>
              <a:gd name="adj2" fmla="val 31373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415" name="Picture 7" descr="D:\ankur\ppt\compass\roun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8036">
            <a:off x="1472665" y="1388996"/>
            <a:ext cx="2372164" cy="213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6" name="Text Box 8"/>
          <p:cNvSpPr txBox="1">
            <a:spLocks noChangeArrowheads="1"/>
          </p:cNvSpPr>
          <p:nvPr/>
        </p:nvSpPr>
        <p:spPr bwMode="auto">
          <a:xfrm>
            <a:off x="4457034" y="4123253"/>
            <a:ext cx="42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B</a:t>
            </a:r>
            <a:r>
              <a:rPr lang="en-US" altLang="en-US" sz="1400" baseline="-25000" dirty="0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417" name="Straight Connector 1416"/>
          <p:cNvCxnSpPr>
            <a:cxnSpLocks noChangeShapeType="1"/>
          </p:cNvCxnSpPr>
          <p:nvPr/>
        </p:nvCxnSpPr>
        <p:spPr bwMode="auto">
          <a:xfrm flipH="1">
            <a:off x="4307089" y="2455069"/>
            <a:ext cx="1219198" cy="131445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18" name="Group 1417"/>
          <p:cNvGrpSpPr>
            <a:grpSpLocks/>
          </p:cNvGrpSpPr>
          <p:nvPr/>
        </p:nvGrpSpPr>
        <p:grpSpPr bwMode="auto">
          <a:xfrm rot="7978826">
            <a:off x="1417190" y="3202564"/>
            <a:ext cx="5688012" cy="493713"/>
            <a:chOff x="1515075" y="1268751"/>
            <a:chExt cx="6558727" cy="570529"/>
          </a:xfrm>
        </p:grpSpPr>
        <p:sp>
          <p:nvSpPr>
            <p:cNvPr id="1419" name="Rectangle 1418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420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1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2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3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4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5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6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7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8" name="Rectangle 1427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29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0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1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2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3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9" name="Rectangle 1438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40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1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2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3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4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5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6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7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8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9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0" name="Rectangle 1449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51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2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3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5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6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7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8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9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0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1" name="Rectangle 1460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62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3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5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6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7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8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9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0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1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2" name="Rectangle 1471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73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4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5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6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7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8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9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0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1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2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3" name="Rectangle 1482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84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6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7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8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9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0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1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2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3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4" name="Rectangle 1493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495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6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7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8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9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0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1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2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3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4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" name="Rectangle 1504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06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7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8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9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0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1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2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3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4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5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6" name="Rectangle 1515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17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8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9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0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1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2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3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4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6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7" name="Rectangle 1526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28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9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0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1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2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3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4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5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" name="Rectangle 1537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39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1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2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4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5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6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7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8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9" name="Rectangle 1548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50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1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2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3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4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5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6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7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8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9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0" name="Rectangle 1559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61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2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3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4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5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6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8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9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0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1" name="Rectangle 1570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72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3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4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5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6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7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8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9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0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1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2" name="Rectangle 1581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583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4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585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07647">
            <a:off x="5132018" y="2152960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6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51398">
            <a:off x="3855769" y="3441761"/>
            <a:ext cx="901062" cy="65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3" name="Arc 1592"/>
          <p:cNvSpPr/>
          <p:nvPr/>
        </p:nvSpPr>
        <p:spPr>
          <a:xfrm>
            <a:off x="4349939" y="3705217"/>
            <a:ext cx="1004896" cy="1004896"/>
          </a:xfrm>
          <a:prstGeom prst="arc">
            <a:avLst>
              <a:gd name="adj1" fmla="val 12665525"/>
              <a:gd name="adj2" fmla="val 192777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94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2434">
            <a:off x="3304034" y="2990273"/>
            <a:ext cx="1252538" cy="9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1" name="Straight Connector 1600"/>
          <p:cNvCxnSpPr>
            <a:cxnSpLocks noChangeShapeType="1"/>
          </p:cNvCxnSpPr>
          <p:nvPr/>
        </p:nvCxnSpPr>
        <p:spPr bwMode="auto">
          <a:xfrm flipH="1">
            <a:off x="4858744" y="2451100"/>
            <a:ext cx="1604962" cy="175577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02" name="Group 1601"/>
          <p:cNvGrpSpPr>
            <a:grpSpLocks/>
          </p:cNvGrpSpPr>
          <p:nvPr/>
        </p:nvGrpSpPr>
        <p:grpSpPr bwMode="auto">
          <a:xfrm rot="7944587">
            <a:off x="2309064" y="3258962"/>
            <a:ext cx="5688012" cy="493713"/>
            <a:chOff x="1515075" y="1268751"/>
            <a:chExt cx="6558727" cy="570529"/>
          </a:xfrm>
        </p:grpSpPr>
        <p:sp>
          <p:nvSpPr>
            <p:cNvPr id="1603" name="Rectangle 1602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604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5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6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8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9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0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1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2" name="Rectangle 1611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13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4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5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6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7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8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9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0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1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2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3" name="Rectangle 1622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24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5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4" name="Rectangle 163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3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5" name="Rectangle 164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4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6" name="Rectangle 165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5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7" name="Rectangle 166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6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8" name="Rectangle 167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7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9" name="Rectangle 168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69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00" name="Rectangle 169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0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11" name="Rectangle 171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1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22" name="Rectangle 172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2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3" name="Rectangle 173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3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" name="Rectangle 174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4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55" name="Rectangle 175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5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6" name="Rectangle 176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6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69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50244">
            <a:off x="6063873" y="2145435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6" name="Arc 1595"/>
          <p:cNvSpPr/>
          <p:nvPr/>
        </p:nvSpPr>
        <p:spPr>
          <a:xfrm>
            <a:off x="5852171" y="1845465"/>
            <a:ext cx="1209676" cy="1209676"/>
          </a:xfrm>
          <a:prstGeom prst="arc">
            <a:avLst>
              <a:gd name="adj1" fmla="val 10209467"/>
              <a:gd name="adj2" fmla="val 131120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87" name="Picture 3" descr="C:\Users\dell\Desktop\rounder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49019">
            <a:off x="4989104" y="2061883"/>
            <a:ext cx="1078490" cy="78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0" name="Arc 1599"/>
          <p:cNvSpPr/>
          <p:nvPr/>
        </p:nvSpPr>
        <p:spPr>
          <a:xfrm rot="21119210">
            <a:off x="4963784" y="2127169"/>
            <a:ext cx="1514470" cy="1514470"/>
          </a:xfrm>
          <a:prstGeom prst="arc">
            <a:avLst>
              <a:gd name="adj1" fmla="val 17292865"/>
              <a:gd name="adj2" fmla="val 181474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599" name="Picture 3" descr="C:\Users\dell\Desktop\rounder1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60515">
            <a:off x="4637605" y="2249501"/>
            <a:ext cx="570622" cy="41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71" name="Straight Connector 1770"/>
          <p:cNvCxnSpPr>
            <a:cxnSpLocks noChangeShapeType="1"/>
          </p:cNvCxnSpPr>
          <p:nvPr/>
        </p:nvCxnSpPr>
        <p:spPr bwMode="auto">
          <a:xfrm>
            <a:off x="4038006" y="1064820"/>
            <a:ext cx="2416969" cy="138945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72" name="Group 1771"/>
          <p:cNvGrpSpPr>
            <a:grpSpLocks/>
          </p:cNvGrpSpPr>
          <p:nvPr/>
        </p:nvGrpSpPr>
        <p:grpSpPr bwMode="auto">
          <a:xfrm rot="1799080">
            <a:off x="2720356" y="1993470"/>
            <a:ext cx="5688012" cy="493713"/>
            <a:chOff x="1515075" y="1268751"/>
            <a:chExt cx="6558727" cy="570529"/>
          </a:xfrm>
        </p:grpSpPr>
        <p:sp>
          <p:nvSpPr>
            <p:cNvPr id="1773" name="Rectangle 1772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774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5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6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7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8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9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0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1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82" name="Rectangle 1781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83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4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5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6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7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8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9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0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1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3" name="Rectangle 1792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794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5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6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7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8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9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0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1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2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3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04" name="Rectangle 1803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05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6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7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8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9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0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1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2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3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4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5" name="Rectangle 1814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16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7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8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9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0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1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2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3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4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5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6" name="Rectangle 1825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27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8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9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0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1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2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4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5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6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7" name="Rectangle 1836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38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9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0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1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2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3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" name="Rectangle 1847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49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5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6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7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8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9" name="Rectangle 1858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60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1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2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3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4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5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6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7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8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9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0" name="Rectangle 1869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71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2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3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5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6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7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8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9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0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81" name="Rectangle 1880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82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3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4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5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6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7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8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9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0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1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92" name="Rectangle 1891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893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4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5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6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7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8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9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0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1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2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3" name="Rectangle 1902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04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5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6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7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8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9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0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1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2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3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4" name="Rectangle 1913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15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6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7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8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9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0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1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2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3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4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5" name="Rectangle 1924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26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7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8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9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0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1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2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3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4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5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36" name="Rectangle 1935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37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8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939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375">
            <a:off x="5884747" y="1372303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9" name="Rectangle 1588"/>
          <p:cNvSpPr/>
          <p:nvPr/>
        </p:nvSpPr>
        <p:spPr>
          <a:xfrm>
            <a:off x="-156994" y="-2228850"/>
            <a:ext cx="1828800" cy="3422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913577">
              <a:tabLst>
                <a:tab pos="685183" algn="l"/>
                <a:tab pos="1086459" algn="l"/>
                <a:tab pos="1260927" algn="l"/>
                <a:tab pos="1314854" algn="l"/>
              </a:tabLst>
              <a:defRPr/>
            </a:pPr>
            <a:r>
              <a:rPr lang="en-US" sz="1599" b="1" dirty="0" smtClean="0">
                <a:solidFill>
                  <a:prstClr val="white"/>
                </a:solidFill>
                <a:latin typeface="Bookman Old Style" pitchFamily="18" charset="0"/>
              </a:rPr>
              <a:t>Ex-13.1 (Q.6)</a:t>
            </a:r>
            <a:endParaRPr lang="en-US" sz="1798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Arc 1"/>
          <p:cNvSpPr/>
          <p:nvPr/>
        </p:nvSpPr>
        <p:spPr>
          <a:xfrm rot="1831301">
            <a:off x="2658116" y="2246976"/>
            <a:ext cx="278070" cy="27807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1" name="Text Box 8"/>
          <p:cNvSpPr txBox="1">
            <a:spLocks noChangeArrowheads="1"/>
          </p:cNvSpPr>
          <p:nvPr/>
        </p:nvSpPr>
        <p:spPr bwMode="auto">
          <a:xfrm>
            <a:off x="2870068" y="2226618"/>
            <a:ext cx="4156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900" dirty="0" smtClean="0">
                <a:solidFill>
                  <a:srgbClr val="000000"/>
                </a:solidFill>
                <a:latin typeface="Bookman Old Style" pitchFamily="18" charset="0"/>
              </a:rPr>
              <a:t>45</a:t>
            </a:r>
            <a:r>
              <a:rPr lang="en-US" altLang="en-US" sz="900" baseline="300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900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92" name="Arc 1591"/>
          <p:cNvSpPr/>
          <p:nvPr/>
        </p:nvSpPr>
        <p:spPr>
          <a:xfrm rot="7889174">
            <a:off x="3569367" y="1240704"/>
            <a:ext cx="278070" cy="27807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5" name="Text Box 8"/>
          <p:cNvSpPr txBox="1">
            <a:spLocks noChangeArrowheads="1"/>
          </p:cNvSpPr>
          <p:nvPr/>
        </p:nvSpPr>
        <p:spPr bwMode="auto">
          <a:xfrm>
            <a:off x="3502532" y="1501938"/>
            <a:ext cx="502920" cy="2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900" dirty="0" smtClean="0">
                <a:solidFill>
                  <a:srgbClr val="000000"/>
                </a:solidFill>
                <a:latin typeface="Bookman Old Style" pitchFamily="18" charset="0"/>
              </a:rPr>
              <a:t>105</a:t>
            </a:r>
            <a:r>
              <a:rPr lang="en-US" altLang="en-US" sz="900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US" altLang="en-US" sz="900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598" name="Arc 1597"/>
          <p:cNvSpPr/>
          <p:nvPr/>
        </p:nvSpPr>
        <p:spPr>
          <a:xfrm rot="14498546">
            <a:off x="5192649" y="2279809"/>
            <a:ext cx="236832" cy="23683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70" name="Text Box 8"/>
          <p:cNvSpPr txBox="1">
            <a:spLocks noChangeArrowheads="1"/>
          </p:cNvSpPr>
          <p:nvPr/>
        </p:nvSpPr>
        <p:spPr bwMode="auto">
          <a:xfrm>
            <a:off x="4883353" y="2242501"/>
            <a:ext cx="50292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900" dirty="0" smtClean="0">
                <a:solidFill>
                  <a:srgbClr val="000000"/>
                </a:solidFill>
                <a:latin typeface="Bookman Old Style" pitchFamily="18" charset="0"/>
              </a:rPr>
              <a:t>30</a:t>
            </a:r>
            <a:r>
              <a:rPr lang="en-US" altLang="en-US" sz="900" baseline="30000" dirty="0" smtClean="0">
                <a:solidFill>
                  <a:srgbClr val="000000"/>
                </a:solidFill>
                <a:latin typeface="Bookman Old Style" pitchFamily="18" charset="0"/>
              </a:rPr>
              <a:t>0</a:t>
            </a:r>
            <a:endParaRPr lang="en-US" altLang="en-US" sz="900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40" name="Text Box 8"/>
          <p:cNvSpPr txBox="1">
            <a:spLocks noChangeArrowheads="1"/>
          </p:cNvSpPr>
          <p:nvPr/>
        </p:nvSpPr>
        <p:spPr bwMode="auto">
          <a:xfrm>
            <a:off x="3533499" y="1108710"/>
            <a:ext cx="344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41" name="Text Box 8"/>
          <p:cNvSpPr txBox="1">
            <a:spLocks noChangeArrowheads="1"/>
          </p:cNvSpPr>
          <p:nvPr/>
        </p:nvSpPr>
        <p:spPr bwMode="auto">
          <a:xfrm>
            <a:off x="6377346" y="2442210"/>
            <a:ext cx="457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C'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42" name="Text Box 8"/>
          <p:cNvSpPr txBox="1">
            <a:spLocks noChangeArrowheads="1"/>
          </p:cNvSpPr>
          <p:nvPr/>
        </p:nvSpPr>
        <p:spPr bwMode="auto">
          <a:xfrm>
            <a:off x="3847506" y="803910"/>
            <a:ext cx="457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A'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58" name="Text Box 52"/>
          <p:cNvSpPr txBox="1">
            <a:spLocks noChangeArrowheads="1"/>
          </p:cNvSpPr>
          <p:nvPr/>
        </p:nvSpPr>
        <p:spPr bwMode="auto">
          <a:xfrm>
            <a:off x="3803650" y="3440727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D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59" name="Text Box 52"/>
          <p:cNvSpPr txBox="1">
            <a:spLocks noChangeArrowheads="1"/>
          </p:cNvSpPr>
          <p:nvPr/>
        </p:nvSpPr>
        <p:spPr bwMode="auto">
          <a:xfrm>
            <a:off x="4514977" y="3171825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E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60" name="Text Box 52"/>
          <p:cNvSpPr txBox="1">
            <a:spLocks noChangeArrowheads="1"/>
          </p:cNvSpPr>
          <p:nvPr/>
        </p:nvSpPr>
        <p:spPr bwMode="auto">
          <a:xfrm>
            <a:off x="4335910" y="3898234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61" name="Text Box 52"/>
          <p:cNvSpPr txBox="1">
            <a:spLocks noChangeArrowheads="1"/>
          </p:cNvSpPr>
          <p:nvPr/>
        </p:nvSpPr>
        <p:spPr bwMode="auto">
          <a:xfrm>
            <a:off x="5153424" y="3698063"/>
            <a:ext cx="304800" cy="24622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62" name="Text Box 52"/>
          <p:cNvSpPr txBox="1">
            <a:spLocks noChangeArrowheads="1"/>
          </p:cNvSpPr>
          <p:nvPr/>
        </p:nvSpPr>
        <p:spPr bwMode="auto">
          <a:xfrm>
            <a:off x="4869856" y="2413000"/>
            <a:ext cx="304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63" name="Text Box 52"/>
          <p:cNvSpPr txBox="1">
            <a:spLocks noChangeArrowheads="1"/>
          </p:cNvSpPr>
          <p:nvPr/>
        </p:nvSpPr>
        <p:spPr bwMode="auto">
          <a:xfrm>
            <a:off x="4984156" y="2032000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I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64" name="Text Box 52"/>
          <p:cNvSpPr txBox="1">
            <a:spLocks noChangeArrowheads="1"/>
          </p:cNvSpPr>
          <p:nvPr/>
        </p:nvSpPr>
        <p:spPr bwMode="auto">
          <a:xfrm>
            <a:off x="5809656" y="2419806"/>
            <a:ext cx="304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J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965" name="Text Box 52"/>
          <p:cNvSpPr txBox="1">
            <a:spLocks noChangeArrowheads="1"/>
          </p:cNvSpPr>
          <p:nvPr/>
        </p:nvSpPr>
        <p:spPr bwMode="auto">
          <a:xfrm>
            <a:off x="5771556" y="1962150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K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060" name="TextBox 2059"/>
          <p:cNvSpPr txBox="1"/>
          <p:nvPr/>
        </p:nvSpPr>
        <p:spPr>
          <a:xfrm>
            <a:off x="918565" y="2066151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7 cm</a:t>
            </a:r>
            <a:endParaRPr lang="en-US" sz="12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002" name="Group 41"/>
          <p:cNvGrpSpPr>
            <a:grpSpLocks/>
          </p:cNvGrpSpPr>
          <p:nvPr/>
        </p:nvGrpSpPr>
        <p:grpSpPr bwMode="auto">
          <a:xfrm>
            <a:off x="6067991" y="1023468"/>
            <a:ext cx="1774684" cy="572122"/>
            <a:chOff x="5634355" y="3180160"/>
            <a:chExt cx="1735358" cy="642835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03" name="Rounded Rectangle 2002"/>
            <p:cNvSpPr/>
            <p:nvPr/>
          </p:nvSpPr>
          <p:spPr bwMode="auto">
            <a:xfrm>
              <a:off x="5634355" y="3180160"/>
              <a:ext cx="1735358" cy="64283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04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1556544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ray BO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05" name="Group 41"/>
          <p:cNvGrpSpPr>
            <a:grpSpLocks/>
          </p:cNvGrpSpPr>
          <p:nvPr/>
        </p:nvGrpSpPr>
        <p:grpSpPr bwMode="auto">
          <a:xfrm>
            <a:off x="5701969" y="863074"/>
            <a:ext cx="2454084" cy="892910"/>
            <a:chOff x="5498773" y="3243034"/>
            <a:chExt cx="2399700" cy="1003274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06" name="Rounded Rectangle 2005"/>
            <p:cNvSpPr/>
            <p:nvPr/>
          </p:nvSpPr>
          <p:spPr bwMode="auto">
            <a:xfrm>
              <a:off x="5498773" y="3243034"/>
              <a:ext cx="2379752" cy="100327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07" name="TextBox 43"/>
            <p:cNvSpPr txBox="1">
              <a:spLocks noChangeArrowheads="1"/>
            </p:cNvSpPr>
            <p:nvPr/>
          </p:nvSpPr>
          <p:spPr bwMode="auto">
            <a:xfrm>
              <a:off x="5546638" y="3274009"/>
              <a:ext cx="2351835" cy="93370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Considering any suitable radius, draw 4 arcs on ray BO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08" name="Group 41"/>
          <p:cNvGrpSpPr>
            <a:grpSpLocks/>
          </p:cNvGrpSpPr>
          <p:nvPr/>
        </p:nvGrpSpPr>
        <p:grpSpPr bwMode="auto">
          <a:xfrm>
            <a:off x="6055318" y="1005869"/>
            <a:ext cx="1662235" cy="607319"/>
            <a:chOff x="5533554" y="3141471"/>
            <a:chExt cx="1625401" cy="68238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09" name="Rounded Rectangle 2008"/>
            <p:cNvSpPr/>
            <p:nvPr/>
          </p:nvSpPr>
          <p:spPr bwMode="auto">
            <a:xfrm>
              <a:off x="5533554" y="3141471"/>
              <a:ext cx="1625401" cy="68238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10" name="TextBox 43"/>
            <p:cNvSpPr txBox="1">
              <a:spLocks noChangeArrowheads="1"/>
            </p:cNvSpPr>
            <p:nvPr/>
          </p:nvSpPr>
          <p:spPr bwMode="auto">
            <a:xfrm>
              <a:off x="5723980" y="3293202"/>
              <a:ext cx="1236161" cy="38039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Draw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3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11" name="Group 41"/>
          <p:cNvGrpSpPr>
            <a:grpSpLocks/>
          </p:cNvGrpSpPr>
          <p:nvPr/>
        </p:nvGrpSpPr>
        <p:grpSpPr bwMode="auto">
          <a:xfrm>
            <a:off x="5379467" y="736085"/>
            <a:ext cx="3239229" cy="1146888"/>
            <a:chOff x="5635523" y="3268294"/>
            <a:chExt cx="3167450" cy="128864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12" name="Rounded Rectangle 2011"/>
            <p:cNvSpPr/>
            <p:nvPr/>
          </p:nvSpPr>
          <p:spPr bwMode="auto">
            <a:xfrm>
              <a:off x="5635523" y="3268294"/>
              <a:ext cx="3167450" cy="128864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13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2995653" cy="1210365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3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and any suitable radius draw an arc intersecting BO and 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3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 at point D &amp; E respectively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14" name="Group 41"/>
          <p:cNvGrpSpPr>
            <a:grpSpLocks/>
          </p:cNvGrpSpPr>
          <p:nvPr/>
        </p:nvGrpSpPr>
        <p:grpSpPr bwMode="auto">
          <a:xfrm>
            <a:off x="5387546" y="818429"/>
            <a:ext cx="3239226" cy="982200"/>
            <a:chOff x="4913043" y="3168672"/>
            <a:chExt cx="3167446" cy="11036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15" name="Rounded Rectangle 2014"/>
            <p:cNvSpPr/>
            <p:nvPr/>
          </p:nvSpPr>
          <p:spPr bwMode="auto">
            <a:xfrm>
              <a:off x="4913043" y="3168672"/>
              <a:ext cx="3167446" cy="110360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16" name="TextBox 43"/>
            <p:cNvSpPr txBox="1">
              <a:spLocks noChangeArrowheads="1"/>
            </p:cNvSpPr>
            <p:nvPr/>
          </p:nvSpPr>
          <p:spPr bwMode="auto">
            <a:xfrm>
              <a:off x="4991339" y="3229371"/>
              <a:ext cx="3033267" cy="9337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Now, 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4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Draw an arc intersecting BO at F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17" name="Group 41"/>
          <p:cNvGrpSpPr>
            <a:grpSpLocks/>
          </p:cNvGrpSpPr>
          <p:nvPr/>
        </p:nvGrpSpPr>
        <p:grpSpPr bwMode="auto">
          <a:xfrm>
            <a:off x="5569965" y="760526"/>
            <a:ext cx="2730859" cy="1140306"/>
            <a:chOff x="5521243" y="3304189"/>
            <a:chExt cx="2670343" cy="128124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18" name="Rounded Rectangle 2017"/>
            <p:cNvSpPr/>
            <p:nvPr/>
          </p:nvSpPr>
          <p:spPr bwMode="auto">
            <a:xfrm>
              <a:off x="5521243" y="3304189"/>
              <a:ext cx="2670343" cy="128124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19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2092687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consider Radius = DE</a:t>
              </a:r>
            </a:p>
          </p:txBody>
        </p:sp>
      </p:grpSp>
      <p:sp>
        <p:nvSpPr>
          <p:cNvPr id="2020" name="TextBox 2019"/>
          <p:cNvSpPr txBox="1"/>
          <p:nvPr/>
        </p:nvSpPr>
        <p:spPr>
          <a:xfrm>
            <a:off x="5658567" y="1283293"/>
            <a:ext cx="2743200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F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as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cut an arc, and mark that point G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021" name="Group 41"/>
          <p:cNvGrpSpPr>
            <a:grpSpLocks/>
          </p:cNvGrpSpPr>
          <p:nvPr/>
        </p:nvGrpSpPr>
        <p:grpSpPr bwMode="auto">
          <a:xfrm>
            <a:off x="5662944" y="967264"/>
            <a:ext cx="2650543" cy="719248"/>
            <a:chOff x="5477206" y="3417651"/>
            <a:chExt cx="2591807" cy="808148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22" name="Rounded Rectangle 2021"/>
            <p:cNvSpPr/>
            <p:nvPr/>
          </p:nvSpPr>
          <p:spPr bwMode="auto">
            <a:xfrm>
              <a:off x="5477206" y="3417651"/>
              <a:ext cx="2591807" cy="80814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23" name="TextBox 43"/>
            <p:cNvSpPr txBox="1">
              <a:spLocks noChangeArrowheads="1"/>
            </p:cNvSpPr>
            <p:nvPr/>
          </p:nvSpPr>
          <p:spPr bwMode="auto">
            <a:xfrm>
              <a:off x="5530989" y="3498906"/>
              <a:ext cx="2532150" cy="6570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B</a:t>
              </a:r>
              <a:r>
                <a:rPr lang="en-US" altLang="en-US" sz="1600" baseline="-25000" dirty="0" smtClean="0">
                  <a:solidFill>
                    <a:srgbClr val="FFFFFF"/>
                  </a:solidFill>
                  <a:latin typeface="Bookman Old Style" pitchFamily="18" charset="0"/>
                </a:rPr>
                <a:t>4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G intersecting BC at C'</a:t>
              </a:r>
              <a:endParaRPr lang="en-US" altLang="en-US" sz="1600" baseline="-250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24" name="Group 41"/>
          <p:cNvGrpSpPr>
            <a:grpSpLocks/>
          </p:cNvGrpSpPr>
          <p:nvPr/>
        </p:nvGrpSpPr>
        <p:grpSpPr bwMode="auto">
          <a:xfrm>
            <a:off x="5340489" y="730588"/>
            <a:ext cx="3239229" cy="1146888"/>
            <a:chOff x="5635523" y="3268294"/>
            <a:chExt cx="3167450" cy="1288646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25" name="Rounded Rectangle 2024"/>
            <p:cNvSpPr/>
            <p:nvPr/>
          </p:nvSpPr>
          <p:spPr bwMode="auto">
            <a:xfrm>
              <a:off x="5635523" y="3268294"/>
              <a:ext cx="3167450" cy="128864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26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2995653" cy="121036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and any suitable radius draw an arc intersecting BC and AC at point H &amp; I respectively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27" name="Group 41"/>
          <p:cNvGrpSpPr>
            <a:grpSpLocks/>
          </p:cNvGrpSpPr>
          <p:nvPr/>
        </p:nvGrpSpPr>
        <p:grpSpPr bwMode="auto">
          <a:xfrm>
            <a:off x="5335350" y="818429"/>
            <a:ext cx="3239226" cy="982200"/>
            <a:chOff x="4913043" y="3168672"/>
            <a:chExt cx="3167446" cy="11036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28" name="Rounded Rectangle 2027"/>
            <p:cNvSpPr/>
            <p:nvPr/>
          </p:nvSpPr>
          <p:spPr bwMode="auto">
            <a:xfrm>
              <a:off x="4913043" y="3168672"/>
              <a:ext cx="3167446" cy="110360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29" name="TextBox 43"/>
            <p:cNvSpPr txBox="1">
              <a:spLocks noChangeArrowheads="1"/>
            </p:cNvSpPr>
            <p:nvPr/>
          </p:nvSpPr>
          <p:spPr bwMode="auto">
            <a:xfrm>
              <a:off x="4991339" y="3229371"/>
              <a:ext cx="3033267" cy="9337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Now, C'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Draw an arc intersecting BC at J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30" name="Group 41"/>
          <p:cNvGrpSpPr>
            <a:grpSpLocks/>
          </p:cNvGrpSpPr>
          <p:nvPr/>
        </p:nvGrpSpPr>
        <p:grpSpPr bwMode="auto">
          <a:xfrm>
            <a:off x="5578954" y="660953"/>
            <a:ext cx="2730859" cy="1140306"/>
            <a:chOff x="5521243" y="3304189"/>
            <a:chExt cx="2670343" cy="128124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31" name="Rounded Rectangle 2030"/>
            <p:cNvSpPr/>
            <p:nvPr/>
          </p:nvSpPr>
          <p:spPr bwMode="auto">
            <a:xfrm>
              <a:off x="5521243" y="3304189"/>
              <a:ext cx="2670343" cy="128124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32" name="TextBox 43"/>
            <p:cNvSpPr txBox="1">
              <a:spLocks noChangeArrowheads="1"/>
            </p:cNvSpPr>
            <p:nvPr/>
          </p:nvSpPr>
          <p:spPr bwMode="auto">
            <a:xfrm>
              <a:off x="5750722" y="3306116"/>
              <a:ext cx="2092687" cy="657053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consider Radius = HI</a:t>
              </a:r>
            </a:p>
          </p:txBody>
        </p:sp>
      </p:grpSp>
      <p:sp>
        <p:nvSpPr>
          <p:cNvPr id="2033" name="TextBox 2032"/>
          <p:cNvSpPr txBox="1"/>
          <p:nvPr/>
        </p:nvSpPr>
        <p:spPr>
          <a:xfrm>
            <a:off x="5617054" y="1194353"/>
            <a:ext cx="2743200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J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as </a:t>
            </a:r>
            <a:r>
              <a:rPr lang="en-US" sz="1600" b="1" dirty="0" err="1" smtClean="0">
                <a:solidFill>
                  <a:prstClr val="white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cut an arc, and mark that point K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2034" name="Group 41"/>
          <p:cNvGrpSpPr>
            <a:grpSpLocks/>
          </p:cNvGrpSpPr>
          <p:nvPr/>
        </p:nvGrpSpPr>
        <p:grpSpPr bwMode="auto">
          <a:xfrm>
            <a:off x="5698388" y="916712"/>
            <a:ext cx="2592824" cy="712127"/>
            <a:chOff x="5527772" y="3421652"/>
            <a:chExt cx="2535367" cy="800147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35" name="Rounded Rectangle 2034"/>
            <p:cNvSpPr/>
            <p:nvPr/>
          </p:nvSpPr>
          <p:spPr bwMode="auto">
            <a:xfrm>
              <a:off x="5527772" y="3421652"/>
              <a:ext cx="2490677" cy="80014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36" name="TextBox 43"/>
            <p:cNvSpPr txBox="1">
              <a:spLocks noChangeArrowheads="1"/>
            </p:cNvSpPr>
            <p:nvPr/>
          </p:nvSpPr>
          <p:spPr bwMode="auto">
            <a:xfrm>
              <a:off x="5530989" y="3498906"/>
              <a:ext cx="2532150" cy="657054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C'K intersecting </a:t>
              </a:r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A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 at A'</a:t>
              </a:r>
              <a:endParaRPr lang="en-US" altLang="en-US" sz="1600" baseline="-250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87255" y="1873250"/>
            <a:ext cx="2375745" cy="546100"/>
            <a:chOff x="5095648" y="-870089"/>
            <a:chExt cx="2375745" cy="546100"/>
          </a:xfrm>
        </p:grpSpPr>
        <p:grpSp>
          <p:nvGrpSpPr>
            <p:cNvPr id="2061" name="Group 2060"/>
            <p:cNvGrpSpPr/>
            <p:nvPr/>
          </p:nvGrpSpPr>
          <p:grpSpPr>
            <a:xfrm>
              <a:off x="5095648" y="-870089"/>
              <a:ext cx="2375745" cy="546100"/>
              <a:chOff x="6003502" y="850899"/>
              <a:chExt cx="2375745" cy="546100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2062" name="Rounded Rectangle 2061"/>
              <p:cNvSpPr/>
              <p:nvPr/>
            </p:nvSpPr>
            <p:spPr bwMode="auto">
              <a:xfrm>
                <a:off x="6003502" y="885020"/>
                <a:ext cx="2375745" cy="492027"/>
              </a:xfrm>
              <a:prstGeom prst="roundRect">
                <a:avLst/>
              </a:prstGeom>
              <a:solidFill>
                <a:srgbClr val="FF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  <a:extLst/>
            </p:spPr>
            <p:txBody>
              <a:bodyPr lIns="91347" tIns="45669" rIns="91347" bIns="45669"/>
              <a:lstStyle/>
              <a:p>
                <a:pPr algn="ctr">
                  <a:defRPr/>
                </a:pPr>
                <a:endParaRPr lang="en-US" sz="1400" b="1" kern="0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2063" name="Group 2062"/>
              <p:cNvGrpSpPr/>
              <p:nvPr/>
            </p:nvGrpSpPr>
            <p:grpSpPr>
              <a:xfrm>
                <a:off x="6172200" y="850899"/>
                <a:ext cx="2167939" cy="546100"/>
                <a:chOff x="1284876" y="3562350"/>
                <a:chExt cx="2167939" cy="546100"/>
              </a:xfrm>
            </p:grpSpPr>
            <p:sp>
              <p:nvSpPr>
                <p:cNvPr id="2064" name="TextBox 2063"/>
                <p:cNvSpPr txBox="1"/>
                <p:nvPr/>
              </p:nvSpPr>
              <p:spPr>
                <a:xfrm>
                  <a:off x="1284876" y="3562350"/>
                  <a:ext cx="543923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AB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065" name="Straight Connector 2064"/>
                <p:cNvCxnSpPr/>
                <p:nvPr/>
              </p:nvCxnSpPr>
              <p:spPr bwMode="auto">
                <a:xfrm flipV="1">
                  <a:off x="1342573" y="3843071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2066" name="TextBox 2065"/>
                <p:cNvSpPr txBox="1"/>
                <p:nvPr/>
              </p:nvSpPr>
              <p:spPr>
                <a:xfrm>
                  <a:off x="1299205" y="3798860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</a:t>
                  </a: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67" name="TextBox 2066"/>
                <p:cNvSpPr txBox="1"/>
                <p:nvPr/>
              </p:nvSpPr>
              <p:spPr>
                <a:xfrm>
                  <a:off x="1676400" y="3687371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68" name="TextBox 2067"/>
                <p:cNvSpPr txBox="1"/>
                <p:nvPr/>
              </p:nvSpPr>
              <p:spPr>
                <a:xfrm>
                  <a:off x="1866076" y="3564163"/>
                  <a:ext cx="543923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BC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069" name="Straight Connector 2068"/>
                <p:cNvCxnSpPr/>
                <p:nvPr/>
              </p:nvCxnSpPr>
              <p:spPr bwMode="auto">
                <a:xfrm flipV="1">
                  <a:off x="1923773" y="3844884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2070" name="TextBox 2069"/>
                <p:cNvSpPr txBox="1"/>
                <p:nvPr/>
              </p:nvSpPr>
              <p:spPr>
                <a:xfrm>
                  <a:off x="1880405" y="3800673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BC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71" name="TextBox 2070"/>
                <p:cNvSpPr txBox="1"/>
                <p:nvPr/>
              </p:nvSpPr>
              <p:spPr>
                <a:xfrm>
                  <a:off x="2257600" y="3685558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72" name="TextBox 2071"/>
                <p:cNvSpPr txBox="1"/>
                <p:nvPr/>
              </p:nvSpPr>
              <p:spPr>
                <a:xfrm>
                  <a:off x="2475676" y="3562350"/>
                  <a:ext cx="54392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AC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073" name="Straight Connector 2072"/>
                <p:cNvCxnSpPr/>
                <p:nvPr/>
              </p:nvCxnSpPr>
              <p:spPr bwMode="auto">
                <a:xfrm flipV="1">
                  <a:off x="2533374" y="3843071"/>
                  <a:ext cx="381814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2074" name="TextBox 2073"/>
                <p:cNvSpPr txBox="1"/>
                <p:nvPr/>
              </p:nvSpPr>
              <p:spPr>
                <a:xfrm>
                  <a:off x="2490006" y="3798860"/>
                  <a:ext cx="529595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AC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75" name="TextBox 2074"/>
                <p:cNvSpPr txBox="1"/>
                <p:nvPr/>
              </p:nvSpPr>
              <p:spPr>
                <a:xfrm>
                  <a:off x="2856677" y="3685558"/>
                  <a:ext cx="342189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  <a:sym typeface="Symbol"/>
                    </a:rPr>
                    <a:t>=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2076" name="TextBox 2075"/>
                <p:cNvSpPr txBox="1"/>
                <p:nvPr/>
              </p:nvSpPr>
              <p:spPr>
                <a:xfrm>
                  <a:off x="3085277" y="3562350"/>
                  <a:ext cx="367538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IN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</a:rPr>
                    <a:t>4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  <p:cxnSp>
              <p:nvCxnSpPr>
                <p:cNvPr id="2077" name="Straight Connector 2076"/>
                <p:cNvCxnSpPr/>
                <p:nvPr/>
              </p:nvCxnSpPr>
              <p:spPr bwMode="auto">
                <a:xfrm flipV="1">
                  <a:off x="3157953" y="3843071"/>
                  <a:ext cx="195932" cy="0"/>
                </a:xfrm>
                <a:prstGeom prst="line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</p:cxnSp>
            <p:sp>
              <p:nvSpPr>
                <p:cNvPr id="2078" name="TextBox 2077"/>
                <p:cNvSpPr txBox="1"/>
                <p:nvPr/>
              </p:nvSpPr>
              <p:spPr>
                <a:xfrm>
                  <a:off x="3099607" y="3798860"/>
                  <a:ext cx="353208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>
                  <a:bevelT w="190500" h="38100"/>
                </a:sp3d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IN" sz="1400" b="1" kern="0" dirty="0" smtClean="0">
                      <a:solidFill>
                        <a:srgbClr val="FFFF00"/>
                      </a:solidFill>
                      <a:latin typeface="Bookman Old Style" pitchFamily="18" charset="0"/>
                    </a:rPr>
                    <a:t>3</a:t>
                  </a:r>
                  <a:endParaRPr lang="en-IN" sz="1400" b="1" kern="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p:grpSp>
        </p:grpSp>
        <p:cxnSp>
          <p:nvCxnSpPr>
            <p:cNvPr id="4" name="Straight Connector 3"/>
            <p:cNvCxnSpPr/>
            <p:nvPr/>
          </p:nvCxnSpPr>
          <p:spPr>
            <a:xfrm>
              <a:off x="5313240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/>
            <p:cNvCxnSpPr/>
            <p:nvPr/>
          </p:nvCxnSpPr>
          <p:spPr>
            <a:xfrm>
              <a:off x="5884741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Straight Connector 2079"/>
            <p:cNvCxnSpPr/>
            <p:nvPr/>
          </p:nvCxnSpPr>
          <p:spPr>
            <a:xfrm>
              <a:off x="6510894" y="-593725"/>
              <a:ext cx="38323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Straight Connector 2080"/>
            <p:cNvCxnSpPr/>
            <p:nvPr/>
          </p:nvCxnSpPr>
          <p:spPr>
            <a:xfrm>
              <a:off x="7106288" y="-593725"/>
              <a:ext cx="26519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2" name="Oval 2081"/>
          <p:cNvSpPr/>
          <p:nvPr/>
        </p:nvSpPr>
        <p:spPr>
          <a:xfrm>
            <a:off x="4805842" y="4054062"/>
            <a:ext cx="69063" cy="690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83" name="Oval 2082"/>
          <p:cNvSpPr/>
          <p:nvPr/>
        </p:nvSpPr>
        <p:spPr>
          <a:xfrm>
            <a:off x="4257115" y="3607331"/>
            <a:ext cx="69063" cy="690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090" name="Group 2089"/>
          <p:cNvGrpSpPr/>
          <p:nvPr/>
        </p:nvGrpSpPr>
        <p:grpSpPr>
          <a:xfrm>
            <a:off x="6228842" y="2375155"/>
            <a:ext cx="64008" cy="64008"/>
            <a:chOff x="5754458" y="-857250"/>
            <a:chExt cx="176945" cy="1524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2091" name="Straight Connector 2090"/>
            <p:cNvCxnSpPr/>
            <p:nvPr/>
          </p:nvCxnSpPr>
          <p:spPr>
            <a:xfrm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2" name="Straight Connector 2091"/>
            <p:cNvCxnSpPr/>
            <p:nvPr/>
          </p:nvCxnSpPr>
          <p:spPr>
            <a:xfrm flipH="1"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3" name="Group 2092"/>
          <p:cNvGrpSpPr/>
          <p:nvPr/>
        </p:nvGrpSpPr>
        <p:grpSpPr>
          <a:xfrm>
            <a:off x="5264232" y="2364077"/>
            <a:ext cx="64008" cy="64008"/>
            <a:chOff x="5754458" y="-857250"/>
            <a:chExt cx="176945" cy="1524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2094" name="Straight Connector 2093"/>
            <p:cNvCxnSpPr/>
            <p:nvPr/>
          </p:nvCxnSpPr>
          <p:spPr>
            <a:xfrm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5" name="Straight Connector 2094"/>
            <p:cNvCxnSpPr/>
            <p:nvPr/>
          </p:nvCxnSpPr>
          <p:spPr>
            <a:xfrm flipH="1"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5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0.31857 0.4530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0" y="2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58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2 L 0.05955 0.0839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422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7" dur="10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71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 0.08395 L 0.12014 0.1703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432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80" dur="10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84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0.17037 L 0.17986 0.25494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422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93" dur="10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140000">
                                      <p:cBhvr>
                                        <p:cTn id="97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5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216 L -0.13559 0.2580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12994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600000">
                                      <p:cBhvr>
                                        <p:cTn id="171" dur="9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1 L 0.06007 0.08488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4259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100000">
                                      <p:cBhvr>
                                        <p:cTn id="196" dur="10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8100000">
                                      <p:cBhvr>
                                        <p:cTn id="200" dur="900" fill="hold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1 L 0.06007 0.08488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4259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80000">
                                      <p:cBhvr>
                                        <p:cTn id="237" dur="10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60000">
                                      <p:cBhvr>
                                        <p:cTn id="241" dur="9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46914E-7 L -0.17656 0.33827 " pathEditMode="relative" rAng="0" ptsTypes="AA">
                                      <p:cBhvr>
                                        <p:cTn id="278" dur="1000" fill="hold"/>
                                        <p:tgtEl>
                                          <p:spTgt spid="1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16914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10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317" dur="9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0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31 L 0.10122 -0.00031 " pathEditMode="relative" rAng="0" ptsTypes="AA">
                                      <p:cBhvr>
                                        <p:cTn id="340" dur="10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0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880000">
                                      <p:cBhvr>
                                        <p:cTn id="342" dur="10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346" dur="9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0"/>
                            </p:stCondLst>
                            <p:childTnLst>
                              <p:par>
                                <p:cTn id="3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31 L 0.10295 -0.00031 " pathEditMode="relative" rAng="0" ptsTypes="AA">
                                      <p:cBhvr>
                                        <p:cTn id="381" dur="10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0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">
                                      <p:cBhvr>
                                        <p:cTn id="383" dur="10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87" dur="9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000"/>
                            </p:stCondLst>
                            <p:childTnLst>
                              <p:par>
                                <p:cTn id="3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2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-0.26528 -0.26975 " pathEditMode="relative" rAng="0" ptsTypes="AA">
                                      <p:cBhvr>
                                        <p:cTn id="422" dur="1000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3488"/>
                                    </p:animMotion>
                                  </p:childTnLst>
                                </p:cTn>
                              </p:par>
                              <p:par>
                                <p:cTn id="4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10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00"/>
                            </p:stCondLst>
                            <p:childTnLst>
                              <p:par>
                                <p:cTn id="4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0" grpId="0" animBg="1"/>
      <p:bldP spid="1597" grpId="0" animBg="1"/>
      <p:bldP spid="1588" grpId="0" animBg="1"/>
      <p:bldP spid="1406" grpId="0"/>
      <p:bldP spid="1407" grpId="0" animBg="1"/>
      <p:bldP spid="1411" grpId="0"/>
      <p:bldP spid="1412" grpId="0"/>
      <p:bldP spid="1413" grpId="0"/>
      <p:bldP spid="1416" grpId="0"/>
      <p:bldP spid="1593" grpId="0" animBg="1"/>
      <p:bldP spid="1596" grpId="0" animBg="1"/>
      <p:bldP spid="1600" grpId="0" animBg="1"/>
      <p:bldP spid="1941" grpId="0"/>
      <p:bldP spid="1942" grpId="0"/>
      <p:bldP spid="1958" grpId="0"/>
      <p:bldP spid="1958" grpId="1"/>
      <p:bldP spid="1959" grpId="0"/>
      <p:bldP spid="1959" grpId="1"/>
      <p:bldP spid="1960" grpId="0"/>
      <p:bldP spid="1960" grpId="1"/>
      <p:bldP spid="1961" grpId="0"/>
      <p:bldP spid="1961" grpId="1"/>
      <p:bldP spid="1962" grpId="0"/>
      <p:bldP spid="1962" grpId="1"/>
      <p:bldP spid="1963" grpId="0"/>
      <p:bldP spid="1963" grpId="1"/>
      <p:bldP spid="1964" grpId="0"/>
      <p:bldP spid="1964" grpId="1"/>
      <p:bldP spid="1965" grpId="0"/>
      <p:bldP spid="1965" grpId="1"/>
      <p:bldP spid="2020" grpId="0"/>
      <p:bldP spid="2020" grpId="1"/>
      <p:bldP spid="2033" grpId="0"/>
      <p:bldP spid="2033" grpId="1"/>
      <p:bldP spid="2082" grpId="0" animBg="1"/>
      <p:bldP spid="20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3733800" y="1434683"/>
            <a:ext cx="5054042" cy="3484176"/>
            <a:chOff x="269880" y="438122"/>
            <a:chExt cx="6678261" cy="4603886"/>
          </a:xfrm>
        </p:grpSpPr>
        <p:sp>
          <p:nvSpPr>
            <p:cNvPr id="19" name="Arc 18"/>
            <p:cNvSpPr/>
            <p:nvPr/>
          </p:nvSpPr>
          <p:spPr>
            <a:xfrm>
              <a:off x="4810128" y="1847850"/>
              <a:ext cx="1209676" cy="1209676"/>
            </a:xfrm>
            <a:prstGeom prst="arc">
              <a:avLst>
                <a:gd name="adj1" fmla="val 10209467"/>
                <a:gd name="adj2" fmla="val 13112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Arc 19"/>
            <p:cNvSpPr/>
            <p:nvPr/>
          </p:nvSpPr>
          <p:spPr>
            <a:xfrm>
              <a:off x="3690929" y="3264689"/>
              <a:ext cx="1004896" cy="1004895"/>
            </a:xfrm>
            <a:prstGeom prst="arc">
              <a:avLst>
                <a:gd name="adj1" fmla="val 12445076"/>
                <a:gd name="adj2" fmla="val 1963477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Arc 20"/>
            <p:cNvSpPr/>
            <p:nvPr/>
          </p:nvSpPr>
          <p:spPr>
            <a:xfrm>
              <a:off x="3900493" y="1695453"/>
              <a:ext cx="1514470" cy="1514470"/>
            </a:xfrm>
            <a:prstGeom prst="arc">
              <a:avLst>
                <a:gd name="adj1" fmla="val 17292865"/>
                <a:gd name="adj2" fmla="val 187568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Arc 21"/>
            <p:cNvSpPr/>
            <p:nvPr/>
          </p:nvSpPr>
          <p:spPr>
            <a:xfrm>
              <a:off x="4655339" y="1695450"/>
              <a:ext cx="1514476" cy="1514476"/>
            </a:xfrm>
            <a:prstGeom prst="arc">
              <a:avLst>
                <a:gd name="adj1" fmla="val 10220329"/>
                <a:gd name="adj2" fmla="val 164940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Arc 22"/>
            <p:cNvSpPr/>
            <p:nvPr/>
          </p:nvSpPr>
          <p:spPr>
            <a:xfrm>
              <a:off x="1873252" y="1196974"/>
              <a:ext cx="1339848" cy="1339848"/>
            </a:xfrm>
            <a:prstGeom prst="arc">
              <a:avLst>
                <a:gd name="adj1" fmla="val 20681250"/>
                <a:gd name="adj2" fmla="val 35203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Arc 23"/>
            <p:cNvSpPr/>
            <p:nvPr/>
          </p:nvSpPr>
          <p:spPr>
            <a:xfrm>
              <a:off x="1962152" y="1869283"/>
              <a:ext cx="1162048" cy="1162048"/>
            </a:xfrm>
            <a:prstGeom prst="arc">
              <a:avLst>
                <a:gd name="adj1" fmla="val 15651711"/>
                <a:gd name="adj2" fmla="val 7553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Arc 24"/>
            <p:cNvSpPr/>
            <p:nvPr/>
          </p:nvSpPr>
          <p:spPr>
            <a:xfrm>
              <a:off x="269880" y="1108078"/>
              <a:ext cx="2689220" cy="2689220"/>
            </a:xfrm>
            <a:prstGeom prst="arc">
              <a:avLst>
                <a:gd name="adj1" fmla="val 18471682"/>
                <a:gd name="adj2" fmla="val 196234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Arc 25"/>
            <p:cNvSpPr/>
            <p:nvPr/>
          </p:nvSpPr>
          <p:spPr>
            <a:xfrm>
              <a:off x="1617914" y="1536700"/>
              <a:ext cx="1835148" cy="1835150"/>
            </a:xfrm>
            <a:prstGeom prst="arc">
              <a:avLst>
                <a:gd name="adj1" fmla="val 10171634"/>
                <a:gd name="adj2" fmla="val 1132356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1360856" y="2455898"/>
              <a:ext cx="52357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050"/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5353050" y="2397160"/>
              <a:ext cx="387180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2259013" y="2428911"/>
              <a:ext cx="387180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3645530" y="2404017"/>
              <a:ext cx="774071" cy="305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900" dirty="0">
                  <a:solidFill>
                    <a:srgbClr val="000000"/>
                  </a:solidFill>
                  <a:latin typeface="Bookman Old Style" pitchFamily="18" charset="0"/>
                </a:rPr>
                <a:t>7</a:t>
              </a:r>
              <a:r>
                <a:rPr lang="en-US" altLang="en-US" sz="900" dirty="0" smtClean="0">
                  <a:solidFill>
                    <a:srgbClr val="000000"/>
                  </a:solidFill>
                  <a:latin typeface="Bookman Old Style" pitchFamily="18" charset="0"/>
                </a:rPr>
                <a:t> </a:t>
              </a:r>
              <a:r>
                <a:rPr lang="en-US" altLang="en-US" sz="900" dirty="0">
                  <a:solidFill>
                    <a:srgbClr val="000000"/>
                  </a:solidFill>
                  <a:latin typeface="Bookman Old Style" pitchFamily="18" charset="0"/>
                </a:rPr>
                <a:t>cm</a:t>
              </a:r>
            </a:p>
          </p:txBody>
        </p:sp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1260168" y="2455898"/>
              <a:ext cx="54606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050"/>
            </a:p>
          </p:txBody>
        </p:sp>
        <p:sp>
          <p:nvSpPr>
            <p:cNvPr id="34" name="Arc 33"/>
            <p:cNvSpPr/>
            <p:nvPr/>
          </p:nvSpPr>
          <p:spPr>
            <a:xfrm flipH="1">
              <a:off x="1636709" y="1536696"/>
              <a:ext cx="1835148" cy="1835150"/>
            </a:xfrm>
            <a:prstGeom prst="arc">
              <a:avLst>
                <a:gd name="adj1" fmla="val 10171634"/>
                <a:gd name="adj2" fmla="val 1132356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" name="Arc 34"/>
            <p:cNvSpPr/>
            <p:nvPr/>
          </p:nvSpPr>
          <p:spPr>
            <a:xfrm rot="151082" flipH="1">
              <a:off x="2123125" y="1112837"/>
              <a:ext cx="2689220" cy="2689220"/>
            </a:xfrm>
            <a:prstGeom prst="arc">
              <a:avLst>
                <a:gd name="adj1" fmla="val 18471682"/>
                <a:gd name="adj2" fmla="val 196234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2543993" y="514350"/>
              <a:ext cx="0" cy="193853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6"/>
            <p:cNvCxnSpPr/>
            <p:nvPr/>
          </p:nvCxnSpPr>
          <p:spPr>
            <a:xfrm rot="16140000">
              <a:off x="2472166" y="514322"/>
              <a:ext cx="15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87198">
              <a:off x="2461563" y="1781170"/>
              <a:ext cx="1339848" cy="1339848"/>
            </a:xfrm>
            <a:prstGeom prst="arc">
              <a:avLst>
                <a:gd name="adj1" fmla="val 15392174"/>
                <a:gd name="adj2" fmla="val 1659427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 flipH="1">
              <a:off x="2545558" y="742950"/>
              <a:ext cx="1696242" cy="17083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/>
            <p:nvPr/>
          </p:nvCxnSpPr>
          <p:spPr>
            <a:xfrm rot="18900000">
              <a:off x="4166030" y="752444"/>
              <a:ext cx="15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10800000">
              <a:off x="4364551" y="1133475"/>
              <a:ext cx="1339848" cy="1339848"/>
            </a:xfrm>
            <a:prstGeom prst="arc">
              <a:avLst>
                <a:gd name="adj1" fmla="val 20681250"/>
                <a:gd name="adj2" fmla="val 35203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2" name="Arc 41"/>
            <p:cNvSpPr/>
            <p:nvPr/>
          </p:nvSpPr>
          <p:spPr>
            <a:xfrm rot="20101214">
              <a:off x="3968327" y="1793305"/>
              <a:ext cx="1339848" cy="1339848"/>
            </a:xfrm>
            <a:prstGeom prst="arc">
              <a:avLst>
                <a:gd name="adj1" fmla="val 15626740"/>
                <a:gd name="adj2" fmla="val 168888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43" name="Straight Connector 42"/>
            <p:cNvCxnSpPr>
              <a:cxnSpLocks noChangeShapeType="1"/>
            </p:cNvCxnSpPr>
            <p:nvPr/>
          </p:nvCxnSpPr>
          <p:spPr bwMode="auto">
            <a:xfrm>
              <a:off x="3288506" y="1231106"/>
              <a:ext cx="2128044" cy="122335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>
            <a:xfrm rot="12540000">
              <a:off x="3228288" y="1241788"/>
              <a:ext cx="15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>
              <a:off x="2546595" y="2454601"/>
              <a:ext cx="3009900" cy="240071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/>
            <p:cNvCxnSpPr/>
            <p:nvPr/>
          </p:nvCxnSpPr>
          <p:spPr>
            <a:xfrm rot="2160000">
              <a:off x="5494847" y="4866351"/>
              <a:ext cx="15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5190359" y="4716659"/>
              <a:ext cx="387180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O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flipH="1" flipV="1">
              <a:off x="5391180" y="4717326"/>
              <a:ext cx="65214" cy="652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Arc 48"/>
            <p:cNvSpPr/>
            <p:nvPr/>
          </p:nvSpPr>
          <p:spPr bwMode="auto">
            <a:xfrm>
              <a:off x="2242588" y="2109788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0" name="Arc 49"/>
            <p:cNvSpPr/>
            <p:nvPr/>
          </p:nvSpPr>
          <p:spPr bwMode="auto">
            <a:xfrm>
              <a:off x="2787893" y="2553491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1" name="Arc 50"/>
            <p:cNvSpPr/>
            <p:nvPr/>
          </p:nvSpPr>
          <p:spPr bwMode="auto">
            <a:xfrm>
              <a:off x="3337960" y="2991643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740274" y="2845003"/>
              <a:ext cx="472825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3307007" y="3306958"/>
              <a:ext cx="472825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3864213" y="3764151"/>
              <a:ext cx="472825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3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55" name="Arc 54"/>
            <p:cNvSpPr/>
            <p:nvPr/>
          </p:nvSpPr>
          <p:spPr bwMode="auto">
            <a:xfrm>
              <a:off x="3890416" y="3427414"/>
              <a:ext cx="958850" cy="958850"/>
            </a:xfrm>
            <a:prstGeom prst="arc">
              <a:avLst>
                <a:gd name="adj1" fmla="val 1547026"/>
                <a:gd name="adj2" fmla="val 313732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4343326" y="4123253"/>
              <a:ext cx="472825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  <a:r>
                <a:rPr lang="en-US" altLang="en-US" sz="1000" baseline="-25000" dirty="0" smtClean="0">
                  <a:solidFill>
                    <a:srgbClr val="000000"/>
                  </a:solidFill>
                  <a:latin typeface="Bookman Old Style" pitchFamily="18" charset="0"/>
                </a:rPr>
                <a:t>4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H="1">
              <a:off x="4193383" y="2455069"/>
              <a:ext cx="1219198" cy="131445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Arc 57"/>
            <p:cNvSpPr/>
            <p:nvPr/>
          </p:nvSpPr>
          <p:spPr>
            <a:xfrm>
              <a:off x="4236233" y="3705218"/>
              <a:ext cx="1004896" cy="1004895"/>
            </a:xfrm>
            <a:prstGeom prst="arc">
              <a:avLst>
                <a:gd name="adj1" fmla="val 12511023"/>
                <a:gd name="adj2" fmla="val 194636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9" name="Straight Connector 58"/>
            <p:cNvCxnSpPr>
              <a:cxnSpLocks noChangeShapeType="1"/>
            </p:cNvCxnSpPr>
            <p:nvPr/>
          </p:nvCxnSpPr>
          <p:spPr bwMode="auto">
            <a:xfrm flipH="1">
              <a:off x="4745038" y="2451100"/>
              <a:ext cx="1604962" cy="17557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Arc 59"/>
            <p:cNvSpPr/>
            <p:nvPr/>
          </p:nvSpPr>
          <p:spPr>
            <a:xfrm>
              <a:off x="5738465" y="1845465"/>
              <a:ext cx="1209676" cy="1209676"/>
            </a:xfrm>
            <a:prstGeom prst="arc">
              <a:avLst>
                <a:gd name="adj1" fmla="val 10209467"/>
                <a:gd name="adj2" fmla="val 13112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Arc 60"/>
            <p:cNvSpPr/>
            <p:nvPr/>
          </p:nvSpPr>
          <p:spPr>
            <a:xfrm rot="21119210">
              <a:off x="4850078" y="2127169"/>
              <a:ext cx="1514470" cy="1514470"/>
            </a:xfrm>
            <a:prstGeom prst="arc">
              <a:avLst>
                <a:gd name="adj1" fmla="val 17292865"/>
                <a:gd name="adj2" fmla="val 181474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2" name="Straight Connector 61"/>
            <p:cNvCxnSpPr>
              <a:cxnSpLocks noChangeShapeType="1"/>
            </p:cNvCxnSpPr>
            <p:nvPr/>
          </p:nvCxnSpPr>
          <p:spPr bwMode="auto">
            <a:xfrm>
              <a:off x="3924300" y="1064820"/>
              <a:ext cx="2416969" cy="13894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Arc 62"/>
            <p:cNvSpPr/>
            <p:nvPr/>
          </p:nvSpPr>
          <p:spPr>
            <a:xfrm rot="1831301">
              <a:off x="2544410" y="2246976"/>
              <a:ext cx="278070" cy="27807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2703183" y="2178627"/>
              <a:ext cx="548127" cy="28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800" dirty="0" smtClean="0">
                  <a:solidFill>
                    <a:srgbClr val="000000"/>
                  </a:solidFill>
                  <a:latin typeface="Bookman Old Style" pitchFamily="18" charset="0"/>
                </a:rPr>
                <a:t>45º</a:t>
              </a:r>
              <a:endParaRPr lang="en-US" altLang="en-US" sz="800" baseline="3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65" name="Arc 64"/>
            <p:cNvSpPr/>
            <p:nvPr/>
          </p:nvSpPr>
          <p:spPr>
            <a:xfrm rot="7889174">
              <a:off x="3455661" y="1240704"/>
              <a:ext cx="278070" cy="27807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3335649" y="1453948"/>
              <a:ext cx="626751" cy="28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800" dirty="0" smtClean="0">
                  <a:solidFill>
                    <a:srgbClr val="000000"/>
                  </a:solidFill>
                  <a:latin typeface="Bookman Old Style" pitchFamily="18" charset="0"/>
                </a:rPr>
                <a:t>105º</a:t>
              </a:r>
              <a:endParaRPr lang="en-US" altLang="en-US" sz="800" baseline="3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67" name="Arc 66"/>
            <p:cNvSpPr/>
            <p:nvPr/>
          </p:nvSpPr>
          <p:spPr>
            <a:xfrm rot="14498546">
              <a:off x="5078943" y="2279809"/>
              <a:ext cx="236832" cy="236832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4716469" y="2194508"/>
              <a:ext cx="480889" cy="284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800" dirty="0" smtClean="0">
                  <a:solidFill>
                    <a:srgbClr val="000000"/>
                  </a:solidFill>
                  <a:latin typeface="Bookman Old Style" pitchFamily="18" charset="0"/>
                </a:rPr>
                <a:t>30º</a:t>
              </a:r>
              <a:endParaRPr lang="en-US" altLang="en-US" sz="800" baseline="3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3419793" y="1108709"/>
              <a:ext cx="387180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6263639" y="2442210"/>
              <a:ext cx="513862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C'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 Box 8"/>
            <p:cNvSpPr txBox="1">
              <a:spLocks noChangeArrowheads="1"/>
            </p:cNvSpPr>
            <p:nvPr/>
          </p:nvSpPr>
          <p:spPr bwMode="auto">
            <a:xfrm>
              <a:off x="3733801" y="803910"/>
              <a:ext cx="513862" cy="325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dirty="0" smtClean="0">
                  <a:solidFill>
                    <a:srgbClr val="000000"/>
                  </a:solidFill>
                  <a:latin typeface="Bookman Old Style" pitchFamily="18" charset="0"/>
                </a:rPr>
                <a:t>A'</a:t>
              </a:r>
              <a:endParaRPr lang="en-US" altLang="en-US" sz="1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419800" y="519327"/>
                <a:ext cx="8020172" cy="69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Q. Draw a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ABC with BC = 7cm, B =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45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o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A =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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105</a:t>
                </a:r>
                <a:r>
                  <a:rPr lang="en-US" sz="1600" b="1" baseline="30000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o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. Then construct a  </a:t>
                </a:r>
              </a:p>
              <a:p>
                <a:r>
                  <a:rPr lang="en-US" sz="16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  triangle whose sides are times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kern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1600" b="1" ker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 the corresponding sides of 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  <a:sym typeface="Symbol"/>
                  </a:rPr>
                  <a:t></a:t>
                </a:r>
                <a:r>
                  <a:rPr lang="en-US" sz="1600" b="1" dirty="0" smtClean="0">
                    <a:solidFill>
                      <a:srgbClr val="0000FF"/>
                    </a:solidFill>
                    <a:latin typeface="Bookman Old Style" pitchFamily="18" charset="0"/>
                  </a:rPr>
                  <a:t>ABC. </a:t>
                </a:r>
                <a:endParaRPr lang="en-US" sz="1600" b="1" dirty="0">
                  <a:solidFill>
                    <a:srgbClr val="0000FF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0" y="519327"/>
                <a:ext cx="8020172" cy="693523"/>
              </a:xfrm>
              <a:prstGeom prst="rect">
                <a:avLst/>
              </a:prstGeom>
              <a:blipFill rotWithShape="1">
                <a:blip r:embed="rId2"/>
                <a:stretch>
                  <a:fillRect l="-456" t="-3509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609600" y="1111593"/>
            <a:ext cx="2044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kern="0" dirty="0" smtClean="0">
                <a:solidFill>
                  <a:srgbClr val="0000FF"/>
                </a:solidFill>
                <a:latin typeface="Bookman Old Style" pitchFamily="18" charset="0"/>
              </a:rPr>
              <a:t>Justification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</a:rPr>
              <a:t>  :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10800000">
            <a:off x="428625" y="158349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Symbol"/>
              </a:rPr>
              <a:t></a:t>
            </a:r>
            <a:endParaRPr lang="en-US" sz="1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70724" y="1526347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smtClean="0">
                <a:sym typeface="Symbol"/>
              </a:rPr>
              <a:t>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</a:t>
            </a:r>
            <a:r>
              <a:rPr lang="en-US" sz="1600" b="1" dirty="0" smtClean="0">
                <a:sym typeface="Symbol"/>
              </a:rPr>
              <a:t> 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║ AC</a:t>
            </a:r>
            <a:endParaRPr lang="en-US" sz="1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743200" y="1526347"/>
            <a:ext cx="2110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[By construction]</a:t>
            </a:r>
            <a:endParaRPr lang="en-IN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0724" y="1873593"/>
            <a:ext cx="2201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A</a:t>
            </a:r>
            <a:r>
              <a:rPr lang="en-US" sz="1600" b="1" dirty="0" smtClean="0">
                <a:sym typeface="Symbol"/>
              </a:rPr>
              <a:t>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600" b="1" dirty="0" smtClean="0">
                <a:sym typeface="Symbol"/>
              </a:rPr>
              <a:t>  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ABC</a:t>
            </a:r>
            <a:r>
              <a:rPr lang="en-US" sz="1600" b="1" dirty="0" smtClean="0">
                <a:sym typeface="Symbol"/>
              </a:rPr>
              <a:t> 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43200" y="1873593"/>
            <a:ext cx="1991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600" b="1" kern="0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AA Similarity]</a:t>
            </a:r>
            <a:endParaRPr lang="en-IN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0850" y="2228022"/>
            <a:ext cx="556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AB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V="1">
            <a:off x="854867" y="2533246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829178" y="2506712"/>
            <a:ext cx="4768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AB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95400" y="2362464"/>
            <a:ext cx="2970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90675" y="2237547"/>
            <a:ext cx="54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 bwMode="auto">
          <a:xfrm flipV="1">
            <a:off x="1650946" y="2536534"/>
            <a:ext cx="36576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1597077" y="2514649"/>
            <a:ext cx="490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93900" y="2362464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63166" y="2228022"/>
            <a:ext cx="616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>
                <a:sym typeface="Symbol"/>
              </a:rPr>
              <a:t>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</a:t>
            </a:r>
            <a:r>
              <a:rPr lang="en-US" sz="1600" b="1" dirty="0">
                <a:sym typeface="Symbol"/>
              </a:rPr>
              <a:t>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 bwMode="auto">
          <a:xfrm flipV="1">
            <a:off x="2316395" y="2536777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2289853" y="2511474"/>
            <a:ext cx="495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43200" y="2291775"/>
            <a:ext cx="2893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[corresponding sides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of similar triangles]</a:t>
            </a:r>
            <a:endParaRPr lang="en-IN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6700" y="2993330"/>
            <a:ext cx="724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but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7257" y="2858261"/>
            <a:ext cx="5395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 flipV="1">
            <a:off x="922228" y="3156709"/>
            <a:ext cx="36576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863599" y="3108192"/>
            <a:ext cx="490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59352" y="2984899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490658" y="2832070"/>
                <a:ext cx="5734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BB</a:t>
                </a:r>
                <a14:m>
                  <m:oMath xmlns:m="http://schemas.openxmlformats.org/officeDocument/2006/math">
                    <m:r>
                      <a:rPr lang="en-US" sz="1600" b="1" i="0" kern="0" baseline="-25000" dirty="0" smtClean="0">
                        <a:solidFill>
                          <a:sysClr val="windowText" lastClr="000000"/>
                        </a:solidFill>
                        <a:latin typeface="Cambria Math"/>
                        <a:sym typeface="Symbol"/>
                      </a:rPr>
                      <m:t>𝟒</m:t>
                    </m:r>
                  </m:oMath>
                </a14:m>
                <a:endParaRPr lang="en-IN" sz="16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658" y="2832070"/>
                <a:ext cx="573475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38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/>
          <p:cNvCxnSpPr/>
          <p:nvPr/>
        </p:nvCxnSpPr>
        <p:spPr bwMode="auto">
          <a:xfrm flipV="1">
            <a:off x="1549902" y="3159090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498351" y="3117716"/>
            <a:ext cx="596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BB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IN" sz="1600" b="1" kern="0" baseline="-25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45169" y="2988676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22419" y="2878897"/>
            <a:ext cx="3356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 bwMode="auto">
          <a:xfrm flipV="1">
            <a:off x="2345376" y="3159090"/>
            <a:ext cx="28973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2319692" y="3093906"/>
            <a:ext cx="34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3562882"/>
            <a:ext cx="544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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95880" y="3495419"/>
            <a:ext cx="546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94285" y="3734143"/>
            <a:ext cx="490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25" name="Straight Connector 124"/>
          <p:cNvCxnSpPr/>
          <p:nvPr/>
        </p:nvCxnSpPr>
        <p:spPr bwMode="auto">
          <a:xfrm flipV="1">
            <a:off x="840126" y="3780951"/>
            <a:ext cx="37589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1259352" y="3608883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38289" y="3504945"/>
            <a:ext cx="305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28" name="Straight Connector 127"/>
          <p:cNvCxnSpPr/>
          <p:nvPr/>
        </p:nvCxnSpPr>
        <p:spPr bwMode="auto">
          <a:xfrm flipV="1">
            <a:off x="1554373" y="3785714"/>
            <a:ext cx="28973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1539591" y="3729380"/>
            <a:ext cx="34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1000" y="4175652"/>
            <a:ext cx="544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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85689" y="4091747"/>
            <a:ext cx="556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AB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32" name="Straight Connector 131"/>
          <p:cNvCxnSpPr/>
          <p:nvPr/>
        </p:nvCxnSpPr>
        <p:spPr bwMode="auto">
          <a:xfrm flipV="1">
            <a:off x="862015" y="4368281"/>
            <a:ext cx="38563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91637" y="4311993"/>
            <a:ext cx="556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AB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86578" y="4201113"/>
            <a:ext cx="46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472335" y="4091747"/>
            <a:ext cx="54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V="1">
            <a:off x="1545306" y="4368281"/>
            <a:ext cx="31870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1469212" y="4311993"/>
            <a:ext cx="490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851533" y="4201113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04241" y="4091747"/>
            <a:ext cx="6484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>
                <a:sym typeface="Symbol"/>
              </a:rPr>
              <a:t></a:t>
            </a:r>
            <a:r>
              <a:rPr lang="en-US" sz="1600" b="1" kern="0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</a:t>
            </a:r>
            <a:r>
              <a:rPr lang="en-US" sz="1600" b="1" dirty="0">
                <a:sym typeface="Symbol"/>
              </a:rPr>
              <a:t>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 bwMode="auto">
          <a:xfrm flipV="1">
            <a:off x="2188350" y="4368281"/>
            <a:ext cx="38725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113466" y="4311993"/>
            <a:ext cx="5376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AC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531088" y="4201113"/>
            <a:ext cx="3456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781798" y="4091747"/>
            <a:ext cx="274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 bwMode="auto">
          <a:xfrm flipV="1">
            <a:off x="2783592" y="4368281"/>
            <a:ext cx="28973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2783099" y="4311993"/>
            <a:ext cx="341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3</a:t>
            </a:r>
            <a:endParaRPr lang="en-IN" sz="16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725798" y="2952750"/>
            <a:ext cx="2608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[since </a:t>
            </a:r>
            <a:r>
              <a:rPr lang="en-IN" sz="1600" b="1" kern="0" dirty="0" smtClean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BB</a:t>
            </a:r>
            <a:r>
              <a:rPr lang="en-IN" sz="1600" b="1" kern="0" baseline="-25000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C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 </a:t>
            </a:r>
            <a:r>
              <a:rPr lang="en-US" sz="1600" b="1" dirty="0" smtClean="0">
                <a:solidFill>
                  <a:srgbClr val="FF0000"/>
                </a:solidFill>
                <a:latin typeface="Symbol" panose="05050102010706020507" pitchFamily="18" charset="2"/>
                <a:sym typeface="Symbol"/>
              </a:rPr>
              <a:t>D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BB</a:t>
            </a:r>
            <a:r>
              <a:rPr lang="en-US" sz="1600" b="1" baseline="-25000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4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Symbol"/>
              </a:rPr>
              <a:t>C</a:t>
            </a:r>
            <a:r>
              <a:rPr lang="en-IN" sz="1600" b="1" kern="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1600" b="1" kern="0" dirty="0" smtClean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IN" sz="1600" b="1" kern="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7065731" y="4141120"/>
            <a:ext cx="69063" cy="690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658272" y="3808967"/>
            <a:ext cx="69063" cy="6906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8083550" y="2877176"/>
            <a:ext cx="45720" cy="45720"/>
            <a:chOff x="5754458" y="-857250"/>
            <a:chExt cx="176945" cy="1524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50" name="Straight Connector 149"/>
            <p:cNvCxnSpPr/>
            <p:nvPr/>
          </p:nvCxnSpPr>
          <p:spPr>
            <a:xfrm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7420288" y="2890563"/>
            <a:ext cx="45720" cy="45720"/>
            <a:chOff x="5754458" y="-857250"/>
            <a:chExt cx="176945" cy="1524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53" name="Straight Connector 152"/>
            <p:cNvCxnSpPr/>
            <p:nvPr/>
          </p:nvCxnSpPr>
          <p:spPr>
            <a:xfrm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5754458" y="-857250"/>
              <a:ext cx="176945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/>
      <p:bldP spid="101" grpId="0"/>
      <p:bldP spid="102" grpId="0"/>
      <p:bldP spid="104" grpId="0"/>
      <p:bldP spid="105" grpId="0"/>
      <p:bldP spid="106" grpId="0"/>
      <p:bldP spid="108" grpId="0"/>
      <p:bldP spid="109" grpId="0"/>
      <p:bldP spid="110" grpId="0"/>
      <p:bldP spid="111" grpId="0"/>
      <p:bldP spid="113" grpId="0"/>
      <p:bldP spid="114" grpId="0"/>
      <p:bldP spid="115" grpId="0"/>
      <p:bldP spid="117" grpId="0"/>
      <p:bldP spid="118" grpId="0"/>
      <p:bldP spid="119" grpId="0"/>
      <p:bldP spid="121" grpId="0"/>
      <p:bldP spid="122" grpId="0"/>
      <p:bldP spid="123" grpId="0"/>
      <p:bldP spid="124" grpId="0"/>
      <p:bldP spid="126" grpId="0"/>
      <p:bldP spid="127" grpId="0"/>
      <p:bldP spid="129" grpId="0"/>
      <p:bldP spid="130" grpId="0"/>
      <p:bldP spid="131" grpId="0"/>
      <p:bldP spid="133" grpId="0"/>
      <p:bldP spid="134" grpId="0"/>
      <p:bldP spid="135" grpId="0"/>
      <p:bldP spid="137" grpId="0"/>
      <p:bldP spid="138" grpId="0"/>
      <p:bldP spid="139" grpId="0"/>
      <p:bldP spid="141" grpId="0"/>
      <p:bldP spid="142" grpId="0"/>
      <p:bldP spid="143" grpId="0"/>
      <p:bldP spid="145" grpId="0"/>
      <p:bldP spid="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62200" y="1352550"/>
            <a:ext cx="4495800" cy="1219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prstClr val="black"/>
                </a:solidFill>
                <a:latin typeface="Bookman Old Style" pitchFamily="18" charset="0"/>
              </a:rPr>
              <a:t>Module 9</a:t>
            </a:r>
            <a:endParaRPr lang="en-US" sz="6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To construct triangle similar to given triangle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95323" y="1885950"/>
            <a:ext cx="57816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CONSTRUCTIONS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17122</TotalTime>
  <Words>3390</Words>
  <Application>Microsoft Office PowerPoint</Application>
  <PresentationFormat>On-screen Show (16:9)</PresentationFormat>
  <Paragraphs>1454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Rounded MT Bold</vt:lpstr>
      <vt:lpstr>Book Antiqua</vt:lpstr>
      <vt:lpstr>Bookman Old Style</vt:lpstr>
      <vt:lpstr>Calibri</vt:lpstr>
      <vt:lpstr>Cambria Math</vt:lpstr>
      <vt:lpstr>Garamond</vt:lpstr>
      <vt:lpstr>Symbol</vt:lpstr>
      <vt:lpstr>Office Theme</vt:lpstr>
      <vt:lpstr>2_Office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1236</cp:revision>
  <dcterms:created xsi:type="dcterms:W3CDTF">2015-04-16T02:33:23Z</dcterms:created>
  <dcterms:modified xsi:type="dcterms:W3CDTF">2022-04-23T05:13:13Z</dcterms:modified>
</cp:coreProperties>
</file>