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808" r:id="rId2"/>
    <p:sldMasterId id="2147483923" r:id="rId3"/>
    <p:sldMasterId id="2147483956" r:id="rId4"/>
    <p:sldMasterId id="2147483968" r:id="rId5"/>
    <p:sldMasterId id="2147483980" r:id="rId6"/>
  </p:sldMasterIdLst>
  <p:notesMasterIdLst>
    <p:notesMasterId r:id="rId36"/>
  </p:notesMasterIdLst>
  <p:sldIdLst>
    <p:sldId id="446" r:id="rId7"/>
    <p:sldId id="462" r:id="rId8"/>
    <p:sldId id="458" r:id="rId9"/>
    <p:sldId id="369" r:id="rId10"/>
    <p:sldId id="433" r:id="rId11"/>
    <p:sldId id="361" r:id="rId12"/>
    <p:sldId id="372" r:id="rId13"/>
    <p:sldId id="447" r:id="rId14"/>
    <p:sldId id="463" r:id="rId15"/>
    <p:sldId id="363" r:id="rId16"/>
    <p:sldId id="364" r:id="rId17"/>
    <p:sldId id="443" r:id="rId18"/>
    <p:sldId id="449" r:id="rId19"/>
    <p:sldId id="464" r:id="rId20"/>
    <p:sldId id="434" r:id="rId21"/>
    <p:sldId id="366" r:id="rId22"/>
    <p:sldId id="367" r:id="rId23"/>
    <p:sldId id="450" r:id="rId24"/>
    <p:sldId id="478" r:id="rId25"/>
    <p:sldId id="599" r:id="rId26"/>
    <p:sldId id="600" r:id="rId27"/>
    <p:sldId id="601" r:id="rId28"/>
    <p:sldId id="479" r:id="rId29"/>
    <p:sldId id="493" r:id="rId30"/>
    <p:sldId id="570" r:id="rId31"/>
    <p:sldId id="571" r:id="rId32"/>
    <p:sldId id="572" r:id="rId33"/>
    <p:sldId id="575" r:id="rId34"/>
    <p:sldId id="602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E46C0A"/>
    <a:srgbClr val="00B050"/>
    <a:srgbClr val="66CCFF"/>
    <a:srgbClr val="66FF33"/>
    <a:srgbClr val="F4430C"/>
    <a:srgbClr val="0066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7841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  <p:guide orient="horz" pos="2772"/>
      </p:guideLst>
    </p:cSldViewPr>
  </p:slideViewPr>
  <p:outlineViewPr>
    <p:cViewPr>
      <p:scale>
        <a:sx n="66" d="100"/>
        <a:sy n="66" d="100"/>
      </p:scale>
      <p:origin x="222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3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352B-5F8E-4134-BF90-1ABC9A10BDF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9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352B-5F8E-4134-BF90-1ABC9A10BDF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1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9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1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6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6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6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5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038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9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2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6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51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18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61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77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09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6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65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0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0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6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1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7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7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1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5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44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16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4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4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19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38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92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9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2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84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2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3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0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53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18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5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7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506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599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1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027510"/>
            <a:ext cx="2900363" cy="2446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027510"/>
            <a:ext cx="2900363" cy="2446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5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929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648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737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615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017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1935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05979"/>
            <a:ext cx="1478756" cy="326826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05979"/>
            <a:ext cx="4321969" cy="32682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0111169-3B0B-4458-841F-B7B2A7508F91}" type="datetimeFigureOut">
              <a:rPr lang="en-IN" sz="1350" smtClean="0">
                <a:solidFill>
                  <a:prstClr val="black"/>
                </a:solidFill>
              </a:rPr>
              <a:pPr defTabSz="685800"/>
              <a:t>23-04-2022</a:t>
            </a:fld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685800"/>
            <a:endParaRPr lang="en-IN" sz="1350" smtClean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685800"/>
            <a:fld id="{35CD075F-507A-4EE5-9257-EDB64BD299F5}" type="slidenum">
              <a:rPr lang="en-IN" sz="1350" smtClean="0">
                <a:solidFill>
                  <a:prstClr val="black"/>
                </a:solidFill>
              </a:rPr>
              <a:pPr defTabSz="685800"/>
              <a:t>‹#›</a:t>
            </a:fld>
            <a:endParaRPr lang="en-IN" sz="135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421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82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60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8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061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4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22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522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311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1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6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6979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4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939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8424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2926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4187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68311C7-DDCA-4968-8FB6-F2A58781B1F7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B4D5D50-5A23-437D-8ADC-8D5792BE587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708" r:id="rId19"/>
    <p:sldLayoutId id="2147483839" r:id="rId20"/>
    <p:sldLayoutId id="2147483846" r:id="rId21"/>
    <p:sldLayoutId id="2147483838" r:id="rId2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4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97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>
                <a:solidFill>
                  <a:prstClr val="black"/>
                </a:solidFill>
              </a:rPr>
              <a:t>1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6068949" y="2190750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74030" y="1678305"/>
            <a:ext cx="2103120" cy="2103120"/>
          </a:xfrm>
          <a:prstGeom prst="ellipse">
            <a:avLst/>
          </a:prstGeom>
          <a:pattFill prst="wdDnDiag">
            <a:fgClr>
              <a:srgbClr val="8000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76372" y="2190750"/>
            <a:ext cx="109728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272608" y="1898739"/>
            <a:ext cx="2607397" cy="971955"/>
            <a:chOff x="4164878" y="895349"/>
            <a:chExt cx="2607397" cy="971955"/>
          </a:xfrm>
        </p:grpSpPr>
        <p:grpSp>
          <p:nvGrpSpPr>
            <p:cNvPr id="3" name="Group 16"/>
            <p:cNvGrpSpPr/>
            <p:nvPr/>
          </p:nvGrpSpPr>
          <p:grpSpPr>
            <a:xfrm>
              <a:off x="4191000" y="895349"/>
              <a:ext cx="2581275" cy="971955"/>
              <a:chOff x="4191000" y="895349"/>
              <a:chExt cx="2581275" cy="971955"/>
            </a:xfrm>
          </p:grpSpPr>
          <p:sp>
            <p:nvSpPr>
              <p:cNvPr id="15" name="Rounded Rectangular Callout 14"/>
              <p:cNvSpPr/>
              <p:nvPr/>
            </p:nvSpPr>
            <p:spPr>
              <a:xfrm>
                <a:off x="4191000" y="895349"/>
                <a:ext cx="2514600" cy="971955"/>
              </a:xfrm>
              <a:prstGeom prst="wedgeRoundRectCallout">
                <a:avLst>
                  <a:gd name="adj1" fmla="val -65216"/>
                  <a:gd name="adj2" fmla="val 30830"/>
                  <a:gd name="adj3" fmla="val 16667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00525" y="1077210"/>
                <a:ext cx="2571750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IN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4164878" y="965963"/>
              <a:ext cx="252167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Let us understand how to find area of shaded region ?</a:t>
              </a:r>
              <a:endParaRPr lang="en-IN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26949" y="819150"/>
            <a:ext cx="3310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04850"/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(shaded portion)  =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64825" y="819150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04850"/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(bigger circle)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31570" y="81915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0485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0" y="819150"/>
            <a:ext cx="3484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04850"/>
            <a:r>
              <a:rPr lang="en-US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</a:t>
            </a:r>
            <a:endParaRPr lang="en-IN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21" name="Picture 3" descr="C:\Users\ADMIN\Desktop\teach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8" y="2242039"/>
            <a:ext cx="1333500" cy="229119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5575521" y="1678305"/>
            <a:ext cx="2103120" cy="2103120"/>
          </a:xfrm>
          <a:prstGeom prst="ellipse">
            <a:avLst/>
          </a:prstGeom>
          <a:pattFill prst="wdDnDiag">
            <a:fgClr>
              <a:srgbClr val="800000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77966" y="2181225"/>
            <a:ext cx="1097280" cy="1097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603746" y="2707005"/>
            <a:ext cx="45720" cy="4572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475880" y="2744621"/>
            <a:ext cx="321453" cy="30777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6603747" y="2702884"/>
            <a:ext cx="45719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6477029" y="2744608"/>
            <a:ext cx="321453" cy="30777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6601982" y="2705241"/>
            <a:ext cx="49249" cy="49249"/>
          </a:xfrm>
          <a:prstGeom prst="ellipse">
            <a:avLst/>
          </a:prstGeom>
          <a:solidFill>
            <a:schemeClr val="tx1"/>
          </a:solidFill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b="1">
              <a:solidFill>
                <a:prstClr val="white"/>
              </a:solidFill>
              <a:latin typeface="Book Antiqua" pitchFamily="18" charset="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475457" y="2745740"/>
            <a:ext cx="321453" cy="307777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</a:rPr>
              <a:t>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6948" y="133350"/>
            <a:ext cx="3149651" cy="46166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704850"/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UNDERSTAND!</a:t>
            </a:r>
            <a:endParaRPr lang="en-IN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" grpId="0" animBg="1"/>
      <p:bldP spid="5" grpId="0" animBg="1"/>
      <p:bldP spid="23" grpId="0"/>
      <p:bldP spid="24" grpId="0"/>
      <p:bldP spid="34" grpId="0"/>
      <p:bldP spid="35" grpId="0"/>
      <p:bldP spid="26" grpId="0" animBg="1"/>
      <p:bldP spid="26" grpId="1" animBg="1"/>
      <p:bldP spid="29" grpId="0" animBg="1"/>
      <p:bldP spid="29" grpId="1" animBg="1"/>
      <p:bldP spid="8" grpId="0" animBg="1"/>
      <p:bldP spid="9" grpId="0"/>
      <p:bldP spid="27" grpId="0" animBg="1"/>
      <p:bldP spid="28" grpId="0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165727" y="1760495"/>
            <a:ext cx="5505864" cy="468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697067" y="1186708"/>
            <a:ext cx="528928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ounded Rectangle 420"/>
          <p:cNvSpPr/>
          <p:nvPr/>
        </p:nvSpPr>
        <p:spPr>
          <a:xfrm>
            <a:off x="2785781" y="934623"/>
            <a:ext cx="4495966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ounded Rectangle 421"/>
          <p:cNvSpPr/>
          <p:nvPr/>
        </p:nvSpPr>
        <p:spPr>
          <a:xfrm>
            <a:off x="676177" y="919288"/>
            <a:ext cx="167252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ounded Rectangle 422"/>
          <p:cNvSpPr/>
          <p:nvPr/>
        </p:nvSpPr>
        <p:spPr>
          <a:xfrm>
            <a:off x="2612017" y="692702"/>
            <a:ext cx="4912733" cy="2364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ounded Rectangle 423"/>
          <p:cNvSpPr/>
          <p:nvPr/>
        </p:nvSpPr>
        <p:spPr>
          <a:xfrm>
            <a:off x="676177" y="703152"/>
            <a:ext cx="1899777" cy="21494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ounded Rectangle 424"/>
          <p:cNvSpPr/>
          <p:nvPr/>
        </p:nvSpPr>
        <p:spPr>
          <a:xfrm>
            <a:off x="676177" y="431013"/>
            <a:ext cx="6839962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304800" y="133350"/>
            <a:ext cx="7451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UcPeriod" startAt="17"/>
            </a:pP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The following figure depicts an archery target marked with its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five scoring areas from the centre outwards as Gold, Red, Blue,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Black and White. The diameter of the region representing Gold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score is 21 cm and each of the other bands is 10.5 cm wide.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each of the five scoring regions.</a:t>
            </a:r>
            <a:endParaRPr lang="en-US" sz="162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177800" y="1890554"/>
            <a:ext cx="398057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gold circular region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</a:p>
        </p:txBody>
      </p:sp>
      <p:sp>
        <p:nvSpPr>
          <p:cNvPr id="435" name="Oval 434"/>
          <p:cNvSpPr/>
          <p:nvPr/>
        </p:nvSpPr>
        <p:spPr>
          <a:xfrm>
            <a:off x="5958864" y="2006373"/>
            <a:ext cx="2831030" cy="288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6184061" y="2236096"/>
            <a:ext cx="2380637" cy="2428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6465555" y="2523248"/>
            <a:ext cx="1817649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8" name="Oval 437"/>
          <p:cNvSpPr/>
          <p:nvPr/>
        </p:nvSpPr>
        <p:spPr>
          <a:xfrm>
            <a:off x="6730964" y="2793992"/>
            <a:ext cx="1286830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9" name="Oval 438"/>
          <p:cNvSpPr/>
          <p:nvPr/>
        </p:nvSpPr>
        <p:spPr>
          <a:xfrm>
            <a:off x="6956159" y="3023713"/>
            <a:ext cx="836440" cy="853252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075767" y="1987397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White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7084584" y="2196011"/>
            <a:ext cx="553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Black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7121453" y="2507384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Blue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141489" y="2773774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Red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116643" y="302561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Gold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76200" y="13677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49" name="Group 49"/>
          <p:cNvGrpSpPr/>
          <p:nvPr/>
        </p:nvGrpSpPr>
        <p:grpSpPr>
          <a:xfrm>
            <a:off x="7662396" y="3130310"/>
            <a:ext cx="393056" cy="200195"/>
            <a:chOff x="7255443" y="2798118"/>
            <a:chExt cx="465497" cy="232420"/>
          </a:xfrm>
        </p:grpSpPr>
        <p:cxnSp>
          <p:nvCxnSpPr>
            <p:cNvPr id="450" name="Straight Arrow Connector 449"/>
            <p:cNvCxnSpPr/>
            <p:nvPr/>
          </p:nvCxnSpPr>
          <p:spPr>
            <a:xfrm>
              <a:off x="7393802" y="3028950"/>
              <a:ext cx="28263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Rectangle 450"/>
            <p:cNvSpPr/>
            <p:nvPr/>
          </p:nvSpPr>
          <p:spPr>
            <a:xfrm>
              <a:off x="7255443" y="2798118"/>
              <a:ext cx="465497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2" name="Group 50"/>
          <p:cNvGrpSpPr/>
          <p:nvPr/>
        </p:nvGrpSpPr>
        <p:grpSpPr>
          <a:xfrm>
            <a:off x="7908038" y="3030870"/>
            <a:ext cx="393056" cy="204645"/>
            <a:chOff x="7568758" y="2698320"/>
            <a:chExt cx="465498" cy="237586"/>
          </a:xfrm>
        </p:grpSpPr>
        <p:cxnSp>
          <p:nvCxnSpPr>
            <p:cNvPr id="453" name="Straight Arrow Connector 452"/>
            <p:cNvCxnSpPr/>
            <p:nvPr/>
          </p:nvCxnSpPr>
          <p:spPr>
            <a:xfrm>
              <a:off x="7663853" y="2934318"/>
              <a:ext cx="31089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7568758" y="2698320"/>
              <a:ext cx="465498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5" name="Group 51"/>
          <p:cNvGrpSpPr/>
          <p:nvPr/>
        </p:nvGrpSpPr>
        <p:grpSpPr>
          <a:xfrm>
            <a:off x="8176948" y="2974976"/>
            <a:ext cx="393056" cy="200195"/>
            <a:chOff x="7914006" y="2642784"/>
            <a:chExt cx="423181" cy="232420"/>
          </a:xfrm>
        </p:grpSpPr>
        <p:cxnSp>
          <p:nvCxnSpPr>
            <p:cNvPr id="456" name="Straight Arrow Connector 455"/>
            <p:cNvCxnSpPr/>
            <p:nvPr/>
          </p:nvCxnSpPr>
          <p:spPr>
            <a:xfrm>
              <a:off x="7978567" y="2873616"/>
              <a:ext cx="310896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456"/>
            <p:cNvSpPr/>
            <p:nvPr/>
          </p:nvSpPr>
          <p:spPr>
            <a:xfrm>
              <a:off x="7914006" y="2642784"/>
              <a:ext cx="423181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white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8" name="Group 52"/>
          <p:cNvGrpSpPr/>
          <p:nvPr/>
        </p:nvGrpSpPr>
        <p:grpSpPr>
          <a:xfrm>
            <a:off x="8372780" y="2838051"/>
            <a:ext cx="393056" cy="215955"/>
            <a:chOff x="8163732" y="2504592"/>
            <a:chExt cx="465497" cy="250715"/>
          </a:xfrm>
        </p:grpSpPr>
        <p:cxnSp>
          <p:nvCxnSpPr>
            <p:cNvPr id="459" name="Straight Arrow Connector 458"/>
            <p:cNvCxnSpPr/>
            <p:nvPr/>
          </p:nvCxnSpPr>
          <p:spPr>
            <a:xfrm>
              <a:off x="8321811" y="2753994"/>
              <a:ext cx="282632" cy="13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Rectangle 459"/>
            <p:cNvSpPr/>
            <p:nvPr/>
          </p:nvSpPr>
          <p:spPr>
            <a:xfrm>
              <a:off x="8163732" y="2504592"/>
              <a:ext cx="465497" cy="2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72" name="Straight Connector 471"/>
          <p:cNvCxnSpPr/>
          <p:nvPr/>
        </p:nvCxnSpPr>
        <p:spPr>
          <a:xfrm>
            <a:off x="7399703" y="3443549"/>
            <a:ext cx="386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/>
          <p:cNvSpPr/>
          <p:nvPr/>
        </p:nvSpPr>
        <p:spPr>
          <a:xfrm>
            <a:off x="7427136" y="3276647"/>
            <a:ext cx="356252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74" name="Oval 473"/>
          <p:cNvSpPr/>
          <p:nvPr/>
        </p:nvSpPr>
        <p:spPr>
          <a:xfrm>
            <a:off x="7357224" y="3411027"/>
            <a:ext cx="54049" cy="55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985419" y="1736855"/>
            <a:ext cx="85774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051618" y="2001695"/>
            <a:ext cx="3383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056489" y="2013664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56895" y="1884301"/>
            <a:ext cx="135158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10.5 cm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40718" y="340405"/>
            <a:ext cx="4627179" cy="422409"/>
            <a:chOff x="3589537" y="-660497"/>
            <a:chExt cx="4627179" cy="422409"/>
          </a:xfrm>
        </p:grpSpPr>
        <p:sp>
          <p:nvSpPr>
            <p:cNvPr id="86" name="Rounded Rectangle 85"/>
            <p:cNvSpPr/>
            <p:nvPr/>
          </p:nvSpPr>
          <p:spPr bwMode="auto">
            <a:xfrm rot="10800000" flipH="1" flipV="1">
              <a:off x="3629478" y="-660497"/>
              <a:ext cx="4457700" cy="4224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9537" y="-634481"/>
              <a:ext cx="462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area of Gold circular region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5" name="Rounded Rectangle 94"/>
          <p:cNvSpPr/>
          <p:nvPr/>
        </p:nvSpPr>
        <p:spPr bwMode="auto">
          <a:xfrm rot="10800000" flipH="1" flipV="1">
            <a:off x="2567781" y="1000771"/>
            <a:ext cx="2237333" cy="3490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88087" y="995365"/>
            <a:ext cx="2876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cs typeface="Calibri" pitchFamily="34" charset="0"/>
                <a:sym typeface="Symbol"/>
              </a:rPr>
              <a:t>Area of circle = r</a:t>
            </a:r>
            <a:r>
              <a:rPr lang="en-US" sz="1600" b="1" baseline="30000" dirty="0" smtClean="0">
                <a:solidFill>
                  <a:schemeClr val="bg1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sz="1600" b="1" baseline="300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060189" y="2551195"/>
            <a:ext cx="196653" cy="2320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6" name="Rounded Rectangle 145"/>
          <p:cNvSpPr/>
          <p:nvPr/>
        </p:nvSpPr>
        <p:spPr>
          <a:xfrm>
            <a:off x="631761" y="4322756"/>
            <a:ext cx="4540314" cy="38259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946325" y="2917311"/>
            <a:ext cx="5172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4001010" y="3195010"/>
            <a:ext cx="3383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017395" y="3194120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381477" y="3056833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4545307" y="3056833"/>
            <a:ext cx="7853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096487" y="3056833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329732" y="3046856"/>
            <a:ext cx="78531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57200" y="2547780"/>
            <a:ext cx="34933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gold circular region  =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938835" y="3066358"/>
            <a:ext cx="10096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28090" y="4382691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65699" y="4391025"/>
            <a:ext cx="577265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gold circular region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is 346.5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4627058" y="3066358"/>
            <a:ext cx="444500" cy="222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47284" y="3221099"/>
            <a:ext cx="248491" cy="1639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744910" y="283903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1.5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869353" y="2503330"/>
            <a:ext cx="6930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015740" y="3925729"/>
            <a:ext cx="177546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346.5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938835" y="3914751"/>
            <a:ext cx="10096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033465" y="3544729"/>
            <a:ext cx="195288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 1.5  10.5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938835" y="3533751"/>
            <a:ext cx="10096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374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35" presetClass="emph" presetSubtype="0" repeatCount="4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420" grpId="0" animBg="1"/>
      <p:bldP spid="421" grpId="0" animBg="1"/>
      <p:bldP spid="421" grpId="1" animBg="1"/>
      <p:bldP spid="422" grpId="0" animBg="1"/>
      <p:bldP spid="422" grpId="1" animBg="1"/>
      <p:bldP spid="423" grpId="0" animBg="1"/>
      <p:bldP spid="423" grpId="1" animBg="1"/>
      <p:bldP spid="424" grpId="0" animBg="1"/>
      <p:bldP spid="424" grpId="1" animBg="1"/>
      <p:bldP spid="425" grpId="0" animBg="1"/>
      <p:bldP spid="425" grpId="1" animBg="1"/>
      <p:bldP spid="433" grpId="0" uiExpand="1" build="p"/>
      <p:bldP spid="435" grpId="0" animBg="1"/>
      <p:bldP spid="436" grpId="0" animBg="1"/>
      <p:bldP spid="437" grpId="0" animBg="1"/>
      <p:bldP spid="438" grpId="0" animBg="1"/>
      <p:bldP spid="439" grpId="1" animBg="1"/>
      <p:bldP spid="439" grpId="2" animBg="1"/>
      <p:bldP spid="440" grpId="0"/>
      <p:bldP spid="441" grpId="0"/>
      <p:bldP spid="442" grpId="0"/>
      <p:bldP spid="443" grpId="0"/>
      <p:bldP spid="444" grpId="0"/>
      <p:bldP spid="445" grpId="0"/>
      <p:bldP spid="473" grpId="0"/>
      <p:bldP spid="474" grpId="0" animBg="1"/>
      <p:bldP spid="73" grpId="0"/>
      <p:bldP spid="75" grpId="0"/>
      <p:bldP spid="76" grpId="0"/>
      <p:bldP spid="95" grpId="0" animBg="1"/>
      <p:bldP spid="95" grpId="1" animBg="1"/>
      <p:bldP spid="96" grpId="0"/>
      <p:bldP spid="96" grpId="1"/>
      <p:bldP spid="145" grpId="0" animBg="1"/>
      <p:bldP spid="145" grpId="1" animBg="1"/>
      <p:bldP spid="146" grpId="0" animBg="1"/>
      <p:bldP spid="147" grpId="0"/>
      <p:bldP spid="149" grpId="0"/>
      <p:bldP spid="150" grpId="0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62" grpId="0"/>
      <p:bldP spid="163" grpId="0"/>
      <p:bldP spid="164" grpId="0"/>
      <p:bldP spid="165" grpId="0"/>
      <p:bldP spid="166" grpId="0"/>
      <p:bldP spid="1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216527" y="1773195"/>
            <a:ext cx="6014692" cy="46892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4913495" y="2701804"/>
            <a:ext cx="190898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90716" y="2358176"/>
            <a:ext cx="5703847" cy="264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389280" y="2695578"/>
            <a:ext cx="190898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304800" y="133350"/>
            <a:ext cx="7451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lphaUcPeriod" startAt="17"/>
            </a:pP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The following figure depicts an archery target marked with its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five scoring areas from the centre outwards as Gold, Red, Blue,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Black and White. The diameter of the region representing Gold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score is 21 cm and each of the other bands is 10.5 cm wide.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each of the five scoring regions.</a:t>
            </a:r>
            <a:endParaRPr lang="en-US" sz="162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177800" y="1890554"/>
            <a:ext cx="398057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gold circular region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</a:p>
        </p:txBody>
      </p:sp>
      <p:sp>
        <p:nvSpPr>
          <p:cNvPr id="435" name="Oval 434"/>
          <p:cNvSpPr/>
          <p:nvPr/>
        </p:nvSpPr>
        <p:spPr>
          <a:xfrm>
            <a:off x="5958864" y="2006373"/>
            <a:ext cx="2831030" cy="288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6184061" y="2236096"/>
            <a:ext cx="2380637" cy="2428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6465555" y="2523248"/>
            <a:ext cx="1817649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8" name="Oval 437"/>
          <p:cNvSpPr/>
          <p:nvPr/>
        </p:nvSpPr>
        <p:spPr>
          <a:xfrm>
            <a:off x="6730964" y="2793992"/>
            <a:ext cx="1286830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9" name="Oval 438"/>
          <p:cNvSpPr/>
          <p:nvPr/>
        </p:nvSpPr>
        <p:spPr>
          <a:xfrm>
            <a:off x="6956159" y="3023713"/>
            <a:ext cx="836440" cy="853252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7075767" y="1987397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White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7084584" y="2196011"/>
            <a:ext cx="5533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white"/>
                </a:solidFill>
                <a:latin typeface="Bookman Old Style" pitchFamily="18" charset="0"/>
              </a:rPr>
              <a:t>Black</a:t>
            </a:r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7121453" y="2507384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Blue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7141489" y="2773774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Red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116643" y="3025619"/>
            <a:ext cx="489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prstClr val="black"/>
                </a:solidFill>
                <a:latin typeface="Bookman Old Style" pitchFamily="18" charset="0"/>
              </a:rPr>
              <a:t>Gold</a:t>
            </a:r>
            <a:endParaRPr lang="en-US" sz="1000" b="1" dirty="0">
              <a:solidFill>
                <a:prstClr val="black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76200" y="13677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49" name="Group 49"/>
          <p:cNvGrpSpPr/>
          <p:nvPr/>
        </p:nvGrpSpPr>
        <p:grpSpPr>
          <a:xfrm>
            <a:off x="7662396" y="3130310"/>
            <a:ext cx="393056" cy="200195"/>
            <a:chOff x="7255443" y="2798118"/>
            <a:chExt cx="465497" cy="232420"/>
          </a:xfrm>
        </p:grpSpPr>
        <p:cxnSp>
          <p:nvCxnSpPr>
            <p:cNvPr id="450" name="Straight Arrow Connector 449"/>
            <p:cNvCxnSpPr/>
            <p:nvPr/>
          </p:nvCxnSpPr>
          <p:spPr>
            <a:xfrm>
              <a:off x="7393802" y="3028950"/>
              <a:ext cx="28263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Rectangle 450"/>
            <p:cNvSpPr/>
            <p:nvPr/>
          </p:nvSpPr>
          <p:spPr>
            <a:xfrm>
              <a:off x="7255443" y="2798118"/>
              <a:ext cx="465497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2" name="Group 50"/>
          <p:cNvGrpSpPr/>
          <p:nvPr/>
        </p:nvGrpSpPr>
        <p:grpSpPr>
          <a:xfrm>
            <a:off x="7908038" y="3030870"/>
            <a:ext cx="393056" cy="204645"/>
            <a:chOff x="7568758" y="2698320"/>
            <a:chExt cx="465498" cy="237586"/>
          </a:xfrm>
        </p:grpSpPr>
        <p:cxnSp>
          <p:nvCxnSpPr>
            <p:cNvPr id="453" name="Straight Arrow Connector 452"/>
            <p:cNvCxnSpPr/>
            <p:nvPr/>
          </p:nvCxnSpPr>
          <p:spPr>
            <a:xfrm>
              <a:off x="7663853" y="2934318"/>
              <a:ext cx="31089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tangle 453"/>
            <p:cNvSpPr/>
            <p:nvPr/>
          </p:nvSpPr>
          <p:spPr>
            <a:xfrm>
              <a:off x="7568758" y="2698320"/>
              <a:ext cx="465498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55" name="Group 51"/>
          <p:cNvGrpSpPr/>
          <p:nvPr/>
        </p:nvGrpSpPr>
        <p:grpSpPr>
          <a:xfrm>
            <a:off x="8176948" y="2974976"/>
            <a:ext cx="393056" cy="200195"/>
            <a:chOff x="7914006" y="2642784"/>
            <a:chExt cx="423181" cy="232420"/>
          </a:xfrm>
        </p:grpSpPr>
        <p:cxnSp>
          <p:nvCxnSpPr>
            <p:cNvPr id="456" name="Straight Arrow Connector 455"/>
            <p:cNvCxnSpPr/>
            <p:nvPr/>
          </p:nvCxnSpPr>
          <p:spPr>
            <a:xfrm>
              <a:off x="7978567" y="2873616"/>
              <a:ext cx="310896" cy="1588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456"/>
            <p:cNvSpPr/>
            <p:nvPr/>
          </p:nvSpPr>
          <p:spPr>
            <a:xfrm>
              <a:off x="7914006" y="2642784"/>
              <a:ext cx="423181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white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8" name="Group 52"/>
          <p:cNvGrpSpPr/>
          <p:nvPr/>
        </p:nvGrpSpPr>
        <p:grpSpPr>
          <a:xfrm>
            <a:off x="8372780" y="2838051"/>
            <a:ext cx="393056" cy="215955"/>
            <a:chOff x="8163732" y="2504592"/>
            <a:chExt cx="465497" cy="250715"/>
          </a:xfrm>
        </p:grpSpPr>
        <p:cxnSp>
          <p:nvCxnSpPr>
            <p:cNvPr id="459" name="Straight Arrow Connector 458"/>
            <p:cNvCxnSpPr/>
            <p:nvPr/>
          </p:nvCxnSpPr>
          <p:spPr>
            <a:xfrm>
              <a:off x="8321811" y="2753994"/>
              <a:ext cx="282632" cy="13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Rectangle 459"/>
            <p:cNvSpPr/>
            <p:nvPr/>
          </p:nvSpPr>
          <p:spPr>
            <a:xfrm>
              <a:off x="8163732" y="2504592"/>
              <a:ext cx="465497" cy="23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72" name="Straight Connector 471"/>
          <p:cNvCxnSpPr/>
          <p:nvPr/>
        </p:nvCxnSpPr>
        <p:spPr>
          <a:xfrm>
            <a:off x="7399703" y="3443549"/>
            <a:ext cx="386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/>
          <p:cNvSpPr/>
          <p:nvPr/>
        </p:nvSpPr>
        <p:spPr>
          <a:xfrm>
            <a:off x="7427136" y="3276647"/>
            <a:ext cx="356252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474" name="Oval 473"/>
          <p:cNvSpPr/>
          <p:nvPr/>
        </p:nvSpPr>
        <p:spPr>
          <a:xfrm>
            <a:off x="7357224" y="3411027"/>
            <a:ext cx="54049" cy="55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0" name="Group 479"/>
          <p:cNvGrpSpPr/>
          <p:nvPr/>
        </p:nvGrpSpPr>
        <p:grpSpPr>
          <a:xfrm>
            <a:off x="2468738" y="945381"/>
            <a:ext cx="3729050" cy="422409"/>
            <a:chOff x="3589538" y="-660497"/>
            <a:chExt cx="3729050" cy="422409"/>
          </a:xfrm>
        </p:grpSpPr>
        <p:sp>
          <p:nvSpPr>
            <p:cNvPr id="481" name="Rounded Rectangle 480"/>
            <p:cNvSpPr/>
            <p:nvPr/>
          </p:nvSpPr>
          <p:spPr bwMode="auto">
            <a:xfrm rot="10800000" flipH="1" flipV="1">
              <a:off x="3837711" y="-660497"/>
              <a:ext cx="3218156" cy="4224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" name="TextBox 481"/>
            <p:cNvSpPr txBox="1"/>
            <p:nvPr/>
          </p:nvSpPr>
          <p:spPr>
            <a:xfrm>
              <a:off x="3589538" y="-634481"/>
              <a:ext cx="372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area of Red ring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3985420" y="1767335"/>
            <a:ext cx="52228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059238" y="2016935"/>
            <a:ext cx="3383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056489" y="2013664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356895" y="1884301"/>
            <a:ext cx="135158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10.5 cm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09153" y="1455687"/>
            <a:ext cx="6576059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737238" y="2790376"/>
            <a:ext cx="1286830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963306" y="3019244"/>
            <a:ext cx="836440" cy="853252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940718" y="340405"/>
            <a:ext cx="4627179" cy="422409"/>
            <a:chOff x="3589537" y="-660497"/>
            <a:chExt cx="4627179" cy="422409"/>
          </a:xfrm>
        </p:grpSpPr>
        <p:sp>
          <p:nvSpPr>
            <p:cNvPr id="86" name="Rounded Rectangle 85"/>
            <p:cNvSpPr/>
            <p:nvPr/>
          </p:nvSpPr>
          <p:spPr bwMode="auto">
            <a:xfrm rot="10800000" flipH="1" flipV="1">
              <a:off x="3629478" y="-660497"/>
              <a:ext cx="4457700" cy="4224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89537" y="-634481"/>
              <a:ext cx="462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Let us find radius of red circular region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62490" y="2355850"/>
            <a:ext cx="416174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red circular region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=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42114" y="2355850"/>
            <a:ext cx="6710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160147" y="2355850"/>
            <a:ext cx="95446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+ 10.5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74814" y="2355850"/>
            <a:ext cx="12103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21 cm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01040" y="1495747"/>
            <a:ext cx="6368522" cy="23488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3917" y="1435100"/>
            <a:ext cx="1704832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 (Red ring) =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49801" y="1428750"/>
            <a:ext cx="27438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(Red circular region) </a:t>
            </a:r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48185" y="1441450"/>
            <a:ext cx="2692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(Gold circular region)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Rounded Rectangle 94"/>
          <p:cNvSpPr/>
          <p:nvPr/>
        </p:nvSpPr>
        <p:spPr bwMode="auto">
          <a:xfrm rot="10800000" flipH="1" flipV="1">
            <a:off x="2567781" y="1000771"/>
            <a:ext cx="2237333" cy="34909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97613" y="981611"/>
            <a:ext cx="2876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  <a:sym typeface="Symbol"/>
              </a:rPr>
              <a:t>Area of circle =r</a:t>
            </a:r>
            <a:r>
              <a:rPr lang="en-US" sz="1600" b="1" baseline="30000" dirty="0" smtClean="0">
                <a:solidFill>
                  <a:prstClr val="white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sz="1600" b="1" baseline="30000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64040" y="4664222"/>
            <a:ext cx="3606605" cy="34592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750343" y="4121150"/>
            <a:ext cx="5172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2749023" y="4390911"/>
            <a:ext cx="4503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21413" y="4397959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191845" y="4262641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65157" y="4262641"/>
            <a:ext cx="6990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31.5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48589" y="4262641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131468" y="4262641"/>
            <a:ext cx="752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431254" y="3135187"/>
            <a:ext cx="2857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369343" y="3666676"/>
            <a:ext cx="36195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369343" y="4253233"/>
            <a:ext cx="361950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4792" y="4691408"/>
            <a:ext cx="352541" cy="276999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52400" y="4696170"/>
            <a:ext cx="264524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red ring  is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748488" y="4696170"/>
            <a:ext cx="1676400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1039.5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28600" y="2656895"/>
            <a:ext cx="250445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red ring =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4238819" y="4306594"/>
            <a:ext cx="440337" cy="1759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2867739" y="4433307"/>
            <a:ext cx="212958" cy="1511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232204" y="399784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1.5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678028" y="2656895"/>
            <a:ext cx="6930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25715" y="2656895"/>
            <a:ext cx="8962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745129" y="2993048"/>
            <a:ext cx="5172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743809" y="3262809"/>
            <a:ext cx="4503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816199" y="3269857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186631" y="3137009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359943" y="3134539"/>
            <a:ext cx="64964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886993" y="3137009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33043" y="3134539"/>
            <a:ext cx="8382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706628" y="3533775"/>
            <a:ext cx="5172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705308" y="3803536"/>
            <a:ext cx="4503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777698" y="3810584"/>
            <a:ext cx="3632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48130" y="3677736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321442" y="3675266"/>
            <a:ext cx="5270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(21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722884" y="3677736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875283" y="3675266"/>
            <a:ext cx="752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10.5)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424363" y="3674833"/>
            <a:ext cx="5270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(21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825805" y="3677303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978204" y="3674833"/>
            <a:ext cx="752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10.5)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095750" y="2647407"/>
            <a:ext cx="2972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924777" y="2656895"/>
            <a:ext cx="2857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238625" y="2660107"/>
            <a:ext cx="8962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658947" y="2666457"/>
            <a:ext cx="81475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105400" y="2666457"/>
            <a:ext cx="19504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2752920" y="2876550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479507" y="2883693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724400" y="4254690"/>
            <a:ext cx="2167230" cy="276999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1039.5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984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000"/>
                            </p:stCondLst>
                            <p:childTnLst>
                              <p:par>
                                <p:cTn id="3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2" grpId="0" animBg="1"/>
      <p:bldP spid="142" grpId="1" animBg="1"/>
      <p:bldP spid="141" grpId="0" animBg="1"/>
      <p:bldP spid="141" grpId="1" animBg="1"/>
      <p:bldP spid="438" grpId="1" animBg="1"/>
      <p:bldP spid="77" grpId="0" animBg="1"/>
      <p:bldP spid="83" grpId="0" animBg="1"/>
      <p:bldP spid="83" grpId="1" animBg="1"/>
      <p:bldP spid="84" grpId="0" animBg="1"/>
      <p:bldP spid="84" grpId="1" animBg="1"/>
      <p:bldP spid="92" grpId="0" animBg="1"/>
      <p:bldP spid="92" grpId="1" animBg="1"/>
      <p:bldP spid="80" grpId="0"/>
      <p:bldP spid="81" grpId="0"/>
      <p:bldP spid="82" grpId="0"/>
      <p:bldP spid="95" grpId="0" animBg="1"/>
      <p:bldP spid="95" grpId="1" animBg="1"/>
      <p:bldP spid="96" grpId="0"/>
      <p:bldP spid="96" grpId="1"/>
      <p:bldP spid="97" grpId="0" animBg="1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5" grpId="0"/>
      <p:bldP spid="116" grpId="0"/>
      <p:bldP spid="117" grpId="0"/>
      <p:bldP spid="119" grpId="0"/>
      <p:bldP spid="120" grpId="0"/>
      <p:bldP spid="121" grpId="0"/>
      <p:bldP spid="122" grpId="0"/>
      <p:bldP spid="123" grpId="0"/>
      <p:bldP spid="124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3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circle (part-II)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ounded Rectangle 141"/>
          <p:cNvSpPr/>
          <p:nvPr/>
        </p:nvSpPr>
        <p:spPr>
          <a:xfrm>
            <a:off x="4187543" y="2684557"/>
            <a:ext cx="190898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3563655" y="2190750"/>
            <a:ext cx="1604961" cy="264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4735959" y="2679818"/>
            <a:ext cx="190898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48743" y="1578173"/>
            <a:ext cx="945487" cy="307777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404234" y="1613924"/>
            <a:ext cx="852548" cy="236274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06450" y="4347981"/>
            <a:ext cx="3708513" cy="3529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173966" y="2489406"/>
            <a:ext cx="1891452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8815" y="2181225"/>
            <a:ext cx="34778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              </a:t>
            </a:r>
            <a:r>
              <a:rPr lang="en-US" sz="1600" b="1" baseline="-25000" dirty="0" smtClean="0">
                <a:solidFill>
                  <a:prstClr val="black"/>
                </a:solidFill>
                <a:latin typeface="Symbol" pitchFamily="18" charset="2"/>
              </a:rPr>
              <a:t>   </a:t>
            </a:r>
            <a:endParaRPr lang="en-US" sz="16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0881" y="2181225"/>
            <a:ext cx="12948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   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baseline="-25000" dirty="0" smtClean="0">
                <a:solidFill>
                  <a:prstClr val="black"/>
                </a:solidFill>
                <a:latin typeface="Symbol" pitchFamily="18" charset="2"/>
              </a:rPr>
              <a:t>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2900" y="2181225"/>
            <a:ext cx="1295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31.5 cm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674845"/>
            <a:ext cx="1774757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(Blue ring)  =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4564" y="3084119"/>
            <a:ext cx="3841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64564" y="3511718"/>
            <a:ext cx="371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0766" y="1793368"/>
            <a:ext cx="401528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of blue circular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region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 =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32860" y="1793368"/>
            <a:ext cx="27511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6200" y="2644524"/>
            <a:ext cx="2739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41441" y="2644524"/>
            <a:ext cx="82593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52206" y="2644524"/>
            <a:ext cx="53701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15058" y="3022693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591268" y="3230810"/>
            <a:ext cx="254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65580" y="3237858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36012" y="3105010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09324" y="3102540"/>
            <a:ext cx="8810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(31.5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1668" y="3105010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16776" y="3102540"/>
            <a:ext cx="65532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90119" y="3435252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556055" y="3656910"/>
            <a:ext cx="2542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30367" y="3663958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00799" y="3531110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74110" y="3528640"/>
            <a:ext cx="8609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(31.5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52846" y="3531110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4297" y="3528640"/>
            <a:ext cx="53340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21)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00526" y="3528207"/>
            <a:ext cx="77307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(31.5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10126" y="3530677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962525" y="3528207"/>
            <a:ext cx="52556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21)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096950" y="3965254"/>
            <a:ext cx="3429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1000" y="4390098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57200" y="4390098"/>
            <a:ext cx="4057649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blue ring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is 1732.5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510207" y="3895276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2551428" y="4099254"/>
            <a:ext cx="279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538451" y="4116576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908883" y="3973454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082195" y="3970984"/>
            <a:ext cx="69908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52.5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65627" y="3973454"/>
            <a:ext cx="29763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48506" y="3970984"/>
            <a:ext cx="75247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942777" y="4008345"/>
            <a:ext cx="464917" cy="1611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73858" y="4129689"/>
            <a:ext cx="234796" cy="173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00896" y="3765725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1.5</a:t>
            </a:r>
            <a:endParaRPr lang="en-US" sz="11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" y="133350"/>
            <a:ext cx="7451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UcPeriod" startAt="17"/>
            </a:pP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The following figure depicts an archery target marked with its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five scoring areas from the centre outwards as Gold, Red, Blue,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Black and White. The diameter of the region representing Gold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score is 21 cm and each of the other bands is 10.5 cm wide.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each of the five scoring regions.</a:t>
            </a:r>
            <a:endParaRPr lang="en-US" sz="162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712" y="144209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646701" y="1936113"/>
            <a:ext cx="2963899" cy="2921637"/>
            <a:chOff x="5237872" y="1276350"/>
            <a:chExt cx="3373194" cy="3391932"/>
          </a:xfrm>
        </p:grpSpPr>
        <p:sp>
          <p:nvSpPr>
            <p:cNvPr id="81" name="Oval 80"/>
            <p:cNvSpPr/>
            <p:nvPr/>
          </p:nvSpPr>
          <p:spPr>
            <a:xfrm>
              <a:off x="5237872" y="1315482"/>
              <a:ext cx="3352800" cy="3352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04572" y="1582182"/>
              <a:ext cx="2819400" cy="2819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91536" y="1276350"/>
              <a:ext cx="695449" cy="303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White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03393" y="1556782"/>
              <a:ext cx="671731" cy="303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  <a:latin typeface="Bookman Old Style" pitchFamily="18" charset="0"/>
                </a:rPr>
                <a:t>Black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640139" y="1901496"/>
              <a:ext cx="5982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Blue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667390" y="220599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Red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633727" y="2500686"/>
              <a:ext cx="6110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Gold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grpSp>
          <p:nvGrpSpPr>
            <p:cNvPr id="91" name="Group 38"/>
            <p:cNvGrpSpPr/>
            <p:nvPr/>
          </p:nvGrpSpPr>
          <p:grpSpPr>
            <a:xfrm>
              <a:off x="6434620" y="2957886"/>
              <a:ext cx="960120" cy="292388"/>
              <a:chOff x="6434620" y="3090266"/>
              <a:chExt cx="960120" cy="292388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6434620" y="3105150"/>
                <a:ext cx="96012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6553200" y="3090266"/>
                <a:ext cx="724878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21 cm</a:t>
                </a:r>
                <a:endParaRPr lang="en-US" sz="13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49"/>
            <p:cNvGrpSpPr/>
            <p:nvPr/>
          </p:nvGrpSpPr>
          <p:grpSpPr>
            <a:xfrm>
              <a:off x="7274243" y="2650854"/>
              <a:ext cx="421910" cy="232420"/>
              <a:chOff x="7274243" y="2798118"/>
              <a:chExt cx="421910" cy="232420"/>
            </a:xfrm>
          </p:grpSpPr>
          <p:cxnSp>
            <p:nvCxnSpPr>
              <p:cNvPr id="105" name="Straight Arrow Connector 104"/>
              <p:cNvCxnSpPr/>
              <p:nvPr/>
            </p:nvCxnSpPr>
            <p:spPr>
              <a:xfrm>
                <a:off x="7379670" y="3028950"/>
                <a:ext cx="31089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7274243" y="2798118"/>
                <a:ext cx="42191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10.5</a:t>
                </a:r>
                <a:endParaRPr lang="en-US" sz="8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Group 50"/>
            <p:cNvGrpSpPr/>
            <p:nvPr/>
          </p:nvGrpSpPr>
          <p:grpSpPr>
            <a:xfrm>
              <a:off x="7568758" y="2551056"/>
              <a:ext cx="421910" cy="237586"/>
              <a:chOff x="7568758" y="2698320"/>
              <a:chExt cx="421910" cy="237586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>
                <a:off x="7663853" y="2934318"/>
                <a:ext cx="31089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7568758" y="2698320"/>
                <a:ext cx="42191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10.5</a:t>
                </a:r>
                <a:endParaRPr lang="en-US" sz="8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Group 51"/>
            <p:cNvGrpSpPr/>
            <p:nvPr/>
          </p:nvGrpSpPr>
          <p:grpSpPr>
            <a:xfrm>
              <a:off x="7893804" y="2495520"/>
              <a:ext cx="447334" cy="232420"/>
              <a:chOff x="7893804" y="2642784"/>
              <a:chExt cx="447334" cy="232420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>
                <a:off x="7978567" y="2873616"/>
                <a:ext cx="310896" cy="1588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7893804" y="2642784"/>
                <a:ext cx="447334" cy="23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10.5</a:t>
                </a:r>
                <a:endParaRPr lang="en-US" sz="7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Group 52"/>
            <p:cNvGrpSpPr/>
            <p:nvPr/>
          </p:nvGrpSpPr>
          <p:grpSpPr>
            <a:xfrm>
              <a:off x="8163732" y="2357328"/>
              <a:ext cx="447334" cy="250852"/>
              <a:chOff x="8163732" y="2504592"/>
              <a:chExt cx="447334" cy="250852"/>
            </a:xfrm>
          </p:grpSpPr>
          <p:cxnSp>
            <p:nvCxnSpPr>
              <p:cNvPr id="99" name="Straight Arrow Connector 98"/>
              <p:cNvCxnSpPr/>
              <p:nvPr/>
            </p:nvCxnSpPr>
            <p:spPr>
              <a:xfrm>
                <a:off x="8260596" y="2753856"/>
                <a:ext cx="310896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8163732" y="2504592"/>
                <a:ext cx="447334" cy="232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b="1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10.5</a:t>
                </a:r>
                <a:endParaRPr lang="en-US" sz="7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2191777" y="630116"/>
            <a:ext cx="3729050" cy="384008"/>
            <a:chOff x="1456684" y="6566416"/>
            <a:chExt cx="3729050" cy="384008"/>
          </a:xfrm>
        </p:grpSpPr>
        <p:sp>
          <p:nvSpPr>
            <p:cNvPr id="109" name="Rounded Rectangle 108"/>
            <p:cNvSpPr/>
            <p:nvPr/>
          </p:nvSpPr>
          <p:spPr bwMode="auto">
            <a:xfrm rot="10800000" flipH="1" flipV="1">
              <a:off x="1624606" y="6566416"/>
              <a:ext cx="3432535" cy="38400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56684" y="6569787"/>
              <a:ext cx="372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area of Blue ring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3" name="Oval 82"/>
          <p:cNvSpPr/>
          <p:nvPr/>
        </p:nvSpPr>
        <p:spPr>
          <a:xfrm>
            <a:off x="6178666" y="2473951"/>
            <a:ext cx="1891452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450152" y="2760150"/>
            <a:ext cx="1339080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684491" y="2989871"/>
            <a:ext cx="870403" cy="853252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890443" y="2446507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Blue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911282" y="272052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Red</a:t>
            </a:r>
            <a:endParaRPr lang="en-US" sz="1100" b="1" dirty="0">
              <a:solidFill>
                <a:prstClr val="black"/>
              </a:solidFill>
            </a:endParaRPr>
          </a:p>
        </p:txBody>
      </p:sp>
      <p:grpSp>
        <p:nvGrpSpPr>
          <p:cNvPr id="119" name="Group 49"/>
          <p:cNvGrpSpPr/>
          <p:nvPr/>
        </p:nvGrpSpPr>
        <p:grpSpPr>
          <a:xfrm>
            <a:off x="7421438" y="3091582"/>
            <a:ext cx="393056" cy="200195"/>
            <a:chOff x="7274243" y="2798118"/>
            <a:chExt cx="447334" cy="232420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7379670" y="3028950"/>
              <a:ext cx="31089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7274243" y="2798118"/>
              <a:ext cx="447334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50"/>
          <p:cNvGrpSpPr/>
          <p:nvPr/>
        </p:nvGrpSpPr>
        <p:grpSpPr>
          <a:xfrm>
            <a:off x="7677853" y="2992142"/>
            <a:ext cx="393056" cy="204645"/>
            <a:chOff x="7568758" y="2698320"/>
            <a:chExt cx="447334" cy="237586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7663853" y="2934318"/>
              <a:ext cx="31089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7568758" y="2698320"/>
              <a:ext cx="447334" cy="23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  <a:latin typeface="Bookman Old Style" pitchFamily="18" charset="0"/>
                </a:rPr>
                <a:t>10.5</a:t>
              </a:r>
              <a:endParaRPr lang="en-US" sz="7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25" name="Straight Connector 124"/>
          <p:cNvCxnSpPr/>
          <p:nvPr/>
        </p:nvCxnSpPr>
        <p:spPr>
          <a:xfrm>
            <a:off x="7146705" y="3409707"/>
            <a:ext cx="401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101440" y="3377185"/>
            <a:ext cx="56243" cy="55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884030" y="2992357"/>
            <a:ext cx="521297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Gold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165217" y="3242805"/>
            <a:ext cx="370717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352037" y="1075516"/>
            <a:ext cx="4627179" cy="422409"/>
            <a:chOff x="3589537" y="-660497"/>
            <a:chExt cx="4627179" cy="422409"/>
          </a:xfrm>
        </p:grpSpPr>
        <p:sp>
          <p:nvSpPr>
            <p:cNvPr id="98" name="Rounded Rectangle 97"/>
            <p:cNvSpPr/>
            <p:nvPr/>
          </p:nvSpPr>
          <p:spPr bwMode="auto">
            <a:xfrm rot="10800000" flipH="1" flipV="1">
              <a:off x="3629478" y="-660497"/>
              <a:ext cx="4457700" cy="4224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89537" y="-634481"/>
              <a:ext cx="462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radius of blue circular region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0" name="Rounded Rectangle 129"/>
          <p:cNvSpPr/>
          <p:nvPr/>
        </p:nvSpPr>
        <p:spPr bwMode="auto">
          <a:xfrm>
            <a:off x="609153" y="1455687"/>
            <a:ext cx="6576059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1040" y="1495747"/>
            <a:ext cx="6368522" cy="23488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38367" y="1435100"/>
            <a:ext cx="1704832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 (Blue ring) =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151975" y="1428750"/>
            <a:ext cx="27438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(Blue circular region) –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572000" y="1441450"/>
            <a:ext cx="2692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(Red circular region)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163933" y="2483299"/>
            <a:ext cx="1891452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454852" y="2760732"/>
            <a:ext cx="1339080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15540" y="2657224"/>
            <a:ext cx="6930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963227" y="2657224"/>
            <a:ext cx="8962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662289" y="2657224"/>
            <a:ext cx="2857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2489200" y="2883602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3215787" y="2890745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7394119" y="1594930"/>
            <a:ext cx="91168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= 21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457700" y="3970984"/>
            <a:ext cx="1562100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1732.5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6" grpId="1" animBg="1"/>
      <p:bldP spid="64" grpId="0" animBg="1"/>
      <p:bldP spid="2" grpId="0"/>
      <p:bldP spid="5" grpId="0"/>
      <p:bldP spid="6" grpId="0"/>
      <p:bldP spid="8" grpId="0"/>
      <p:bldP spid="9" grpId="0"/>
      <p:bldP spid="10" grpId="0"/>
      <p:bldP spid="36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/>
      <p:bldP spid="68" grpId="0"/>
      <p:bldP spid="70" grpId="0"/>
      <p:bldP spid="71" grpId="0"/>
      <p:bldP spid="72" grpId="0"/>
      <p:bldP spid="73" grpId="0"/>
      <p:bldP spid="74" grpId="0"/>
      <p:bldP spid="78" grpId="0"/>
      <p:bldP spid="83" grpId="0" animBg="1"/>
      <p:bldP spid="130" grpId="0" animBg="1"/>
      <p:bldP spid="131" grpId="0" animBg="1"/>
      <p:bldP spid="131" grpId="1" animBg="1"/>
      <p:bldP spid="132" grpId="0"/>
      <p:bldP spid="133" grpId="0"/>
      <p:bldP spid="134" grpId="0"/>
      <p:bldP spid="136" grpId="0" animBg="1"/>
      <p:bldP spid="136" grpId="1" animBg="1"/>
      <p:bldP spid="138" grpId="0" animBg="1"/>
      <p:bldP spid="138" grpId="1" animBg="1"/>
      <p:bldP spid="135" grpId="0"/>
      <p:bldP spid="137" grpId="0"/>
      <p:bldP spid="139" grpId="0"/>
      <p:bldP spid="1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3570490" y="2919535"/>
            <a:ext cx="173544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3726334" y="2524855"/>
            <a:ext cx="1302865" cy="264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017847" y="2904503"/>
            <a:ext cx="173544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41485" y="4573293"/>
            <a:ext cx="3262603" cy="28937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97697" y="2239267"/>
            <a:ext cx="105727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16871" y="2239267"/>
            <a:ext cx="139811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31.5 + 10.5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81350" y="2538568"/>
            <a:ext cx="4000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01391" y="2538568"/>
            <a:ext cx="129415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42 cm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63191" y="2538568"/>
            <a:ext cx="8953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 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6200" y="2880593"/>
            <a:ext cx="9144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2400" y="2928081"/>
            <a:ext cx="18097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 (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Black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ring)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57350" y="3304940"/>
            <a:ext cx="3048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57350" y="3716592"/>
            <a:ext cx="3048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657350" y="4174238"/>
            <a:ext cx="3048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6200" y="4555756"/>
            <a:ext cx="2189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12421" y="4602243"/>
            <a:ext cx="336874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black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ring is 2425.5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56119" y="4193702"/>
            <a:ext cx="1658866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2425.5 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8873" y="1916482"/>
            <a:ext cx="377903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Radius of black circular region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4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191000" y="1916482"/>
            <a:ext cx="1317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+ 10.5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82080" y="1749893"/>
            <a:ext cx="1014270" cy="307777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30575" y="2891520"/>
            <a:ext cx="69302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784347" y="2895362"/>
            <a:ext cx="76859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 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969820" y="3214255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2053867" y="3436391"/>
            <a:ext cx="279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40890" y="3443439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411322" y="3310591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84634" y="3308121"/>
            <a:ext cx="67546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(42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056896" y="3310591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247396" y="3308121"/>
            <a:ext cx="84433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31.5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982523" y="3635434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066570" y="3867095"/>
            <a:ext cx="279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053593" y="3874143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424025" y="3741295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97337" y="3738825"/>
            <a:ext cx="56140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(42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6342" y="3741295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190492" y="3738825"/>
            <a:ext cx="74674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31.5)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755643" y="3738392"/>
            <a:ext cx="5461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(42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87442" y="3740862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346192" y="3738392"/>
            <a:ext cx="76397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31.5)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998254" y="4099836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082301" y="4321972"/>
            <a:ext cx="279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069324" y="4329020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439756" y="4196172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613068" y="4193702"/>
            <a:ext cx="69908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73.5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96500" y="4196172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79379" y="4193702"/>
            <a:ext cx="7524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H="1">
            <a:off x="3487657" y="4224810"/>
            <a:ext cx="387022" cy="158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107518" y="4350444"/>
            <a:ext cx="230013" cy="146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29000" y="39717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1.5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4800" y="133350"/>
            <a:ext cx="7451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UcPeriod" startAt="17"/>
            </a:pP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The following figure depicts an archery target marked with its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five scoring areas from the centre outwards as Gold, Red, Blue,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Black and White. The diameter of the region representing Gold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score is 21 cm and each of the other bands is 10.5 cm wide.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each of the five scoring regions.</a:t>
            </a:r>
            <a:endParaRPr lang="en-US" sz="162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7175" y="189838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579107" y="1916430"/>
            <a:ext cx="3069593" cy="2941321"/>
            <a:chOff x="5263123" y="1199717"/>
            <a:chExt cx="3390742" cy="3380975"/>
          </a:xfrm>
        </p:grpSpPr>
        <p:sp>
          <p:nvSpPr>
            <p:cNvPr id="83" name="Oval 82"/>
            <p:cNvSpPr/>
            <p:nvPr/>
          </p:nvSpPr>
          <p:spPr>
            <a:xfrm>
              <a:off x="5263123" y="1227892"/>
              <a:ext cx="3352800" cy="3352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01761" y="1199717"/>
              <a:ext cx="674996" cy="3007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prstClr val="black"/>
                  </a:solidFill>
                  <a:latin typeface="Bookman Old Style" pitchFamily="18" charset="0"/>
                </a:rPr>
                <a:t>White</a:t>
              </a:r>
              <a:endParaRPr lang="en-US" sz="11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41" name="Group 52"/>
            <p:cNvGrpSpPr/>
            <p:nvPr/>
          </p:nvGrpSpPr>
          <p:grpSpPr>
            <a:xfrm>
              <a:off x="8187814" y="2348569"/>
              <a:ext cx="466051" cy="259610"/>
              <a:chOff x="8187814" y="2495833"/>
              <a:chExt cx="466051" cy="259610"/>
            </a:xfrm>
          </p:grpSpPr>
          <p:cxnSp>
            <p:nvCxnSpPr>
              <p:cNvPr id="145" name="Straight Arrow Connector 144"/>
              <p:cNvCxnSpPr/>
              <p:nvPr/>
            </p:nvCxnSpPr>
            <p:spPr>
              <a:xfrm>
                <a:off x="8294265" y="2753856"/>
                <a:ext cx="310896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Rectangle 145"/>
              <p:cNvSpPr/>
              <p:nvPr/>
            </p:nvSpPr>
            <p:spPr>
              <a:xfrm>
                <a:off x="8187814" y="2495833"/>
                <a:ext cx="466051" cy="247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b="1" dirty="0" smtClean="0">
                    <a:solidFill>
                      <a:sysClr val="windowText" lastClr="000000"/>
                    </a:solidFill>
                    <a:latin typeface="Bookman Old Style" pitchFamily="18" charset="0"/>
                  </a:rPr>
                  <a:t>10.5</a:t>
                </a:r>
                <a:endParaRPr lang="en-US" sz="900" b="1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94813" y="687147"/>
            <a:ext cx="3729050" cy="365415"/>
            <a:chOff x="1192370" y="6645987"/>
            <a:chExt cx="3729050" cy="365415"/>
          </a:xfrm>
        </p:grpSpPr>
        <p:sp>
          <p:nvSpPr>
            <p:cNvPr id="79" name="Rounded Rectangle 78"/>
            <p:cNvSpPr/>
            <p:nvPr/>
          </p:nvSpPr>
          <p:spPr bwMode="auto">
            <a:xfrm rot="10800000" flipH="1" flipV="1">
              <a:off x="1306131" y="6662304"/>
              <a:ext cx="3501529" cy="3490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92370" y="6645987"/>
              <a:ext cx="372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area of Black ring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5816795" y="2175503"/>
            <a:ext cx="2552365" cy="24527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118594" y="2465527"/>
            <a:ext cx="1948766" cy="187272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403149" y="2738978"/>
            <a:ext cx="1379656" cy="13258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6644589" y="2970997"/>
            <a:ext cx="896777" cy="861785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03747" y="2157740"/>
            <a:ext cx="590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white"/>
                </a:solidFill>
                <a:latin typeface="Bookman Old Style" pitchFamily="18" charset="0"/>
              </a:rPr>
              <a:t>Black</a:t>
            </a:r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37003" y="2453433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Blue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865463" y="2712207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Red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38211" y="3006903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Gold</a:t>
            </a:r>
            <a:endParaRPr lang="en-US" sz="1100" b="1" dirty="0">
              <a:solidFill>
                <a:prstClr val="black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6658794" y="3382881"/>
            <a:ext cx="869183" cy="13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504519" y="3291797"/>
            <a:ext cx="281449" cy="13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404348" y="3074869"/>
            <a:ext cx="381950" cy="18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735362" y="3197165"/>
            <a:ext cx="281449" cy="13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645523" y="2975071"/>
            <a:ext cx="381950" cy="18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8050076" y="3136463"/>
            <a:ext cx="281449" cy="1381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70569" y="2919535"/>
            <a:ext cx="381950" cy="18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white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white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130577" y="3387954"/>
            <a:ext cx="4138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087165" y="3196789"/>
            <a:ext cx="381950" cy="18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073873" y="3362301"/>
            <a:ext cx="57947" cy="556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352037" y="1101532"/>
            <a:ext cx="4640075" cy="359737"/>
            <a:chOff x="3589537" y="-634481"/>
            <a:chExt cx="4640075" cy="359737"/>
          </a:xfrm>
        </p:grpSpPr>
        <p:sp>
          <p:nvSpPr>
            <p:cNvPr id="118" name="Rounded Rectangle 117"/>
            <p:cNvSpPr/>
            <p:nvPr/>
          </p:nvSpPr>
          <p:spPr bwMode="auto">
            <a:xfrm rot="10800000" flipH="1" flipV="1">
              <a:off x="3597727" y="-623842"/>
              <a:ext cx="4631885" cy="3490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89537" y="-634481"/>
              <a:ext cx="4627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radius of black circular region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0" name="Rounded Rectangle 129"/>
          <p:cNvSpPr/>
          <p:nvPr/>
        </p:nvSpPr>
        <p:spPr bwMode="auto">
          <a:xfrm>
            <a:off x="609153" y="1531887"/>
            <a:ext cx="6986170" cy="2946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1039" y="1571947"/>
            <a:ext cx="6721415" cy="23488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8366" y="1511300"/>
            <a:ext cx="1801389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 (Black ring)  =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98355" y="1517650"/>
            <a:ext cx="2743875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(Black circular region) –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27244" y="1517650"/>
            <a:ext cx="2692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(Blue circular region)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822677" y="2166705"/>
            <a:ext cx="2552365" cy="24527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112782" y="2474865"/>
            <a:ext cx="1948766" cy="187272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881928" y="2891623"/>
            <a:ext cx="6930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429615" y="2891623"/>
            <a:ext cx="8962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128677" y="2891623"/>
            <a:ext cx="2857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1957388" y="3118125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683975" y="3125268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914775" y="1778261"/>
            <a:ext cx="933949" cy="236274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7835688" y="1759211"/>
            <a:ext cx="1317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srgbClr val="FFFF00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 = 31.5</a:t>
            </a:r>
          </a:p>
        </p:txBody>
      </p:sp>
    </p:spTree>
    <p:extLst>
      <p:ext uri="{BB962C8B-B14F-4D97-AF65-F5344CB8AC3E}">
        <p14:creationId xmlns:p14="http://schemas.microsoft.com/office/powerpoint/2010/main" val="780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7" grpId="0" animBg="1"/>
      <p:bldP spid="147" grpId="1" animBg="1"/>
      <p:bldP spid="148" grpId="0" animBg="1"/>
      <p:bldP spid="148" grpId="1" animBg="1"/>
      <p:bldP spid="69" grpId="0" animBg="1"/>
      <p:bldP spid="40" grpId="0"/>
      <p:bldP spid="41" grpId="0"/>
      <p:bldP spid="42" grpId="0"/>
      <p:bldP spid="44" grpId="0"/>
      <p:bldP spid="56" grpId="0"/>
      <p:bldP spid="57" grpId="0"/>
      <p:bldP spid="58" grpId="0"/>
      <p:bldP spid="59" grpId="0"/>
      <p:bldP spid="61" grpId="0"/>
      <p:bldP spid="64" grpId="0"/>
      <p:bldP spid="66" grpId="0"/>
      <p:bldP spid="67" grpId="0"/>
      <p:bldP spid="68" grpId="0"/>
      <p:bldP spid="89" grpId="0"/>
      <p:bldP spid="91" grpId="0"/>
      <p:bldP spid="84" grpId="0"/>
      <p:bldP spid="92" grpId="0"/>
      <p:bldP spid="95" grpId="0"/>
      <p:bldP spid="97" grpId="0"/>
      <p:bldP spid="98" grpId="0"/>
      <p:bldP spid="99" grpId="0"/>
      <p:bldP spid="100" grpId="0"/>
      <p:bldP spid="101" grpId="0"/>
      <p:bldP spid="104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21" grpId="0"/>
      <p:bldP spid="122" grpId="0"/>
      <p:bldP spid="123" grpId="0"/>
      <p:bldP spid="124" grpId="0"/>
      <p:bldP spid="125" grpId="0"/>
      <p:bldP spid="128" grpId="0"/>
      <p:bldP spid="85" grpId="0" animBg="1"/>
      <p:bldP spid="130" grpId="0" animBg="1"/>
      <p:bldP spid="131" grpId="0" animBg="1"/>
      <p:bldP spid="131" grpId="1" animBg="1"/>
      <p:bldP spid="133" grpId="0"/>
      <p:bldP spid="134" grpId="0"/>
      <p:bldP spid="135" grpId="0"/>
      <p:bldP spid="136" grpId="0" animBg="1"/>
      <p:bldP spid="136" grpId="1" animBg="1"/>
      <p:bldP spid="137" grpId="0" animBg="1"/>
      <p:bldP spid="137" grpId="1" animBg="1"/>
      <p:bldP spid="138" grpId="0"/>
      <p:bldP spid="139" grpId="0"/>
      <p:bldP spid="140" grpId="0"/>
      <p:bldP spid="149" grpId="0" animBg="1"/>
      <p:bldP spid="1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4461240" y="2917365"/>
            <a:ext cx="173544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3908550" y="2896121"/>
            <a:ext cx="173544" cy="2362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704355" y="2406650"/>
            <a:ext cx="1459055" cy="26469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3160" y="4698900"/>
            <a:ext cx="3331433" cy="29172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595942" y="1953165"/>
            <a:ext cx="3005194" cy="288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81366" y="2428568"/>
            <a:ext cx="4095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265411" y="2412790"/>
            <a:ext cx="125194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52.5 cm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1676" y="2059291"/>
            <a:ext cx="7810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12218" y="2059291"/>
            <a:ext cx="134302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42 + 10.5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4800" y="2903466"/>
            <a:ext cx="9144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8176" y="2938855"/>
            <a:ext cx="18288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(White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ring)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45944" y="3245153"/>
            <a:ext cx="35623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887854" y="3723515"/>
            <a:ext cx="31432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57677" y="4198870"/>
            <a:ext cx="34450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04800" y="4709653"/>
            <a:ext cx="36385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06400" y="4729753"/>
            <a:ext cx="345135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white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ring  is 3118.5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38600" y="4221991"/>
            <a:ext cx="2066178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= 3118.5 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699175" y="2379449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22103" y="1840650"/>
            <a:ext cx="820582" cy="307777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endParaRPr lang="en-US" sz="1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294" y="1746053"/>
            <a:ext cx="376898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Radius  of white circular region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  =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8153" y="1746053"/>
            <a:ext cx="121920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+ 10.5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619311" y="2889065"/>
            <a:ext cx="27392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74552" y="2889065"/>
            <a:ext cx="82593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 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378174" y="2889065"/>
            <a:ext cx="567683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228265" y="3158626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298329" y="3386823"/>
            <a:ext cx="307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299335" y="3393871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69767" y="3258553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43078" y="3258553"/>
            <a:ext cx="869249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(52.5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46843" y="3258553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744486" y="3258553"/>
            <a:ext cx="61573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212390" y="3641405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282454" y="3869602"/>
            <a:ext cx="307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283460" y="3876650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653892" y="3743802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27204" y="3741332"/>
            <a:ext cx="78818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(52.5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52178" y="3743802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536328" y="3741332"/>
            <a:ext cx="56515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42)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875960" y="3740899"/>
            <a:ext cx="7294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(52.5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68188" y="3740899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626939" y="3740899"/>
            <a:ext cx="53507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42)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04453" y="4122064"/>
            <a:ext cx="51724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274517" y="4350261"/>
            <a:ext cx="3076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275523" y="4357309"/>
            <a:ext cx="36327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645955" y="4224461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819267" y="4221991"/>
            <a:ext cx="699080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94.5</a:t>
            </a:r>
            <a:endParaRPr lang="en-US" sz="14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340780" y="4224461"/>
            <a:ext cx="297638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523659" y="4221991"/>
            <a:ext cx="7524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3576631" y="4271963"/>
            <a:ext cx="466725" cy="123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299335" y="4380910"/>
            <a:ext cx="229043" cy="168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581400" y="39592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1.5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04800" y="133350"/>
            <a:ext cx="7451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UcPeriod" startAt="17"/>
            </a:pP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The following figure depicts an archery target marked with its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five scoring areas from the centre outwards as Gold, Red, Blue,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Black and White. The diameter of the region representing Gold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score is 21 cm and each of the other bands is 10.5 cm wide. </a:t>
            </a:r>
          </a:p>
          <a:p>
            <a:pPr algn="just"/>
            <a:r>
              <a:rPr lang="en-US" sz="162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20" b="1" dirty="0" smtClean="0">
                <a:solidFill>
                  <a:srgbClr val="0000FF"/>
                </a:solidFill>
                <a:latin typeface="Bookman Old Style" pitchFamily="18" charset="0"/>
              </a:rPr>
              <a:t>    Find the area of each of the five scoring regions.</a:t>
            </a:r>
            <a:endParaRPr lang="en-US" sz="162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8690" y="1438276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95134" y="1924004"/>
            <a:ext cx="6110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White</a:t>
            </a:r>
            <a:endParaRPr lang="en-US" sz="1050" b="1" dirty="0">
              <a:solidFill>
                <a:prstClr val="black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8271860" y="2996712"/>
            <a:ext cx="275903" cy="13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150762" y="2762273"/>
            <a:ext cx="4219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839883" y="2182888"/>
            <a:ext cx="2502073" cy="2428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135736" y="2470040"/>
            <a:ext cx="1910367" cy="185418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414684" y="2740784"/>
            <a:ext cx="1352471" cy="1312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6651366" y="2970505"/>
            <a:ext cx="879107" cy="853252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805553" y="2166336"/>
            <a:ext cx="5902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Bookman Old Style" pitchFamily="18" charset="0"/>
              </a:rPr>
              <a:t>Black</a:t>
            </a:r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46429" y="2465330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Blue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867269" y="2724104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Red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40018" y="2980700"/>
            <a:ext cx="5212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</a:rPr>
              <a:t>Gold</a:t>
            </a:r>
            <a:endParaRPr lang="en-US" sz="1050" b="1" dirty="0">
              <a:solidFill>
                <a:prstClr val="black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6665299" y="3378130"/>
            <a:ext cx="852056" cy="13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489994" y="3287046"/>
            <a:ext cx="275903" cy="13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7390813" y="3071039"/>
            <a:ext cx="374424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7728457" y="3192414"/>
            <a:ext cx="275903" cy="136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639608" y="2971241"/>
            <a:ext cx="374424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8027931" y="3131712"/>
            <a:ext cx="275903" cy="1367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949414" y="2915705"/>
            <a:ext cx="374424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white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white"/>
              </a:solidFill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7144501" y="3380815"/>
            <a:ext cx="4057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134590" y="3223439"/>
            <a:ext cx="374424" cy="18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itchFamily="18" charset="0"/>
              </a:rPr>
              <a:t>10.5</a:t>
            </a:r>
            <a:endParaRPr lang="en-US" sz="800" b="1" dirty="0">
              <a:solidFill>
                <a:prstClr val="black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7072386" y="3357819"/>
            <a:ext cx="56805" cy="551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66146" y="810571"/>
            <a:ext cx="3729050" cy="359214"/>
            <a:chOff x="1937259" y="6272458"/>
            <a:chExt cx="3729050" cy="359214"/>
          </a:xfrm>
        </p:grpSpPr>
        <p:sp>
          <p:nvSpPr>
            <p:cNvPr id="163" name="Rounded Rectangle 162"/>
            <p:cNvSpPr/>
            <p:nvPr/>
          </p:nvSpPr>
          <p:spPr bwMode="auto">
            <a:xfrm rot="10800000" flipH="1" flipV="1">
              <a:off x="2033512" y="6282574"/>
              <a:ext cx="3536545" cy="34909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937259" y="6272458"/>
              <a:ext cx="372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area of White ring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352037" y="1015866"/>
            <a:ext cx="5201163" cy="422409"/>
            <a:chOff x="3589537" y="-650972"/>
            <a:chExt cx="5201163" cy="422409"/>
          </a:xfrm>
        </p:grpSpPr>
        <p:sp>
          <p:nvSpPr>
            <p:cNvPr id="78" name="Rounded Rectangle 77"/>
            <p:cNvSpPr/>
            <p:nvPr/>
          </p:nvSpPr>
          <p:spPr bwMode="auto">
            <a:xfrm rot="10800000" flipH="1" flipV="1">
              <a:off x="3875800" y="-650972"/>
              <a:ext cx="4604385" cy="4224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9537" y="-634481"/>
              <a:ext cx="5201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Let us find radius of White circular region</a:t>
              </a:r>
              <a:endParaRPr lang="en-US" sz="1600" b="1" dirty="0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4" name="Rounded Rectangle 123"/>
          <p:cNvSpPr/>
          <p:nvPr/>
        </p:nvSpPr>
        <p:spPr bwMode="auto">
          <a:xfrm>
            <a:off x="694877" y="1436637"/>
            <a:ext cx="7061667" cy="30941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786764" y="1476697"/>
            <a:ext cx="6894284" cy="234889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4091" y="1416050"/>
            <a:ext cx="1801389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 (White ring)  =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16770" y="1422400"/>
            <a:ext cx="290051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(White circular region) </a:t>
            </a:r>
            <a:r>
              <a:rPr lang="en-US" sz="15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79644" y="1422400"/>
            <a:ext cx="2692756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A (Black circular region)</a:t>
            </a:r>
            <a:endParaRPr lang="en-US" sz="15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607544" y="1953165"/>
            <a:ext cx="3005194" cy="2887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849408" y="2182888"/>
            <a:ext cx="2502073" cy="2428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06049" y="2871787"/>
            <a:ext cx="6930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653736" y="2871787"/>
            <a:ext cx="89622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352798" y="2871787"/>
            <a:ext cx="2857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2181509" y="3098289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908096" y="3105432"/>
            <a:ext cx="1369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5478447" y="1876401"/>
            <a:ext cx="703278" cy="236274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29249" y="1871052"/>
            <a:ext cx="94914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>
                <a:solidFill>
                  <a:srgbClr val="FFFF00"/>
                </a:solidFill>
                <a:latin typeface="Bookman Old Style" pitchFamily="18" charset="0"/>
              </a:rPr>
              <a:t>4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= 42</a:t>
            </a:r>
          </a:p>
        </p:txBody>
      </p:sp>
    </p:spTree>
    <p:extLst>
      <p:ext uri="{BB962C8B-B14F-4D97-AF65-F5344CB8AC3E}">
        <p14:creationId xmlns:p14="http://schemas.microsoft.com/office/powerpoint/2010/main" val="8614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136" grpId="0" animBg="1"/>
      <p:bldP spid="136" grpId="1" animBg="1"/>
      <p:bldP spid="137" grpId="0" animBg="1"/>
      <p:bldP spid="137" grpId="1" animBg="1"/>
      <p:bldP spid="71" grpId="0" animBg="1"/>
      <p:bldP spid="83" grpId="0" animBg="1"/>
      <p:bldP spid="32" grpId="0"/>
      <p:bldP spid="54" grpId="0"/>
      <p:bldP spid="57" grpId="0"/>
      <p:bldP spid="59" grpId="0"/>
      <p:bldP spid="60" grpId="0"/>
      <p:bldP spid="61" grpId="0"/>
      <p:bldP spid="63" grpId="0"/>
      <p:bldP spid="66" grpId="0"/>
      <p:bldP spid="68" grpId="0"/>
      <p:bldP spid="69" grpId="0"/>
      <p:bldP spid="70" grpId="0"/>
      <p:bldP spid="72" grpId="0"/>
      <p:bldP spid="50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9" grpId="0"/>
      <p:bldP spid="102" grpId="0"/>
      <p:bldP spid="105" grpId="0"/>
      <p:bldP spid="108" grpId="0"/>
      <p:bldP spid="109" grpId="0"/>
      <p:bldP spid="110" grpId="0"/>
      <p:bldP spid="111" grpId="0"/>
      <p:bldP spid="113" grpId="0"/>
      <p:bldP spid="115" grpId="0"/>
      <p:bldP spid="116" grpId="0"/>
      <p:bldP spid="117" grpId="0"/>
      <p:bldP spid="118" grpId="0"/>
      <p:bldP spid="119" grpId="0"/>
      <p:bldP spid="122" grpId="0"/>
      <p:bldP spid="124" grpId="0" animBg="1"/>
      <p:bldP spid="125" grpId="0" animBg="1"/>
      <p:bldP spid="125" grpId="1" animBg="1"/>
      <p:bldP spid="126" grpId="0"/>
      <p:bldP spid="127" grpId="0"/>
      <p:bldP spid="128" grpId="0"/>
      <p:bldP spid="129" grpId="0" animBg="1"/>
      <p:bldP spid="129" grpId="1" animBg="1"/>
      <p:bldP spid="130" grpId="0" animBg="1"/>
      <p:bldP spid="130" grpId="1" animBg="1"/>
      <p:bldP spid="131" grpId="0"/>
      <p:bldP spid="132" grpId="0"/>
      <p:bldP spid="133" grpId="0"/>
      <p:bldP spid="139" grpId="0" animBg="1"/>
      <p:bldP spid="1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4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Perimeter of semicircle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6226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Introduction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Formula : Area and circumference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of circle and semicircle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728433" y="1872177"/>
            <a:ext cx="2334997" cy="24688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18166" y="2223498"/>
            <a:ext cx="35405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2220" y="740413"/>
            <a:ext cx="2294856" cy="23725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24846" y="496813"/>
            <a:ext cx="1819848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64077" y="491273"/>
            <a:ext cx="4968421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7" y="1523996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218" y="1526829"/>
            <a:ext cx="16465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(r</a:t>
            </a:r>
            <a:r>
              <a:rPr lang="en-US" sz="15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 =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0246" y="1838267"/>
            <a:ext cx="1066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 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034" y="2279794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68" y="2279794"/>
            <a:ext cx="4946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0286" y="2279794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4527" y="2279794"/>
            <a:ext cx="7947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1512" y="2279794"/>
            <a:ext cx="552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4279" y="3085560"/>
            <a:ext cx="6869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cm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7846" y="3085560"/>
            <a:ext cx="3633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60190" y="2628520"/>
            <a:ext cx="5930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497424" y="2901700"/>
            <a:ext cx="3710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4352" y="2861648"/>
            <a:ext cx="30765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9291" y="3395048"/>
            <a:ext cx="7947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QS 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03499" y="3395048"/>
            <a:ext cx="1202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+ RS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3814" y="3724955"/>
            <a:ext cx="11895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(4 + 4) cm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13637" y="4040111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33473" y="4040111"/>
            <a:ext cx="7697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 cm</a:t>
            </a:r>
          </a:p>
        </p:txBody>
      </p:sp>
      <p:sp>
        <p:nvSpPr>
          <p:cNvPr id="45" name="Pie 44"/>
          <p:cNvSpPr/>
          <p:nvPr/>
        </p:nvSpPr>
        <p:spPr>
          <a:xfrm rot="10800000">
            <a:off x="6572335" y="1302377"/>
            <a:ext cx="1543729" cy="153924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Pie 45"/>
          <p:cNvSpPr/>
          <p:nvPr/>
        </p:nvSpPr>
        <p:spPr>
          <a:xfrm>
            <a:off x="6571827" y="1299997"/>
            <a:ext cx="1543729" cy="1545336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Pie 46"/>
          <p:cNvSpPr/>
          <p:nvPr/>
        </p:nvSpPr>
        <p:spPr>
          <a:xfrm rot="10800000">
            <a:off x="7128019" y="1637679"/>
            <a:ext cx="982122" cy="863456"/>
          </a:xfrm>
          <a:prstGeom prst="pie">
            <a:avLst>
              <a:gd name="adj1" fmla="val 0"/>
              <a:gd name="adj2" fmla="val 108022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8" name="Pie 47"/>
          <p:cNvSpPr/>
          <p:nvPr/>
        </p:nvSpPr>
        <p:spPr>
          <a:xfrm>
            <a:off x="6572627" y="1757537"/>
            <a:ext cx="557214" cy="627547"/>
          </a:xfrm>
          <a:prstGeom prst="pie">
            <a:avLst>
              <a:gd name="adj1" fmla="val 0"/>
              <a:gd name="adj2" fmla="val 10831498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1644" y="201788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37353" y="201788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511219" y="2038663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82723" y="201788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566499" y="2069309"/>
            <a:ext cx="1546800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7526" y="1304598"/>
            <a:ext cx="1554335" cy="1538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70246" y="182540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06684" y="182540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18748" y="182540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7176" y="1838267"/>
            <a:ext cx="185804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Diameter (PS)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60697" y="1530715"/>
            <a:ext cx="8005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6 cm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126574" y="503432"/>
            <a:ext cx="1336728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38150"/>
            <a:ext cx="81014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 PQRS is a diameter of a circle of radius 6 cm. The lengths PQ,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QR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RS are equal. Semi-circles are drawn on PQ and QS as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diameters as shown in given figure, Find the perimeter and area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of the shaded region.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975492" y="1838267"/>
            <a:ext cx="36288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46015" y="1838267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568525" y="2071575"/>
            <a:ext cx="56741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3227593" y="2265041"/>
            <a:ext cx="2742287" cy="67583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35188" y="2310208"/>
            <a:ext cx="335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Diameter PS is divided </a:t>
            </a:r>
          </a:p>
          <a:p>
            <a:pPr algn="just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into three equal parts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48735" y="2288954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26135" y="2732786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87509" y="2170958"/>
            <a:ext cx="593006" cy="565818"/>
            <a:chOff x="2672811" y="2319895"/>
            <a:chExt cx="593006" cy="565818"/>
          </a:xfrm>
        </p:grpSpPr>
        <p:sp>
          <p:nvSpPr>
            <p:cNvPr id="79" name="Rectangle 78"/>
            <p:cNvSpPr/>
            <p:nvPr/>
          </p:nvSpPr>
          <p:spPr>
            <a:xfrm>
              <a:off x="2672811" y="2319895"/>
              <a:ext cx="59300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PS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705279" y="2602600"/>
              <a:ext cx="37101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712207" y="2562548"/>
              <a:ext cx="30765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2154111" y="3724955"/>
            <a:ext cx="36335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58126" y="4040111"/>
            <a:ext cx="7947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QS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00166" y="3085560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27800" y="3085560"/>
            <a:ext cx="4946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03418" y="3085560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27659" y="3085560"/>
            <a:ext cx="7947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QR 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884644" y="3085560"/>
            <a:ext cx="5529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RS 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7628443" y="2032454"/>
            <a:ext cx="73709" cy="7370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124616" y="2071575"/>
            <a:ext cx="539871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63116" y="2071575"/>
            <a:ext cx="455855" cy="0"/>
          </a:xfrm>
          <a:prstGeom prst="line">
            <a:avLst/>
          </a:prstGeom>
          <a:ln w="38100">
            <a:solidFill>
              <a:srgbClr val="E46C0A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75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3" grpId="0" animBg="1"/>
      <p:bldP spid="83" grpId="1" animBg="1"/>
      <p:bldP spid="55" grpId="0" animBg="1"/>
      <p:bldP spid="55" grpId="1" animBg="1"/>
      <p:bldP spid="54" grpId="0" animBg="1"/>
      <p:bldP spid="54" grpId="1" animBg="1"/>
      <p:bldP spid="40" grpId="0" animBg="1"/>
      <p:bldP spid="40" grpId="1" animBg="1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2" grpId="0"/>
      <p:bldP spid="53" grpId="0"/>
      <p:bldP spid="33" grpId="0" animBg="1"/>
      <p:bldP spid="33" grpId="1" animBg="1"/>
      <p:bldP spid="33" grpId="2" animBg="1"/>
      <p:bldP spid="56" grpId="0"/>
      <p:bldP spid="57" grpId="0"/>
      <p:bldP spid="58" grpId="0"/>
      <p:bldP spid="64" grpId="0"/>
      <p:bldP spid="67" grpId="0"/>
      <p:bldP spid="68" grpId="0" animBg="1"/>
      <p:bldP spid="68" grpId="1" animBg="1"/>
      <p:bldP spid="69" grpId="0"/>
      <p:bldP spid="70" grpId="0"/>
      <p:bldP spid="75" grpId="0" animBg="1"/>
      <p:bldP spid="75" grpId="1" animBg="1"/>
      <p:bldP spid="76" grpId="0"/>
      <p:bldP spid="76" grpId="1"/>
      <p:bldP spid="77" grpId="0"/>
      <p:bldP spid="78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543037" y="4611962"/>
            <a:ext cx="4095007" cy="317756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780238" y="2971186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297250" y="2973521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12800" y="2963996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237012" y="431549"/>
            <a:ext cx="1284569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485600" y="2260979"/>
            <a:ext cx="4907131" cy="25381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14634" y="1963865"/>
            <a:ext cx="4858546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500585" y="1644612"/>
            <a:ext cx="4715657" cy="26412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462" y="1630333"/>
            <a:ext cx="33839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Perimeter of shaded region 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13160" y="1678600"/>
            <a:ext cx="1272744" cy="20595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81486" y="1989018"/>
            <a:ext cx="1260143" cy="19791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097349" y="2289006"/>
            <a:ext cx="1247666" cy="19595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4822" y="1615093"/>
            <a:ext cx="48144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 of semi-circle with diameter PS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7502" y="1927194"/>
            <a:ext cx="52127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circumference of semi-circle with diameter PQ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4040" y="2228447"/>
            <a:ext cx="5063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circumference of semi-circle with diameter QS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7701" y="3242648"/>
            <a:ext cx="8158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82117" y="2880013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130" y="1165360"/>
            <a:ext cx="2263670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26736" y="908075"/>
            <a:ext cx="3119745" cy="2396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1471" y="919421"/>
            <a:ext cx="1151390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4866" y="1447796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Pie 18"/>
          <p:cNvSpPr/>
          <p:nvPr/>
        </p:nvSpPr>
        <p:spPr>
          <a:xfrm rot="10800000">
            <a:off x="6472566" y="2784857"/>
            <a:ext cx="1543729" cy="153924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Pie 19"/>
          <p:cNvSpPr/>
          <p:nvPr/>
        </p:nvSpPr>
        <p:spPr>
          <a:xfrm>
            <a:off x="6472058" y="2782477"/>
            <a:ext cx="1543729" cy="1545336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Pie 20"/>
          <p:cNvSpPr/>
          <p:nvPr/>
        </p:nvSpPr>
        <p:spPr>
          <a:xfrm rot="10800000">
            <a:off x="7028250" y="3120159"/>
            <a:ext cx="982122" cy="863456"/>
          </a:xfrm>
          <a:prstGeom prst="pie">
            <a:avLst>
              <a:gd name="adj1" fmla="val 0"/>
              <a:gd name="adj2" fmla="val 1080227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>
            <a:off x="6472858" y="3240017"/>
            <a:ext cx="557214" cy="627547"/>
          </a:xfrm>
          <a:prstGeom prst="pie">
            <a:avLst>
              <a:gd name="adj1" fmla="val 0"/>
              <a:gd name="adj2" fmla="val 10831498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1875" y="350036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7584" y="350036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560589" y="3510562"/>
            <a:ext cx="0" cy="8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9158" y="350036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82954" y="3500366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70477" y="330788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06915" y="330788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18979" y="3307885"/>
            <a:ext cx="686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4cm</a:t>
            </a:r>
          </a:p>
        </p:txBody>
      </p:sp>
      <p:sp>
        <p:nvSpPr>
          <p:cNvPr id="40" name="Arc 39"/>
          <p:cNvSpPr/>
          <p:nvPr/>
        </p:nvSpPr>
        <p:spPr>
          <a:xfrm>
            <a:off x="6472914" y="2782835"/>
            <a:ext cx="1545336" cy="1545336"/>
          </a:xfrm>
          <a:prstGeom prst="arc">
            <a:avLst>
              <a:gd name="adj1" fmla="val 10843047"/>
              <a:gd name="adj2" fmla="val 0"/>
            </a:avLst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6472341" y="3237296"/>
            <a:ext cx="557784" cy="630936"/>
          </a:xfrm>
          <a:prstGeom prst="arc">
            <a:avLst>
              <a:gd name="adj1" fmla="val 10712808"/>
              <a:gd name="adj2" fmla="val 0"/>
            </a:avLst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>
            <a:off x="7030125" y="3120159"/>
            <a:ext cx="978408" cy="859536"/>
          </a:xfrm>
          <a:prstGeom prst="arc">
            <a:avLst>
              <a:gd name="adj1" fmla="val 10712808"/>
              <a:gd name="adj2" fmla="val 0"/>
            </a:avLst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527297" y="2541459"/>
            <a:ext cx="693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72823" y="2541459"/>
            <a:ext cx="332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44664" y="2541459"/>
            <a:ext cx="693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r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09650" y="2541459"/>
            <a:ext cx="854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r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3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47525" y="2880013"/>
            <a:ext cx="544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(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468756" y="3543511"/>
            <a:ext cx="56741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ular Callout 57"/>
          <p:cNvSpPr/>
          <p:nvPr/>
        </p:nvSpPr>
        <p:spPr>
          <a:xfrm>
            <a:off x="6425458" y="3729832"/>
            <a:ext cx="775560" cy="210417"/>
          </a:xfrm>
          <a:prstGeom prst="wedgeRectCallout">
            <a:avLst>
              <a:gd name="adj1" fmla="val -22395"/>
              <a:gd name="adj2" fmla="val -118512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50641" y="3689116"/>
            <a:ext cx="9781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200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2cm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01413" y="2887707"/>
            <a:ext cx="519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2116" y="2880013"/>
            <a:ext cx="36296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+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20675" y="2887707"/>
            <a:ext cx="500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63918" y="2880013"/>
            <a:ext cx="7259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+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30275" y="2887707"/>
            <a:ext cx="4898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036000" y="3551281"/>
            <a:ext cx="977167" cy="0"/>
          </a:xfrm>
          <a:prstGeom prst="line">
            <a:avLst/>
          </a:prstGeom>
          <a:ln w="38100">
            <a:solidFill>
              <a:srgbClr val="E46C0A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ular Callout 73"/>
          <p:cNvSpPr/>
          <p:nvPr/>
        </p:nvSpPr>
        <p:spPr>
          <a:xfrm>
            <a:off x="7460300" y="3739879"/>
            <a:ext cx="775560" cy="210417"/>
          </a:xfrm>
          <a:prstGeom prst="wedgeRectCallout">
            <a:avLst>
              <a:gd name="adj1" fmla="val -22395"/>
              <a:gd name="adj2" fmla="val -118512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385483" y="3699163"/>
            <a:ext cx="9781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200" b="1" baseline="-25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4cm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8583" y="4610785"/>
            <a:ext cx="43473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Perimeter of shaded region is 37.71cm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" y="4610785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2075" y="324502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22187" y="324502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25475" y="324502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50279" y="324502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7751" y="324502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(6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534875" y="3570956"/>
            <a:ext cx="489854" cy="528257"/>
            <a:chOff x="3175029" y="2850724"/>
            <a:chExt cx="489854" cy="528257"/>
          </a:xfrm>
        </p:grpSpPr>
        <p:sp>
          <p:nvSpPr>
            <p:cNvPr id="91" name="TextBox 90"/>
            <p:cNvSpPr txBox="1"/>
            <p:nvPr/>
          </p:nvSpPr>
          <p:spPr>
            <a:xfrm>
              <a:off x="3175029" y="285072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218602" y="311722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220234" y="307120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3277701" y="3663679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97099" y="3681196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118277" y="3681196"/>
            <a:ext cx="74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603744" y="4016251"/>
            <a:ext cx="867424" cy="540162"/>
            <a:chOff x="3175029" y="2850724"/>
            <a:chExt cx="489854" cy="540162"/>
          </a:xfrm>
        </p:grpSpPr>
        <p:sp>
          <p:nvSpPr>
            <p:cNvPr id="101" name="TextBox 100"/>
            <p:cNvSpPr txBox="1"/>
            <p:nvPr/>
          </p:nvSpPr>
          <p:spPr>
            <a:xfrm>
              <a:off x="3175029" y="2850724"/>
              <a:ext cx="489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264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215202" y="3117224"/>
              <a:ext cx="2318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41750" y="3083109"/>
              <a:ext cx="238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3277701" y="4108974"/>
            <a:ext cx="33222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44475" y="4108974"/>
            <a:ext cx="1434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37.71 cm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2841" y="1158784"/>
            <a:ext cx="2221519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0229" y="361950"/>
            <a:ext cx="89396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PQRS is a diameter of a circle of radius 6 cm. The lengths PQ,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QR and RS are equal. Semi-circles are drawn on PQ and QS as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diameters as shown in given figure, Find the perimeter and area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the shaded region.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866877" y="279218"/>
            <a:ext cx="3311768" cy="86490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6557" y="331220"/>
            <a:ext cx="3233965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circumference of a semicircle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11338" y="447443"/>
            <a:ext cx="101843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endParaRPr lang="en-US" sz="2400" b="1" baseline="-25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500"/>
                            </p:stCondLst>
                            <p:childTnLst>
                              <p:par>
                                <p:cTn id="3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1" grpId="0" animBg="1"/>
      <p:bldP spid="61" grpId="1" animBg="1"/>
      <p:bldP spid="54" grpId="0" animBg="1"/>
      <p:bldP spid="54" grpId="1" animBg="1"/>
      <p:bldP spid="52" grpId="0" animBg="1"/>
      <p:bldP spid="52" grpId="1" animBg="1"/>
      <p:bldP spid="45" grpId="0" animBg="1"/>
      <p:bldP spid="45" grpId="1" animBg="1"/>
      <p:bldP spid="2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3" grpId="0"/>
      <p:bldP spid="4" grpId="0"/>
      <p:bldP spid="5" grpId="0"/>
      <p:bldP spid="6" grpId="0"/>
      <p:bldP spid="7" grpId="0"/>
      <p:bldP spid="10" grpId="0" animBg="1"/>
      <p:bldP spid="11" grpId="0" animBg="1"/>
      <p:bldP spid="14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/>
      <p:bldP spid="44" grpId="0"/>
      <p:bldP spid="53" grpId="0"/>
      <p:bldP spid="55" grpId="0"/>
      <p:bldP spid="56" grpId="0"/>
      <p:bldP spid="58" grpId="0" animBg="1"/>
      <p:bldP spid="58" grpId="1" animBg="1"/>
      <p:bldP spid="60" grpId="0"/>
      <p:bldP spid="60" grpId="1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5" grpId="0"/>
      <p:bldP spid="75" grpId="1"/>
      <p:bldP spid="79" grpId="0"/>
      <p:bldP spid="80" grpId="0"/>
      <p:bldP spid="12" grpId="0"/>
      <p:bldP spid="78" grpId="0"/>
      <p:bldP spid="82" grpId="0"/>
      <p:bldP spid="83" grpId="0"/>
      <p:bldP spid="13" grpId="0"/>
      <p:bldP spid="94" grpId="0"/>
      <p:bldP spid="95" grpId="0"/>
      <p:bldP spid="96" grpId="0"/>
      <p:bldP spid="104" grpId="0"/>
      <p:bldP spid="105" grpId="0"/>
      <p:bldP spid="84" grpId="0" animBg="1"/>
      <p:bldP spid="49" grpId="0" animBg="1"/>
      <p:bldP spid="49" grpId="1" animBg="1"/>
      <p:bldP spid="50" grpId="0"/>
      <p:bldP spid="50" grpId="1"/>
      <p:bldP spid="51" grpId="0"/>
      <p:bldP spid="5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ounded Rectangle 117"/>
          <p:cNvSpPr/>
          <p:nvPr/>
        </p:nvSpPr>
        <p:spPr>
          <a:xfrm>
            <a:off x="3720994" y="2931814"/>
            <a:ext cx="175480" cy="18549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972385" y="1077661"/>
            <a:ext cx="2235583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967470" y="1061999"/>
            <a:ext cx="2244976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4803417" y="829902"/>
            <a:ext cx="3076025" cy="23962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306291" y="831722"/>
            <a:ext cx="547927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4506817" y="355001"/>
            <a:ext cx="1284569" cy="23027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753" y="278945"/>
            <a:ext cx="7644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PQRS is a diameter of a circle of radius 6 cm. The lengths PQ,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QR and RS are equal. Semi-circles are drawn on PQ and QS as                            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diameters as shown in given figure, Find the perimeter and area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of the shaded region.</a:t>
            </a:r>
          </a:p>
        </p:txBody>
      </p:sp>
      <p:sp>
        <p:nvSpPr>
          <p:cNvPr id="258" name="Rounded Rectangle 257"/>
          <p:cNvSpPr/>
          <p:nvPr/>
        </p:nvSpPr>
        <p:spPr>
          <a:xfrm>
            <a:off x="967022" y="4521728"/>
            <a:ext cx="3419002" cy="32043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4771597" y="2557227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4419008" y="2557227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4052506" y="2557227"/>
            <a:ext cx="193028" cy="20404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3305175" y="1730200"/>
            <a:ext cx="3464015" cy="2391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3305938" y="1498348"/>
            <a:ext cx="3464015" cy="2391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335420" y="1231848"/>
            <a:ext cx="3328850" cy="23910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2313" y="1214773"/>
            <a:ext cx="2661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Area of shaded region =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4572" y="1214773"/>
            <a:ext cx="6122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62052" y="2457234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264014" y="2341009"/>
            <a:ext cx="489854" cy="518632"/>
            <a:chOff x="2650447" y="2210004"/>
            <a:chExt cx="489854" cy="518632"/>
          </a:xfrm>
        </p:grpSpPr>
        <p:sp>
          <p:nvSpPr>
            <p:cNvPr id="39" name="TextBox 38"/>
            <p:cNvSpPr txBox="1"/>
            <p:nvPr/>
          </p:nvSpPr>
          <p:spPr>
            <a:xfrm>
              <a:off x="2650447" y="221000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661725" y="242085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567759" y="2457234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252819" y="2751996"/>
            <a:ext cx="489854" cy="509007"/>
            <a:chOff x="2645806" y="2860353"/>
            <a:chExt cx="489854" cy="509007"/>
          </a:xfrm>
        </p:grpSpPr>
        <p:sp>
          <p:nvSpPr>
            <p:cNvPr id="72" name="TextBox 71"/>
            <p:cNvSpPr txBox="1"/>
            <p:nvPr/>
          </p:nvSpPr>
          <p:spPr>
            <a:xfrm>
              <a:off x="2645806" y="2860353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2645827" y="3117228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647459" y="3061583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518064" y="2852611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64731" y="2852611"/>
            <a:ext cx="195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 (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962175" y="2852611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3262444" y="3147118"/>
            <a:ext cx="489854" cy="518632"/>
            <a:chOff x="2645806" y="2860353"/>
            <a:chExt cx="489854" cy="518632"/>
          </a:xfrm>
        </p:grpSpPr>
        <p:sp>
          <p:nvSpPr>
            <p:cNvPr id="83" name="TextBox 82"/>
            <p:cNvSpPr txBox="1"/>
            <p:nvPr/>
          </p:nvSpPr>
          <p:spPr>
            <a:xfrm>
              <a:off x="2645806" y="2860353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645827" y="3117228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657084" y="3071208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527689" y="3252546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791667" y="3137493"/>
            <a:ext cx="489854" cy="537882"/>
            <a:chOff x="3175029" y="2850724"/>
            <a:chExt cx="489854" cy="537882"/>
          </a:xfrm>
        </p:grpSpPr>
        <p:sp>
          <p:nvSpPr>
            <p:cNvPr id="88" name="TextBox 87"/>
            <p:cNvSpPr txBox="1"/>
            <p:nvPr/>
          </p:nvSpPr>
          <p:spPr>
            <a:xfrm>
              <a:off x="3175029" y="285072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218602" y="311722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220234" y="308082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71800" y="3252546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258285" y="4036072"/>
            <a:ext cx="668702" cy="512190"/>
            <a:chOff x="3175028" y="2860349"/>
            <a:chExt cx="668702" cy="512190"/>
          </a:xfrm>
        </p:grpSpPr>
        <p:sp>
          <p:nvSpPr>
            <p:cNvPr id="95" name="TextBox 94"/>
            <p:cNvSpPr txBox="1"/>
            <p:nvPr/>
          </p:nvSpPr>
          <p:spPr>
            <a:xfrm>
              <a:off x="3175028" y="2860349"/>
              <a:ext cx="6687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264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231593" y="3117224"/>
              <a:ext cx="4891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309134" y="3064762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977730" y="4138279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2" name="Pie 101"/>
          <p:cNvSpPr/>
          <p:nvPr/>
        </p:nvSpPr>
        <p:spPr>
          <a:xfrm rot="10800000">
            <a:off x="7025821" y="1201533"/>
            <a:ext cx="1543729" cy="153924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Pie 102"/>
          <p:cNvSpPr/>
          <p:nvPr/>
        </p:nvSpPr>
        <p:spPr>
          <a:xfrm>
            <a:off x="7025313" y="1201534"/>
            <a:ext cx="1543729" cy="1539240"/>
          </a:xfrm>
          <a:prstGeom prst="pie">
            <a:avLst>
              <a:gd name="adj1" fmla="val 0"/>
              <a:gd name="adj2" fmla="val 108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Pie 103"/>
          <p:cNvSpPr/>
          <p:nvPr/>
        </p:nvSpPr>
        <p:spPr>
          <a:xfrm rot="10800000">
            <a:off x="7581505" y="1541597"/>
            <a:ext cx="982122" cy="863456"/>
          </a:xfrm>
          <a:prstGeom prst="pie">
            <a:avLst>
              <a:gd name="adj1" fmla="val 0"/>
              <a:gd name="adj2" fmla="val 107649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5" name="Pie 104"/>
          <p:cNvSpPr/>
          <p:nvPr/>
        </p:nvSpPr>
        <p:spPr>
          <a:xfrm>
            <a:off x="7032615" y="1654103"/>
            <a:ext cx="546235" cy="634103"/>
          </a:xfrm>
          <a:prstGeom prst="pie">
            <a:avLst>
              <a:gd name="adj1" fmla="val 0"/>
              <a:gd name="adj2" fmla="val 10830450"/>
            </a:avLst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55130" y="1925568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490839" y="1917042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8113844" y="1939843"/>
            <a:ext cx="0" cy="62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952413" y="1917042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536209" y="1917042"/>
            <a:ext cx="2473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Pie 110"/>
          <p:cNvSpPr/>
          <p:nvPr/>
        </p:nvSpPr>
        <p:spPr>
          <a:xfrm rot="10800000">
            <a:off x="7024434" y="1200150"/>
            <a:ext cx="1543729" cy="1539240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FC000">
              <a:alpha val="7098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Pie 111"/>
          <p:cNvSpPr/>
          <p:nvPr/>
        </p:nvSpPr>
        <p:spPr>
          <a:xfrm>
            <a:off x="7031028" y="1654100"/>
            <a:ext cx="546235" cy="634103"/>
          </a:xfrm>
          <a:prstGeom prst="pie">
            <a:avLst>
              <a:gd name="adj1" fmla="val 0"/>
              <a:gd name="adj2" fmla="val 10830450"/>
            </a:avLst>
          </a:prstGeom>
          <a:solidFill>
            <a:srgbClr val="FF0000">
              <a:alpha val="83137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4" name="Pie 113"/>
          <p:cNvSpPr/>
          <p:nvPr/>
        </p:nvSpPr>
        <p:spPr>
          <a:xfrm rot="10800000">
            <a:off x="7586085" y="1541486"/>
            <a:ext cx="982122" cy="863456"/>
          </a:xfrm>
          <a:prstGeom prst="pie">
            <a:avLst>
              <a:gd name="adj1" fmla="val 0"/>
              <a:gd name="adj2" fmla="val 10764922"/>
            </a:avLst>
          </a:prstGeom>
          <a:solidFill>
            <a:srgbClr val="0000FF">
              <a:alpha val="81961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 bwMode="auto">
          <a:xfrm>
            <a:off x="977850" y="392932"/>
            <a:ext cx="3311768" cy="77523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57530" y="476299"/>
            <a:ext cx="323396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area of a semicircle 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952219" y="2025449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grpSp>
        <p:nvGrpSpPr>
          <p:cNvPr id="187" name="Group 186"/>
          <p:cNvGrpSpPr/>
          <p:nvPr/>
        </p:nvGrpSpPr>
        <p:grpSpPr>
          <a:xfrm>
            <a:off x="3157118" y="1928076"/>
            <a:ext cx="435162" cy="502523"/>
            <a:chOff x="3761316" y="4020752"/>
            <a:chExt cx="435162" cy="502523"/>
          </a:xfrm>
          <a:effectLst/>
        </p:grpSpPr>
        <p:sp>
          <p:nvSpPr>
            <p:cNvPr id="188" name="Rectangle 187"/>
            <p:cNvSpPr/>
            <p:nvPr/>
          </p:nvSpPr>
          <p:spPr>
            <a:xfrm>
              <a:off x="3775343" y="4020752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61316" y="4215498"/>
              <a:ext cx="435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44519" y="2018524"/>
                <a:ext cx="592855" cy="32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sym typeface="Symbol"/>
                  </a:rPr>
                  <a:t> 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19" y="2018524"/>
                <a:ext cx="592855" cy="321627"/>
              </a:xfrm>
              <a:prstGeom prst="rect">
                <a:avLst/>
              </a:prstGeom>
              <a:blipFill rotWithShape="1">
                <a:blip r:embed="rId3"/>
                <a:stretch>
                  <a:fillRect l="-206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192"/>
          <p:cNvGrpSpPr/>
          <p:nvPr/>
        </p:nvGrpSpPr>
        <p:grpSpPr>
          <a:xfrm>
            <a:off x="4201027" y="1928076"/>
            <a:ext cx="435162" cy="502523"/>
            <a:chOff x="3761316" y="4020752"/>
            <a:chExt cx="435162" cy="502523"/>
          </a:xfrm>
          <a:effectLst/>
        </p:grpSpPr>
        <p:sp>
          <p:nvSpPr>
            <p:cNvPr id="194" name="Rectangle 193"/>
            <p:cNvSpPr/>
            <p:nvPr/>
          </p:nvSpPr>
          <p:spPr>
            <a:xfrm>
              <a:off x="3775343" y="4020752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761316" y="4215498"/>
              <a:ext cx="435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4488428" y="2018524"/>
                <a:ext cx="592855" cy="32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sym typeface="Symbol"/>
                  </a:rPr>
                  <a:t> 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28" y="2018524"/>
                <a:ext cx="592855" cy="321627"/>
              </a:xfrm>
              <a:prstGeom prst="rect">
                <a:avLst/>
              </a:prstGeom>
              <a:blipFill rotWithShape="1">
                <a:blip r:embed="rId4"/>
                <a:stretch>
                  <a:fillRect l="-2041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Rectangle 197"/>
          <p:cNvSpPr/>
          <p:nvPr/>
        </p:nvSpPr>
        <p:spPr>
          <a:xfrm>
            <a:off x="4001385" y="2025449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110988" y="447175"/>
            <a:ext cx="1048878" cy="621328"/>
            <a:chOff x="7190456" y="2390775"/>
            <a:chExt cx="1048878" cy="621328"/>
          </a:xfrm>
        </p:grpSpPr>
        <p:grpSp>
          <p:nvGrpSpPr>
            <p:cNvPr id="199" name="Group 198"/>
            <p:cNvGrpSpPr/>
            <p:nvPr/>
          </p:nvGrpSpPr>
          <p:grpSpPr>
            <a:xfrm>
              <a:off x="7190456" y="2390775"/>
              <a:ext cx="440185" cy="621328"/>
              <a:chOff x="3765818" y="3972927"/>
              <a:chExt cx="440185" cy="621328"/>
            </a:xfrm>
            <a:effectLst/>
          </p:grpSpPr>
          <p:sp>
            <p:nvSpPr>
              <p:cNvPr id="200" name="Rectangle 199"/>
              <p:cNvSpPr/>
              <p:nvPr/>
            </p:nvSpPr>
            <p:spPr>
              <a:xfrm>
                <a:off x="3765818" y="3972927"/>
                <a:ext cx="4169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1</a:t>
                </a:r>
                <a:endParaRPr lang="en-US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770841" y="4224923"/>
                <a:ext cx="435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  <a:latin typeface="Bookman Old Style" panose="02050604050505020204" pitchFamily="18" charset="0"/>
                  </a:rPr>
                  <a:t>2</a:t>
                </a:r>
              </a:p>
            </p:txBody>
          </p:sp>
          <p:cxnSp>
            <p:nvCxnSpPr>
              <p:cNvPr id="202" name="Straight Connector 201"/>
              <p:cNvCxnSpPr/>
              <p:nvPr/>
            </p:nvCxnSpPr>
            <p:spPr>
              <a:xfrm>
                <a:off x="3861367" y="4277727"/>
                <a:ext cx="249979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7473355" y="2465359"/>
                  <a:ext cx="765979" cy="419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FFFF00"/>
                      </a:solidFill>
                      <a:sym typeface="Symbol"/>
                    </a:rPr>
                    <a:t> 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000" b="1">
                              <a:solidFill>
                                <a:srgbClr val="FFFF00"/>
                              </a:solidFill>
                              <a:latin typeface="Bookman Old Style" pitchFamily="18" charset="0"/>
                            </a:rPr>
                            <m:t>r</m:t>
                          </m:r>
                        </m:e>
                        <m:sub/>
                        <m:sup>
                          <m:r>
                            <a:rPr lang="en-US" sz="2000" b="1" i="1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355" y="2465359"/>
                  <a:ext cx="765979" cy="4199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800" t="-7353" b="-22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oup 216"/>
          <p:cNvGrpSpPr/>
          <p:nvPr/>
        </p:nvGrpSpPr>
        <p:grpSpPr>
          <a:xfrm>
            <a:off x="5251418" y="1923263"/>
            <a:ext cx="435162" cy="512148"/>
            <a:chOff x="3770941" y="4020752"/>
            <a:chExt cx="435162" cy="512148"/>
          </a:xfrm>
          <a:effectLst/>
        </p:grpSpPr>
        <p:sp>
          <p:nvSpPr>
            <p:cNvPr id="218" name="Rectangle 217"/>
            <p:cNvSpPr/>
            <p:nvPr/>
          </p:nvSpPr>
          <p:spPr>
            <a:xfrm>
              <a:off x="3775343" y="4020752"/>
              <a:ext cx="4169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70941" y="4225123"/>
              <a:ext cx="4351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220" name="Straight Connector 219"/>
            <p:cNvCxnSpPr/>
            <p:nvPr/>
          </p:nvCxnSpPr>
          <p:spPr>
            <a:xfrm>
              <a:off x="3861367" y="4277727"/>
              <a:ext cx="2499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5529194" y="2018011"/>
                <a:ext cx="592855" cy="322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sym typeface="Symbol"/>
                  </a:rPr>
                  <a:t> 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194" y="2018011"/>
                <a:ext cx="592855" cy="322652"/>
              </a:xfrm>
              <a:prstGeom prst="rect">
                <a:avLst/>
              </a:prstGeom>
              <a:blipFill rotWithShape="1">
                <a:blip r:embed="rId8"/>
                <a:stretch>
                  <a:fillRect l="-206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Rectangle 221"/>
          <p:cNvSpPr/>
          <p:nvPr/>
        </p:nvSpPr>
        <p:spPr>
          <a:xfrm>
            <a:off x="5042151" y="2025449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Rectangle 222"/>
              <p:cNvSpPr/>
              <p:nvPr/>
            </p:nvSpPr>
            <p:spPr>
              <a:xfrm>
                <a:off x="3759388" y="2450309"/>
                <a:ext cx="2050639" cy="32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  <a:sym typeface="Symbol"/>
                  </a:rPr>
                  <a:t>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14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baseline="-25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–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400" b="1" smtClean="0">
                            <a:solidFill>
                              <a:prstClr val="black"/>
                            </a:solidFill>
                            <a:latin typeface="Bookman Old Style" pitchFamily="18" charset="0"/>
                          </a:rPr>
                          <m:t>r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sz="14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baseline="-25000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)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88" y="2450309"/>
                <a:ext cx="2050639" cy="321627"/>
              </a:xfrm>
              <a:prstGeom prst="rect">
                <a:avLst/>
              </a:prstGeom>
              <a:blipFill rotWithShape="1">
                <a:blip r:embed="rId9"/>
                <a:stretch>
                  <a:fillRect l="-893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TextBox 223"/>
          <p:cNvSpPr txBox="1"/>
          <p:nvPr/>
        </p:nvSpPr>
        <p:spPr>
          <a:xfrm>
            <a:off x="4053792" y="3252546"/>
            <a:ext cx="147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(36 + 4 – 16)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273945" y="3570530"/>
            <a:ext cx="489854" cy="518632"/>
            <a:chOff x="2645806" y="2850728"/>
            <a:chExt cx="489854" cy="518632"/>
          </a:xfrm>
        </p:grpSpPr>
        <p:sp>
          <p:nvSpPr>
            <p:cNvPr id="226" name="TextBox 225"/>
            <p:cNvSpPr txBox="1"/>
            <p:nvPr/>
          </p:nvSpPr>
          <p:spPr>
            <a:xfrm>
              <a:off x="2645806" y="2850728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2645827" y="3117228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2647459" y="3061583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3539190" y="3675958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3803168" y="3565718"/>
            <a:ext cx="489854" cy="528257"/>
            <a:chOff x="3175029" y="2850724"/>
            <a:chExt cx="489854" cy="528257"/>
          </a:xfrm>
        </p:grpSpPr>
        <p:sp>
          <p:nvSpPr>
            <p:cNvPr id="231" name="TextBox 230"/>
            <p:cNvSpPr txBox="1"/>
            <p:nvPr/>
          </p:nvSpPr>
          <p:spPr>
            <a:xfrm>
              <a:off x="3175029" y="285072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3218602" y="311722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3220234" y="307120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2983301" y="3675958"/>
            <a:ext cx="332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165392" y="3675958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386570" y="3675958"/>
            <a:ext cx="65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266314" y="1254532"/>
            <a:ext cx="1272744" cy="20595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5434033" y="1518942"/>
            <a:ext cx="1285471" cy="19791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5420177" y="1741351"/>
            <a:ext cx="1285471" cy="19595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97381" y="1206247"/>
            <a:ext cx="40351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(semi-circle with diameter PS)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889336" y="2852611"/>
            <a:ext cx="41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1012" y="1455481"/>
            <a:ext cx="3878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(semi-circle with diameter PQ)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67074" y="1687031"/>
            <a:ext cx="37120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(semi-circle with diameter QS)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>
            <a:off x="7019413" y="1964599"/>
            <a:ext cx="56741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ular Callout 245"/>
          <p:cNvSpPr/>
          <p:nvPr/>
        </p:nvSpPr>
        <p:spPr>
          <a:xfrm>
            <a:off x="6976115" y="2139015"/>
            <a:ext cx="775560" cy="210417"/>
          </a:xfrm>
          <a:prstGeom prst="wedgeRectCallout">
            <a:avLst>
              <a:gd name="adj1" fmla="val -22395"/>
              <a:gd name="adj2" fmla="val -125302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6901298" y="2084013"/>
            <a:ext cx="9781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200" b="1" baseline="-25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2cm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153446" y="2852611"/>
            <a:ext cx="60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49" name="Straight Connector 248"/>
          <p:cNvCxnSpPr/>
          <p:nvPr/>
        </p:nvCxnSpPr>
        <p:spPr>
          <a:xfrm>
            <a:off x="7595393" y="1964242"/>
            <a:ext cx="977167" cy="0"/>
          </a:xfrm>
          <a:prstGeom prst="line">
            <a:avLst/>
          </a:prstGeom>
          <a:ln w="38100">
            <a:solidFill>
              <a:srgbClr val="E46C0A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ular Callout 249"/>
          <p:cNvSpPr/>
          <p:nvPr/>
        </p:nvSpPr>
        <p:spPr>
          <a:xfrm>
            <a:off x="8012073" y="2129980"/>
            <a:ext cx="775560" cy="210417"/>
          </a:xfrm>
          <a:prstGeom prst="wedgeRectCallout">
            <a:avLst>
              <a:gd name="adj1" fmla="val -22395"/>
              <a:gd name="adj2" fmla="val -118512"/>
            </a:avLst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ker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937256" y="2089264"/>
            <a:ext cx="9781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200" b="1" baseline="-25000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3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4cm</a:t>
            </a:r>
            <a:endParaRPr lang="en-US" sz="1200" b="1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574624" y="2852611"/>
            <a:ext cx="60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 4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578633" y="3611148"/>
            <a:ext cx="514885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  </a:t>
            </a:r>
            <a:endParaRPr lang="en-US" sz="11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3329769" y="3881457"/>
            <a:ext cx="197983" cy="127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488034" y="3733782"/>
            <a:ext cx="234283" cy="224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904715" y="4528057"/>
            <a:ext cx="359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Area of shaded region is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37.71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96657" y="4520363"/>
            <a:ext cx="3174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5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5308" y="4138772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37.71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262" grpId="0" animBg="1"/>
      <p:bldP spid="261" grpId="0" animBg="1"/>
      <p:bldP spid="240" grpId="0" animBg="1"/>
      <p:bldP spid="240" grpId="1" animBg="1"/>
      <p:bldP spid="258" grpId="0" animBg="1"/>
      <p:bldP spid="239" grpId="0" animBg="1"/>
      <p:bldP spid="239" grpId="1" animBg="1"/>
      <p:bldP spid="238" grpId="0" animBg="1"/>
      <p:bldP spid="238" grpId="1" animBg="1"/>
      <p:bldP spid="237" grpId="0" animBg="1"/>
      <p:bldP spid="237" grpId="1" animBg="1"/>
      <p:bldP spid="210" grpId="0" animBg="1"/>
      <p:bldP spid="210" grpId="1" animBg="1"/>
      <p:bldP spid="192" grpId="0" animBg="1"/>
      <p:bldP spid="192" grpId="1" animBg="1"/>
      <p:bldP spid="119" grpId="0" animBg="1"/>
      <p:bldP spid="119" grpId="1" animBg="1"/>
      <p:bldP spid="31" grpId="0"/>
      <p:bldP spid="37" grpId="0"/>
      <p:bldP spid="42" grpId="0"/>
      <p:bldP spid="75" grpId="0"/>
      <p:bldP spid="80" grpId="0"/>
      <p:bldP spid="81" grpId="0"/>
      <p:bldP spid="86" grpId="0"/>
      <p:bldP spid="91" grpId="0"/>
      <p:bldP spid="98" grpId="0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/>
      <p:bldP spid="116" grpId="1"/>
      <p:bldP spid="185" grpId="0"/>
      <p:bldP spid="2" grpId="0"/>
      <p:bldP spid="197" grpId="0"/>
      <p:bldP spid="198" grpId="0"/>
      <p:bldP spid="221" grpId="0"/>
      <p:bldP spid="222" grpId="0"/>
      <p:bldP spid="223" grpId="0"/>
      <p:bldP spid="224" grpId="0"/>
      <p:bldP spid="229" grpId="0"/>
      <p:bldP spid="234" grpId="0"/>
      <p:bldP spid="235" grpId="0"/>
      <p:bldP spid="236" grpId="0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32" grpId="0"/>
      <p:bldP spid="244" grpId="0"/>
      <p:bldP spid="33" grpId="0"/>
      <p:bldP spid="34" grpId="0"/>
      <p:bldP spid="246" grpId="0" animBg="1"/>
      <p:bldP spid="246" grpId="1" animBg="1"/>
      <p:bldP spid="247" grpId="0"/>
      <p:bldP spid="247" grpId="1"/>
      <p:bldP spid="248" grpId="0"/>
      <p:bldP spid="250" grpId="0" animBg="1"/>
      <p:bldP spid="250" grpId="1" animBg="1"/>
      <p:bldP spid="251" grpId="0"/>
      <p:bldP spid="251" grpId="1"/>
      <p:bldP spid="252" grpId="0"/>
      <p:bldP spid="253" grpId="0"/>
      <p:bldP spid="256" grpId="0"/>
      <p:bldP spid="25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5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circle and semicircle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2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24"/>
          <p:cNvSpPr txBox="1">
            <a:spLocks noChangeArrowheads="1"/>
          </p:cNvSpPr>
          <p:nvPr/>
        </p:nvSpPr>
        <p:spPr bwMode="auto">
          <a:xfrm>
            <a:off x="3816790" y="2857498"/>
            <a:ext cx="467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11</a:t>
            </a:r>
            <a:endParaRPr lang="en-US" alt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1833082" y="4512846"/>
            <a:ext cx="1957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spc="-5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spc="-50" dirty="0" smtClean="0">
                <a:solidFill>
                  <a:prstClr val="black"/>
                </a:solidFill>
                <a:latin typeface="Bookman Old Style" pitchFamily="18" charset="0"/>
              </a:rPr>
              <a:t> (smaller </a:t>
            </a:r>
            <a:r>
              <a:rPr lang="en-US" altLang="en-US" sz="1600" b="1" spc="-50" dirty="0">
                <a:solidFill>
                  <a:prstClr val="black"/>
                </a:solidFill>
                <a:latin typeface="Bookman Old Style" pitchFamily="18" charset="0"/>
              </a:rPr>
              <a:t>circle)</a:t>
            </a:r>
          </a:p>
        </p:txBody>
      </p:sp>
      <p:sp>
        <p:nvSpPr>
          <p:cNvPr id="117" name="Rounded Rectangle 116"/>
          <p:cNvSpPr>
            <a:spLocks noChangeArrowheads="1"/>
          </p:cNvSpPr>
          <p:nvPr/>
        </p:nvSpPr>
        <p:spPr bwMode="auto">
          <a:xfrm>
            <a:off x="4216473" y="2722311"/>
            <a:ext cx="113195" cy="14913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2405996" y="2015534"/>
            <a:ext cx="2492071" cy="4494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  <a:defRPr/>
            </a:pPr>
            <a:endParaRPr lang="en-US" altLang="en-US" sz="18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06353" y="790153"/>
            <a:ext cx="3764297" cy="2511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23975" y="779682"/>
            <a:ext cx="1330819" cy="27623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1529" y="495837"/>
            <a:ext cx="6241537" cy="2511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7196138" y="3195157"/>
            <a:ext cx="1257300" cy="1233487"/>
          </a:xfrm>
          <a:custGeom>
            <a:avLst/>
            <a:gdLst>
              <a:gd name="T0" fmla="*/ 2147483647 w 792"/>
              <a:gd name="T1" fmla="*/ 2147483647 h 777"/>
              <a:gd name="T2" fmla="*/ 0 w 792"/>
              <a:gd name="T3" fmla="*/ 2147483647 h 777"/>
              <a:gd name="T4" fmla="*/ 2147483647 w 792"/>
              <a:gd name="T5" fmla="*/ 0 h 777"/>
              <a:gd name="T6" fmla="*/ 2147483647 w 792"/>
              <a:gd name="T7" fmla="*/ 2147483647 h 777"/>
              <a:gd name="T8" fmla="*/ 2147483647 w 792"/>
              <a:gd name="T9" fmla="*/ 2147483647 h 777"/>
              <a:gd name="T10" fmla="*/ 2147483647 w 792"/>
              <a:gd name="T11" fmla="*/ 2147483647 h 777"/>
              <a:gd name="T12" fmla="*/ 2147483647 w 792"/>
              <a:gd name="T13" fmla="*/ 2147483647 h 777"/>
              <a:gd name="T14" fmla="*/ 2147483647 w 792"/>
              <a:gd name="T15" fmla="*/ 2147483647 h 777"/>
              <a:gd name="T16" fmla="*/ 2147483647 w 792"/>
              <a:gd name="T17" fmla="*/ 2147483647 h 777"/>
              <a:gd name="T18" fmla="*/ 2147483647 w 792"/>
              <a:gd name="T19" fmla="*/ 2147483647 h 777"/>
              <a:gd name="T20" fmla="*/ 2147483647 w 792"/>
              <a:gd name="T21" fmla="*/ 2147483647 h 777"/>
              <a:gd name="T22" fmla="*/ 2147483647 w 792"/>
              <a:gd name="T23" fmla="*/ 2147483647 h 777"/>
              <a:gd name="T24" fmla="*/ 2147483647 w 792"/>
              <a:gd name="T25" fmla="*/ 2147483647 h 7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92"/>
              <a:gd name="T40" fmla="*/ 0 h 777"/>
              <a:gd name="T41" fmla="*/ 792 w 792"/>
              <a:gd name="T42" fmla="*/ 777 h 7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92" h="777">
                <a:moveTo>
                  <a:pt x="63" y="777"/>
                </a:moveTo>
                <a:lnTo>
                  <a:pt x="0" y="768"/>
                </a:lnTo>
                <a:lnTo>
                  <a:pt x="768" y="0"/>
                </a:lnTo>
                <a:lnTo>
                  <a:pt x="792" y="6"/>
                </a:lnTo>
                <a:lnTo>
                  <a:pt x="783" y="75"/>
                </a:lnTo>
                <a:lnTo>
                  <a:pt x="747" y="243"/>
                </a:lnTo>
                <a:lnTo>
                  <a:pt x="693" y="363"/>
                </a:lnTo>
                <a:lnTo>
                  <a:pt x="624" y="480"/>
                </a:lnTo>
                <a:lnTo>
                  <a:pt x="528" y="579"/>
                </a:lnTo>
                <a:lnTo>
                  <a:pt x="411" y="669"/>
                </a:lnTo>
                <a:lnTo>
                  <a:pt x="291" y="723"/>
                </a:lnTo>
                <a:lnTo>
                  <a:pt x="189" y="759"/>
                </a:lnTo>
                <a:lnTo>
                  <a:pt x="63" y="77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" name="Freeform 26"/>
          <p:cNvSpPr>
            <a:spLocks/>
          </p:cNvSpPr>
          <p:nvPr/>
        </p:nvSpPr>
        <p:spPr bwMode="auto">
          <a:xfrm>
            <a:off x="7200900" y="1923569"/>
            <a:ext cx="1238250" cy="1238250"/>
          </a:xfrm>
          <a:custGeom>
            <a:avLst/>
            <a:gdLst>
              <a:gd name="T0" fmla="*/ 0 w 780"/>
              <a:gd name="T1" fmla="*/ 0 h 780"/>
              <a:gd name="T2" fmla="*/ 2147483647 w 780"/>
              <a:gd name="T3" fmla="*/ 2147483647 h 780"/>
              <a:gd name="T4" fmla="*/ 2147483647 w 780"/>
              <a:gd name="T5" fmla="*/ 2147483647 h 780"/>
              <a:gd name="T6" fmla="*/ 2147483647 w 780"/>
              <a:gd name="T7" fmla="*/ 2147483647 h 780"/>
              <a:gd name="T8" fmla="*/ 2147483647 w 780"/>
              <a:gd name="T9" fmla="*/ 2147483647 h 780"/>
              <a:gd name="T10" fmla="*/ 2147483647 w 780"/>
              <a:gd name="T11" fmla="*/ 2147483647 h 780"/>
              <a:gd name="T12" fmla="*/ 2147483647 w 780"/>
              <a:gd name="T13" fmla="*/ 2147483647 h 780"/>
              <a:gd name="T14" fmla="*/ 0 w 7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0"/>
              <a:gd name="T25" fmla="*/ 0 h 780"/>
              <a:gd name="T26" fmla="*/ 780 w 7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0" h="780">
                <a:moveTo>
                  <a:pt x="0" y="0"/>
                </a:moveTo>
                <a:lnTo>
                  <a:pt x="780" y="780"/>
                </a:lnTo>
                <a:lnTo>
                  <a:pt x="762" y="591"/>
                </a:lnTo>
                <a:lnTo>
                  <a:pt x="672" y="381"/>
                </a:lnTo>
                <a:lnTo>
                  <a:pt x="549" y="228"/>
                </a:lnTo>
                <a:lnTo>
                  <a:pt x="369" y="93"/>
                </a:lnTo>
                <a:lnTo>
                  <a:pt x="19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5970588" y="2544282"/>
            <a:ext cx="1244600" cy="1244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651500" y="1615595"/>
            <a:ext cx="3065463" cy="3151188"/>
            <a:chOff x="3668" y="688"/>
            <a:chExt cx="1931" cy="1985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864" y="888"/>
              <a:ext cx="1572" cy="15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60" y="1676"/>
              <a:ext cx="1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652" y="880"/>
              <a:ext cx="0" cy="1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866" y="1282"/>
              <a:ext cx="784" cy="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52" y="895"/>
              <a:ext cx="773" cy="7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650" y="1681"/>
              <a:ext cx="777" cy="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668" y="155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631" y="16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40" y="68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40" y="24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5407" y="15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254750" y="3174519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81940" y="981075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15488" y="1689070"/>
            <a:ext cx="29658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Diameter of smaller circle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781276" y="1688793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076089" y="1689070"/>
            <a:ext cx="7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3625" y="2042946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405996" y="2042430"/>
            <a:ext cx="1489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its radius (r)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781276" y="2072974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349277" y="2073252"/>
            <a:ext cx="5084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877081" y="2571518"/>
            <a:ext cx="1957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spc="-5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spc="-50" dirty="0" smtClean="0">
                <a:solidFill>
                  <a:prstClr val="black"/>
                </a:solidFill>
                <a:latin typeface="Bookman Old Style" pitchFamily="18" charset="0"/>
              </a:rPr>
              <a:t> (smaller circle)</a:t>
            </a:r>
            <a:endParaRPr lang="en-US" altLang="en-US" sz="1600" b="1" spc="-5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675412" y="259702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20247" y="2597304"/>
            <a:ext cx="551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675412" y="3079042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65658" y="2982479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>
            <a:off x="4029076" y="3266093"/>
            <a:ext cx="30118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012409" y="3203942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298815" y="3111071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52098" y="3111071"/>
            <a:ext cx="378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675412" y="4512846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970029" y="4512846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 cm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959475" y="3185743"/>
            <a:ext cx="124358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06616" y="438830"/>
            <a:ext cx="7686950" cy="6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 and </a:t>
            </a:r>
            <a:r>
              <a:rPr lang="en-US" alt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CD are perpendicular diameters of a circle </a:t>
            </a:r>
            <a:endParaRPr lang="en-US" alt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with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radius 7 cm. Find the area of the shaded region.</a:t>
            </a: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7498556" y="3186426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7208044" y="2514913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>
            <a:off x="6642100" y="3769152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57271" y="1222414"/>
            <a:ext cx="7536366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19150" y="1218229"/>
            <a:ext cx="19918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(shaded region)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714625" y="1218229"/>
            <a:ext cx="3658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934254" y="1221022"/>
            <a:ext cx="3465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0" name="Rectangle 21"/>
          <p:cNvSpPr>
            <a:spLocks noChangeArrowheads="1"/>
          </p:cNvSpPr>
          <p:nvPr/>
        </p:nvSpPr>
        <p:spPr bwMode="auto">
          <a:xfrm>
            <a:off x="4958300" y="1218229"/>
            <a:ext cx="25244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(semi-circle 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7196138" y="1218229"/>
            <a:ext cx="13477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Line 23"/>
          <p:cNvSpPr>
            <a:spLocks noChangeShapeType="1"/>
          </p:cNvSpPr>
          <p:nvPr/>
        </p:nvSpPr>
        <p:spPr bwMode="auto">
          <a:xfrm rot="180000" flipH="1">
            <a:off x="4035073" y="3080755"/>
            <a:ext cx="291621" cy="1467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36" name="Line 23"/>
          <p:cNvSpPr>
            <a:spLocks noChangeShapeType="1"/>
          </p:cNvSpPr>
          <p:nvPr/>
        </p:nvSpPr>
        <p:spPr bwMode="auto">
          <a:xfrm rot="180000" flipH="1">
            <a:off x="4077584" y="3299062"/>
            <a:ext cx="203347" cy="12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675412" y="3582295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956251" y="3490498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>
            <a:cxnSpLocks noChangeShapeType="1"/>
          </p:cNvCxnSpPr>
          <p:nvPr/>
        </p:nvCxnSpPr>
        <p:spPr bwMode="auto">
          <a:xfrm>
            <a:off x="4019540" y="3769346"/>
            <a:ext cx="32888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Rounded Rectangle 108"/>
          <p:cNvSpPr/>
          <p:nvPr/>
        </p:nvSpPr>
        <p:spPr>
          <a:xfrm>
            <a:off x="1447800" y="3248154"/>
            <a:ext cx="3171825" cy="636232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1504268" y="3281314"/>
            <a:ext cx="3140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What is the formula to find area of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circle?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2651539" y="3317661"/>
            <a:ext cx="879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00"/>
                </a:solidFill>
                <a:latin typeface="Symbol" pitchFamily="18" charset="2"/>
              </a:rPr>
              <a:t>p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altLang="en-US" sz="28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  </a:t>
            </a:r>
            <a:endParaRPr lang="en-US" altLang="en-US" sz="2800" b="1" dirty="0">
              <a:solidFill>
                <a:srgbClr val="FFFF00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620043" y="2946378"/>
            <a:ext cx="3492600" cy="481522"/>
            <a:chOff x="3100288" y="5856032"/>
            <a:chExt cx="3492600" cy="481522"/>
          </a:xfrm>
        </p:grpSpPr>
        <p:sp>
          <p:nvSpPr>
            <p:cNvPr id="76" name="Rounded Rectangle 75"/>
            <p:cNvSpPr/>
            <p:nvPr/>
          </p:nvSpPr>
          <p:spPr>
            <a:xfrm>
              <a:off x="3291112" y="5856032"/>
              <a:ext cx="3102914" cy="481522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3100288" y="5924550"/>
              <a:ext cx="3492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 = OB = OC = OD = 7 cm</a:t>
              </a:r>
              <a:endParaRPr lang="en-US" alt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007842" y="3700048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7160" y="3041709"/>
            <a:ext cx="115207" cy="14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24438" y="3041709"/>
            <a:ext cx="115207" cy="142192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V="1">
            <a:off x="7215188" y="1941033"/>
            <a:ext cx="0" cy="2513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5984875" y="3190395"/>
            <a:ext cx="2489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42" name="Rounded Rectangle 141"/>
          <p:cNvSpPr>
            <a:spLocks noChangeArrowheads="1"/>
          </p:cNvSpPr>
          <p:nvPr/>
        </p:nvSpPr>
        <p:spPr bwMode="auto">
          <a:xfrm>
            <a:off x="2962847" y="1266917"/>
            <a:ext cx="1828501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28" name="Rectangle 21"/>
          <p:cNvSpPr>
            <a:spLocks noChangeArrowheads="1"/>
          </p:cNvSpPr>
          <p:nvPr/>
        </p:nvSpPr>
        <p:spPr bwMode="auto">
          <a:xfrm>
            <a:off x="2926246" y="1218229"/>
            <a:ext cx="22949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 +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1063625" y="4475556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 rot="10800000">
            <a:off x="5974605" y="1934682"/>
            <a:ext cx="2495550" cy="2495550"/>
          </a:xfrm>
          <a:prstGeom prst="pie">
            <a:avLst>
              <a:gd name="adj1" fmla="val 5373143"/>
              <a:gd name="adj2" fmla="val 16200000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223759" y="1943100"/>
            <a:ext cx="1225868" cy="2491740"/>
          </a:xfrm>
          <a:custGeom>
            <a:avLst/>
            <a:gdLst>
              <a:gd name="connsiteX0" fmla="*/ 0 w 1249680"/>
              <a:gd name="connsiteY0" fmla="*/ 2491740 h 2491740"/>
              <a:gd name="connsiteX1" fmla="*/ 0 w 1249680"/>
              <a:gd name="connsiteY1" fmla="*/ 0 h 2491740"/>
              <a:gd name="connsiteX2" fmla="*/ 1249680 w 1249680"/>
              <a:gd name="connsiteY2" fmla="*/ 1242060 h 2491740"/>
              <a:gd name="connsiteX3" fmla="*/ 0 w 1249680"/>
              <a:gd name="connsiteY3" fmla="*/ 2491740 h 2491740"/>
              <a:gd name="connsiteX0" fmla="*/ 0 w 1235393"/>
              <a:gd name="connsiteY0" fmla="*/ 2491740 h 2491740"/>
              <a:gd name="connsiteX1" fmla="*/ 0 w 1235393"/>
              <a:gd name="connsiteY1" fmla="*/ 0 h 2491740"/>
              <a:gd name="connsiteX2" fmla="*/ 1235393 w 1235393"/>
              <a:gd name="connsiteY2" fmla="*/ 1242060 h 2491740"/>
              <a:gd name="connsiteX3" fmla="*/ 0 w 1235393"/>
              <a:gd name="connsiteY3" fmla="*/ 2491740 h 2491740"/>
              <a:gd name="connsiteX0" fmla="*/ 0 w 1225868"/>
              <a:gd name="connsiteY0" fmla="*/ 2491740 h 2491740"/>
              <a:gd name="connsiteX1" fmla="*/ 0 w 1225868"/>
              <a:gd name="connsiteY1" fmla="*/ 0 h 2491740"/>
              <a:gd name="connsiteX2" fmla="*/ 1225868 w 1225868"/>
              <a:gd name="connsiteY2" fmla="*/ 1242060 h 2491740"/>
              <a:gd name="connsiteX3" fmla="*/ 0 w 1225868"/>
              <a:gd name="connsiteY3" fmla="*/ 2491740 h 24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868" h="2491740">
                <a:moveTo>
                  <a:pt x="0" y="2491740"/>
                </a:moveTo>
                <a:lnTo>
                  <a:pt x="0" y="0"/>
                </a:lnTo>
                <a:lnTo>
                  <a:pt x="1225868" y="1242060"/>
                </a:lnTo>
                <a:lnTo>
                  <a:pt x="0" y="24917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070350" y="1956004"/>
            <a:ext cx="320922" cy="560017"/>
            <a:chOff x="4936946" y="1956004"/>
            <a:chExt cx="320922" cy="560017"/>
          </a:xfrm>
        </p:grpSpPr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4936946" y="1956004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0" name="Straight Connector 119"/>
            <p:cNvCxnSpPr>
              <a:cxnSpLocks noChangeShapeType="1"/>
            </p:cNvCxnSpPr>
            <p:nvPr/>
          </p:nvCxnSpPr>
          <p:spPr bwMode="auto">
            <a:xfrm>
              <a:off x="4978145" y="2239618"/>
              <a:ext cx="24891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4936946" y="2177467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591963" y="2983285"/>
            <a:ext cx="320922" cy="560017"/>
            <a:chOff x="4936946" y="1956004"/>
            <a:chExt cx="320922" cy="560017"/>
          </a:xfrm>
        </p:grpSpPr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936946" y="1956004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2" name="Straight Connector 131"/>
            <p:cNvCxnSpPr>
              <a:cxnSpLocks noChangeShapeType="1"/>
            </p:cNvCxnSpPr>
            <p:nvPr/>
          </p:nvCxnSpPr>
          <p:spPr bwMode="auto">
            <a:xfrm>
              <a:off x="4978145" y="2239618"/>
              <a:ext cx="24891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4936946" y="2177467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089278" y="2983285"/>
            <a:ext cx="320922" cy="560017"/>
            <a:chOff x="4936946" y="1956004"/>
            <a:chExt cx="320922" cy="560017"/>
          </a:xfrm>
        </p:grpSpPr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4936946" y="1956004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7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7" name="Straight Connector 146"/>
            <p:cNvCxnSpPr>
              <a:cxnSpLocks noChangeShapeType="1"/>
            </p:cNvCxnSpPr>
            <p:nvPr/>
          </p:nvCxnSpPr>
          <p:spPr bwMode="auto">
            <a:xfrm>
              <a:off x="4978145" y="2239618"/>
              <a:ext cx="24891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" name="Rectangle 147"/>
            <p:cNvSpPr>
              <a:spLocks noChangeArrowheads="1"/>
            </p:cNvSpPr>
            <p:nvPr/>
          </p:nvSpPr>
          <p:spPr bwMode="auto">
            <a:xfrm>
              <a:off x="4936946" y="2177467"/>
              <a:ext cx="3209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alt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Line 23"/>
          <p:cNvSpPr>
            <a:spLocks noChangeShapeType="1"/>
          </p:cNvSpPr>
          <p:nvPr/>
        </p:nvSpPr>
        <p:spPr bwMode="auto">
          <a:xfrm rot="180000" flipH="1">
            <a:off x="4654551" y="3313392"/>
            <a:ext cx="219099" cy="12126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3687678" y="4122323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1" name="Rectangle 150"/>
          <p:cNvSpPr>
            <a:spLocks noChangeArrowheads="1"/>
          </p:cNvSpPr>
          <p:nvPr/>
        </p:nvSpPr>
        <p:spPr bwMode="auto">
          <a:xfrm>
            <a:off x="3982295" y="4122323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 cm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909940" y="960995"/>
            <a:ext cx="42403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6" name="Line 23"/>
          <p:cNvSpPr>
            <a:spLocks noChangeShapeType="1"/>
          </p:cNvSpPr>
          <p:nvPr/>
        </p:nvSpPr>
        <p:spPr bwMode="auto">
          <a:xfrm rot="180000" flipH="1">
            <a:off x="4657865" y="3089720"/>
            <a:ext cx="221590" cy="10598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3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89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2" grpId="0"/>
      <p:bldP spid="44" grpId="0"/>
      <p:bldP spid="45" grpId="0"/>
      <p:bldP spid="73" grpId="0" animBg="1"/>
      <p:bldP spid="75" grpId="0" build="p"/>
      <p:bldP spid="94" grpId="0"/>
      <p:bldP spid="95" grpId="0"/>
      <p:bldP spid="96" grpId="0"/>
      <p:bldP spid="124" grpId="0" animBg="1"/>
      <p:bldP spid="125" grpId="0"/>
      <p:bldP spid="126" grpId="0"/>
      <p:bldP spid="127" grpId="0"/>
      <p:bldP spid="130" grpId="0"/>
      <p:bldP spid="131" grpId="0"/>
      <p:bldP spid="133" grpId="0" animBg="1"/>
      <p:bldP spid="136" grpId="0" animBg="1"/>
      <p:bldP spid="138" grpId="0"/>
      <p:bldP spid="139" grpId="0"/>
      <p:bldP spid="110" grpId="0"/>
      <p:bldP spid="110" grpId="1"/>
      <p:bldP spid="78" grpId="0"/>
      <p:bldP spid="78" grpId="1"/>
      <p:bldP spid="115" grpId="0"/>
      <p:bldP spid="7" grpId="0" animBg="1"/>
      <p:bldP spid="116" grpId="0" animBg="1"/>
      <p:bldP spid="116" grpId="1" animBg="1"/>
      <p:bldP spid="116" grpId="2" animBg="1"/>
      <p:bldP spid="142" grpId="0" animBg="1"/>
      <p:bldP spid="128" grpId="0"/>
      <p:bldP spid="143" grpId="0"/>
      <p:bldP spid="146" grpId="0" animBg="1"/>
      <p:bldP spid="146" grpId="1" animBg="1"/>
      <p:bldP spid="2" grpId="0" animBg="1"/>
      <p:bldP spid="2" grpId="1" animBg="1"/>
      <p:bldP spid="123" grpId="0" animBg="1"/>
      <p:bldP spid="150" grpId="0"/>
      <p:bldP spid="151" grpId="0"/>
      <p:bldP spid="153" grpId="0"/>
      <p:bldP spid="1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561975" y="4552950"/>
            <a:ext cx="3134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Area of the semicircle CBD </a:t>
            </a:r>
          </a:p>
        </p:txBody>
      </p:sp>
      <p:sp>
        <p:nvSpPr>
          <p:cNvPr id="140" name="Rounded Rectangle 139"/>
          <p:cNvSpPr>
            <a:spLocks noChangeArrowheads="1"/>
          </p:cNvSpPr>
          <p:nvPr/>
        </p:nvSpPr>
        <p:spPr bwMode="auto">
          <a:xfrm>
            <a:off x="4476577" y="2997358"/>
            <a:ext cx="111085" cy="16404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514504" y="2346424"/>
            <a:ext cx="3981451" cy="28142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8" name="Freeform 27"/>
          <p:cNvSpPr>
            <a:spLocks/>
          </p:cNvSpPr>
          <p:nvPr/>
        </p:nvSpPr>
        <p:spPr bwMode="auto">
          <a:xfrm>
            <a:off x="7242175" y="3170169"/>
            <a:ext cx="1257300" cy="1233487"/>
          </a:xfrm>
          <a:custGeom>
            <a:avLst/>
            <a:gdLst>
              <a:gd name="T0" fmla="*/ 2147483647 w 792"/>
              <a:gd name="T1" fmla="*/ 2147483647 h 777"/>
              <a:gd name="T2" fmla="*/ 0 w 792"/>
              <a:gd name="T3" fmla="*/ 2147483647 h 777"/>
              <a:gd name="T4" fmla="*/ 2147483647 w 792"/>
              <a:gd name="T5" fmla="*/ 0 h 777"/>
              <a:gd name="T6" fmla="*/ 2147483647 w 792"/>
              <a:gd name="T7" fmla="*/ 2147483647 h 777"/>
              <a:gd name="T8" fmla="*/ 2147483647 w 792"/>
              <a:gd name="T9" fmla="*/ 2147483647 h 777"/>
              <a:gd name="T10" fmla="*/ 2147483647 w 792"/>
              <a:gd name="T11" fmla="*/ 2147483647 h 777"/>
              <a:gd name="T12" fmla="*/ 2147483647 w 792"/>
              <a:gd name="T13" fmla="*/ 2147483647 h 777"/>
              <a:gd name="T14" fmla="*/ 2147483647 w 792"/>
              <a:gd name="T15" fmla="*/ 2147483647 h 777"/>
              <a:gd name="T16" fmla="*/ 2147483647 w 792"/>
              <a:gd name="T17" fmla="*/ 2147483647 h 777"/>
              <a:gd name="T18" fmla="*/ 2147483647 w 792"/>
              <a:gd name="T19" fmla="*/ 2147483647 h 777"/>
              <a:gd name="T20" fmla="*/ 2147483647 w 792"/>
              <a:gd name="T21" fmla="*/ 2147483647 h 777"/>
              <a:gd name="T22" fmla="*/ 2147483647 w 792"/>
              <a:gd name="T23" fmla="*/ 2147483647 h 777"/>
              <a:gd name="T24" fmla="*/ 2147483647 w 792"/>
              <a:gd name="T25" fmla="*/ 2147483647 h 7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92"/>
              <a:gd name="T40" fmla="*/ 0 h 777"/>
              <a:gd name="T41" fmla="*/ 792 w 792"/>
              <a:gd name="T42" fmla="*/ 777 h 7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92" h="777">
                <a:moveTo>
                  <a:pt x="63" y="777"/>
                </a:moveTo>
                <a:lnTo>
                  <a:pt x="0" y="768"/>
                </a:lnTo>
                <a:lnTo>
                  <a:pt x="768" y="0"/>
                </a:lnTo>
                <a:lnTo>
                  <a:pt x="792" y="6"/>
                </a:lnTo>
                <a:lnTo>
                  <a:pt x="783" y="75"/>
                </a:lnTo>
                <a:lnTo>
                  <a:pt x="747" y="243"/>
                </a:lnTo>
                <a:lnTo>
                  <a:pt x="693" y="363"/>
                </a:lnTo>
                <a:lnTo>
                  <a:pt x="624" y="480"/>
                </a:lnTo>
                <a:lnTo>
                  <a:pt x="528" y="579"/>
                </a:lnTo>
                <a:lnTo>
                  <a:pt x="411" y="669"/>
                </a:lnTo>
                <a:lnTo>
                  <a:pt x="291" y="723"/>
                </a:lnTo>
                <a:lnTo>
                  <a:pt x="189" y="759"/>
                </a:lnTo>
                <a:lnTo>
                  <a:pt x="63" y="77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9" name="Freeform 26"/>
          <p:cNvSpPr>
            <a:spLocks/>
          </p:cNvSpPr>
          <p:nvPr/>
        </p:nvSpPr>
        <p:spPr bwMode="auto">
          <a:xfrm>
            <a:off x="7246937" y="1898581"/>
            <a:ext cx="1238250" cy="1238250"/>
          </a:xfrm>
          <a:custGeom>
            <a:avLst/>
            <a:gdLst>
              <a:gd name="T0" fmla="*/ 0 w 780"/>
              <a:gd name="T1" fmla="*/ 0 h 780"/>
              <a:gd name="T2" fmla="*/ 2147483647 w 780"/>
              <a:gd name="T3" fmla="*/ 2147483647 h 780"/>
              <a:gd name="T4" fmla="*/ 2147483647 w 780"/>
              <a:gd name="T5" fmla="*/ 2147483647 h 780"/>
              <a:gd name="T6" fmla="*/ 2147483647 w 780"/>
              <a:gd name="T7" fmla="*/ 2147483647 h 780"/>
              <a:gd name="T8" fmla="*/ 2147483647 w 780"/>
              <a:gd name="T9" fmla="*/ 2147483647 h 780"/>
              <a:gd name="T10" fmla="*/ 2147483647 w 780"/>
              <a:gd name="T11" fmla="*/ 2147483647 h 780"/>
              <a:gd name="T12" fmla="*/ 2147483647 w 780"/>
              <a:gd name="T13" fmla="*/ 2147483647 h 780"/>
              <a:gd name="T14" fmla="*/ 0 w 7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0"/>
              <a:gd name="T25" fmla="*/ 0 h 780"/>
              <a:gd name="T26" fmla="*/ 780 w 7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0" h="780">
                <a:moveTo>
                  <a:pt x="0" y="0"/>
                </a:moveTo>
                <a:lnTo>
                  <a:pt x="780" y="780"/>
                </a:lnTo>
                <a:lnTo>
                  <a:pt x="762" y="591"/>
                </a:lnTo>
                <a:lnTo>
                  <a:pt x="672" y="381"/>
                </a:lnTo>
                <a:lnTo>
                  <a:pt x="549" y="228"/>
                </a:lnTo>
                <a:lnTo>
                  <a:pt x="369" y="93"/>
                </a:lnTo>
                <a:lnTo>
                  <a:pt x="19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6016625" y="2519294"/>
            <a:ext cx="1244600" cy="1244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697537" y="1589019"/>
            <a:ext cx="3065463" cy="3152775"/>
            <a:chOff x="3668" y="687"/>
            <a:chExt cx="1931" cy="1986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864" y="888"/>
              <a:ext cx="1572" cy="15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60" y="1676"/>
              <a:ext cx="1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652" y="880"/>
              <a:ext cx="0" cy="1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866" y="1282"/>
              <a:ext cx="784" cy="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52" y="895"/>
              <a:ext cx="773" cy="7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650" y="1681"/>
              <a:ext cx="777" cy="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668" y="155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631" y="16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40" y="687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40" y="24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5407" y="15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</p:grp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6300787" y="3149531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25777" y="88209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80548" y="2305327"/>
            <a:ext cx="3251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Radius of semicircle CBD (R)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628324" y="2305050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790969" y="2305327"/>
            <a:ext cx="715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4511" y="2881872"/>
            <a:ext cx="31341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Area of the semicircle CBD 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87228" y="2881594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813368" y="2780245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52" name="Straight Connector 51"/>
          <p:cNvCxnSpPr>
            <a:cxnSpLocks noChangeShapeType="1"/>
          </p:cNvCxnSpPr>
          <p:nvPr/>
        </p:nvCxnSpPr>
        <p:spPr bwMode="auto">
          <a:xfrm>
            <a:off x="3853630" y="3062693"/>
            <a:ext cx="2651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814790" y="2996124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4086169" y="2882388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283838" y="2881872"/>
            <a:ext cx="551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587228" y="3605754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814790" y="350509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58" name="Straight Connector 57"/>
          <p:cNvCxnSpPr>
            <a:cxnSpLocks noChangeShapeType="1"/>
          </p:cNvCxnSpPr>
          <p:nvPr/>
        </p:nvCxnSpPr>
        <p:spPr bwMode="auto">
          <a:xfrm>
            <a:off x="3853630" y="3799572"/>
            <a:ext cx="250226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814790" y="3740039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086169" y="3606548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4302949" y="3487629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22</a:t>
            </a:r>
          </a:p>
        </p:txBody>
      </p:sp>
      <p:cxnSp>
        <p:nvCxnSpPr>
          <p:cNvPr id="62" name="Straight Connector 61"/>
          <p:cNvCxnSpPr>
            <a:cxnSpLocks noChangeShapeType="1"/>
          </p:cNvCxnSpPr>
          <p:nvPr/>
        </p:nvCxnSpPr>
        <p:spPr bwMode="auto">
          <a:xfrm flipV="1">
            <a:off x="4358088" y="3792191"/>
            <a:ext cx="355997" cy="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4358088" y="3725753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702876" y="3606032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921827" y="3604374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186273" y="3604374"/>
            <a:ext cx="378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384051" y="3604374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56406" y="4552950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843337" y="4552950"/>
            <a:ext cx="941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77 cm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rot="1080000" flipH="1">
            <a:off x="4447159" y="3812996"/>
            <a:ext cx="192088" cy="17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 rot="1200000" flipH="1">
            <a:off x="5004140" y="3692272"/>
            <a:ext cx="167651" cy="17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89" name="Line 22"/>
          <p:cNvSpPr>
            <a:spLocks noChangeShapeType="1"/>
          </p:cNvSpPr>
          <p:nvPr/>
        </p:nvSpPr>
        <p:spPr bwMode="auto">
          <a:xfrm rot="960000" flipH="1">
            <a:off x="3919564" y="3835289"/>
            <a:ext cx="158750" cy="17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90" name="Line 23"/>
          <p:cNvSpPr>
            <a:spLocks noChangeShapeType="1"/>
          </p:cNvSpPr>
          <p:nvPr/>
        </p:nvSpPr>
        <p:spPr bwMode="auto">
          <a:xfrm rot="1200000" flipH="1">
            <a:off x="4417432" y="3571742"/>
            <a:ext cx="256813" cy="2191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4593463" y="3340187"/>
            <a:ext cx="466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3978300" y="3901168"/>
            <a:ext cx="336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7544593" y="3161438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7254081" y="2489925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>
            <a:off x="6688137" y="3744164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06616" y="438830"/>
            <a:ext cx="7686950" cy="6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 and </a:t>
            </a:r>
            <a:r>
              <a:rPr lang="en-US" alt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CD are perpendicular diameters of a circle </a:t>
            </a:r>
            <a:endParaRPr lang="en-US" alt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with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radius 7 cm. Find the area of the shaded region.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73197" y="3016721"/>
            <a:ext cx="115207" cy="14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57271" y="1222414"/>
            <a:ext cx="7536366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819150" y="1218229"/>
            <a:ext cx="19918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2714625" y="1218229"/>
            <a:ext cx="3658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934254" y="1221022"/>
            <a:ext cx="3465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9" name="Rectangle 23"/>
          <p:cNvSpPr>
            <a:spLocks noChangeArrowheads="1"/>
          </p:cNvSpPr>
          <p:nvPr/>
        </p:nvSpPr>
        <p:spPr bwMode="auto">
          <a:xfrm>
            <a:off x="7196138" y="1218229"/>
            <a:ext cx="13477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>
            <a:spLocks noChangeArrowheads="1"/>
          </p:cNvSpPr>
          <p:nvPr/>
        </p:nvSpPr>
        <p:spPr bwMode="auto">
          <a:xfrm>
            <a:off x="4991399" y="1266917"/>
            <a:ext cx="2076151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21" name="Rectangle 21"/>
          <p:cNvSpPr>
            <a:spLocks noChangeArrowheads="1"/>
          </p:cNvSpPr>
          <p:nvPr/>
        </p:nvSpPr>
        <p:spPr bwMode="auto">
          <a:xfrm>
            <a:off x="2926246" y="1218229"/>
            <a:ext cx="22949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 +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8" name="Rectangle 21"/>
          <p:cNvSpPr>
            <a:spLocks noChangeArrowheads="1"/>
          </p:cNvSpPr>
          <p:nvPr/>
        </p:nvSpPr>
        <p:spPr bwMode="auto">
          <a:xfrm>
            <a:off x="4958300" y="1218229"/>
            <a:ext cx="25244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(semi-circle 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>
            <a:off x="7246113" y="3158374"/>
            <a:ext cx="12685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155198" y="3434293"/>
            <a:ext cx="3185152" cy="699855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126570" y="3483389"/>
            <a:ext cx="32420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What is the formula to find area of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semi-circle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3278354" y="3434259"/>
            <a:ext cx="1100138" cy="683759"/>
            <a:chOff x="4217988" y="4467225"/>
            <a:chExt cx="1100137" cy="683251"/>
          </a:xfrm>
        </p:grpSpPr>
        <p:sp>
          <p:nvSpPr>
            <p:cNvPr id="82" name="Rectangle 90"/>
            <p:cNvSpPr>
              <a:spLocks noChangeArrowheads="1"/>
            </p:cNvSpPr>
            <p:nvPr/>
          </p:nvSpPr>
          <p:spPr bwMode="auto">
            <a:xfrm>
              <a:off x="4217988" y="4467225"/>
              <a:ext cx="354584" cy="39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3" name="Straight Connector 91"/>
            <p:cNvCxnSpPr>
              <a:cxnSpLocks noChangeShapeType="1"/>
            </p:cNvCxnSpPr>
            <p:nvPr/>
          </p:nvCxnSpPr>
          <p:spPr bwMode="auto">
            <a:xfrm>
              <a:off x="4265613" y="4829563"/>
              <a:ext cx="319087" cy="3175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4225133" y="4750663"/>
              <a:ext cx="354584" cy="39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85" name="Rectangle 93"/>
            <p:cNvSpPr>
              <a:spLocks noChangeArrowheads="1"/>
            </p:cNvSpPr>
            <p:nvPr/>
          </p:nvSpPr>
          <p:spPr bwMode="auto">
            <a:xfrm>
              <a:off x="4509671" y="4613275"/>
              <a:ext cx="338554" cy="39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FFFF00"/>
                  </a:solidFill>
                  <a:latin typeface="Bookman Old Style" pitchFamily="18" charset="0"/>
                </a:rPr>
                <a:t>×</a:t>
              </a:r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4675001" y="4584700"/>
              <a:ext cx="643124" cy="399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FFFF00"/>
                  </a:solidFill>
                  <a:latin typeface="Symbol" pitchFamily="18" charset="2"/>
                </a:rPr>
                <a:t>p</a:t>
              </a:r>
              <a:r>
                <a:rPr lang="en-US" altLang="en-US" sz="2000" b="1" dirty="0">
                  <a:solidFill>
                    <a:srgbClr val="FFFF00"/>
                  </a:solidFill>
                  <a:latin typeface="Bookman Old Style" pitchFamily="18" charset="0"/>
                </a:rPr>
                <a:t>r</a:t>
              </a:r>
              <a:r>
                <a:rPr lang="en-US" altLang="en-US" sz="2000" b="1" baseline="30000" dirty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r>
                <a:rPr lang="en-US" altLang="en-US" sz="2000" b="1" dirty="0">
                  <a:solidFill>
                    <a:srgbClr val="FFFF00"/>
                  </a:solidFill>
                  <a:latin typeface="Bookman Old Style" pitchFamily="18" charset="0"/>
                </a:rPr>
                <a:t> </a:t>
              </a:r>
              <a:endParaRPr lang="en-US" altLang="en-US" sz="2000" b="1" baseline="-25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85750" y="4527550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3587228" y="4181717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3810027" y="4170888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105707" y="4170888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309817" y="4170888"/>
            <a:ext cx="320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altLang="en-US" sz="1600" b="1" baseline="-25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64149" y="1748435"/>
            <a:ext cx="3365460" cy="28054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950048" y="1709605"/>
            <a:ext cx="1957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spc="-5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spc="-50" dirty="0" smtClean="0">
                <a:solidFill>
                  <a:prstClr val="black"/>
                </a:solidFill>
                <a:latin typeface="Bookman Old Style" pitchFamily="18" charset="0"/>
              </a:rPr>
              <a:t> (smaller </a:t>
            </a:r>
            <a:r>
              <a:rPr lang="en-US" altLang="en-US" sz="1600" b="1" spc="-50" dirty="0">
                <a:solidFill>
                  <a:prstClr val="black"/>
                </a:solidFill>
                <a:latin typeface="Bookman Old Style" pitchFamily="18" charset="0"/>
              </a:rPr>
              <a:t>circle)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792378" y="1709605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086995" y="1709605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 cm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52060" y="905945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4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120" grpId="0" animBg="1"/>
      <p:bldP spid="74" grpId="0" animBg="1"/>
      <p:bldP spid="80" grpId="0"/>
      <p:bldP spid="80" grpId="1"/>
      <p:bldP spid="78" grpId="0"/>
      <p:bldP spid="93" grpId="0"/>
      <p:bldP spid="97" grpId="0"/>
      <p:bldP spid="101" grpId="0"/>
      <p:bldP spid="102" grpId="0"/>
      <p:bldP spid="1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857271" y="1222414"/>
            <a:ext cx="7536366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819150" y="1218229"/>
            <a:ext cx="19918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714625" y="1218229"/>
            <a:ext cx="3658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6934254" y="1221022"/>
            <a:ext cx="3465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1" name="Rectangle 21"/>
          <p:cNvSpPr>
            <a:spLocks noChangeArrowheads="1"/>
          </p:cNvSpPr>
          <p:nvPr/>
        </p:nvSpPr>
        <p:spPr bwMode="auto">
          <a:xfrm>
            <a:off x="2926246" y="1218229"/>
            <a:ext cx="22949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 +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Rectangle 21"/>
          <p:cNvSpPr>
            <a:spLocks noChangeArrowheads="1"/>
          </p:cNvSpPr>
          <p:nvPr/>
        </p:nvSpPr>
        <p:spPr bwMode="auto">
          <a:xfrm>
            <a:off x="4958300" y="1218229"/>
            <a:ext cx="25244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(semi-circle 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32325" y="3195370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516589" y="321442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794397" y="3214422"/>
            <a:ext cx="4972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50010" y="3214422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46877" y="3214422"/>
            <a:ext cx="4956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OB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218139" y="3077896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2277852" y="3371673"/>
            <a:ext cx="24569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218139" y="331602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932325" y="367161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516589" y="367161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776939" y="3671613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14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232552" y="3671613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546877" y="3671613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18139" y="357636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2268902" y="3881706"/>
            <a:ext cx="24569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18139" y="3820836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932325" y="4512568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176864" y="4512846"/>
            <a:ext cx="941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49 cm</a:t>
            </a:r>
            <a:r>
              <a:rPr lang="en-US" alt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7227667" y="3133725"/>
            <a:ext cx="1257300" cy="1233487"/>
          </a:xfrm>
          <a:custGeom>
            <a:avLst/>
            <a:gdLst>
              <a:gd name="T0" fmla="*/ 2147483647 w 792"/>
              <a:gd name="T1" fmla="*/ 2147483647 h 777"/>
              <a:gd name="T2" fmla="*/ 0 w 792"/>
              <a:gd name="T3" fmla="*/ 2147483647 h 777"/>
              <a:gd name="T4" fmla="*/ 2147483647 w 792"/>
              <a:gd name="T5" fmla="*/ 0 h 777"/>
              <a:gd name="T6" fmla="*/ 2147483647 w 792"/>
              <a:gd name="T7" fmla="*/ 2147483647 h 777"/>
              <a:gd name="T8" fmla="*/ 2147483647 w 792"/>
              <a:gd name="T9" fmla="*/ 2147483647 h 777"/>
              <a:gd name="T10" fmla="*/ 2147483647 w 792"/>
              <a:gd name="T11" fmla="*/ 2147483647 h 777"/>
              <a:gd name="T12" fmla="*/ 2147483647 w 792"/>
              <a:gd name="T13" fmla="*/ 2147483647 h 777"/>
              <a:gd name="T14" fmla="*/ 2147483647 w 792"/>
              <a:gd name="T15" fmla="*/ 2147483647 h 777"/>
              <a:gd name="T16" fmla="*/ 2147483647 w 792"/>
              <a:gd name="T17" fmla="*/ 2147483647 h 777"/>
              <a:gd name="T18" fmla="*/ 2147483647 w 792"/>
              <a:gd name="T19" fmla="*/ 2147483647 h 777"/>
              <a:gd name="T20" fmla="*/ 2147483647 w 792"/>
              <a:gd name="T21" fmla="*/ 2147483647 h 777"/>
              <a:gd name="T22" fmla="*/ 2147483647 w 792"/>
              <a:gd name="T23" fmla="*/ 2147483647 h 777"/>
              <a:gd name="T24" fmla="*/ 2147483647 w 792"/>
              <a:gd name="T25" fmla="*/ 2147483647 h 7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92"/>
              <a:gd name="T40" fmla="*/ 0 h 777"/>
              <a:gd name="T41" fmla="*/ 792 w 792"/>
              <a:gd name="T42" fmla="*/ 777 h 7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92" h="777">
                <a:moveTo>
                  <a:pt x="63" y="777"/>
                </a:moveTo>
                <a:lnTo>
                  <a:pt x="0" y="768"/>
                </a:lnTo>
                <a:lnTo>
                  <a:pt x="768" y="0"/>
                </a:lnTo>
                <a:lnTo>
                  <a:pt x="792" y="6"/>
                </a:lnTo>
                <a:lnTo>
                  <a:pt x="783" y="75"/>
                </a:lnTo>
                <a:lnTo>
                  <a:pt x="747" y="243"/>
                </a:lnTo>
                <a:lnTo>
                  <a:pt x="693" y="363"/>
                </a:lnTo>
                <a:lnTo>
                  <a:pt x="624" y="480"/>
                </a:lnTo>
                <a:lnTo>
                  <a:pt x="528" y="579"/>
                </a:lnTo>
                <a:lnTo>
                  <a:pt x="411" y="669"/>
                </a:lnTo>
                <a:lnTo>
                  <a:pt x="291" y="723"/>
                </a:lnTo>
                <a:lnTo>
                  <a:pt x="189" y="759"/>
                </a:lnTo>
                <a:lnTo>
                  <a:pt x="63" y="77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8" name="Freeform 26"/>
          <p:cNvSpPr>
            <a:spLocks/>
          </p:cNvSpPr>
          <p:nvPr/>
        </p:nvSpPr>
        <p:spPr bwMode="auto">
          <a:xfrm>
            <a:off x="7232429" y="1862137"/>
            <a:ext cx="1238250" cy="1238250"/>
          </a:xfrm>
          <a:custGeom>
            <a:avLst/>
            <a:gdLst>
              <a:gd name="T0" fmla="*/ 0 w 780"/>
              <a:gd name="T1" fmla="*/ 0 h 780"/>
              <a:gd name="T2" fmla="*/ 2147483647 w 780"/>
              <a:gd name="T3" fmla="*/ 2147483647 h 780"/>
              <a:gd name="T4" fmla="*/ 2147483647 w 780"/>
              <a:gd name="T5" fmla="*/ 2147483647 h 780"/>
              <a:gd name="T6" fmla="*/ 2147483647 w 780"/>
              <a:gd name="T7" fmla="*/ 2147483647 h 780"/>
              <a:gd name="T8" fmla="*/ 2147483647 w 780"/>
              <a:gd name="T9" fmla="*/ 2147483647 h 780"/>
              <a:gd name="T10" fmla="*/ 2147483647 w 780"/>
              <a:gd name="T11" fmla="*/ 2147483647 h 780"/>
              <a:gd name="T12" fmla="*/ 2147483647 w 780"/>
              <a:gd name="T13" fmla="*/ 2147483647 h 780"/>
              <a:gd name="T14" fmla="*/ 0 w 7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0"/>
              <a:gd name="T25" fmla="*/ 0 h 780"/>
              <a:gd name="T26" fmla="*/ 780 w 7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0" h="780">
                <a:moveTo>
                  <a:pt x="0" y="0"/>
                </a:moveTo>
                <a:lnTo>
                  <a:pt x="780" y="780"/>
                </a:lnTo>
                <a:lnTo>
                  <a:pt x="762" y="591"/>
                </a:lnTo>
                <a:lnTo>
                  <a:pt x="672" y="381"/>
                </a:lnTo>
                <a:lnTo>
                  <a:pt x="549" y="228"/>
                </a:lnTo>
                <a:lnTo>
                  <a:pt x="369" y="93"/>
                </a:lnTo>
                <a:lnTo>
                  <a:pt x="19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9" name="Oval 24"/>
          <p:cNvSpPr>
            <a:spLocks noChangeArrowheads="1"/>
          </p:cNvSpPr>
          <p:nvPr/>
        </p:nvSpPr>
        <p:spPr bwMode="auto">
          <a:xfrm>
            <a:off x="6002117" y="2482850"/>
            <a:ext cx="1244600" cy="1244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80" name="Group 25"/>
          <p:cNvGrpSpPr>
            <a:grpSpLocks/>
          </p:cNvGrpSpPr>
          <p:nvPr/>
        </p:nvGrpSpPr>
        <p:grpSpPr bwMode="auto">
          <a:xfrm>
            <a:off x="5683029" y="1543050"/>
            <a:ext cx="3065463" cy="3162300"/>
            <a:chOff x="3668" y="681"/>
            <a:chExt cx="1931" cy="1992"/>
          </a:xfrm>
        </p:grpSpPr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3864" y="888"/>
              <a:ext cx="1572" cy="15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>
              <a:off x="3860" y="1676"/>
              <a:ext cx="1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V="1">
              <a:off x="4652" y="880"/>
              <a:ext cx="0" cy="1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auto">
            <a:xfrm>
              <a:off x="3866" y="1282"/>
              <a:ext cx="784" cy="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4652" y="895"/>
              <a:ext cx="773" cy="7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86" name="Line 17"/>
            <p:cNvSpPr>
              <a:spLocks noChangeShapeType="1"/>
            </p:cNvSpPr>
            <p:nvPr/>
          </p:nvSpPr>
          <p:spPr bwMode="auto">
            <a:xfrm flipV="1">
              <a:off x="4650" y="1681"/>
              <a:ext cx="777" cy="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3668" y="155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4631" y="16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4540" y="68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4540" y="24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5407" y="15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</p:grp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6286279" y="3113087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7530085" y="3124994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>
            <a:off x="7239573" y="2453481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6673629" y="3707720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110" name="Line 22"/>
          <p:cNvSpPr>
            <a:spLocks noChangeShapeType="1"/>
          </p:cNvSpPr>
          <p:nvPr/>
        </p:nvSpPr>
        <p:spPr bwMode="auto">
          <a:xfrm rot="1080000" flipH="1">
            <a:off x="2290944" y="3926384"/>
            <a:ext cx="192088" cy="17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 rot="960000" flipH="1">
            <a:off x="2914643" y="3781185"/>
            <a:ext cx="211164" cy="21675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12" name="Text Box 24"/>
          <p:cNvSpPr txBox="1">
            <a:spLocks noChangeArrowheads="1"/>
          </p:cNvSpPr>
          <p:nvPr/>
        </p:nvSpPr>
        <p:spPr bwMode="auto">
          <a:xfrm>
            <a:off x="2864249" y="3501846"/>
            <a:ext cx="3365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7</a:t>
            </a:r>
            <a:endParaRPr lang="en-US" alt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838200" y="4512846"/>
            <a:ext cx="1213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Rounded Rectangle 119"/>
          <p:cNvSpPr>
            <a:spLocks noChangeArrowheads="1"/>
          </p:cNvSpPr>
          <p:nvPr/>
        </p:nvSpPr>
        <p:spPr bwMode="auto">
          <a:xfrm>
            <a:off x="845382" y="1668964"/>
            <a:ext cx="3353868" cy="37457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(semicircle CBD)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 77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alt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ounded Rectangle 125"/>
          <p:cNvSpPr>
            <a:spLocks noChangeArrowheads="1"/>
          </p:cNvSpPr>
          <p:nvPr/>
        </p:nvSpPr>
        <p:spPr bwMode="auto">
          <a:xfrm>
            <a:off x="837409" y="2123059"/>
            <a:ext cx="3251274" cy="37457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600" b="1" spc="-50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spc="-5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b="1" spc="-50" dirty="0">
                <a:solidFill>
                  <a:prstClr val="black"/>
                </a:solidFill>
                <a:latin typeface="Bookman Old Style" pitchFamily="18" charset="0"/>
              </a:rPr>
              <a:t>(smaller circle</a:t>
            </a:r>
            <a:r>
              <a:rPr lang="en-US" altLang="en-US" sz="1600" b="1" spc="-50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alt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06616" y="438830"/>
            <a:ext cx="7686950" cy="6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 and </a:t>
            </a:r>
            <a:r>
              <a:rPr lang="en-US" alt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CD are perpendicular diameters of a circle </a:t>
            </a:r>
            <a:endParaRPr lang="en-US" alt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with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radius 7 cm. Find the area of the shaded region.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36218" y="2773826"/>
            <a:ext cx="813104" cy="268114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45377" y="2773826"/>
            <a:ext cx="558566" cy="268114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6539" y="2729567"/>
            <a:ext cx="1213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932325" y="272928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6589" y="272293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802339" y="2723217"/>
            <a:ext cx="6527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base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38927" y="2722939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677052" y="272321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height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209800" y="2633246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2265152" y="2915821"/>
            <a:ext cx="24569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218139" y="285867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4" name="Rounded Rectangle 103"/>
          <p:cNvSpPr>
            <a:spLocks noChangeArrowheads="1"/>
          </p:cNvSpPr>
          <p:nvPr/>
        </p:nvSpPr>
        <p:spPr bwMode="auto">
          <a:xfrm>
            <a:off x="7220308" y="1262279"/>
            <a:ext cx="1085492" cy="281421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258689" y="2980277"/>
            <a:ext cx="115207" cy="14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5" name="Rectangle 22"/>
          <p:cNvSpPr>
            <a:spLocks noChangeArrowheads="1"/>
          </p:cNvSpPr>
          <p:nvPr/>
        </p:nvSpPr>
        <p:spPr bwMode="auto">
          <a:xfrm>
            <a:off x="325777" y="88209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150" name="Rectangle 23"/>
          <p:cNvSpPr>
            <a:spLocks noChangeArrowheads="1"/>
          </p:cNvSpPr>
          <p:nvPr/>
        </p:nvSpPr>
        <p:spPr bwMode="auto">
          <a:xfrm>
            <a:off x="7196138" y="1218229"/>
            <a:ext cx="13477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366111" y="1845884"/>
            <a:ext cx="2882427" cy="770492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231731" y="1918393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Which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is the formula </a:t>
            </a:r>
            <a:r>
              <a:rPr lang="en-US" altLang="en-US" sz="1600" b="1" dirty="0">
                <a:solidFill>
                  <a:prstClr val="white"/>
                </a:solidFill>
                <a:latin typeface="Bookman Old Style" pitchFamily="18" charset="0"/>
              </a:rPr>
              <a:t>to find area of triangle ?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2679406" y="1918393"/>
            <a:ext cx="2543140" cy="608013"/>
            <a:chOff x="1772368" y="4730179"/>
            <a:chExt cx="2543047" cy="607457"/>
          </a:xfrm>
        </p:grpSpPr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93356" y="4852295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Bookman Old Style" pitchFamily="18" charset="0"/>
                </a:rPr>
                <a:t>×</a:t>
              </a: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2407866" y="4852295"/>
              <a:ext cx="7120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base</a:t>
              </a: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3043627" y="4880870"/>
              <a:ext cx="3225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Bookman Old Style" pitchFamily="18" charset="0"/>
                </a:rPr>
                <a:t>×</a:t>
              </a: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3358137" y="4880870"/>
              <a:ext cx="957278" cy="368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FFF00"/>
                  </a:solidFill>
                  <a:latin typeface="Bookman Old Style" pitchFamily="18" charset="0"/>
                </a:rPr>
                <a:t>height</a:t>
              </a: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1772368" y="4730179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70" name="Straight Connector 58"/>
            <p:cNvCxnSpPr>
              <a:cxnSpLocks noChangeShapeType="1"/>
            </p:cNvCxnSpPr>
            <p:nvPr/>
          </p:nvCxnSpPr>
          <p:spPr bwMode="auto">
            <a:xfrm>
              <a:off x="1791418" y="5044343"/>
              <a:ext cx="327334" cy="0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1781893" y="496830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7239004" y="3120814"/>
            <a:ext cx="124358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 flipV="1">
            <a:off x="7241954" y="1857374"/>
            <a:ext cx="0" cy="2513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481711" y="900188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374650" y="4489450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2191615" y="416936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501900" y="416936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2816225" y="4169361"/>
            <a:ext cx="320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927229" y="416936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247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110" grpId="0" animBg="1"/>
      <p:bldP spid="111" grpId="0" animBg="1"/>
      <p:bldP spid="112" grpId="0"/>
      <p:bldP spid="117" grpId="0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104" grpId="0" animBg="1"/>
      <p:bldP spid="63" grpId="0"/>
      <p:bldP spid="63" grpId="1"/>
      <p:bldP spid="76" grpId="0" animBg="1"/>
      <p:bldP spid="75" grpId="0" animBg="1"/>
      <p:bldP spid="131" grpId="0"/>
      <p:bldP spid="132" grpId="0"/>
      <p:bldP spid="133" grpId="0"/>
      <p:bldP spid="136" grpId="0"/>
      <p:bldP spid="137" grpId="0"/>
      <p:bldP spid="1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>
            <a:spLocks noChangeArrowheads="1"/>
          </p:cNvSpPr>
          <p:nvPr/>
        </p:nvSpPr>
        <p:spPr bwMode="auto">
          <a:xfrm>
            <a:off x="936625" y="2518740"/>
            <a:ext cx="2003389" cy="322659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74959" y="2560031"/>
            <a:ext cx="1922569" cy="25400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57271" y="1209162"/>
            <a:ext cx="7536366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6994" y="1233671"/>
            <a:ext cx="7398326" cy="283500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99410" y="3537466"/>
            <a:ext cx="1152525" cy="26175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25995" y="2863405"/>
            <a:ext cx="1969972" cy="25400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9410" y="3242137"/>
            <a:ext cx="2228851" cy="23248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9585" y="2812606"/>
            <a:ext cx="27362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(shaded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region)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60573" y="3845841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1495" y="3845841"/>
            <a:ext cx="663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84456" y="3845841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87773" y="3845841"/>
            <a:ext cx="5619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77       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60573" y="412444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21020" y="4124447"/>
            <a:ext cx="663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38.5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84456" y="4124447"/>
            <a:ext cx="3080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690957" y="4124447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60573" y="4396387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39435" y="4395871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prstClr val="black"/>
                </a:solidFill>
                <a:latin typeface="Bookman Old Style" pitchFamily="18" charset="0"/>
              </a:rPr>
              <a:t>66.5 cm</a:t>
            </a:r>
            <a:r>
              <a:rPr lang="en-US" altLang="en-US" sz="1600" b="1" baseline="3000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32113" y="2812606"/>
            <a:ext cx="348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99975" y="317227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867660" y="3172276"/>
            <a:ext cx="2374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semi-circle CBD)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880359" y="3479357"/>
            <a:ext cx="12420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93298" y="2812606"/>
            <a:ext cx="2669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874260" y="2863406"/>
            <a:ext cx="348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48379" y="3845841"/>
            <a:ext cx="630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49</a:t>
            </a: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893741" y="4705534"/>
            <a:ext cx="3693500" cy="31178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spcBef>
                <a:spcPct val="0"/>
              </a:spcBef>
              <a:buFontTx/>
              <a:buNone/>
              <a:defRPr/>
            </a:pPr>
            <a:endParaRPr lang="en-US" altLang="en-US" sz="1600" b="1" smtClean="0">
              <a:solidFill>
                <a:prstClr val="white"/>
              </a:solidFill>
              <a:latin typeface="Maiandra GD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70843" y="4692635"/>
            <a:ext cx="4565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Area of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shaded region is 66.5 cm</a:t>
            </a:r>
            <a:r>
              <a:rPr lang="en-US" alt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03065" y="4661084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alt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819150" y="1218229"/>
            <a:ext cx="19918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4625" y="1218229"/>
            <a:ext cx="3658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934254" y="1221022"/>
            <a:ext cx="3465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–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2926246" y="1218229"/>
            <a:ext cx="229496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 +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4958300" y="1218229"/>
            <a:ext cx="25244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(semi-circle 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Freeform 27"/>
          <p:cNvSpPr>
            <a:spLocks/>
          </p:cNvSpPr>
          <p:nvPr/>
        </p:nvSpPr>
        <p:spPr bwMode="auto">
          <a:xfrm>
            <a:off x="7474405" y="3133725"/>
            <a:ext cx="1257300" cy="1233487"/>
          </a:xfrm>
          <a:custGeom>
            <a:avLst/>
            <a:gdLst>
              <a:gd name="T0" fmla="*/ 2147483647 w 792"/>
              <a:gd name="T1" fmla="*/ 2147483647 h 777"/>
              <a:gd name="T2" fmla="*/ 0 w 792"/>
              <a:gd name="T3" fmla="*/ 2147483647 h 777"/>
              <a:gd name="T4" fmla="*/ 2147483647 w 792"/>
              <a:gd name="T5" fmla="*/ 0 h 777"/>
              <a:gd name="T6" fmla="*/ 2147483647 w 792"/>
              <a:gd name="T7" fmla="*/ 2147483647 h 777"/>
              <a:gd name="T8" fmla="*/ 2147483647 w 792"/>
              <a:gd name="T9" fmla="*/ 2147483647 h 777"/>
              <a:gd name="T10" fmla="*/ 2147483647 w 792"/>
              <a:gd name="T11" fmla="*/ 2147483647 h 777"/>
              <a:gd name="T12" fmla="*/ 2147483647 w 792"/>
              <a:gd name="T13" fmla="*/ 2147483647 h 777"/>
              <a:gd name="T14" fmla="*/ 2147483647 w 792"/>
              <a:gd name="T15" fmla="*/ 2147483647 h 777"/>
              <a:gd name="T16" fmla="*/ 2147483647 w 792"/>
              <a:gd name="T17" fmla="*/ 2147483647 h 777"/>
              <a:gd name="T18" fmla="*/ 2147483647 w 792"/>
              <a:gd name="T19" fmla="*/ 2147483647 h 777"/>
              <a:gd name="T20" fmla="*/ 2147483647 w 792"/>
              <a:gd name="T21" fmla="*/ 2147483647 h 777"/>
              <a:gd name="T22" fmla="*/ 2147483647 w 792"/>
              <a:gd name="T23" fmla="*/ 2147483647 h 777"/>
              <a:gd name="T24" fmla="*/ 2147483647 w 792"/>
              <a:gd name="T25" fmla="*/ 2147483647 h 7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92"/>
              <a:gd name="T40" fmla="*/ 0 h 777"/>
              <a:gd name="T41" fmla="*/ 792 w 792"/>
              <a:gd name="T42" fmla="*/ 777 h 7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92" h="777">
                <a:moveTo>
                  <a:pt x="63" y="777"/>
                </a:moveTo>
                <a:lnTo>
                  <a:pt x="0" y="768"/>
                </a:lnTo>
                <a:lnTo>
                  <a:pt x="768" y="0"/>
                </a:lnTo>
                <a:lnTo>
                  <a:pt x="792" y="6"/>
                </a:lnTo>
                <a:lnTo>
                  <a:pt x="783" y="75"/>
                </a:lnTo>
                <a:lnTo>
                  <a:pt x="747" y="243"/>
                </a:lnTo>
                <a:lnTo>
                  <a:pt x="693" y="363"/>
                </a:lnTo>
                <a:lnTo>
                  <a:pt x="624" y="480"/>
                </a:lnTo>
                <a:lnTo>
                  <a:pt x="528" y="579"/>
                </a:lnTo>
                <a:lnTo>
                  <a:pt x="411" y="669"/>
                </a:lnTo>
                <a:lnTo>
                  <a:pt x="291" y="723"/>
                </a:lnTo>
                <a:lnTo>
                  <a:pt x="189" y="759"/>
                </a:lnTo>
                <a:lnTo>
                  <a:pt x="63" y="777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7" name="Freeform 26"/>
          <p:cNvSpPr>
            <a:spLocks/>
          </p:cNvSpPr>
          <p:nvPr/>
        </p:nvSpPr>
        <p:spPr bwMode="auto">
          <a:xfrm>
            <a:off x="7479167" y="1862137"/>
            <a:ext cx="1238250" cy="1238250"/>
          </a:xfrm>
          <a:custGeom>
            <a:avLst/>
            <a:gdLst>
              <a:gd name="T0" fmla="*/ 0 w 780"/>
              <a:gd name="T1" fmla="*/ 0 h 780"/>
              <a:gd name="T2" fmla="*/ 2147483647 w 780"/>
              <a:gd name="T3" fmla="*/ 2147483647 h 780"/>
              <a:gd name="T4" fmla="*/ 2147483647 w 780"/>
              <a:gd name="T5" fmla="*/ 2147483647 h 780"/>
              <a:gd name="T6" fmla="*/ 2147483647 w 780"/>
              <a:gd name="T7" fmla="*/ 2147483647 h 780"/>
              <a:gd name="T8" fmla="*/ 2147483647 w 780"/>
              <a:gd name="T9" fmla="*/ 2147483647 h 780"/>
              <a:gd name="T10" fmla="*/ 2147483647 w 780"/>
              <a:gd name="T11" fmla="*/ 2147483647 h 780"/>
              <a:gd name="T12" fmla="*/ 2147483647 w 780"/>
              <a:gd name="T13" fmla="*/ 2147483647 h 780"/>
              <a:gd name="T14" fmla="*/ 0 w 7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80"/>
              <a:gd name="T25" fmla="*/ 0 h 780"/>
              <a:gd name="T26" fmla="*/ 780 w 7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80" h="780">
                <a:moveTo>
                  <a:pt x="0" y="0"/>
                </a:moveTo>
                <a:lnTo>
                  <a:pt x="780" y="780"/>
                </a:lnTo>
                <a:lnTo>
                  <a:pt x="762" y="591"/>
                </a:lnTo>
                <a:lnTo>
                  <a:pt x="672" y="381"/>
                </a:lnTo>
                <a:lnTo>
                  <a:pt x="549" y="228"/>
                </a:lnTo>
                <a:lnTo>
                  <a:pt x="369" y="93"/>
                </a:lnTo>
                <a:lnTo>
                  <a:pt x="19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6248855" y="2482850"/>
            <a:ext cx="1244600" cy="1244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5929767" y="1543050"/>
            <a:ext cx="3065463" cy="3162300"/>
            <a:chOff x="3668" y="681"/>
            <a:chExt cx="1931" cy="1992"/>
          </a:xfrm>
        </p:grpSpPr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3864" y="888"/>
              <a:ext cx="1572" cy="15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3860" y="1676"/>
              <a:ext cx="15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V="1">
              <a:off x="4652" y="880"/>
              <a:ext cx="0" cy="1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3866" y="1282"/>
              <a:ext cx="784" cy="7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4652" y="895"/>
              <a:ext cx="773" cy="7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650" y="1681"/>
              <a:ext cx="777" cy="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668" y="1555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4631" y="16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4540" y="68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4540" y="24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5407" y="156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</a:p>
          </p:txBody>
        </p:sp>
      </p:grp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533017" y="3113087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7776823" y="3124994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7486311" y="2453481"/>
            <a:ext cx="704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920367" y="3707720"/>
            <a:ext cx="704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200" b="1" dirty="0">
                <a:solidFill>
                  <a:prstClr val="black"/>
                </a:solidFill>
                <a:latin typeface="Bookman Old Style" pitchFamily="18" charset="0"/>
              </a:rPr>
              <a:t>7 cm</a:t>
            </a:r>
          </a:p>
        </p:txBody>
      </p:sp>
      <p:sp>
        <p:nvSpPr>
          <p:cNvPr id="55" name="Rounded Rectangle 54"/>
          <p:cNvSpPr>
            <a:spLocks noChangeArrowheads="1"/>
          </p:cNvSpPr>
          <p:nvPr/>
        </p:nvSpPr>
        <p:spPr bwMode="auto">
          <a:xfrm>
            <a:off x="933450" y="2107406"/>
            <a:ext cx="3114676" cy="354925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968374" y="1685548"/>
            <a:ext cx="3197299" cy="31214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06616" y="438830"/>
            <a:ext cx="7686950" cy="6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 </a:t>
            </a:r>
            <a:r>
              <a:rPr lang="en-US" alt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AB and </a:t>
            </a:r>
            <a:r>
              <a:rPr lang="en-US" alt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seg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 CD are perpendicular diameters of a circle </a:t>
            </a:r>
            <a:endParaRPr lang="en-US" alt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with </a:t>
            </a:r>
            <a:r>
              <a:rPr lang="en-US" altLang="en-US" sz="1600" b="1" dirty="0">
                <a:solidFill>
                  <a:srgbClr val="0000FF"/>
                </a:solidFill>
                <a:latin typeface="Bookman Old Style" pitchFamily="18" charset="0"/>
              </a:rPr>
              <a:t>radius 7 cm. Find the area of the shaded region.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05427" y="2980277"/>
            <a:ext cx="115207" cy="142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25777" y="882098"/>
            <a:ext cx="588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>
            <a:off x="7485742" y="3120814"/>
            <a:ext cx="124358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eaLnBrk="0" hangingPunct="0"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V="1">
            <a:off x="7488692" y="1857374"/>
            <a:ext cx="0" cy="25130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7196138" y="1218229"/>
            <a:ext cx="13477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altLang="en-US" sz="15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CBD)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02098" y="1712435"/>
            <a:ext cx="3117513" cy="25400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958169" y="1664970"/>
            <a:ext cx="3080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 = 38.5 </a:t>
            </a: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alt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alt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67740" y="2157847"/>
            <a:ext cx="3046849" cy="25400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952661" y="2116931"/>
            <a:ext cx="3108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(semicircle CBD) = 77 cm</a:t>
            </a:r>
            <a:r>
              <a:rPr lang="en-US" altLang="en-US" sz="15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altLang="en-US" sz="15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952640" y="2535555"/>
            <a:ext cx="22950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altLang="en-US" sz="1400" b="1" dirty="0">
                <a:solidFill>
                  <a:prstClr val="black"/>
                </a:solidFill>
                <a:latin typeface="Symbol" pitchFamily="18" charset="2"/>
              </a:rPr>
              <a:t>D</a:t>
            </a: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CBD</a:t>
            </a: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) = </a:t>
            </a:r>
            <a:r>
              <a:rPr lang="en-US" altLang="en-US" sz="1400" b="1" dirty="0">
                <a:solidFill>
                  <a:prstClr val="black"/>
                </a:solidFill>
                <a:latin typeface="Bookman Old Style" pitchFamily="18" charset="0"/>
              </a:rPr>
              <a:t>49 </a:t>
            </a:r>
            <a:r>
              <a:rPr lang="en-US" alt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cm</a:t>
            </a:r>
            <a:r>
              <a:rPr lang="en-US" altLang="en-US" sz="14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alt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805257" y="4117975"/>
            <a:ext cx="754678" cy="6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5" grpId="0" animBg="1"/>
      <p:bldP spid="65" grpId="1" animBg="1"/>
      <p:bldP spid="65" grpId="2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8" grpId="0"/>
      <p:bldP spid="29" grpId="0"/>
      <p:bldP spid="55" grpId="0" animBg="1"/>
      <p:bldP spid="56" grpId="0" animBg="1"/>
      <p:bldP spid="67" grpId="0"/>
      <p:bldP spid="68" grpId="0"/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060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806818" y="2346408"/>
            <a:ext cx="267556" cy="28643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62605" y="2336883"/>
            <a:ext cx="294312" cy="28643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59000" y="653806"/>
            <a:ext cx="2880000" cy="2880000"/>
          </a:xfrm>
          <a:prstGeom prst="ellipse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681" y="373721"/>
            <a:ext cx="1828800" cy="597829"/>
          </a:xfrm>
          <a:prstGeom prst="rect">
            <a:avLst/>
          </a:prstGeom>
          <a:solidFill>
            <a:srgbClr val="6EF8E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1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defRPr>
            </a:lvl1pPr>
            <a:lvl2pPr marL="388938" indent="682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2pPr>
            <a:lvl3pPr marL="777875" indent="136525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3pPr>
            <a:lvl4pPr marL="1168400" indent="203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4pPr>
            <a:lvl5pPr marL="1557338" indent="271463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 Rounded MT Bold" pitchFamily="34" charset="0"/>
              </a:defRPr>
            </a:lvl5pPr>
            <a:lvl6pPr>
              <a:defRPr b="1">
                <a:latin typeface="Arial Rounded MT Bold" pitchFamily="34" charset="0"/>
              </a:defRPr>
            </a:lvl6pPr>
            <a:lvl7pPr>
              <a:defRPr b="1">
                <a:latin typeface="Arial Rounded MT Bold" pitchFamily="34" charset="0"/>
              </a:defRPr>
            </a:lvl7pPr>
            <a:lvl8pPr>
              <a:defRPr b="1">
                <a:latin typeface="Arial Rounded MT Bold" pitchFamily="34" charset="0"/>
              </a:defRPr>
            </a:lvl8pPr>
            <a:lvl9pPr>
              <a:defRPr b="1">
                <a:latin typeface="Arial Rounded MT Bold" pitchFamily="34" charset="0"/>
              </a:defRPr>
            </a:lvl9pPr>
          </a:lstStyle>
          <a:p>
            <a:pPr algn="l"/>
            <a:r>
              <a:rPr lang="en-US" sz="3200" dirty="0">
                <a:solidFill>
                  <a:prstClr val="black"/>
                </a:solidFill>
              </a:rPr>
              <a:t>CIRCLE</a:t>
            </a:r>
          </a:p>
        </p:txBody>
      </p:sp>
      <p:sp>
        <p:nvSpPr>
          <p:cNvPr id="5" name="Oval 4"/>
          <p:cNvSpPr/>
          <p:nvPr/>
        </p:nvSpPr>
        <p:spPr>
          <a:xfrm>
            <a:off x="4359000" y="653806"/>
            <a:ext cx="2880000" cy="28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 smtClean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45000" y="20398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 smtClean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5681" y="2039806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4650678" y="1200300"/>
            <a:ext cx="1127764" cy="871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8481" y="13475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374" y="1276350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Area of circle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28850" y="127635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IN" sz="12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</a:t>
            </a:r>
            <a:r>
              <a:rPr lang="en-IN" sz="2400" b="1" baseline="300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37" y="2045553"/>
            <a:ext cx="2637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 </a:t>
            </a:r>
          </a:p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of the circle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2069" y="223021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IN" sz="2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8850" y="223021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2</a:t>
            </a:r>
            <a:r>
              <a:rPr lang="en-IN" sz="12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IN" sz="12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</a:t>
            </a:r>
            <a:endParaRPr lang="en-IN" sz="2400" b="1" baseline="30000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2069" y="12763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IN" sz="2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359000" y="653806"/>
            <a:ext cx="2880000" cy="28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IN" sz="1350" smtClean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24123" y="1657350"/>
            <a:ext cx="3191077" cy="904066"/>
            <a:chOff x="4875571" y="1936100"/>
            <a:chExt cx="3191077" cy="904066"/>
          </a:xfrm>
        </p:grpSpPr>
        <p:sp>
          <p:nvSpPr>
            <p:cNvPr id="17" name="Cloud 19"/>
            <p:cNvSpPr/>
            <p:nvPr/>
          </p:nvSpPr>
          <p:spPr>
            <a:xfrm>
              <a:off x="4875571" y="1936100"/>
              <a:ext cx="3191077" cy="90406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46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903698" y="2063553"/>
              <a:ext cx="3140075" cy="64633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pPr marL="0" marR="0" lvl="0" indent="0" algn="ctr" defTabSz="913464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</a:rPr>
                <a:t>Consider a circle with centre ‘O’ and radius ‘r’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79679" y="3630315"/>
            <a:ext cx="2233850" cy="700165"/>
            <a:chOff x="5291694" y="2132996"/>
            <a:chExt cx="2233850" cy="700165"/>
          </a:xfrm>
        </p:grpSpPr>
        <p:sp>
          <p:nvSpPr>
            <p:cNvPr id="21" name="Cloud 19"/>
            <p:cNvSpPr/>
            <p:nvPr/>
          </p:nvSpPr>
          <p:spPr>
            <a:xfrm>
              <a:off x="5291694" y="2132996"/>
              <a:ext cx="2223358" cy="700165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380830" y="2145745"/>
              <a:ext cx="214471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 that,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Diameter = 2r</a:t>
              </a:r>
              <a:endParaRPr lang="en-US" alt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52069" y="31686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IN" sz="2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8850" y="3143250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12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p</a:t>
            </a:r>
            <a:r>
              <a:rPr lang="en-IN" sz="12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lang="en-IN" sz="24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</a:t>
            </a:r>
            <a:endParaRPr lang="en-IN" sz="2400" b="1" baseline="30000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1550" y="271281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IN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or</a:t>
            </a:r>
            <a:endParaRPr lang="en-IN" sz="2400" b="1" baseline="30000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4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4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1" grpId="0" animBg="1"/>
      <p:bldP spid="31" grpId="1" animBg="1"/>
      <p:bldP spid="31" grpId="2" animBg="1"/>
      <p:bldP spid="15" grpId="0" animBg="1"/>
      <p:bldP spid="15" grpId="1" animBg="1"/>
      <p:bldP spid="4" grpId="0" animBg="1"/>
      <p:bldP spid="5" grpId="0" animBg="1"/>
      <p:bldP spid="6" grpId="0" animBg="1"/>
      <p:bldP spid="7" grpId="0"/>
      <p:bldP spid="12" grpId="0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512423" y="3888685"/>
            <a:ext cx="294312" cy="286435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2997200" y="318468"/>
            <a:ext cx="3632200" cy="646331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en-US" sz="3600" b="1" dirty="0" smtClean="0">
                <a:solidFill>
                  <a:sysClr val="windowText" lastClr="000000"/>
                </a:solidFill>
                <a:latin typeface="Bookman Old Style" panose="02050604050505020204" pitchFamily="18" charset="0"/>
              </a:rPr>
              <a:t>SEMI -CIRCLE</a:t>
            </a:r>
          </a:p>
        </p:txBody>
      </p:sp>
      <p:sp>
        <p:nvSpPr>
          <p:cNvPr id="3" name="Oval 24"/>
          <p:cNvSpPr>
            <a:spLocks noChangeArrowheads="1"/>
          </p:cNvSpPr>
          <p:nvPr/>
        </p:nvSpPr>
        <p:spPr bwMode="auto">
          <a:xfrm>
            <a:off x="3973512" y="1134823"/>
            <a:ext cx="2438400" cy="2438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3024" y="2371486"/>
            <a:ext cx="2660650" cy="1358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5" name="Straight Connector 4"/>
          <p:cNvCxnSpPr>
            <a:cxnSpLocks noChangeShapeType="1"/>
            <a:stCxn id="3" idx="2"/>
          </p:cNvCxnSpPr>
          <p:nvPr/>
        </p:nvCxnSpPr>
        <p:spPr bwMode="auto">
          <a:xfrm rot="10800000" flipH="1">
            <a:off x="3973512" y="2350848"/>
            <a:ext cx="2446337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7844" y="3251049"/>
            <a:ext cx="3267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Area of semicircle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67274" y="3817786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 dirty="0" err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20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43511" y="3817786"/>
            <a:ext cx="588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Bookman Old Style" pitchFamily="18" charset="0"/>
              </a:rPr>
              <a:t>+ </a:t>
            </a:r>
            <a:r>
              <a:rPr lang="en-US" alt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altLang="en-US" sz="20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1" name="Arc 10"/>
          <p:cNvSpPr/>
          <p:nvPr/>
        </p:nvSpPr>
        <p:spPr bwMode="auto">
          <a:xfrm>
            <a:off x="3967162" y="1141173"/>
            <a:ext cx="2443162" cy="2457450"/>
          </a:xfrm>
          <a:prstGeom prst="arc">
            <a:avLst>
              <a:gd name="adj1" fmla="val 10808616"/>
              <a:gd name="adj2" fmla="val 0"/>
            </a:avLst>
          </a:prstGeom>
          <a:noFill/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US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82154" y="3106030"/>
            <a:ext cx="354584" cy="699116"/>
            <a:chOff x="1721040" y="3000375"/>
            <a:chExt cx="354584" cy="69911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21040" y="3000375"/>
              <a:ext cx="3545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  <a:endParaRPr lang="en-US" alt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>
              <a:off x="1730389" y="3349068"/>
              <a:ext cx="319088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721040" y="3299381"/>
              <a:ext cx="3545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b="1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  <a:endParaRPr lang="en-US" altLang="en-US" sz="20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66800" y="3817786"/>
            <a:ext cx="33137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Perimeter of semicircle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10555" y="4257206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 dirty="0" err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endParaRPr lang="en-US" altLang="en-US" sz="20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486400" y="4257206"/>
            <a:ext cx="473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2r</a:t>
            </a:r>
            <a:endParaRPr lang="en-US" altLang="en-US" sz="2000" b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2046" y="425720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142294" y="2298324"/>
            <a:ext cx="91440" cy="9144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7844" y="2605184"/>
            <a:ext cx="39933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Area of semicircle</a:t>
            </a:r>
            <a:endParaRPr lang="en-US" altLang="en-US" sz="2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00549" y="2631514"/>
            <a:ext cx="1851941" cy="346587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31378" y="2460370"/>
            <a:ext cx="2483822" cy="697998"/>
            <a:chOff x="1654363" y="3320648"/>
            <a:chExt cx="2483822" cy="697998"/>
          </a:xfrm>
        </p:grpSpPr>
        <p:grpSp>
          <p:nvGrpSpPr>
            <p:cNvPr id="28" name="Group 27"/>
            <p:cNvGrpSpPr/>
            <p:nvPr/>
          </p:nvGrpSpPr>
          <p:grpSpPr>
            <a:xfrm>
              <a:off x="1654363" y="3320648"/>
              <a:ext cx="373636" cy="697998"/>
              <a:chOff x="1701988" y="3292073"/>
              <a:chExt cx="373636" cy="697998"/>
            </a:xfrm>
          </p:grpSpPr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701988" y="3292073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  <a:endParaRPr lang="en-US" alt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31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1729972" y="3647519"/>
                <a:ext cx="319088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721040" y="3589961"/>
                <a:ext cx="3545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altLang="en-US" sz="20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49764" y="3444793"/>
              <a:ext cx="21884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Bookman Old Style" pitchFamily="18" charset="0"/>
                  <a:sym typeface="Symbol"/>
                </a:rPr>
                <a:t></a:t>
              </a:r>
              <a:r>
                <a:rPr lang="en-US" altLang="en-US" sz="2000" b="1" dirty="0" smtClean="0">
                  <a:solidFill>
                    <a:srgbClr val="000000"/>
                  </a:solidFill>
                  <a:latin typeface="Bookman Old Style" pitchFamily="18" charset="0"/>
                </a:rPr>
                <a:t> Area of circle</a:t>
              </a:r>
              <a:endParaRPr lang="en-US" altLang="en-US" sz="2000" b="1" baseline="3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99082" y="1182978"/>
            <a:ext cx="2583235" cy="722192"/>
            <a:chOff x="661942" y="4355303"/>
            <a:chExt cx="2583235" cy="722192"/>
          </a:xfrm>
        </p:grpSpPr>
        <p:sp>
          <p:nvSpPr>
            <p:cNvPr id="33" name="Rounded Rectangle 32"/>
            <p:cNvSpPr/>
            <p:nvPr/>
          </p:nvSpPr>
          <p:spPr>
            <a:xfrm>
              <a:off x="661942" y="4355303"/>
              <a:ext cx="2583235" cy="72219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" name="TextBox 33"/>
            <p:cNvSpPr txBox="1">
              <a:spLocks noChangeArrowheads="1"/>
            </p:cNvSpPr>
            <p:nvPr/>
          </p:nvSpPr>
          <p:spPr bwMode="auto">
            <a:xfrm>
              <a:off x="681218" y="4529827"/>
              <a:ext cx="25530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Area of circle = </a:t>
              </a:r>
              <a:r>
                <a:rPr lang="en-US" altLang="en-US" sz="1800" b="1" dirty="0" smtClean="0">
                  <a:solidFill>
                    <a:prstClr val="white"/>
                  </a:solidFill>
                  <a:latin typeface="Symbol" pitchFamily="18" charset="2"/>
                </a:rPr>
                <a:t>p</a:t>
              </a: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r</a:t>
              </a:r>
              <a:r>
                <a:rPr lang="en-US" altLang="en-US" sz="1800" b="1" baseline="30000" dirty="0" smtClean="0">
                  <a:solidFill>
                    <a:prstClr val="white"/>
                  </a:solidFill>
                  <a:latin typeface="Bookman Old Style" pitchFamily="18" charset="0"/>
                </a:rPr>
                <a:t>2</a:t>
              </a: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 </a:t>
              </a:r>
              <a:endParaRPr lang="en-US" alt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45387" y="1329388"/>
            <a:ext cx="2435053" cy="640509"/>
            <a:chOff x="5233169" y="2107787"/>
            <a:chExt cx="2435053" cy="640509"/>
          </a:xfrm>
        </p:grpSpPr>
        <p:sp>
          <p:nvSpPr>
            <p:cNvPr id="37" name="Cloud 19"/>
            <p:cNvSpPr/>
            <p:nvPr/>
          </p:nvSpPr>
          <p:spPr>
            <a:xfrm>
              <a:off x="5233169" y="2107787"/>
              <a:ext cx="2391210" cy="64050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238154" y="2219967"/>
              <a:ext cx="2430068" cy="369332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/>
                <a:t>Consider a circle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22976" y="1206551"/>
            <a:ext cx="1999092" cy="829715"/>
            <a:chOff x="5412294" y="2114788"/>
            <a:chExt cx="1999092" cy="829715"/>
          </a:xfrm>
        </p:grpSpPr>
        <p:sp>
          <p:nvSpPr>
            <p:cNvPr id="40" name="Cloud 19"/>
            <p:cNvSpPr/>
            <p:nvPr/>
          </p:nvSpPr>
          <p:spPr>
            <a:xfrm>
              <a:off x="5412294" y="2114788"/>
              <a:ext cx="1999092" cy="8297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441862" y="2211500"/>
              <a:ext cx="1954916" cy="64633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/>
                <a:t>Let us draw a </a:t>
              </a:r>
            </a:p>
            <a:p>
              <a:r>
                <a:rPr lang="en-US" altLang="en-US" b="1" dirty="0"/>
                <a:t>diameter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6522" y="1029537"/>
            <a:ext cx="3140075" cy="1096172"/>
            <a:chOff x="4883150" y="1990026"/>
            <a:chExt cx="3140075" cy="1096172"/>
          </a:xfrm>
        </p:grpSpPr>
        <p:sp>
          <p:nvSpPr>
            <p:cNvPr id="43" name="Cloud 19"/>
            <p:cNvSpPr/>
            <p:nvPr/>
          </p:nvSpPr>
          <p:spPr>
            <a:xfrm>
              <a:off x="4934172" y="1990026"/>
              <a:ext cx="3006139" cy="109617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883150" y="2058637"/>
              <a:ext cx="3140075" cy="92333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/>
                <a:t>Diameter divides circular region in two equal parts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4651" y="1162843"/>
            <a:ext cx="2589338" cy="829559"/>
            <a:chOff x="5125638" y="2080998"/>
            <a:chExt cx="2589338" cy="829559"/>
          </a:xfrm>
        </p:grpSpPr>
        <p:sp>
          <p:nvSpPr>
            <p:cNvPr id="46" name="Cloud 19"/>
            <p:cNvSpPr/>
            <p:nvPr/>
          </p:nvSpPr>
          <p:spPr>
            <a:xfrm>
              <a:off x="5125638" y="2080998"/>
              <a:ext cx="2589338" cy="82955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161848" y="2163456"/>
              <a:ext cx="2548812" cy="64633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/>
                <a:t>Each part is called </a:t>
              </a:r>
            </a:p>
            <a:p>
              <a:r>
                <a:rPr lang="en-US" altLang="en-US" b="1" dirty="0"/>
                <a:t>semicircle</a:t>
              </a: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3092450" y="411823"/>
            <a:ext cx="1319639" cy="44825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226993" y="317194"/>
            <a:ext cx="897207" cy="446977"/>
            <a:chOff x="3724973" y="1997568"/>
            <a:chExt cx="897207" cy="446977"/>
          </a:xfrm>
        </p:grpSpPr>
        <p:sp>
          <p:nvSpPr>
            <p:cNvPr id="50" name="Rounded Rectangular Callout 49"/>
            <p:cNvSpPr/>
            <p:nvPr/>
          </p:nvSpPr>
          <p:spPr>
            <a:xfrm>
              <a:off x="3737453" y="1997568"/>
              <a:ext cx="716195" cy="446977"/>
            </a:xfrm>
            <a:prstGeom prst="wedgeRoundRectCallout">
              <a:avLst>
                <a:gd name="adj1" fmla="val 90714"/>
                <a:gd name="adj2" fmla="val 36659"/>
                <a:gd name="adj3" fmla="val 16667"/>
              </a:avLst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3724973" y="2022904"/>
              <a:ext cx="8972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prstClr val="white"/>
                  </a:solidFill>
                  <a:latin typeface="Bookman Old Style" pitchFamily="18" charset="0"/>
                </a:rPr>
                <a:t>Half</a:t>
              </a:r>
              <a:endParaRPr lang="en-US" sz="20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184774" y="3220329"/>
            <a:ext cx="556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en-US" sz="2000" b="1" dirty="0" smtClean="0">
                <a:solidFill>
                  <a:srgbClr val="000000"/>
                </a:solidFill>
                <a:latin typeface="Bookman Old Style" pitchFamily="18" charset="0"/>
              </a:rPr>
              <a:t>r</a:t>
            </a:r>
            <a:r>
              <a:rPr lang="en-US" altLang="en-US" sz="20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US" altLang="en-US" sz="2000" b="1" baseline="300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5174456" y="1122916"/>
            <a:ext cx="0" cy="2443163"/>
          </a:xfrm>
          <a:prstGeom prst="line">
            <a:avLst/>
          </a:prstGeom>
          <a:noFill/>
          <a:ln w="76200" algn="ctr">
            <a:solidFill>
              <a:srgbClr val="0000FF"/>
            </a:solidFill>
            <a:round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" name="Group 54"/>
          <p:cNvGrpSpPr/>
          <p:nvPr/>
        </p:nvGrpSpPr>
        <p:grpSpPr>
          <a:xfrm>
            <a:off x="628414" y="1153686"/>
            <a:ext cx="2589338" cy="829559"/>
            <a:chOff x="5125638" y="2080998"/>
            <a:chExt cx="2589338" cy="829559"/>
          </a:xfrm>
        </p:grpSpPr>
        <p:sp>
          <p:nvSpPr>
            <p:cNvPr id="56" name="Cloud 19"/>
            <p:cNvSpPr/>
            <p:nvPr/>
          </p:nvSpPr>
          <p:spPr>
            <a:xfrm>
              <a:off x="5125638" y="2080998"/>
              <a:ext cx="2589338" cy="82955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5161848" y="2163456"/>
              <a:ext cx="2548812" cy="64633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 smtClean="0"/>
                <a:t>Let us consider one semicircle</a:t>
              </a:r>
              <a:endParaRPr lang="en-US" altLang="en-US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2730" y="1211454"/>
            <a:ext cx="2589338" cy="829559"/>
            <a:chOff x="5125638" y="2080998"/>
            <a:chExt cx="2589338" cy="829559"/>
          </a:xfrm>
        </p:grpSpPr>
        <p:sp>
          <p:nvSpPr>
            <p:cNvPr id="59" name="Cloud 19"/>
            <p:cNvSpPr/>
            <p:nvPr/>
          </p:nvSpPr>
          <p:spPr>
            <a:xfrm>
              <a:off x="5125638" y="2080998"/>
              <a:ext cx="2589338" cy="82955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kern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161848" y="2163456"/>
              <a:ext cx="2548812" cy="64633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defTabSz="913464" eaLnBrk="0" fontAlgn="base" hangingPunct="0">
                <a:spcBef>
                  <a:spcPct val="0"/>
                </a:spcBef>
                <a:spcAft>
                  <a:spcPct val="0"/>
                </a:spcAft>
                <a:defRPr kern="0">
                  <a:solidFill>
                    <a:prstClr val="white"/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en-US" altLang="en-US" b="1" dirty="0" smtClean="0"/>
                <a:t>We know that,</a:t>
              </a:r>
            </a:p>
            <a:p>
              <a:r>
                <a:rPr lang="en-US" altLang="en-US" b="1" dirty="0" smtClean="0"/>
                <a:t>Diameter = 2r</a:t>
              </a:r>
              <a:endParaRPr lang="en-US" altLang="en-US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4462046" y="2605184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62046" y="3251049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62046" y="381778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43511" y="425720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00"/>
                </a:solidFill>
                <a:latin typeface="Bookman Old Style" pitchFamily="18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2" grpId="0" animBg="1"/>
      <p:bldP spid="3" grpId="0" animBg="1"/>
      <p:bldP spid="4" grpId="0" animBg="1"/>
      <p:bldP spid="9" grpId="0"/>
      <p:bldP spid="10" grpId="0"/>
      <p:bldP spid="19" grpId="0"/>
      <p:bldP spid="20" grpId="0"/>
      <p:bldP spid="21" grpId="0"/>
      <p:bldP spid="22" grpId="0"/>
      <p:bldP spid="6" grpId="0" animBg="1"/>
      <p:bldP spid="8" grpId="0" animBg="1"/>
      <p:bldP spid="8" grpId="1" animBg="1"/>
      <p:bldP spid="48" grpId="0" animBg="1"/>
      <p:bldP spid="48" grpId="1" animBg="1"/>
      <p:bldP spid="54" grpId="0"/>
      <p:bldP spid="61" grpId="0"/>
      <p:bldP spid="62" grpId="0"/>
      <p:bldP spid="6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7636" y="516454"/>
            <a:ext cx="6721619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4975636" y="543137"/>
            <a:ext cx="2510895" cy="214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17196" y="793593"/>
            <a:ext cx="5147408" cy="2227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831420" y="787420"/>
            <a:ext cx="5172310" cy="214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381593" y="2657094"/>
            <a:ext cx="196653" cy="2343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0" name="Rounded Rectangle 39"/>
          <p:cNvSpPr/>
          <p:nvPr/>
        </p:nvSpPr>
        <p:spPr>
          <a:xfrm>
            <a:off x="2811830" y="2668193"/>
            <a:ext cx="216318" cy="2320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Rounded Rectangle 1"/>
          <p:cNvSpPr/>
          <p:nvPr/>
        </p:nvSpPr>
        <p:spPr>
          <a:xfrm>
            <a:off x="733297" y="236367"/>
            <a:ext cx="6068903" cy="24426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302" y="4571778"/>
            <a:ext cx="3983027" cy="2859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950" y="1436370"/>
            <a:ext cx="2762250" cy="492443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radius of the </a:t>
            </a:r>
          </a:p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bigger circle be R.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626" y="2122170"/>
            <a:ext cx="3817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724" y="2122170"/>
            <a:ext cx="1143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626" y="2625805"/>
            <a:ext cx="3817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324" y="2625805"/>
            <a:ext cx="1295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724" y="2625805"/>
            <a:ext cx="45719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7626" y="3080945"/>
            <a:ext cx="3817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2924" y="3080945"/>
            <a:ext cx="18288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41725" y="3080945"/>
            <a:ext cx="4572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7626" y="4042069"/>
            <a:ext cx="3817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8658" y="4042069"/>
            <a:ext cx="7022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1723" y="4042069"/>
            <a:ext cx="188781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28 cm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7626" y="4599274"/>
            <a:ext cx="40005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1540" y="4585088"/>
            <a:ext cx="401574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the bigger circle is 28 cm.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3700" y="1407696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188658" y="3195405"/>
            <a:ext cx="229830" cy="69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046355" y="3195405"/>
            <a:ext cx="233874" cy="69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36398" y="1971965"/>
            <a:ext cx="545202" cy="1937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91359" y="541344"/>
            <a:ext cx="3038184" cy="21404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129333" y="2035195"/>
            <a:ext cx="423805" cy="1470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" y="233827"/>
            <a:ext cx="7620000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347663" indent="-347663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radii of two circles are 19 cm and 9 cm respectively.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50562" y="2122170"/>
            <a:ext cx="3055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9324" y="2122170"/>
            <a:ext cx="762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86657" y="2122170"/>
            <a:ext cx="762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4747" y="462975"/>
            <a:ext cx="7256253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7663" indent="-347663" algn="just">
              <a:buClr>
                <a:prstClr val="white"/>
              </a:buClr>
            </a:pP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Find the radius of the circle which has circumference equal to</a:t>
            </a:r>
          </a:p>
          <a:p>
            <a:pPr marL="347663" indent="-347663" algn="just">
              <a:buClr>
                <a:prstClr val="white"/>
              </a:buClr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he sum of the circumference of the two circles. 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046355" y="2356585"/>
            <a:ext cx="202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41260" y="2356585"/>
            <a:ext cx="2042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70324" y="2579638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+ 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75273" y="3080945"/>
            <a:ext cx="6046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(19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02677" y="3080945"/>
            <a:ext cx="6046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+ 9)</a:t>
            </a:r>
          </a:p>
        </p:txBody>
      </p:sp>
      <p:sp>
        <p:nvSpPr>
          <p:cNvPr id="35" name="Oval 34"/>
          <p:cNvSpPr/>
          <p:nvPr/>
        </p:nvSpPr>
        <p:spPr>
          <a:xfrm>
            <a:off x="3886200" y="1263040"/>
            <a:ext cx="1363842" cy="1363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2600" y="1488032"/>
            <a:ext cx="1036030" cy="1036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29370" y="1123950"/>
            <a:ext cx="1932980" cy="1932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576763" y="1944961"/>
            <a:ext cx="661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540302" y="1917142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648200" y="1694220"/>
            <a:ext cx="396411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19119" y="1967995"/>
            <a:ext cx="730553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19 cm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088983" y="2006047"/>
            <a:ext cx="509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52796" y="1978228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46800" y="1799114"/>
            <a:ext cx="396411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34089" y="2011492"/>
            <a:ext cx="603763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9 cm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897906" y="2090440"/>
            <a:ext cx="95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868041" y="2062621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12641" y="1866900"/>
            <a:ext cx="297830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67652" y="2095103"/>
            <a:ext cx="374888" cy="3693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2400" b="1" dirty="0" smtClean="0">
                <a:solidFill>
                  <a:prstClr val="black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?</a:t>
            </a:r>
            <a:endParaRPr lang="en-US" sz="2400" b="1" baseline="-25000" dirty="0" smtClean="0">
              <a:solidFill>
                <a:prstClr val="black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86200" y="1263040"/>
            <a:ext cx="1363842" cy="1363842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562600" y="1488032"/>
            <a:ext cx="1036030" cy="103603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929370" y="1123950"/>
            <a:ext cx="1932980" cy="1932980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19700" y="1790938"/>
            <a:ext cx="339479" cy="430887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28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28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91048" y="1790938"/>
            <a:ext cx="339479" cy="430887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28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8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66" name="Cloud 19"/>
          <p:cNvSpPr/>
          <p:nvPr/>
        </p:nvSpPr>
        <p:spPr>
          <a:xfrm>
            <a:off x="420476" y="2487369"/>
            <a:ext cx="3580740" cy="770181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82555" y="2535019"/>
            <a:ext cx="3495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circumference of a circle?</a:t>
            </a:r>
            <a:endParaRPr lang="en-US" alt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777067" y="2621385"/>
            <a:ext cx="909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altLang="en-US" sz="2800" b="1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endParaRPr lang="en-US" altLang="en-US" sz="28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200" y="3527369"/>
            <a:ext cx="18288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 =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852824" y="3527369"/>
            <a:ext cx="6046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19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80228" y="3527369"/>
            <a:ext cx="60465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7626" y="3527369"/>
            <a:ext cx="38176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41237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5" presetClass="emph" presetSubtype="0" repeatCount="4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3" grpId="0" animBg="1"/>
      <p:bldP spid="63" grpId="1" animBg="1"/>
      <p:bldP spid="3" grpId="0" animBg="1"/>
      <p:bldP spid="3" grpId="1" animBg="1"/>
      <p:bldP spid="64" grpId="0" animBg="1"/>
      <p:bldP spid="64" grpId="1" animBg="1"/>
      <p:bldP spid="38" grpId="0" animBg="1"/>
      <p:bldP spid="38" grpId="1" animBg="1"/>
      <p:bldP spid="40" grpId="0" animBg="1"/>
      <p:bldP spid="40" grpId="1" animBg="1"/>
      <p:bldP spid="2" grpId="0" animBg="1"/>
      <p:bldP spid="2" grpId="1" animBg="1"/>
      <p:bldP spid="5" grpId="0" animBg="1"/>
      <p:bldP spid="6" grpId="0" uiExpand="1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9" grpId="0" animBg="1"/>
      <p:bldP spid="39" grpId="1" animBg="1"/>
      <p:bldP spid="23" grpId="0" animBg="1"/>
      <p:bldP spid="23" grpId="1" animBg="1"/>
      <p:bldP spid="42" grpId="0" animBg="1"/>
      <p:bldP spid="42" grpId="1" animBg="1"/>
      <p:bldP spid="25" grpId="0"/>
      <p:bldP spid="26" grpId="0"/>
      <p:bldP spid="27" grpId="0"/>
      <p:bldP spid="28" grpId="0"/>
      <p:bldP spid="31" grpId="0" build="p"/>
      <p:bldP spid="34" grpId="0"/>
      <p:bldP spid="41" grpId="0"/>
      <p:bldP spid="43" grpId="0"/>
      <p:bldP spid="35" grpId="0" animBg="1"/>
      <p:bldP spid="44" grpId="0" animBg="1"/>
      <p:bldP spid="45" grpId="0" animBg="1"/>
      <p:bldP spid="47" grpId="0" animBg="1"/>
      <p:bldP spid="48" grpId="0"/>
      <p:bldP spid="49" grpId="0"/>
      <p:bldP spid="51" grpId="0" animBg="1"/>
      <p:bldP spid="52" grpId="0"/>
      <p:bldP spid="53" grpId="0"/>
      <p:bldP spid="55" grpId="0" animBg="1"/>
      <p:bldP spid="56" grpId="0"/>
      <p:bldP spid="57" grpId="0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  <p:bldP spid="60" grpId="0" animBg="1"/>
      <p:bldP spid="60" grpId="1" animBg="1"/>
      <p:bldP spid="60" grpId="2" animBg="1"/>
      <p:bldP spid="60" grpId="3" animBg="1"/>
      <p:bldP spid="61" grpId="0"/>
      <p:bldP spid="62" grpId="0"/>
      <p:bldP spid="66" grpId="0" animBg="1"/>
      <p:bldP spid="66" grpId="1" animBg="1"/>
      <p:bldP spid="67" grpId="0"/>
      <p:bldP spid="67" grpId="1"/>
      <p:bldP spid="68" grpId="0"/>
      <p:bldP spid="68" grpId="1"/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/>
          <p:cNvSpPr/>
          <p:nvPr/>
        </p:nvSpPr>
        <p:spPr>
          <a:xfrm>
            <a:off x="6996107" y="1324570"/>
            <a:ext cx="1932980" cy="1932980"/>
          </a:xfrm>
          <a:prstGeom prst="ellipse">
            <a:avLst/>
          </a:prstGeom>
          <a:solidFill>
            <a:srgbClr val="00B050">
              <a:alpha val="6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15650" y="1688652"/>
            <a:ext cx="1036030" cy="1036030"/>
          </a:xfrm>
          <a:prstGeom prst="ellipse">
            <a:avLst/>
          </a:prstGeom>
          <a:solidFill>
            <a:srgbClr val="00B050">
              <a:alpha val="5803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939250" y="1463660"/>
            <a:ext cx="1363842" cy="1363842"/>
          </a:xfrm>
          <a:prstGeom prst="ellipse">
            <a:avLst/>
          </a:prstGeom>
          <a:solidFill>
            <a:srgbClr val="00B050">
              <a:alpha val="6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40387" y="754163"/>
            <a:ext cx="2566189" cy="21835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828012" y="205020"/>
            <a:ext cx="5949322" cy="24604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35517" y="494624"/>
            <a:ext cx="690530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4689188" y="494624"/>
            <a:ext cx="3041302" cy="2327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ounded Rectangle 119"/>
          <p:cNvSpPr/>
          <p:nvPr/>
        </p:nvSpPr>
        <p:spPr>
          <a:xfrm>
            <a:off x="850919" y="741888"/>
            <a:ext cx="2589634" cy="2327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2837999" y="1793118"/>
            <a:ext cx="196653" cy="2320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8" name="Rounded Rectangle 47"/>
          <p:cNvSpPr/>
          <p:nvPr/>
        </p:nvSpPr>
        <p:spPr>
          <a:xfrm>
            <a:off x="2301542" y="1791958"/>
            <a:ext cx="189886" cy="23436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0" name="Rounded Rectangle 49"/>
          <p:cNvSpPr/>
          <p:nvPr/>
        </p:nvSpPr>
        <p:spPr>
          <a:xfrm>
            <a:off x="4785943" y="2187056"/>
            <a:ext cx="434818" cy="16999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184122" y="2234469"/>
            <a:ext cx="419608" cy="15454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857126" y="491110"/>
            <a:ext cx="3041302" cy="23275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527050" y="3813841"/>
            <a:ext cx="4258893" cy="272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6698" y="133350"/>
            <a:ext cx="7219950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	The radii of two circles are 8 cm and 6 cm respectively.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35998" y="1106540"/>
            <a:ext cx="472661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radius of the bigger circle be 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04825" y="1411129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51509" y="1411129"/>
            <a:ext cx="14097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046658" y="1750072"/>
            <a:ext cx="15240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4825" y="2154721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84908" y="2154721"/>
            <a:ext cx="86677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13522" y="3790950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2" name="Rectangle 91"/>
          <p:cNvSpPr/>
          <p:nvPr/>
        </p:nvSpPr>
        <p:spPr>
          <a:xfrm>
            <a:off x="-96078" y="3813581"/>
            <a:ext cx="5486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          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the bigger circle is 10 cm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04825" y="2548439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84908" y="2548439"/>
            <a:ext cx="85072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035630" y="2548439"/>
            <a:ext cx="800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64  +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4825" y="2964543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268906" y="2964543"/>
            <a:ext cx="770078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036817" y="2964543"/>
            <a:ext cx="641731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100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4825" y="3392329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82469" y="3392329"/>
            <a:ext cx="1246632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   =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57577" y="3392329"/>
            <a:ext cx="112036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10 cm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4948" y="10477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2088805" y="1843125"/>
            <a:ext cx="155574" cy="144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98648" y="427264"/>
            <a:ext cx="7886700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Find the radius of the circle having area equal to the sum of the                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areas of the two circles.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590800" y="1411129"/>
            <a:ext cx="35623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23109" y="1411129"/>
            <a:ext cx="6343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47034" y="1411129"/>
            <a:ext cx="63436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04825" y="1768373"/>
            <a:ext cx="914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108709" y="1769896"/>
            <a:ext cx="942974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=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2184030" y="1639810"/>
            <a:ext cx="115841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113882" y="1639810"/>
            <a:ext cx="9573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2699384" y="2548439"/>
            <a:ext cx="8001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36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75509" y="2154721"/>
            <a:ext cx="558026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6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72861" y="2154721"/>
            <a:ext cx="626623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3939250" y="1463660"/>
            <a:ext cx="1363842" cy="1363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15650" y="1688652"/>
            <a:ext cx="1036030" cy="1036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982420" y="1324570"/>
            <a:ext cx="1932980" cy="1932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629813" y="2145581"/>
            <a:ext cx="6612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593352" y="2117762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01250" y="1894840"/>
            <a:ext cx="396411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72169" y="2168615"/>
            <a:ext cx="730553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8 cm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142033" y="2206667"/>
            <a:ext cx="509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105846" y="2178848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99850" y="1999734"/>
            <a:ext cx="396411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2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080789" y="2212112"/>
            <a:ext cx="603763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6 cm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7950956" y="2291060"/>
            <a:ext cx="958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921091" y="2263241"/>
            <a:ext cx="55639" cy="55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265691" y="2067520"/>
            <a:ext cx="297830" cy="184666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200" b="1" baseline="-25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20702" y="2295723"/>
            <a:ext cx="374888" cy="3693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2400" b="1" dirty="0" smtClean="0">
                <a:solidFill>
                  <a:prstClr val="black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?</a:t>
            </a:r>
            <a:endParaRPr lang="en-US" sz="2400" b="1" baseline="-25000" dirty="0" smtClean="0">
              <a:solidFill>
                <a:prstClr val="black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72750" y="1931233"/>
            <a:ext cx="339479" cy="430887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28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28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644098" y="1931233"/>
            <a:ext cx="339479" cy="430887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28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2800" b="1" dirty="0" smtClean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21" name="Cloud 19"/>
          <p:cNvSpPr/>
          <p:nvPr/>
        </p:nvSpPr>
        <p:spPr>
          <a:xfrm>
            <a:off x="939139" y="2192310"/>
            <a:ext cx="2959289" cy="847199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1028170" y="2156170"/>
            <a:ext cx="28183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prstClr val="white"/>
                </a:solidFill>
                <a:latin typeface="Bookman Old Style" pitchFamily="18" charset="0"/>
              </a:rPr>
              <a:t>What is the formula to find area of a circle?</a:t>
            </a:r>
            <a:endParaRPr lang="en-US" alt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1931596" y="2384370"/>
            <a:ext cx="826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</a:t>
            </a:r>
            <a:r>
              <a:rPr lang="en-US" altLang="en-US" sz="2400" b="1" dirty="0" smtClean="0">
                <a:solidFill>
                  <a:srgbClr val="FFFF00"/>
                </a:solidFill>
                <a:latin typeface="Bookman Old Style" pitchFamily="18" charset="0"/>
              </a:rPr>
              <a:t>r</a:t>
            </a:r>
            <a:r>
              <a:rPr lang="en-US" altLang="en-US" sz="24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altLang="en-US" sz="24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1320650" y="1836920"/>
            <a:ext cx="152613" cy="134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79486" y="2115998"/>
            <a:ext cx="534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76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44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5" grpId="2" animBg="1"/>
      <p:bldP spid="105" grpId="3" animBg="1"/>
      <p:bldP spid="73" grpId="0" animBg="1"/>
      <p:bldP spid="73" grpId="1" animBg="1"/>
      <p:bldP spid="73" grpId="2" animBg="1"/>
      <p:bldP spid="73" grpId="3" animBg="1"/>
      <p:bldP spid="72" grpId="0" animBg="1"/>
      <p:bldP spid="72" grpId="1" animBg="1"/>
      <p:bldP spid="72" grpId="2" animBg="1"/>
      <p:bldP spid="72" grpId="3" animBg="1"/>
      <p:bldP spid="74" grpId="0" animBg="1"/>
      <p:bldP spid="74" grpId="1" animBg="1"/>
      <p:bldP spid="59" grpId="0" animBg="1"/>
      <p:bldP spid="59" grpId="1" animBg="1"/>
      <p:bldP spid="75" grpId="0" animBg="1"/>
      <p:bldP spid="75" grpId="1" animBg="1"/>
      <p:bldP spid="119" grpId="0" animBg="1"/>
      <p:bldP spid="119" grpId="1" animBg="1"/>
      <p:bldP spid="120" grpId="0" animBg="1"/>
      <p:bldP spid="120" grpId="1" animBg="1"/>
      <p:bldP spid="49" grpId="0" animBg="1"/>
      <p:bldP spid="49" grpId="1" animBg="1"/>
      <p:bldP spid="48" grpId="0" animBg="1"/>
      <p:bldP spid="48" grpId="1" animBg="1"/>
      <p:bldP spid="50" grpId="0" animBg="1"/>
      <p:bldP spid="50" grpId="1" animBg="1"/>
      <p:bldP spid="51" grpId="0" animBg="1"/>
      <p:bldP spid="51" grpId="1" animBg="1"/>
      <p:bldP spid="76" grpId="0" animBg="1"/>
      <p:bldP spid="76" grpId="1" animBg="1"/>
      <p:bldP spid="79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7" grpId="0"/>
      <p:bldP spid="108" grpId="0"/>
      <p:bldP spid="109" grpId="0"/>
      <p:bldP spid="110" grpId="0"/>
      <p:bldP spid="111" grpId="0"/>
      <p:bldP spid="112" grpId="0"/>
      <p:bldP spid="116" grpId="0"/>
      <p:bldP spid="52" grpId="0"/>
      <p:bldP spid="53" grpId="0"/>
      <p:bldP spid="56" grpId="0" animBg="1"/>
      <p:bldP spid="57" grpId="0" animBg="1"/>
      <p:bldP spid="58" grpId="0" animBg="1"/>
      <p:bldP spid="61" grpId="0" animBg="1"/>
      <p:bldP spid="62" grpId="0"/>
      <p:bldP spid="63" grpId="0"/>
      <p:bldP spid="65" grpId="0" animBg="1"/>
      <p:bldP spid="66" grpId="0"/>
      <p:bldP spid="67" grpId="0"/>
      <p:bldP spid="69" grpId="0" animBg="1"/>
      <p:bldP spid="70" grpId="0"/>
      <p:bldP spid="71" grpId="0"/>
      <p:bldP spid="117" grpId="0"/>
      <p:bldP spid="118" grpId="0"/>
      <p:bldP spid="121" grpId="0" animBg="1"/>
      <p:bldP spid="121" grpId="1" animBg="1"/>
      <p:bldP spid="122" grpId="0"/>
      <p:bldP spid="122" grpId="1"/>
      <p:bldP spid="123" grpId="0"/>
      <p:bldP spid="123" grpId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641148" y="1226799"/>
            <a:ext cx="1924107" cy="2560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066800" y="1226799"/>
            <a:ext cx="2209800" cy="25603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50868" y="524879"/>
            <a:ext cx="669013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6186" y="462975"/>
            <a:ext cx="795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perimeter and the area of a circle are numerically equal,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then find the radius of circle.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66029"/>
            <a:ext cx="60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Sol.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358" y="1166029"/>
            <a:ext cx="24711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Perimeter of a circle 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3008" y="1623229"/>
            <a:ext cx="59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6358" y="1627039"/>
            <a:ext cx="5226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p</a:t>
            </a:r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2937" y="1166029"/>
            <a:ext cx="300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=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9747" y="1166029"/>
            <a:ext cx="2061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Area of the circle</a:t>
            </a:r>
            <a:endParaRPr lang="en-US" sz="16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82937" y="1627039"/>
            <a:ext cx="300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=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0276" y="2125960"/>
            <a:ext cx="4253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2r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21763" y="2128342"/>
            <a:ext cx="379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2937" y="2128342"/>
            <a:ext cx="300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=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47985" y="2650485"/>
            <a:ext cx="328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2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23272" y="2506960"/>
            <a:ext cx="379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r>
              <a:rPr lang="en-US" sz="1600" b="1" baseline="30000" dirty="0" smtClean="0"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82937" y="2621256"/>
            <a:ext cx="300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=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635213" y="2813824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41148" y="2764543"/>
            <a:ext cx="312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47985" y="3223429"/>
            <a:ext cx="328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r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75646" y="3214271"/>
            <a:ext cx="1027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2 units.</a:t>
            </a:r>
            <a:endParaRPr lang="en-US" sz="1600" b="1" baseline="30000" dirty="0"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2937" y="3223796"/>
            <a:ext cx="3006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=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76400" y="1623229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76400" y="2125960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76400" y="2650485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6400" y="3223429"/>
            <a:ext cx="350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ymbol" panose="05050102010706020507" pitchFamily="18" charset="2"/>
              </a:rPr>
              <a:t>\</a:t>
            </a:r>
            <a:endParaRPr lang="en-US" sz="1600" b="1" dirty="0">
              <a:latin typeface="Symbol" panose="05050102010706020507" pitchFamily="18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990666" y="1747262"/>
            <a:ext cx="154783" cy="125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703671" y="1747262"/>
            <a:ext cx="114304" cy="1432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01195" y="2613607"/>
            <a:ext cx="147760" cy="150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718957" y="2874497"/>
            <a:ext cx="133356" cy="14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191000" y="2628310"/>
            <a:ext cx="1175605" cy="391364"/>
            <a:chOff x="3701195" y="3867150"/>
            <a:chExt cx="1175605" cy="391364"/>
          </a:xfrm>
        </p:grpSpPr>
        <p:sp>
          <p:nvSpPr>
            <p:cNvPr id="54" name="Rectangle 53"/>
            <p:cNvSpPr/>
            <p:nvPr/>
          </p:nvSpPr>
          <p:spPr>
            <a:xfrm>
              <a:off x="3701195" y="3867150"/>
              <a:ext cx="117560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[    r </a:t>
              </a:r>
              <a:r>
                <a:rPr lang="en-US" sz="1600" b="1" dirty="0" smtClean="0">
                  <a:solidFill>
                    <a:srgbClr val="FF0000"/>
                  </a:solidFill>
                  <a:latin typeface="Bookman Old Style" panose="02050604050505020204" pitchFamily="18" charset="0"/>
                  <a:sym typeface="Symbol"/>
                </a:rPr>
                <a:t> </a:t>
              </a:r>
              <a:r>
                <a:rPr lang="en-US" sz="16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0]</a:t>
              </a:r>
              <a:endParaRPr lang="en-US" sz="1600" b="1" baseline="30000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0800000">
              <a:off x="3800900" y="3919960"/>
              <a:ext cx="3472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  <a:latin typeface="Symbol" panose="05050102010706020507" pitchFamily="18" charset="2"/>
                </a:rPr>
                <a:t>\</a:t>
              </a:r>
              <a:endParaRPr lang="en-US" sz="1600" b="1" baseline="30000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591768" y="2372202"/>
            <a:ext cx="268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r</a:t>
            </a:r>
            <a:endParaRPr kumimoji="0" lang="en-IN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40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8" grpId="0" animBg="1"/>
      <p:bldP spid="48" grpId="1" animBg="1"/>
      <p:bldP spid="42" grpId="0" animBg="1"/>
      <p:bldP spid="42" grpId="1" animBg="1"/>
      <p:bldP spid="3" grpId="0"/>
      <p:bldP spid="4" grpId="0"/>
      <p:bldP spid="5" grpId="0"/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2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2974908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Area of 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2515</Words>
  <Application>Microsoft Office PowerPoint</Application>
  <PresentationFormat>On-screen Show (16:9)</PresentationFormat>
  <Paragraphs>873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Arial</vt:lpstr>
      <vt:lpstr>Arial Rounded MT Bold</vt:lpstr>
      <vt:lpstr>Book Antiqua</vt:lpstr>
      <vt:lpstr>Bookman Old Style</vt:lpstr>
      <vt:lpstr>Calibri</vt:lpstr>
      <vt:lpstr>Calibri Light</vt:lpstr>
      <vt:lpstr>Cambria Math</vt:lpstr>
      <vt:lpstr>Maiandra GD</vt:lpstr>
      <vt:lpstr>Symbol</vt:lpstr>
      <vt:lpstr>Wingdings</vt:lpstr>
      <vt:lpstr>5_Office Theme</vt:lpstr>
      <vt:lpstr>6_Office Theme</vt:lpstr>
      <vt:lpstr>Custom Design</vt:lpstr>
      <vt:lpstr>1_Office Theme</vt:lpstr>
      <vt:lpstr>1_Custom Design</vt:lpstr>
      <vt:lpstr>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2962</cp:revision>
  <dcterms:created xsi:type="dcterms:W3CDTF">2013-07-31T12:47:49Z</dcterms:created>
  <dcterms:modified xsi:type="dcterms:W3CDTF">2022-04-23T05:14:00Z</dcterms:modified>
</cp:coreProperties>
</file>