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4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  <p:sldMasterId id="2147483808" r:id="rId2"/>
    <p:sldMasterId id="2147483923" r:id="rId3"/>
    <p:sldMasterId id="2147483887" r:id="rId4"/>
    <p:sldMasterId id="2147483935" r:id="rId5"/>
    <p:sldMasterId id="2147483968" r:id="rId6"/>
  </p:sldMasterIdLst>
  <p:notesMasterIdLst>
    <p:notesMasterId r:id="rId52"/>
  </p:notesMasterIdLst>
  <p:sldIdLst>
    <p:sldId id="451" r:id="rId7"/>
    <p:sldId id="465" r:id="rId8"/>
    <p:sldId id="637" r:id="rId9"/>
    <p:sldId id="638" r:id="rId10"/>
    <p:sldId id="498" r:id="rId11"/>
    <p:sldId id="497" r:id="rId12"/>
    <p:sldId id="578" r:id="rId13"/>
    <p:sldId id="579" r:id="rId14"/>
    <p:sldId id="580" r:id="rId15"/>
    <p:sldId id="582" r:id="rId16"/>
    <p:sldId id="503" r:id="rId17"/>
    <p:sldId id="504" r:id="rId18"/>
    <p:sldId id="659" r:id="rId19"/>
    <p:sldId id="660" r:id="rId20"/>
    <p:sldId id="66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62" r:id="rId34"/>
    <p:sldId id="663" r:id="rId35"/>
    <p:sldId id="664" r:id="rId36"/>
    <p:sldId id="665" r:id="rId37"/>
    <p:sldId id="666" r:id="rId38"/>
    <p:sldId id="667" r:id="rId39"/>
    <p:sldId id="728" r:id="rId40"/>
    <p:sldId id="729" r:id="rId41"/>
    <p:sldId id="668" r:id="rId42"/>
    <p:sldId id="669" r:id="rId43"/>
    <p:sldId id="670" r:id="rId44"/>
    <p:sldId id="509" r:id="rId45"/>
    <p:sldId id="510" r:id="rId46"/>
    <p:sldId id="439" r:id="rId47"/>
    <p:sldId id="430" r:id="rId48"/>
    <p:sldId id="431" r:id="rId49"/>
    <p:sldId id="432" r:id="rId50"/>
    <p:sldId id="730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E46C0A"/>
    <a:srgbClr val="00B050"/>
    <a:srgbClr val="66CCFF"/>
    <a:srgbClr val="66FF33"/>
    <a:srgbClr val="F4430C"/>
    <a:srgbClr val="0066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3" autoAdjust="0"/>
    <p:restoredTop sz="97841" autoAdjust="0"/>
  </p:normalViewPr>
  <p:slideViewPr>
    <p:cSldViewPr>
      <p:cViewPr varScale="1">
        <p:scale>
          <a:sx n="145" d="100"/>
          <a:sy n="145" d="100"/>
        </p:scale>
        <p:origin x="246" y="120"/>
      </p:cViewPr>
      <p:guideLst>
        <p:guide orient="horz" pos="1620"/>
        <p:guide pos="2880"/>
        <p:guide orient="horz" pos="2772"/>
      </p:guideLst>
    </p:cSldViewPr>
  </p:slideViewPr>
  <p:outlineViewPr>
    <p:cViewPr>
      <p:scale>
        <a:sx n="66" d="100"/>
        <a:sy n="66" d="100"/>
      </p:scale>
      <p:origin x="222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7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352B-5F8E-4134-BF90-1ABC9A10BDF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1352B-5F8E-4134-BF90-1ABC9A10BDF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6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8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10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8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1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DB7A-22ED-4D1D-A634-025AD2E7C10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8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FDB7A-22ED-4D1D-A634-025AD2E7C10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8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8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9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5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0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9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9334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84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8823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60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6347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06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8444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2242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7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2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3311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111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2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6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51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187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61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77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09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06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65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0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0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296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6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89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1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7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379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41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5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5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44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169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44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6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9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6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9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20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4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0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4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4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7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85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1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9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2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0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271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53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1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5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805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007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48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3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3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12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7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6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8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19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5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2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49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33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84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23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568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2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8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14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99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58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84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4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9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0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93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5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E174FD0-1C92-4D35-985B-E4C83D6A35C1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9731BF-078E-4AD3-B3ED-C32D2D76931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89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22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9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9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66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885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765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46273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90148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  <p:sldLayoutId id="2147483799" r:id="rId32"/>
    <p:sldLayoutId id="2147483800" r:id="rId3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8171-2BD1-4E77-AF8C-D2F162FB677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E129-F7BE-431C-8E29-6CEA0320AF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708" r:id="rId12"/>
    <p:sldLayoutId id="2147483839" r:id="rId13"/>
    <p:sldLayoutId id="2147483846" r:id="rId14"/>
    <p:sldLayoutId id="2147483838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D04EC-9C29-4F70-B82B-81A7D68CC452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70F85-7096-42EB-B172-D06EEEDF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4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  <p:sldLayoutId id="2147483906" r:id="rId19"/>
    <p:sldLayoutId id="2147483907" r:id="rId20"/>
    <p:sldLayoutId id="2147483908" r:id="rId21"/>
    <p:sldLayoutId id="2147483909" r:id="rId22"/>
    <p:sldLayoutId id="2147483910" r:id="rId23"/>
    <p:sldLayoutId id="2147483911" r:id="rId24"/>
    <p:sldLayoutId id="2147483912" r:id="rId25"/>
    <p:sldLayoutId id="2147483913" r:id="rId26"/>
    <p:sldLayoutId id="2147483914" r:id="rId27"/>
    <p:sldLayoutId id="2147483915" r:id="rId28"/>
    <p:sldLayoutId id="2147483916" r:id="rId29"/>
    <p:sldLayoutId id="2147483917" r:id="rId30"/>
    <p:sldLayoutId id="2147483918" r:id="rId31"/>
    <p:sldLayoutId id="2147483919" r:id="rId32"/>
    <p:sldLayoutId id="2147483920" r:id="rId33"/>
    <p:sldLayoutId id="2147483921" r:id="rId34"/>
    <p:sldLayoutId id="2147483922" r:id="rId3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80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7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391.png"/><Relationship Id="rId10" Type="http://schemas.openxmlformats.org/officeDocument/2006/relationships/image" Target="../media/image45.png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in/url?sa=i&amp;rct=j&amp;q=&amp;esrc=s&amp;source=images&amp;cd=&amp;cad=rja&amp;uact=8&amp;docid=rVxN-XC08TlgKM&amp;tbnid=4q_H-jDQzezZaM:&amp;ved=0CAUQjRw&amp;url=http://www.glogster.com/cal-croft/tkam-map-of-maycomb-by-cal/g-6lj50qardfv7f3g9ikmj7a0&amp;ei=RxDNU9zAK5KtyASPxIAw&amp;bvm=bv.71198958,d.aWw&amp;psig=AFQjCNEXSuul5UALojUjuSEROVroUL6UJw&amp;ust=1406034370878423" TargetMode="Externa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6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c 2"/>
          <p:cNvSpPr/>
          <p:nvPr/>
        </p:nvSpPr>
        <p:spPr>
          <a:xfrm>
            <a:off x="6593321" y="3696824"/>
            <a:ext cx="798079" cy="241285"/>
          </a:xfrm>
          <a:custGeom>
            <a:avLst/>
            <a:gdLst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2" fmla="*/ 1495910 w 2991820"/>
              <a:gd name="connsiteY2" fmla="*/ 1449324 h 2898648"/>
              <a:gd name="connsiteX3" fmla="*/ 1422973 w 2991820"/>
              <a:gd name="connsiteY3" fmla="*/ 2896924 h 2898648"/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0" fmla="*/ 756217 w 756217"/>
              <a:gd name="connsiteY0" fmla="*/ 241285 h 241285"/>
              <a:gd name="connsiteX1" fmla="*/ 0 w 756217"/>
              <a:gd name="connsiteY1" fmla="*/ 0 h 241285"/>
              <a:gd name="connsiteX2" fmla="*/ 756217 w 756217"/>
              <a:gd name="connsiteY2" fmla="*/ 241285 h 241285"/>
              <a:gd name="connsiteX0" fmla="*/ 756217 w 756217"/>
              <a:gd name="connsiteY0" fmla="*/ 241285 h 241285"/>
              <a:gd name="connsiteX1" fmla="*/ 0 w 756217"/>
              <a:gd name="connsiteY1" fmla="*/ 0 h 2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217" h="241285" stroke="0" extrusionOk="0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  <a:lnTo>
                  <a:pt x="756217" y="241285"/>
                </a:lnTo>
                <a:close/>
              </a:path>
              <a:path w="756217" h="241285" fill="none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hord 50"/>
          <p:cNvSpPr/>
          <p:nvPr/>
        </p:nvSpPr>
        <p:spPr>
          <a:xfrm rot="13544338">
            <a:off x="5994180" y="1029823"/>
            <a:ext cx="2947697" cy="2881777"/>
          </a:xfrm>
          <a:prstGeom prst="chord">
            <a:avLst>
              <a:gd name="adj1" fmla="val 4938679"/>
              <a:gd name="adj2" fmla="val 1378921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826130" y="1781679"/>
            <a:ext cx="1082545" cy="24831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667000" y="1800224"/>
            <a:ext cx="1990855" cy="24831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514" y="344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Find the area of the shaded region, if PQ = 24 cm, PR = 7 cm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and O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 rot="17549951">
            <a:off x="7591436" y="2462751"/>
            <a:ext cx="76655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24 cm</a:t>
            </a:r>
          </a:p>
        </p:txBody>
      </p:sp>
      <p:sp>
        <p:nvSpPr>
          <p:cNvPr id="6" name="Rectangle 5"/>
          <p:cNvSpPr/>
          <p:nvPr/>
        </p:nvSpPr>
        <p:spPr>
          <a:xfrm rot="1014630">
            <a:off x="6554891" y="3823320"/>
            <a:ext cx="647934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7 cm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5321" y="913398"/>
            <a:ext cx="5608583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3600" y="979242"/>
            <a:ext cx="2987486" cy="3295099"/>
            <a:chOff x="5943600" y="979242"/>
            <a:chExt cx="2987486" cy="3295099"/>
          </a:xfrm>
        </p:grpSpPr>
        <p:sp>
          <p:nvSpPr>
            <p:cNvPr id="10" name="Oval 9"/>
            <p:cNvSpPr/>
            <p:nvPr/>
          </p:nvSpPr>
          <p:spPr>
            <a:xfrm>
              <a:off x="5943600" y="1029381"/>
              <a:ext cx="2987486" cy="29015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7460977" y="2455517"/>
              <a:ext cx="82547" cy="8254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5082" y="2159385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7849" y="3588828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3979" y="3905010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07165" y="979242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 rot="1198910">
            <a:off x="7186278" y="3725808"/>
            <a:ext cx="173045" cy="171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Isosceles Triangle 6"/>
          <p:cNvSpPr/>
          <p:nvPr/>
        </p:nvSpPr>
        <p:spPr>
          <a:xfrm rot="1621056">
            <a:off x="7230855" y="1133069"/>
            <a:ext cx="734741" cy="2899270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913" h="1609593">
                <a:moveTo>
                  <a:pt x="0" y="1609593"/>
                </a:moveTo>
                <a:lnTo>
                  <a:pt x="244202" y="0"/>
                </a:lnTo>
                <a:lnTo>
                  <a:pt x="374913" y="1535541"/>
                </a:lnTo>
                <a:lnTo>
                  <a:pt x="0" y="160959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08006" y="4256943"/>
            <a:ext cx="2257404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279" y="1382366"/>
            <a:ext cx="774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1600" y="4636392"/>
            <a:ext cx="3810286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2263" y="943630"/>
            <a:ext cx="5468812" cy="28869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6400" y="911224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26761" y="911224"/>
            <a:ext cx="131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(PQR)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8877" y="911224"/>
            <a:ext cx="22364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(semicircle RPQ)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0550" y="1733369"/>
            <a:ext cx="5844613" cy="347848"/>
            <a:chOff x="590550" y="1733369"/>
            <a:chExt cx="5844613" cy="347848"/>
          </a:xfrm>
        </p:grpSpPr>
        <p:sp>
          <p:nvSpPr>
            <p:cNvPr id="28" name="TextBox 27"/>
            <p:cNvSpPr txBox="1"/>
            <p:nvPr/>
          </p:nvSpPr>
          <p:spPr>
            <a:xfrm>
              <a:off x="2398395" y="1758052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0550" y="1744436"/>
              <a:ext cx="20034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5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alt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(shaded region)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06675" y="1746815"/>
              <a:ext cx="249286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(semicircle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RPQ)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10100" y="1733369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–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99783" y="1744255"/>
              <a:ext cx="16353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(PQR)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5254587" y="4666536"/>
            <a:ext cx="3676499" cy="24831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219700" y="4615690"/>
            <a:ext cx="38010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(semicircle RQP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245.53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98395" y="2204953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3200" y="2204953"/>
            <a:ext cx="1034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245.53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9382" y="2204953"/>
            <a:ext cx="66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299025" y="4283912"/>
            <a:ext cx="2091804" cy="24831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246106" y="4236241"/>
            <a:ext cx="22060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(PQR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84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07947" y="2204953"/>
            <a:ext cx="66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84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98395" y="2686534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9860" y="2678839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161.53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3757" y="3188427"/>
            <a:ext cx="3539724" cy="33890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6680" y="3193219"/>
            <a:ext cx="3503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(shaded portion) is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161.53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  <a:p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" y="3174713"/>
            <a:ext cx="331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620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166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4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6" grpId="0" animBg="1"/>
      <p:bldP spid="36" grpId="1" animBg="1"/>
      <p:bldP spid="7" grpId="0" animBg="1"/>
      <p:bldP spid="19" grpId="0" animBg="1"/>
      <p:bldP spid="25" grpId="0" animBg="1"/>
      <p:bldP spid="27" grpId="0" animBg="1"/>
      <p:bldP spid="27" grpId="1" animBg="1"/>
      <p:bldP spid="27" grpId="2" animBg="1"/>
      <p:bldP spid="27" grpId="3" animBg="1"/>
      <p:bldP spid="8" grpId="0"/>
      <p:bldP spid="18" grpId="0"/>
      <p:bldP spid="22" grpId="0"/>
      <p:bldP spid="37" grpId="0" animBg="1"/>
      <p:bldP spid="37" grpId="1" animBg="1"/>
      <p:bldP spid="26" grpId="0"/>
      <p:bldP spid="38" grpId="0"/>
      <p:bldP spid="39" grpId="0"/>
      <p:bldP spid="40" grpId="0"/>
      <p:bldP spid="42" grpId="0" animBg="1"/>
      <p:bldP spid="42" grpId="1" animBg="1"/>
      <p:bldP spid="20" grpId="0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8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Area of shaded region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904509" y="1640263"/>
            <a:ext cx="2993787" cy="2798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160155" y="2120821"/>
            <a:ext cx="723666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21054" y="352425"/>
            <a:ext cx="5722621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30580" y="837438"/>
            <a:ext cx="314660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18472" y="589474"/>
            <a:ext cx="360045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Flowchart: Collate 41"/>
          <p:cNvSpPr/>
          <p:nvPr/>
        </p:nvSpPr>
        <p:spPr>
          <a:xfrm>
            <a:off x="5874010" y="1827765"/>
            <a:ext cx="2355021" cy="26964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52 w 10000"/>
              <a:gd name="connsiteY5" fmla="*/ 518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510 w 10000"/>
              <a:gd name="connsiteY2" fmla="*/ 5182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6305"/>
              <a:gd name="connsiteY0" fmla="*/ 47 h 10047"/>
              <a:gd name="connsiteX1" fmla="*/ 16305 w 16305"/>
              <a:gd name="connsiteY1" fmla="*/ 0 h 10047"/>
              <a:gd name="connsiteX2" fmla="*/ 6510 w 16305"/>
              <a:gd name="connsiteY2" fmla="*/ 5229 h 10047"/>
              <a:gd name="connsiteX3" fmla="*/ 10000 w 16305"/>
              <a:gd name="connsiteY3" fmla="*/ 10047 h 10047"/>
              <a:gd name="connsiteX4" fmla="*/ 0 w 16305"/>
              <a:gd name="connsiteY4" fmla="*/ 10047 h 10047"/>
              <a:gd name="connsiteX5" fmla="*/ 4114 w 16305"/>
              <a:gd name="connsiteY5" fmla="*/ 5463 h 10047"/>
              <a:gd name="connsiteX6" fmla="*/ 0 w 16305"/>
              <a:gd name="connsiteY6" fmla="*/ 47 h 10047"/>
              <a:gd name="connsiteX0" fmla="*/ 0 w 23303"/>
              <a:gd name="connsiteY0" fmla="*/ 23 h 10047"/>
              <a:gd name="connsiteX1" fmla="*/ 23303 w 23303"/>
              <a:gd name="connsiteY1" fmla="*/ 0 h 10047"/>
              <a:gd name="connsiteX2" fmla="*/ 13508 w 23303"/>
              <a:gd name="connsiteY2" fmla="*/ 5229 h 10047"/>
              <a:gd name="connsiteX3" fmla="*/ 16998 w 23303"/>
              <a:gd name="connsiteY3" fmla="*/ 10047 h 10047"/>
              <a:gd name="connsiteX4" fmla="*/ 6998 w 23303"/>
              <a:gd name="connsiteY4" fmla="*/ 10047 h 10047"/>
              <a:gd name="connsiteX5" fmla="*/ 11112 w 23303"/>
              <a:gd name="connsiteY5" fmla="*/ 5463 h 10047"/>
              <a:gd name="connsiteX6" fmla="*/ 0 w 23303"/>
              <a:gd name="connsiteY6" fmla="*/ 23 h 10047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6998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2" h="10065">
                <a:moveTo>
                  <a:pt x="0" y="23"/>
                </a:moveTo>
                <a:lnTo>
                  <a:pt x="23303" y="0"/>
                </a:lnTo>
                <a:cubicBezTo>
                  <a:pt x="22870" y="179"/>
                  <a:pt x="13122" y="366"/>
                  <a:pt x="11932" y="5016"/>
                </a:cubicBezTo>
                <a:cubicBezTo>
                  <a:pt x="12549" y="9383"/>
                  <a:pt x="22860" y="9893"/>
                  <a:pt x="23382" y="10065"/>
                </a:cubicBezTo>
                <a:lnTo>
                  <a:pt x="756" y="10047"/>
                </a:lnTo>
                <a:cubicBezTo>
                  <a:pt x="1644" y="10006"/>
                  <a:pt x="11280" y="9289"/>
                  <a:pt x="11932" y="4965"/>
                </a:cubicBezTo>
                <a:cubicBezTo>
                  <a:pt x="10792" y="426"/>
                  <a:pt x="951" y="129"/>
                  <a:pt x="0" y="23"/>
                </a:cubicBezTo>
                <a:close/>
              </a:path>
            </a:pathLst>
          </a:custGeom>
          <a:solidFill>
            <a:srgbClr val="F4430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8967" y="1819887"/>
            <a:ext cx="2706949" cy="2706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87156" y="1537784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40759" y="4509457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91260" y="1511781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59398" y="4567858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" name="Chord 3"/>
          <p:cNvSpPr/>
          <p:nvPr/>
        </p:nvSpPr>
        <p:spPr>
          <a:xfrm rot="1417272">
            <a:off x="7093176" y="1828619"/>
            <a:ext cx="2681630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Chord 4"/>
          <p:cNvSpPr/>
          <p:nvPr/>
        </p:nvSpPr>
        <p:spPr>
          <a:xfrm rot="20182728" flipH="1">
            <a:off x="5186303" y="176828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9858" y="2857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Find the area of the shaded region in adjacent figure,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if ABCD is a square of side 14 cm and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APD and BPC are semicircles.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7361" y="1164852"/>
            <a:ext cx="9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19306" y="1817992"/>
            <a:ext cx="2745186" cy="2702186"/>
          </a:xfrm>
          <a:custGeom>
            <a:avLst/>
            <a:gdLst>
              <a:gd name="connsiteX0" fmla="*/ 0 w 2706949"/>
              <a:gd name="connsiteY0" fmla="*/ 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0 w 2706949"/>
              <a:gd name="connsiteY4" fmla="*/ 0 h 2706949"/>
              <a:gd name="connsiteX0" fmla="*/ 4763 w 2706949"/>
              <a:gd name="connsiteY0" fmla="*/ 11430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4763 w 2706949"/>
              <a:gd name="connsiteY4" fmla="*/ 114300 h 2706949"/>
              <a:gd name="connsiteX0" fmla="*/ 137 w 2716611"/>
              <a:gd name="connsiteY0" fmla="*/ 14287 h 2706949"/>
              <a:gd name="connsiteX1" fmla="*/ 2716611 w 2716611"/>
              <a:gd name="connsiteY1" fmla="*/ 0 h 2706949"/>
              <a:gd name="connsiteX2" fmla="*/ 2716611 w 2716611"/>
              <a:gd name="connsiteY2" fmla="*/ 2706949 h 2706949"/>
              <a:gd name="connsiteX3" fmla="*/ 9662 w 2716611"/>
              <a:gd name="connsiteY3" fmla="*/ 2706949 h 2706949"/>
              <a:gd name="connsiteX4" fmla="*/ 137 w 2716611"/>
              <a:gd name="connsiteY4" fmla="*/ 14287 h 2706949"/>
              <a:gd name="connsiteX0" fmla="*/ 137 w 2745186"/>
              <a:gd name="connsiteY0" fmla="*/ 9524 h 2702186"/>
              <a:gd name="connsiteX1" fmla="*/ 2745186 w 2745186"/>
              <a:gd name="connsiteY1" fmla="*/ 0 h 2702186"/>
              <a:gd name="connsiteX2" fmla="*/ 2716611 w 2745186"/>
              <a:gd name="connsiteY2" fmla="*/ 2702186 h 2702186"/>
              <a:gd name="connsiteX3" fmla="*/ 9662 w 2745186"/>
              <a:gd name="connsiteY3" fmla="*/ 2702186 h 2702186"/>
              <a:gd name="connsiteX4" fmla="*/ 137 w 2745186"/>
              <a:gd name="connsiteY4" fmla="*/ 9524 h 270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186" h="2702186">
                <a:moveTo>
                  <a:pt x="137" y="9524"/>
                </a:moveTo>
                <a:lnTo>
                  <a:pt x="2745186" y="0"/>
                </a:lnTo>
                <a:lnTo>
                  <a:pt x="2716611" y="2702186"/>
                </a:lnTo>
                <a:lnTo>
                  <a:pt x="9662" y="2702186"/>
                </a:lnTo>
                <a:cubicBezTo>
                  <a:pt x="11250" y="1837970"/>
                  <a:pt x="-1451" y="873740"/>
                  <a:pt x="137" y="9524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62375" y="1638197"/>
            <a:ext cx="3369251" cy="246221"/>
            <a:chOff x="762375" y="1460397"/>
            <a:chExt cx="3369251" cy="246221"/>
          </a:xfrm>
        </p:grpSpPr>
        <p:sp>
          <p:nvSpPr>
            <p:cNvPr id="50" name="Rectangle 49"/>
            <p:cNvSpPr/>
            <p:nvPr/>
          </p:nvSpPr>
          <p:spPr>
            <a:xfrm>
              <a:off x="3117215" y="1460397"/>
              <a:ext cx="1014411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14 cm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2375" y="1460397"/>
              <a:ext cx="244590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Side of the square  =</a:t>
              </a:r>
            </a:p>
          </p:txBody>
        </p:sp>
      </p:grpSp>
      <p:sp>
        <p:nvSpPr>
          <p:cNvPr id="54" name="Chord 53"/>
          <p:cNvSpPr/>
          <p:nvPr/>
        </p:nvSpPr>
        <p:spPr>
          <a:xfrm rot="1417272">
            <a:off x="7093175" y="1840603"/>
            <a:ext cx="2681630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Chord 4"/>
          <p:cNvSpPr/>
          <p:nvPr/>
        </p:nvSpPr>
        <p:spPr>
          <a:xfrm rot="20182728" flipH="1">
            <a:off x="5186302" y="1770739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097072" y="1183304"/>
            <a:ext cx="5532327" cy="31489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008152" y="1165385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0" name="Rectangle 45"/>
          <p:cNvSpPr/>
          <p:nvPr/>
        </p:nvSpPr>
        <p:spPr>
          <a:xfrm>
            <a:off x="5719442" y="1818314"/>
            <a:ext cx="2745186" cy="2702186"/>
          </a:xfrm>
          <a:custGeom>
            <a:avLst/>
            <a:gdLst>
              <a:gd name="connsiteX0" fmla="*/ 0 w 2706949"/>
              <a:gd name="connsiteY0" fmla="*/ 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0 w 2706949"/>
              <a:gd name="connsiteY4" fmla="*/ 0 h 2706949"/>
              <a:gd name="connsiteX0" fmla="*/ 4763 w 2706949"/>
              <a:gd name="connsiteY0" fmla="*/ 11430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4763 w 2706949"/>
              <a:gd name="connsiteY4" fmla="*/ 114300 h 2706949"/>
              <a:gd name="connsiteX0" fmla="*/ 137 w 2716611"/>
              <a:gd name="connsiteY0" fmla="*/ 14287 h 2706949"/>
              <a:gd name="connsiteX1" fmla="*/ 2716611 w 2716611"/>
              <a:gd name="connsiteY1" fmla="*/ 0 h 2706949"/>
              <a:gd name="connsiteX2" fmla="*/ 2716611 w 2716611"/>
              <a:gd name="connsiteY2" fmla="*/ 2706949 h 2706949"/>
              <a:gd name="connsiteX3" fmla="*/ 9662 w 2716611"/>
              <a:gd name="connsiteY3" fmla="*/ 2706949 h 2706949"/>
              <a:gd name="connsiteX4" fmla="*/ 137 w 2716611"/>
              <a:gd name="connsiteY4" fmla="*/ 14287 h 2706949"/>
              <a:gd name="connsiteX0" fmla="*/ 137 w 2745186"/>
              <a:gd name="connsiteY0" fmla="*/ 9524 h 2702186"/>
              <a:gd name="connsiteX1" fmla="*/ 2745186 w 2745186"/>
              <a:gd name="connsiteY1" fmla="*/ 0 h 2702186"/>
              <a:gd name="connsiteX2" fmla="*/ 2716611 w 2745186"/>
              <a:gd name="connsiteY2" fmla="*/ 2702186 h 2702186"/>
              <a:gd name="connsiteX3" fmla="*/ 9662 w 2745186"/>
              <a:gd name="connsiteY3" fmla="*/ 2702186 h 2702186"/>
              <a:gd name="connsiteX4" fmla="*/ 137 w 2745186"/>
              <a:gd name="connsiteY4" fmla="*/ 9524 h 270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186" h="2702186">
                <a:moveTo>
                  <a:pt x="137" y="9524"/>
                </a:moveTo>
                <a:lnTo>
                  <a:pt x="2745186" y="0"/>
                </a:lnTo>
                <a:lnTo>
                  <a:pt x="2716611" y="2702186"/>
                </a:lnTo>
                <a:lnTo>
                  <a:pt x="9662" y="2702186"/>
                </a:lnTo>
                <a:cubicBezTo>
                  <a:pt x="11250" y="1837970"/>
                  <a:pt x="-1451" y="873740"/>
                  <a:pt x="137" y="9524"/>
                </a:cubicBezTo>
                <a:close/>
              </a:path>
            </a:pathLst>
          </a:custGeom>
          <a:solidFill>
            <a:srgbClr val="F4430C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53895" y="1183304"/>
            <a:ext cx="293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62819" y="1177246"/>
            <a:ext cx="2269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(semi-circles)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Chord 62"/>
          <p:cNvSpPr/>
          <p:nvPr/>
        </p:nvSpPr>
        <p:spPr>
          <a:xfrm rot="1417272">
            <a:off x="7100960" y="1820124"/>
            <a:ext cx="2681630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Chord 4"/>
          <p:cNvSpPr/>
          <p:nvPr/>
        </p:nvSpPr>
        <p:spPr>
          <a:xfrm rot="20182728" flipH="1">
            <a:off x="5194087" y="175661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>
            <a:spLocks noChangeArrowheads="1"/>
          </p:cNvSpPr>
          <p:nvPr/>
        </p:nvSpPr>
        <p:spPr bwMode="auto">
          <a:xfrm>
            <a:off x="3251739" y="1211795"/>
            <a:ext cx="1311079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87395" y="1162050"/>
            <a:ext cx="1794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1796006" y="285065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8" name="TextBox 58"/>
          <p:cNvSpPr txBox="1">
            <a:spLocks noChangeArrowheads="1"/>
          </p:cNvSpPr>
          <p:nvPr/>
        </p:nvSpPr>
        <p:spPr bwMode="auto">
          <a:xfrm>
            <a:off x="1778829" y="2852636"/>
            <a:ext cx="3202133" cy="58477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a square?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73958" y="2937568"/>
            <a:ext cx="109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(Side)</a:t>
            </a:r>
            <a:r>
              <a:rPr lang="en-US" sz="2000" b="1" baseline="30000" dirty="0" smtClean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endParaRPr lang="en-US" sz="2000" b="1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444943" y="2123362"/>
            <a:ext cx="2688907" cy="246221"/>
            <a:chOff x="1612743" y="2077139"/>
            <a:chExt cx="2688907" cy="246221"/>
          </a:xfrm>
        </p:grpSpPr>
        <p:sp>
          <p:nvSpPr>
            <p:cNvPr id="71" name="Rectangle 70"/>
            <p:cNvSpPr/>
            <p:nvPr/>
          </p:nvSpPr>
          <p:spPr>
            <a:xfrm>
              <a:off x="3287238" y="2077139"/>
              <a:ext cx="1014412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>
                <a:buClr>
                  <a:prstClr val="white"/>
                </a:buClr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(side)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12743" y="2077139"/>
              <a:ext cx="1756035" cy="246221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 ABCD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184525" y="2566670"/>
            <a:ext cx="809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(14)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75125" y="2566670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181350" y="2980749"/>
            <a:ext cx="1190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196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75125" y="2980749"/>
            <a:ext cx="32337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6600" y="3468529"/>
            <a:ext cx="406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4380" y="3468529"/>
            <a:ext cx="24459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181350" y="3468529"/>
            <a:ext cx="119062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196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43097" y="92392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 rot="10800000">
            <a:off x="5366168" y="1824658"/>
            <a:ext cx="324879" cy="2743200"/>
            <a:chOff x="6032600" y="2303882"/>
            <a:chExt cx="385919" cy="2316880"/>
          </a:xfrm>
          <a:effectLst/>
        </p:grpSpPr>
        <p:cxnSp>
          <p:nvCxnSpPr>
            <p:cNvPr id="48" name="Straight Arrow Connector 47"/>
            <p:cNvCxnSpPr/>
            <p:nvPr/>
          </p:nvCxnSpPr>
          <p:spPr>
            <a:xfrm rot="10800000">
              <a:off x="6222470" y="2303882"/>
              <a:ext cx="6480" cy="2316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5400000">
              <a:off x="5863270" y="3152284"/>
              <a:ext cx="724580" cy="38591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786562" y="3026243"/>
            <a:ext cx="3081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5194" y="3025973"/>
            <a:ext cx="30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56" grpId="0" animBg="1"/>
      <p:bldP spid="56" grpId="1" animBg="1"/>
      <p:bldP spid="53" grpId="0" animBg="1"/>
      <p:bldP spid="53" grpId="1" animBg="1"/>
      <p:bldP spid="45" grpId="0" animBg="1"/>
      <p:bldP spid="45" grpId="1" animBg="1"/>
      <p:bldP spid="42" grpId="0" animBg="1"/>
      <p:bldP spid="42" grpId="1" animBg="1"/>
      <p:bldP spid="6" grpId="0" animBg="1"/>
      <p:bldP spid="30" grpId="0"/>
      <p:bldP spid="31" grpId="0"/>
      <p:bldP spid="32" grpId="0"/>
      <p:bldP spid="33" grpId="0"/>
      <p:bldP spid="4" grpId="0" animBg="1"/>
      <p:bldP spid="5" grpId="0" animBg="1"/>
      <p:bldP spid="38" grpId="0"/>
      <p:bldP spid="46" grpId="0" animBg="1"/>
      <p:bldP spid="46" grpId="1" animBg="1"/>
      <p:bldP spid="46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7" grpId="0" animBg="1"/>
      <p:bldP spid="58" grpId="0"/>
      <p:bldP spid="60" grpId="0" animBg="1"/>
      <p:bldP spid="61" grpId="0"/>
      <p:bldP spid="62" grpId="0"/>
      <p:bldP spid="63" grpId="0" animBg="1"/>
      <p:bldP spid="64" grpId="0" animBg="1"/>
      <p:bldP spid="66" grpId="0" animBg="1"/>
      <p:bldP spid="59" grpId="0"/>
      <p:bldP spid="67" grpId="0" animBg="1"/>
      <p:bldP spid="67" grpId="1" animBg="1"/>
      <p:bldP spid="68" grpId="0"/>
      <p:bldP spid="68" grpId="1"/>
      <p:bldP spid="69" grpId="0"/>
      <p:bldP spid="69" grpId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6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48"/>
          <p:cNvSpPr/>
          <p:nvPr/>
        </p:nvSpPr>
        <p:spPr>
          <a:xfrm>
            <a:off x="1523999" y="1963583"/>
            <a:ext cx="1924113" cy="26804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4053137" y="2490536"/>
            <a:ext cx="111319" cy="20138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3928510" y="2480466"/>
            <a:ext cx="148166" cy="2215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858" y="2857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Find the area of the shaded region in adjacent figure,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if ABCD is a square of side 14 cm and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APD and BPC are semicircles.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361" y="1164852"/>
            <a:ext cx="9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97072" y="1183304"/>
            <a:ext cx="5532327" cy="31489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08152" y="1165385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53895" y="1183304"/>
            <a:ext cx="293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87395" y="1162050"/>
            <a:ext cx="1794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3097" y="92392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4680858" y="1212425"/>
            <a:ext cx="1845862" cy="255837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62819" y="1177246"/>
            <a:ext cx="2269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(semi-circles)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98545" y="4430800"/>
            <a:ext cx="2792730" cy="33946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81000" y="4434071"/>
            <a:ext cx="2920475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196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1095796" y="3309203"/>
            <a:ext cx="3200196" cy="63549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60" name="TextBox 58"/>
          <p:cNvSpPr txBox="1">
            <a:spLocks noChangeArrowheads="1"/>
          </p:cNvSpPr>
          <p:nvPr/>
        </p:nvSpPr>
        <p:spPr bwMode="auto">
          <a:xfrm>
            <a:off x="1078619" y="3311186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semi-circle?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38073" y="3063171"/>
            <a:ext cx="65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6FF33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3200" b="1" dirty="0">
              <a:solidFill>
                <a:srgbClr val="66FF33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871161" y="3532685"/>
            <a:ext cx="130450" cy="231853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black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130715" y="3285510"/>
            <a:ext cx="1184800" cy="659190"/>
            <a:chOff x="347880" y="3276740"/>
            <a:chExt cx="1184800" cy="659190"/>
          </a:xfrm>
        </p:grpSpPr>
        <p:grpSp>
          <p:nvGrpSpPr>
            <p:cNvPr id="62" name="Group 61"/>
            <p:cNvGrpSpPr/>
            <p:nvPr/>
          </p:nvGrpSpPr>
          <p:grpSpPr>
            <a:xfrm>
              <a:off x="347880" y="3276740"/>
              <a:ext cx="363299" cy="659190"/>
              <a:chOff x="3873925" y="4355582"/>
              <a:chExt cx="363299" cy="65919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3877996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73925" y="4614662"/>
                <a:ext cx="3427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881959" y="4698033"/>
                <a:ext cx="315686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023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38" y="3403223"/>
                  <a:ext cx="35922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>
              <a:off x="87346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1364095" y="1609726"/>
            <a:ext cx="22173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= 14 cm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06945" y="1962150"/>
            <a:ext cx="2217305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(r) =  7 cm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0400" y="1962150"/>
            <a:ext cx="406400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just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26675" y="2905135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56260" y="2292518"/>
            <a:ext cx="3819850" cy="567154"/>
            <a:chOff x="480060" y="2406818"/>
            <a:chExt cx="3819850" cy="567154"/>
          </a:xfrm>
        </p:grpSpPr>
        <p:sp>
          <p:nvSpPr>
            <p:cNvPr id="97" name="TextBox 96"/>
            <p:cNvSpPr txBox="1"/>
            <p:nvPr/>
          </p:nvSpPr>
          <p:spPr>
            <a:xfrm>
              <a:off x="480060" y="2528329"/>
              <a:ext cx="2269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2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(semi-circles)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94000" y="2530627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041650" y="2530627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56702" y="2536254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279363" y="2406818"/>
              <a:ext cx="1020547" cy="567154"/>
              <a:chOff x="3393670" y="2190750"/>
              <a:chExt cx="1020547" cy="567154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3393670" y="2190750"/>
                <a:ext cx="4898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3404577" y="2476500"/>
                <a:ext cx="3156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3404577" y="241935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2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719721" y="2294711"/>
                <a:ext cx="694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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l-GR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</a:t>
                </a:r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r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2634025" y="294482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2971800" y="2844532"/>
            <a:ext cx="489854" cy="587909"/>
            <a:chOff x="3843085" y="2844532"/>
            <a:chExt cx="489854" cy="587909"/>
          </a:xfrm>
        </p:grpSpPr>
        <p:sp>
          <p:nvSpPr>
            <p:cNvPr id="130" name="TextBox 129"/>
            <p:cNvSpPr txBox="1"/>
            <p:nvPr/>
          </p:nvSpPr>
          <p:spPr>
            <a:xfrm>
              <a:off x="3843085" y="2844532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886658" y="3130282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888290" y="3093887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3295651" y="292736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3530600" y="2927366"/>
            <a:ext cx="808785" cy="338554"/>
            <a:chOff x="4401885" y="2927366"/>
            <a:chExt cx="808785" cy="338554"/>
          </a:xfrm>
        </p:grpSpPr>
        <p:sp>
          <p:nvSpPr>
            <p:cNvPr id="136" name="TextBox 135"/>
            <p:cNvSpPr txBox="1"/>
            <p:nvPr/>
          </p:nvSpPr>
          <p:spPr>
            <a:xfrm>
              <a:off x="4401885" y="29273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610187" y="2927366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829670" y="29273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413939" y="2649291"/>
            <a:ext cx="212219" cy="1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2907197" y="2476934"/>
            <a:ext cx="212219" cy="1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3058340" y="3183090"/>
            <a:ext cx="212219" cy="1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578195" y="3007737"/>
            <a:ext cx="212219" cy="166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634025" y="347538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2882029" y="3486150"/>
            <a:ext cx="1129135" cy="248002"/>
            <a:chOff x="4401885" y="2927366"/>
            <a:chExt cx="808785" cy="584775"/>
          </a:xfrm>
        </p:grpSpPr>
        <p:sp>
          <p:nvSpPr>
            <p:cNvPr id="156" name="TextBox 155"/>
            <p:cNvSpPr txBox="1"/>
            <p:nvPr/>
          </p:nvSpPr>
          <p:spPr>
            <a:xfrm>
              <a:off x="4401885" y="2927366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22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64367" y="2927366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×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829670" y="2927366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634025" y="3844003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854739" y="3844003"/>
            <a:ext cx="12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154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57225" y="3829180"/>
            <a:ext cx="213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(semi-circles)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57200" y="3829180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56574" y="887647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4" name="Flowchart: Collate 41"/>
          <p:cNvSpPr/>
          <p:nvPr/>
        </p:nvSpPr>
        <p:spPr>
          <a:xfrm>
            <a:off x="5874010" y="1827765"/>
            <a:ext cx="2355021" cy="26964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52 w 10000"/>
              <a:gd name="connsiteY5" fmla="*/ 518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510 w 10000"/>
              <a:gd name="connsiteY2" fmla="*/ 5182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6305"/>
              <a:gd name="connsiteY0" fmla="*/ 47 h 10047"/>
              <a:gd name="connsiteX1" fmla="*/ 16305 w 16305"/>
              <a:gd name="connsiteY1" fmla="*/ 0 h 10047"/>
              <a:gd name="connsiteX2" fmla="*/ 6510 w 16305"/>
              <a:gd name="connsiteY2" fmla="*/ 5229 h 10047"/>
              <a:gd name="connsiteX3" fmla="*/ 10000 w 16305"/>
              <a:gd name="connsiteY3" fmla="*/ 10047 h 10047"/>
              <a:gd name="connsiteX4" fmla="*/ 0 w 16305"/>
              <a:gd name="connsiteY4" fmla="*/ 10047 h 10047"/>
              <a:gd name="connsiteX5" fmla="*/ 4114 w 16305"/>
              <a:gd name="connsiteY5" fmla="*/ 5463 h 10047"/>
              <a:gd name="connsiteX6" fmla="*/ 0 w 16305"/>
              <a:gd name="connsiteY6" fmla="*/ 47 h 10047"/>
              <a:gd name="connsiteX0" fmla="*/ 0 w 23303"/>
              <a:gd name="connsiteY0" fmla="*/ 23 h 10047"/>
              <a:gd name="connsiteX1" fmla="*/ 23303 w 23303"/>
              <a:gd name="connsiteY1" fmla="*/ 0 h 10047"/>
              <a:gd name="connsiteX2" fmla="*/ 13508 w 23303"/>
              <a:gd name="connsiteY2" fmla="*/ 5229 h 10047"/>
              <a:gd name="connsiteX3" fmla="*/ 16998 w 23303"/>
              <a:gd name="connsiteY3" fmla="*/ 10047 h 10047"/>
              <a:gd name="connsiteX4" fmla="*/ 6998 w 23303"/>
              <a:gd name="connsiteY4" fmla="*/ 10047 h 10047"/>
              <a:gd name="connsiteX5" fmla="*/ 11112 w 23303"/>
              <a:gd name="connsiteY5" fmla="*/ 5463 h 10047"/>
              <a:gd name="connsiteX6" fmla="*/ 0 w 23303"/>
              <a:gd name="connsiteY6" fmla="*/ 23 h 10047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6998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2" h="10065">
                <a:moveTo>
                  <a:pt x="0" y="23"/>
                </a:moveTo>
                <a:lnTo>
                  <a:pt x="23303" y="0"/>
                </a:lnTo>
                <a:cubicBezTo>
                  <a:pt x="22870" y="179"/>
                  <a:pt x="13122" y="366"/>
                  <a:pt x="11932" y="5016"/>
                </a:cubicBezTo>
                <a:cubicBezTo>
                  <a:pt x="12549" y="9383"/>
                  <a:pt x="22860" y="9893"/>
                  <a:pt x="23382" y="10065"/>
                </a:cubicBezTo>
                <a:lnTo>
                  <a:pt x="756" y="10047"/>
                </a:lnTo>
                <a:cubicBezTo>
                  <a:pt x="1644" y="10006"/>
                  <a:pt x="11280" y="9289"/>
                  <a:pt x="11932" y="4965"/>
                </a:cubicBezTo>
                <a:cubicBezTo>
                  <a:pt x="10792" y="426"/>
                  <a:pt x="951" y="129"/>
                  <a:pt x="0" y="23"/>
                </a:cubicBezTo>
                <a:close/>
              </a:path>
            </a:pathLst>
          </a:custGeom>
          <a:solidFill>
            <a:srgbClr val="F4430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28967" y="1819887"/>
            <a:ext cx="2706949" cy="2706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540759" y="4509457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91260" y="1511781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259398" y="4567858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70" name="Chord 169"/>
          <p:cNvSpPr/>
          <p:nvPr/>
        </p:nvSpPr>
        <p:spPr>
          <a:xfrm rot="1417272">
            <a:off x="7093176" y="1828619"/>
            <a:ext cx="2681630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1" name="Chord 4"/>
          <p:cNvSpPr/>
          <p:nvPr/>
        </p:nvSpPr>
        <p:spPr>
          <a:xfrm rot="20182728" flipH="1">
            <a:off x="5186303" y="176828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914734" y="3007989"/>
            <a:ext cx="308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6" name="Rectangle 45"/>
          <p:cNvSpPr/>
          <p:nvPr/>
        </p:nvSpPr>
        <p:spPr>
          <a:xfrm>
            <a:off x="5719442" y="1818314"/>
            <a:ext cx="2745186" cy="2702186"/>
          </a:xfrm>
          <a:custGeom>
            <a:avLst/>
            <a:gdLst>
              <a:gd name="connsiteX0" fmla="*/ 0 w 2706949"/>
              <a:gd name="connsiteY0" fmla="*/ 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0 w 2706949"/>
              <a:gd name="connsiteY4" fmla="*/ 0 h 2706949"/>
              <a:gd name="connsiteX0" fmla="*/ 4763 w 2706949"/>
              <a:gd name="connsiteY0" fmla="*/ 11430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4763 w 2706949"/>
              <a:gd name="connsiteY4" fmla="*/ 114300 h 2706949"/>
              <a:gd name="connsiteX0" fmla="*/ 137 w 2716611"/>
              <a:gd name="connsiteY0" fmla="*/ 14287 h 2706949"/>
              <a:gd name="connsiteX1" fmla="*/ 2716611 w 2716611"/>
              <a:gd name="connsiteY1" fmla="*/ 0 h 2706949"/>
              <a:gd name="connsiteX2" fmla="*/ 2716611 w 2716611"/>
              <a:gd name="connsiteY2" fmla="*/ 2706949 h 2706949"/>
              <a:gd name="connsiteX3" fmla="*/ 9662 w 2716611"/>
              <a:gd name="connsiteY3" fmla="*/ 2706949 h 2706949"/>
              <a:gd name="connsiteX4" fmla="*/ 137 w 2716611"/>
              <a:gd name="connsiteY4" fmla="*/ 14287 h 2706949"/>
              <a:gd name="connsiteX0" fmla="*/ 137 w 2745186"/>
              <a:gd name="connsiteY0" fmla="*/ 9524 h 2702186"/>
              <a:gd name="connsiteX1" fmla="*/ 2745186 w 2745186"/>
              <a:gd name="connsiteY1" fmla="*/ 0 h 2702186"/>
              <a:gd name="connsiteX2" fmla="*/ 2716611 w 2745186"/>
              <a:gd name="connsiteY2" fmla="*/ 2702186 h 2702186"/>
              <a:gd name="connsiteX3" fmla="*/ 9662 w 2745186"/>
              <a:gd name="connsiteY3" fmla="*/ 2702186 h 2702186"/>
              <a:gd name="connsiteX4" fmla="*/ 137 w 2745186"/>
              <a:gd name="connsiteY4" fmla="*/ 9524 h 270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186" h="2702186">
                <a:moveTo>
                  <a:pt x="137" y="9524"/>
                </a:moveTo>
                <a:lnTo>
                  <a:pt x="2745186" y="0"/>
                </a:lnTo>
                <a:lnTo>
                  <a:pt x="2716611" y="2702186"/>
                </a:lnTo>
                <a:lnTo>
                  <a:pt x="9662" y="2702186"/>
                </a:lnTo>
                <a:cubicBezTo>
                  <a:pt x="11250" y="1837970"/>
                  <a:pt x="-1451" y="873740"/>
                  <a:pt x="137" y="9524"/>
                </a:cubicBezTo>
                <a:close/>
              </a:path>
            </a:pathLst>
          </a:custGeom>
          <a:solidFill>
            <a:srgbClr val="F4430C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7" name="Chord 176"/>
          <p:cNvSpPr/>
          <p:nvPr/>
        </p:nvSpPr>
        <p:spPr>
          <a:xfrm rot="1417272">
            <a:off x="7087552" y="1820124"/>
            <a:ext cx="2708446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Chord 4"/>
          <p:cNvSpPr/>
          <p:nvPr/>
        </p:nvSpPr>
        <p:spPr>
          <a:xfrm rot="20182728" flipH="1">
            <a:off x="5180232" y="175661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781800" y="3004814"/>
            <a:ext cx="30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 rot="10800000">
            <a:off x="5366168" y="1824658"/>
            <a:ext cx="324879" cy="2743200"/>
            <a:chOff x="6032600" y="2303882"/>
            <a:chExt cx="385919" cy="2316880"/>
          </a:xfrm>
          <a:effectLst/>
        </p:grpSpPr>
        <p:cxnSp>
          <p:nvCxnSpPr>
            <p:cNvPr id="181" name="Straight Arrow Connector 180"/>
            <p:cNvCxnSpPr/>
            <p:nvPr/>
          </p:nvCxnSpPr>
          <p:spPr>
            <a:xfrm rot="10800000">
              <a:off x="6222470" y="2303882"/>
              <a:ext cx="6480" cy="2316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 rot="5400000">
              <a:off x="5863270" y="3152284"/>
              <a:ext cx="724580" cy="38591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5724163" y="1814703"/>
            <a:ext cx="0" cy="270522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5587156" y="1537784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49" grpId="1" animBg="1"/>
      <p:bldP spid="148" grpId="0" animBg="1"/>
      <p:bldP spid="148" grpId="1" animBg="1"/>
      <p:bldP spid="146" grpId="0" animBg="1"/>
      <p:bldP spid="146" grpId="1" animBg="1"/>
      <p:bldP spid="52" grpId="0" animBg="1"/>
      <p:bldP spid="52" grpId="1" animBg="1"/>
      <p:bldP spid="59" grpId="0" animBg="1"/>
      <p:bldP spid="59" grpId="1" animBg="1"/>
      <p:bldP spid="60" grpId="0"/>
      <p:bldP spid="60" grpId="1"/>
      <p:bldP spid="68" grpId="0"/>
      <p:bldP spid="68" grpId="1"/>
      <p:bldP spid="69" grpId="0" animBg="1"/>
      <p:bldP spid="69" grpId="1" animBg="1"/>
      <p:bldP spid="91" grpId="0"/>
      <p:bldP spid="92" grpId="0"/>
      <p:bldP spid="93" grpId="0"/>
      <p:bldP spid="94" grpId="0"/>
      <p:bldP spid="94" grpId="1"/>
      <p:bldP spid="125" grpId="0"/>
      <p:bldP spid="135" grpId="0"/>
      <p:bldP spid="154" grpId="0"/>
      <p:bldP spid="159" grpId="0"/>
      <p:bldP spid="160" grpId="0"/>
      <p:bldP spid="161" grpId="0"/>
      <p:bldP spid="162" grpId="0"/>
      <p:bldP spid="1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604158" y="4030083"/>
            <a:ext cx="3259077" cy="33946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855684" y="1566581"/>
            <a:ext cx="1764064" cy="2215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8545" y="4424450"/>
            <a:ext cx="2792730" cy="33946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654051" y="4475045"/>
            <a:ext cx="2641074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483644" y="1564907"/>
            <a:ext cx="1259680" cy="22152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7072" y="1183304"/>
            <a:ext cx="5532327" cy="31489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1122208" y="1220775"/>
            <a:ext cx="5469092" cy="238588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9858" y="2857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Find the area of the shaded region in adjacent figure,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if ABCD is a square of side 14 cm and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APD and BPC are semicircles.</a:t>
            </a:r>
            <a:endParaRPr lang="en-US" sz="1600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361" y="1164852"/>
            <a:ext cx="9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8152" y="1165385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3895" y="1183304"/>
            <a:ext cx="293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7395" y="1162050"/>
            <a:ext cx="17941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2819" y="1177246"/>
            <a:ext cx="2269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 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(semi-circles)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1000" y="4434071"/>
            <a:ext cx="2920475" cy="32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 ABCD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196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097" y="923926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6574" y="887647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39726" y="1510376"/>
            <a:ext cx="5611178" cy="325359"/>
            <a:chOff x="1160552" y="1316028"/>
            <a:chExt cx="5700009" cy="325359"/>
          </a:xfrm>
        </p:grpSpPr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160552" y="1317785"/>
              <a:ext cx="243840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alt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(shaded region) =</a:t>
              </a:r>
              <a:endParaRPr lang="en-US" altLang="en-US" sz="15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25324" y="1316652"/>
              <a:ext cx="293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–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87732" y="1316028"/>
              <a:ext cx="14827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 ABCD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) 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91387" y="1318222"/>
              <a:ext cx="226917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2 </a:t>
              </a:r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(semi-circles)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4956574" y="887647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2" name="Flowchart: Collate 41"/>
          <p:cNvSpPr/>
          <p:nvPr/>
        </p:nvSpPr>
        <p:spPr>
          <a:xfrm>
            <a:off x="5874010" y="1827765"/>
            <a:ext cx="2355021" cy="269648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00 w 10000"/>
              <a:gd name="connsiteY5" fmla="*/ 5000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5052 w 10000"/>
              <a:gd name="connsiteY5" fmla="*/ 5182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510 w 10000"/>
              <a:gd name="connsiteY2" fmla="*/ 5182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4114 w 10000"/>
              <a:gd name="connsiteY5" fmla="*/ 5416 h 10000"/>
              <a:gd name="connsiteX6" fmla="*/ 0 w 10000"/>
              <a:gd name="connsiteY6" fmla="*/ 0 h 10000"/>
              <a:gd name="connsiteX0" fmla="*/ 0 w 16305"/>
              <a:gd name="connsiteY0" fmla="*/ 47 h 10047"/>
              <a:gd name="connsiteX1" fmla="*/ 16305 w 16305"/>
              <a:gd name="connsiteY1" fmla="*/ 0 h 10047"/>
              <a:gd name="connsiteX2" fmla="*/ 6510 w 16305"/>
              <a:gd name="connsiteY2" fmla="*/ 5229 h 10047"/>
              <a:gd name="connsiteX3" fmla="*/ 10000 w 16305"/>
              <a:gd name="connsiteY3" fmla="*/ 10047 h 10047"/>
              <a:gd name="connsiteX4" fmla="*/ 0 w 16305"/>
              <a:gd name="connsiteY4" fmla="*/ 10047 h 10047"/>
              <a:gd name="connsiteX5" fmla="*/ 4114 w 16305"/>
              <a:gd name="connsiteY5" fmla="*/ 5463 h 10047"/>
              <a:gd name="connsiteX6" fmla="*/ 0 w 16305"/>
              <a:gd name="connsiteY6" fmla="*/ 47 h 10047"/>
              <a:gd name="connsiteX0" fmla="*/ 0 w 23303"/>
              <a:gd name="connsiteY0" fmla="*/ 23 h 10047"/>
              <a:gd name="connsiteX1" fmla="*/ 23303 w 23303"/>
              <a:gd name="connsiteY1" fmla="*/ 0 h 10047"/>
              <a:gd name="connsiteX2" fmla="*/ 13508 w 23303"/>
              <a:gd name="connsiteY2" fmla="*/ 5229 h 10047"/>
              <a:gd name="connsiteX3" fmla="*/ 16998 w 23303"/>
              <a:gd name="connsiteY3" fmla="*/ 10047 h 10047"/>
              <a:gd name="connsiteX4" fmla="*/ 6998 w 23303"/>
              <a:gd name="connsiteY4" fmla="*/ 10047 h 10047"/>
              <a:gd name="connsiteX5" fmla="*/ 11112 w 23303"/>
              <a:gd name="connsiteY5" fmla="*/ 5463 h 10047"/>
              <a:gd name="connsiteX6" fmla="*/ 0 w 23303"/>
              <a:gd name="connsiteY6" fmla="*/ 23 h 10047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6998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3508 w 23429"/>
              <a:gd name="connsiteY2" fmla="*/ 5229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112 w 23429"/>
              <a:gd name="connsiteY5" fmla="*/ 5463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429"/>
              <a:gd name="connsiteY0" fmla="*/ 23 h 10118"/>
              <a:gd name="connsiteX1" fmla="*/ 23303 w 23429"/>
              <a:gd name="connsiteY1" fmla="*/ 0 h 10118"/>
              <a:gd name="connsiteX2" fmla="*/ 11932 w 23429"/>
              <a:gd name="connsiteY2" fmla="*/ 5016 h 10118"/>
              <a:gd name="connsiteX3" fmla="*/ 23429 w 23429"/>
              <a:gd name="connsiteY3" fmla="*/ 10118 h 10118"/>
              <a:gd name="connsiteX4" fmla="*/ 756 w 23429"/>
              <a:gd name="connsiteY4" fmla="*/ 10047 h 10118"/>
              <a:gd name="connsiteX5" fmla="*/ 11932 w 23429"/>
              <a:gd name="connsiteY5" fmla="*/ 4965 h 10118"/>
              <a:gd name="connsiteX6" fmla="*/ 0 w 23429"/>
              <a:gd name="connsiteY6" fmla="*/ 23 h 10118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  <a:gd name="connsiteX0" fmla="*/ 0 w 23382"/>
              <a:gd name="connsiteY0" fmla="*/ 23 h 10065"/>
              <a:gd name="connsiteX1" fmla="*/ 23303 w 23382"/>
              <a:gd name="connsiteY1" fmla="*/ 0 h 10065"/>
              <a:gd name="connsiteX2" fmla="*/ 11932 w 23382"/>
              <a:gd name="connsiteY2" fmla="*/ 5016 h 10065"/>
              <a:gd name="connsiteX3" fmla="*/ 23382 w 23382"/>
              <a:gd name="connsiteY3" fmla="*/ 10065 h 10065"/>
              <a:gd name="connsiteX4" fmla="*/ 756 w 23382"/>
              <a:gd name="connsiteY4" fmla="*/ 10047 h 10065"/>
              <a:gd name="connsiteX5" fmla="*/ 11932 w 23382"/>
              <a:gd name="connsiteY5" fmla="*/ 4965 h 10065"/>
              <a:gd name="connsiteX6" fmla="*/ 0 w 23382"/>
              <a:gd name="connsiteY6" fmla="*/ 23 h 1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82" h="10065">
                <a:moveTo>
                  <a:pt x="0" y="23"/>
                </a:moveTo>
                <a:lnTo>
                  <a:pt x="23303" y="0"/>
                </a:lnTo>
                <a:cubicBezTo>
                  <a:pt x="22870" y="179"/>
                  <a:pt x="13122" y="366"/>
                  <a:pt x="11932" y="5016"/>
                </a:cubicBezTo>
                <a:cubicBezTo>
                  <a:pt x="12549" y="9383"/>
                  <a:pt x="22860" y="9893"/>
                  <a:pt x="23382" y="10065"/>
                </a:cubicBezTo>
                <a:lnTo>
                  <a:pt x="756" y="10047"/>
                </a:lnTo>
                <a:cubicBezTo>
                  <a:pt x="1644" y="10006"/>
                  <a:pt x="11280" y="9289"/>
                  <a:pt x="11932" y="4965"/>
                </a:cubicBezTo>
                <a:cubicBezTo>
                  <a:pt x="10792" y="426"/>
                  <a:pt x="951" y="129"/>
                  <a:pt x="0" y="23"/>
                </a:cubicBezTo>
                <a:close/>
              </a:path>
            </a:pathLst>
          </a:custGeom>
          <a:solidFill>
            <a:srgbClr val="F4430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728967" y="1819887"/>
            <a:ext cx="2706949" cy="27069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87156" y="1537784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540759" y="4509457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91260" y="1511781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59398" y="4567858"/>
            <a:ext cx="41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08" name="Chord 107"/>
          <p:cNvSpPr/>
          <p:nvPr/>
        </p:nvSpPr>
        <p:spPr>
          <a:xfrm rot="1417272">
            <a:off x="7093176" y="1828619"/>
            <a:ext cx="2681630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9" name="Chord 4"/>
          <p:cNvSpPr/>
          <p:nvPr/>
        </p:nvSpPr>
        <p:spPr>
          <a:xfrm rot="20182728" flipH="1">
            <a:off x="5186303" y="176828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14734" y="3007989"/>
            <a:ext cx="3081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1" name="Rectangle 45"/>
          <p:cNvSpPr/>
          <p:nvPr/>
        </p:nvSpPr>
        <p:spPr>
          <a:xfrm>
            <a:off x="5719442" y="1818314"/>
            <a:ext cx="2745186" cy="2702186"/>
          </a:xfrm>
          <a:custGeom>
            <a:avLst/>
            <a:gdLst>
              <a:gd name="connsiteX0" fmla="*/ 0 w 2706949"/>
              <a:gd name="connsiteY0" fmla="*/ 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0 w 2706949"/>
              <a:gd name="connsiteY4" fmla="*/ 0 h 2706949"/>
              <a:gd name="connsiteX0" fmla="*/ 4763 w 2706949"/>
              <a:gd name="connsiteY0" fmla="*/ 114300 h 2706949"/>
              <a:gd name="connsiteX1" fmla="*/ 2706949 w 2706949"/>
              <a:gd name="connsiteY1" fmla="*/ 0 h 2706949"/>
              <a:gd name="connsiteX2" fmla="*/ 2706949 w 2706949"/>
              <a:gd name="connsiteY2" fmla="*/ 2706949 h 2706949"/>
              <a:gd name="connsiteX3" fmla="*/ 0 w 2706949"/>
              <a:gd name="connsiteY3" fmla="*/ 2706949 h 2706949"/>
              <a:gd name="connsiteX4" fmla="*/ 4763 w 2706949"/>
              <a:gd name="connsiteY4" fmla="*/ 114300 h 2706949"/>
              <a:gd name="connsiteX0" fmla="*/ 137 w 2716611"/>
              <a:gd name="connsiteY0" fmla="*/ 14287 h 2706949"/>
              <a:gd name="connsiteX1" fmla="*/ 2716611 w 2716611"/>
              <a:gd name="connsiteY1" fmla="*/ 0 h 2706949"/>
              <a:gd name="connsiteX2" fmla="*/ 2716611 w 2716611"/>
              <a:gd name="connsiteY2" fmla="*/ 2706949 h 2706949"/>
              <a:gd name="connsiteX3" fmla="*/ 9662 w 2716611"/>
              <a:gd name="connsiteY3" fmla="*/ 2706949 h 2706949"/>
              <a:gd name="connsiteX4" fmla="*/ 137 w 2716611"/>
              <a:gd name="connsiteY4" fmla="*/ 14287 h 2706949"/>
              <a:gd name="connsiteX0" fmla="*/ 137 w 2745186"/>
              <a:gd name="connsiteY0" fmla="*/ 9524 h 2702186"/>
              <a:gd name="connsiteX1" fmla="*/ 2745186 w 2745186"/>
              <a:gd name="connsiteY1" fmla="*/ 0 h 2702186"/>
              <a:gd name="connsiteX2" fmla="*/ 2716611 w 2745186"/>
              <a:gd name="connsiteY2" fmla="*/ 2702186 h 2702186"/>
              <a:gd name="connsiteX3" fmla="*/ 9662 w 2745186"/>
              <a:gd name="connsiteY3" fmla="*/ 2702186 h 2702186"/>
              <a:gd name="connsiteX4" fmla="*/ 137 w 2745186"/>
              <a:gd name="connsiteY4" fmla="*/ 9524 h 270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5186" h="2702186">
                <a:moveTo>
                  <a:pt x="137" y="9524"/>
                </a:moveTo>
                <a:lnTo>
                  <a:pt x="2745186" y="0"/>
                </a:lnTo>
                <a:lnTo>
                  <a:pt x="2716611" y="2702186"/>
                </a:lnTo>
                <a:lnTo>
                  <a:pt x="9662" y="2702186"/>
                </a:lnTo>
                <a:cubicBezTo>
                  <a:pt x="11250" y="1837970"/>
                  <a:pt x="-1451" y="873740"/>
                  <a:pt x="137" y="9524"/>
                </a:cubicBezTo>
                <a:close/>
              </a:path>
            </a:pathLst>
          </a:custGeom>
          <a:solidFill>
            <a:srgbClr val="F4430C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2" name="Chord 111"/>
          <p:cNvSpPr/>
          <p:nvPr/>
        </p:nvSpPr>
        <p:spPr>
          <a:xfrm rot="1417272">
            <a:off x="7087552" y="1820124"/>
            <a:ext cx="2708446" cy="2702555"/>
          </a:xfrm>
          <a:prstGeom prst="chord">
            <a:avLst>
              <a:gd name="adj1" fmla="val 4007726"/>
              <a:gd name="adj2" fmla="val 1483378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Chord 4"/>
          <p:cNvSpPr/>
          <p:nvPr/>
        </p:nvSpPr>
        <p:spPr>
          <a:xfrm rot="20182728" flipH="1">
            <a:off x="5180232" y="1756610"/>
            <a:ext cx="1866037" cy="2589339"/>
          </a:xfrm>
          <a:custGeom>
            <a:avLst/>
            <a:gdLst>
              <a:gd name="connsiteX0" fmla="*/ 1866016 w 2672138"/>
              <a:gd name="connsiteY0" fmla="*/ 2582837 h 2693301"/>
              <a:gd name="connsiteX1" fmla="*/ 529071 w 2672138"/>
              <a:gd name="connsiteY1" fmla="*/ 2419901 h 2693301"/>
              <a:gd name="connsiteX2" fmla="*/ 10043 w 2672138"/>
              <a:gd name="connsiteY2" fmla="*/ 1181838 h 2693301"/>
              <a:gd name="connsiteX3" fmla="*/ 815484 w 2672138"/>
              <a:gd name="connsiteY3" fmla="*/ 106428 h 2693301"/>
              <a:gd name="connsiteX4" fmla="*/ 1866016 w 2672138"/>
              <a:gd name="connsiteY4" fmla="*/ 2582837 h 2693301"/>
              <a:gd name="connsiteX0" fmla="*/ 1866037 w 1866037"/>
              <a:gd name="connsiteY0" fmla="*/ 2381507 h 2491981"/>
              <a:gd name="connsiteX1" fmla="*/ 529092 w 1866037"/>
              <a:gd name="connsiteY1" fmla="*/ 2218571 h 2491981"/>
              <a:gd name="connsiteX2" fmla="*/ 10064 w 1866037"/>
              <a:gd name="connsiteY2" fmla="*/ 980508 h 2491981"/>
              <a:gd name="connsiteX3" fmla="*/ 836217 w 1866037"/>
              <a:gd name="connsiteY3" fmla="*/ 0 h 2491981"/>
              <a:gd name="connsiteX4" fmla="*/ 1866037 w 1866037"/>
              <a:gd name="connsiteY4" fmla="*/ 2381507 h 2491981"/>
              <a:gd name="connsiteX0" fmla="*/ 1866037 w 1866037"/>
              <a:gd name="connsiteY0" fmla="*/ 2478865 h 2589339"/>
              <a:gd name="connsiteX1" fmla="*/ 529092 w 1866037"/>
              <a:gd name="connsiteY1" fmla="*/ 2315929 h 2589339"/>
              <a:gd name="connsiteX2" fmla="*/ 10064 w 1866037"/>
              <a:gd name="connsiteY2" fmla="*/ 1077866 h 2589339"/>
              <a:gd name="connsiteX3" fmla="*/ 809234 w 1866037"/>
              <a:gd name="connsiteY3" fmla="*/ 0 h 2589339"/>
              <a:gd name="connsiteX4" fmla="*/ 1866037 w 1866037"/>
              <a:gd name="connsiteY4" fmla="*/ 2478865 h 25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037" h="2589339">
                <a:moveTo>
                  <a:pt x="1866037" y="2478865"/>
                </a:moveTo>
                <a:cubicBezTo>
                  <a:pt x="1423833" y="2671450"/>
                  <a:pt x="913011" y="2609195"/>
                  <a:pt x="529092" y="2315929"/>
                </a:cubicBezTo>
                <a:cubicBezTo>
                  <a:pt x="149517" y="2025981"/>
                  <a:pt x="-48224" y="1554298"/>
                  <a:pt x="10064" y="1077866"/>
                </a:cubicBezTo>
                <a:cubicBezTo>
                  <a:pt x="68522" y="600053"/>
                  <a:pt x="369334" y="187584"/>
                  <a:pt x="809234" y="0"/>
                </a:cubicBezTo>
                <a:cubicBezTo>
                  <a:pt x="1159411" y="825470"/>
                  <a:pt x="1515860" y="1653395"/>
                  <a:pt x="1866037" y="2478865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07890" y="3004814"/>
            <a:ext cx="30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 rot="10800000">
            <a:off x="5366168" y="1824658"/>
            <a:ext cx="324879" cy="2743200"/>
            <a:chOff x="6032600" y="2303882"/>
            <a:chExt cx="385919" cy="2316880"/>
          </a:xfrm>
          <a:effectLst/>
        </p:grpSpPr>
        <p:cxnSp>
          <p:nvCxnSpPr>
            <p:cNvPr id="116" name="Straight Arrow Connector 115"/>
            <p:cNvCxnSpPr/>
            <p:nvPr/>
          </p:nvCxnSpPr>
          <p:spPr>
            <a:xfrm rot="10800000">
              <a:off x="6222470" y="2303882"/>
              <a:ext cx="6480" cy="2316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 rot="5400000">
              <a:off x="5863270" y="3152284"/>
              <a:ext cx="724580" cy="385919"/>
            </a:xfrm>
            <a:prstGeom prst="rect">
              <a:avLst/>
            </a:prstGeom>
            <a:solidFill>
              <a:srgbClr val="FFFF00"/>
            </a:solidFill>
            <a:effectLst>
              <a:softEdge rad="63500"/>
            </a:effectLst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14 cm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118" name="Straight Connector 117"/>
          <p:cNvCxnSpPr/>
          <p:nvPr/>
        </p:nvCxnSpPr>
        <p:spPr>
          <a:xfrm>
            <a:off x="5724163" y="1814703"/>
            <a:ext cx="0" cy="270522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257124" y="1962150"/>
            <a:ext cx="335279" cy="246221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695841" y="1962150"/>
            <a:ext cx="72547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196 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187395" y="1962150"/>
            <a:ext cx="329046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628107" y="4076888"/>
            <a:ext cx="3181048" cy="24368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97882" y="4019550"/>
            <a:ext cx="3539778" cy="35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(semi-circles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154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  <a:p>
            <a:pPr algn="r">
              <a:buClr>
                <a:prstClr val="white"/>
              </a:buClr>
              <a:buFontTx/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76702" y="1962150"/>
            <a:ext cx="725479" cy="2308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154 </a:t>
            </a:r>
            <a:endParaRPr lang="en-US" sz="1500" b="1" baseline="30000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304749" y="234315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695840" y="2343150"/>
            <a:ext cx="1388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42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5945" y="2813621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178159" y="2855555"/>
            <a:ext cx="4104525" cy="26929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91631" y="2800350"/>
            <a:ext cx="41745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shaded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is 42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4" grpId="0" animBg="1"/>
      <p:bldP spid="124" grpId="1" animBg="1"/>
      <p:bldP spid="14" grpId="0" animBg="1"/>
      <p:bldP spid="120" grpId="0" animBg="1"/>
      <p:bldP spid="120" grpId="1" animBg="1"/>
      <p:bldP spid="119" grpId="0" animBg="1"/>
      <p:bldP spid="119" grpId="1" animBg="1"/>
      <p:bldP spid="7" grpId="0" animBg="1"/>
      <p:bldP spid="78" grpId="0" animBg="1"/>
      <p:bldP spid="78" grpId="1" animBg="1"/>
      <p:bldP spid="78" grpId="2" animBg="1"/>
      <p:bldP spid="78" grpId="3" animBg="1"/>
      <p:bldP spid="8" grpId="0"/>
      <p:bldP spid="9" grpId="0"/>
      <p:bldP spid="10" grpId="0"/>
      <p:bldP spid="13" grpId="0"/>
      <p:bldP spid="15" grpId="0"/>
      <p:bldP spid="11" grpId="0"/>
      <p:bldP spid="75" grpId="0"/>
      <p:bldP spid="101" grpId="0"/>
      <p:bldP spid="121" grpId="0"/>
      <p:bldP spid="122" grpId="0"/>
      <p:bldP spid="123" grpId="0"/>
      <p:bldP spid="125" grpId="0" animBg="1"/>
      <p:bldP spid="125" grpId="1" animBg="1"/>
      <p:bldP spid="77" grpId="0"/>
      <p:bldP spid="126" grpId="0"/>
      <p:bldP spid="127" grpId="0"/>
      <p:bldP spid="128" grpId="0"/>
      <p:bldP spid="129" grpId="0"/>
      <p:bldP spid="130" grpId="0" animBg="1"/>
      <p:bldP spid="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936881" y="535108"/>
            <a:ext cx="1659024" cy="2249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438210" y="2244184"/>
            <a:ext cx="615474" cy="2333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601031" y="3140075"/>
            <a:ext cx="135841" cy="1522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507393" y="3145277"/>
            <a:ext cx="135841" cy="1522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 bwMode="auto">
          <a:xfrm>
            <a:off x="1113143" y="1395741"/>
            <a:ext cx="2965525" cy="246369"/>
          </a:xfrm>
          <a:prstGeom prst="round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64111" y="772774"/>
            <a:ext cx="1585602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657755" y="528461"/>
            <a:ext cx="4898745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818677" y="284148"/>
            <a:ext cx="3890576" cy="2249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3388444" y="1984656"/>
            <a:ext cx="677021" cy="2333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555514" y="284148"/>
            <a:ext cx="2196128" cy="22496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416" y="218331"/>
            <a:ext cx="794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 On a square handkerchief, nine circular designs each of radius   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7cm  are made. Find the area of the remaining portion of the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 handkerchief.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420" y="981886"/>
            <a:ext cx="63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4165" y="1354055"/>
            <a:ext cx="232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radius of one circle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93502" y="1359688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55452" y="1354055"/>
            <a:ext cx="75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 cm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24630" y="3038889"/>
            <a:ext cx="19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one circle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83111" y="3038889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432072" y="3038889"/>
            <a:ext cx="57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77646" y="3236018"/>
            <a:ext cx="4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21219" y="3490595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21219" y="3428437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728972" y="3321593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972" y="3321593"/>
                <a:ext cx="35922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4019900" y="333473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228202" y="3321593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02" y="3321593"/>
                <a:ext cx="35922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4498872" y="333473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83111" y="3335139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387497" y="3943350"/>
            <a:ext cx="125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154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172" y="3943350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99960" y="1657350"/>
            <a:ext cx="182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Side of square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63685" y="1657350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63685" y="1938185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364602" y="1938185"/>
            <a:ext cx="86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42 cm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06210" y="1882973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711950" y="1657350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950" y="1657350"/>
                <a:ext cx="35922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>
            <a:off x="3965741" y="1657350"/>
            <a:ext cx="4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97060" y="1657350"/>
            <a:ext cx="47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251222" y="1657350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222" y="1657350"/>
                <a:ext cx="35922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4542150" y="1657350"/>
            <a:ext cx="49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14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93399" y="2195985"/>
            <a:ext cx="173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square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064137" y="2195985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378462" y="2195985"/>
            <a:ext cx="899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(side)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064137" y="2472210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377374" y="2472210"/>
            <a:ext cx="72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(42)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74076" y="2735509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369351" y="2735509"/>
            <a:ext cx="1204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1764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Rounded Rectangle 174"/>
          <p:cNvSpPr/>
          <p:nvPr/>
        </p:nvSpPr>
        <p:spPr bwMode="auto">
          <a:xfrm>
            <a:off x="1019971" y="1052462"/>
            <a:ext cx="5250552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7472" y="1038225"/>
            <a:ext cx="2641889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(remaining portion)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60" name="Rounded Rectangle 259"/>
          <p:cNvSpPr/>
          <p:nvPr/>
        </p:nvSpPr>
        <p:spPr bwMode="auto">
          <a:xfrm>
            <a:off x="3435557" y="1076213"/>
            <a:ext cx="1107977" cy="24636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3911791" y="807660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272764" y="1038225"/>
            <a:ext cx="144755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ABCD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2" name="Rounded Rectangle 261"/>
          <p:cNvSpPr/>
          <p:nvPr/>
        </p:nvSpPr>
        <p:spPr bwMode="auto">
          <a:xfrm rot="10800000" flipH="1" flipV="1">
            <a:off x="1487093" y="2772665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529002" y="277851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square?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224482" y="2940780"/>
            <a:ext cx="683307" cy="235085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172714" y="2854867"/>
            <a:ext cx="935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(side)</a:t>
            </a:r>
            <a:r>
              <a:rPr lang="en-US" b="1" baseline="30000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567818" y="1027610"/>
            <a:ext cx="2083954" cy="2081222"/>
          </a:xfrm>
          <a:prstGeom prst="rect">
            <a:avLst/>
          </a:prstGeom>
          <a:solidFill>
            <a:srgbClr val="A953F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5" y="1034520"/>
            <a:ext cx="686431" cy="68643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99" y="1034520"/>
            <a:ext cx="686431" cy="68643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6" y="1034520"/>
            <a:ext cx="686431" cy="686430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5" y="1726310"/>
            <a:ext cx="686431" cy="68643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99" y="1726310"/>
            <a:ext cx="686431" cy="68643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6" y="1726310"/>
            <a:ext cx="686431" cy="68643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5" y="2416531"/>
            <a:ext cx="686431" cy="686430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99" y="2416531"/>
            <a:ext cx="686431" cy="68643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36" y="2416531"/>
            <a:ext cx="686431" cy="686430"/>
          </a:xfrm>
          <a:prstGeom prst="rect">
            <a:avLst/>
          </a:prstGeom>
        </p:spPr>
      </p:pic>
      <p:sp>
        <p:nvSpPr>
          <p:cNvPr id="279" name="Rectangle 278"/>
          <p:cNvSpPr/>
          <p:nvPr/>
        </p:nvSpPr>
        <p:spPr>
          <a:xfrm>
            <a:off x="6567818" y="1027610"/>
            <a:ext cx="2083954" cy="20812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6567818" y="1027610"/>
            <a:ext cx="2083954" cy="2081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571353" y="1040607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7271913" y="1034519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7970092" y="1030812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6565798" y="1730416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7266358" y="1724328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7964537" y="1720621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6566593" y="2420225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9" name="Oval 288"/>
          <p:cNvSpPr/>
          <p:nvPr/>
        </p:nvSpPr>
        <p:spPr>
          <a:xfrm>
            <a:off x="7267153" y="2414137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7965332" y="2410430"/>
            <a:ext cx="680201" cy="68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381012" y="764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522232" y="76401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337300" y="303876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547100" y="30616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567818" y="1027610"/>
            <a:ext cx="2083954" cy="20812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6574527" y="1044845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7275087" y="1038757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9" name="Oval 298"/>
          <p:cNvSpPr/>
          <p:nvPr/>
        </p:nvSpPr>
        <p:spPr>
          <a:xfrm>
            <a:off x="7973266" y="1035050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6568972" y="1734654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7269532" y="1728566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7967711" y="1724859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6569767" y="2424463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7270327" y="2418375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5" name="Oval 304"/>
          <p:cNvSpPr/>
          <p:nvPr/>
        </p:nvSpPr>
        <p:spPr>
          <a:xfrm>
            <a:off x="7968506" y="2414668"/>
            <a:ext cx="680201" cy="680201"/>
          </a:xfrm>
          <a:prstGeom prst="ellipse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566307" y="1027610"/>
            <a:ext cx="2089828" cy="0"/>
          </a:xfrm>
          <a:prstGeom prst="line">
            <a:avLst/>
          </a:prstGeom>
          <a:ln w="38100">
            <a:solidFill>
              <a:srgbClr val="66FF33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7468289" y="654050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09" name="Rounded Rectangle 308"/>
          <p:cNvSpPr/>
          <p:nvPr/>
        </p:nvSpPr>
        <p:spPr bwMode="auto">
          <a:xfrm rot="10800000" flipH="1" flipV="1">
            <a:off x="1069382" y="2786695"/>
            <a:ext cx="3303760" cy="58935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91877" y="2912106"/>
            <a:ext cx="176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Side of square =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2633763" y="2777923"/>
            <a:ext cx="176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Sum of diameter of 3 circles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3" name="Rounded Rectangle 312"/>
          <p:cNvSpPr/>
          <p:nvPr/>
        </p:nvSpPr>
        <p:spPr bwMode="auto">
          <a:xfrm rot="10800000" flipH="1" flipV="1">
            <a:off x="1519486" y="3344071"/>
            <a:ext cx="2224120" cy="45240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 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Diameter = 14 cm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6589175" y="1377315"/>
            <a:ext cx="655508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7289031" y="1376761"/>
            <a:ext cx="655508" cy="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7986506" y="1376207"/>
            <a:ext cx="655508" cy="0"/>
          </a:xfrm>
          <a:prstGeom prst="line">
            <a:avLst/>
          </a:prstGeom>
          <a:ln w="38100">
            <a:solidFill>
              <a:srgbClr val="E20EB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632472" y="1369217"/>
            <a:ext cx="558917" cy="166616"/>
            <a:chOff x="6096000" y="1474924"/>
            <a:chExt cx="558917" cy="166616"/>
          </a:xfrm>
        </p:grpSpPr>
        <p:sp>
          <p:nvSpPr>
            <p:cNvPr id="80" name="Rounded Rectangle 79"/>
            <p:cNvSpPr/>
            <p:nvPr/>
          </p:nvSpPr>
          <p:spPr>
            <a:xfrm>
              <a:off x="6195257" y="1547877"/>
              <a:ext cx="357020" cy="93663"/>
            </a:xfrm>
            <a:prstGeom prst="roundRect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096000" y="1474924"/>
              <a:ext cx="558917" cy="15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14 cm</a:t>
              </a:r>
              <a:endParaRPr lang="en-US" sz="9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7352287" y="1355725"/>
            <a:ext cx="558917" cy="166616"/>
            <a:chOff x="6096000" y="1474924"/>
            <a:chExt cx="558917" cy="166616"/>
          </a:xfrm>
        </p:grpSpPr>
        <p:sp>
          <p:nvSpPr>
            <p:cNvPr id="319" name="Rounded Rectangle 318"/>
            <p:cNvSpPr/>
            <p:nvPr/>
          </p:nvSpPr>
          <p:spPr>
            <a:xfrm>
              <a:off x="6195257" y="1547877"/>
              <a:ext cx="357020" cy="93663"/>
            </a:xfrm>
            <a:prstGeom prst="roundRect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096000" y="1474924"/>
              <a:ext cx="558917" cy="15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14 cm</a:t>
              </a:r>
              <a:endParaRPr lang="en-US" sz="9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8050673" y="1354138"/>
            <a:ext cx="558917" cy="166616"/>
            <a:chOff x="6096000" y="1474924"/>
            <a:chExt cx="558917" cy="166616"/>
          </a:xfrm>
        </p:grpSpPr>
        <p:sp>
          <p:nvSpPr>
            <p:cNvPr id="322" name="Rounded Rectangle 321"/>
            <p:cNvSpPr/>
            <p:nvPr/>
          </p:nvSpPr>
          <p:spPr>
            <a:xfrm>
              <a:off x="6195257" y="1547877"/>
              <a:ext cx="357020" cy="93663"/>
            </a:xfrm>
            <a:prstGeom prst="roundRect">
              <a:avLst/>
            </a:prstGeom>
            <a:solidFill>
              <a:srgbClr val="66FF33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096000" y="1474924"/>
              <a:ext cx="558917" cy="157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14 cm</a:t>
              </a:r>
              <a:endParaRPr lang="en-US" sz="9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276013" y="719285"/>
            <a:ext cx="86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42 cm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5" name="Rounded Rectangle 154"/>
          <p:cNvSpPr/>
          <p:nvPr/>
        </p:nvSpPr>
        <p:spPr bwMode="auto">
          <a:xfrm rot="10800000" flipH="1" flipV="1">
            <a:off x="4194072" y="2114551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235981" y="2120396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018605" y="2196753"/>
            <a:ext cx="618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</a:t>
            </a:r>
            <a:r>
              <a:rPr lang="en-US" b="1" baseline="30000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63786" y="65740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 flipH="1">
            <a:off x="3497857" y="3512237"/>
            <a:ext cx="159443" cy="124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1060000" flipH="1">
            <a:off x="4082128" y="3417796"/>
            <a:ext cx="192668" cy="1071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378939" y="3635573"/>
            <a:ext cx="4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3748488" y="3635573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88" y="3635573"/>
                <a:ext cx="359228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/>
          <p:cNvSpPr txBox="1"/>
          <p:nvPr/>
        </p:nvSpPr>
        <p:spPr>
          <a:xfrm>
            <a:off x="4019158" y="363557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84404" y="3635573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252936" y="4326037"/>
            <a:ext cx="1796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9 circles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080464" y="4326037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22989" y="4311434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3643650" y="4326037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sym typeface="Symbol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50" y="4326037"/>
                <a:ext cx="35922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/>
          <p:cNvSpPr txBox="1"/>
          <p:nvPr/>
        </p:nvSpPr>
        <p:spPr>
          <a:xfrm>
            <a:off x="3889272" y="4326037"/>
            <a:ext cx="57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154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432072" y="4326037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082822" y="4626173"/>
            <a:ext cx="180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  1386 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 bwMode="auto">
          <a:xfrm>
            <a:off x="4720605" y="1091326"/>
            <a:ext cx="1528177" cy="23075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4445492" y="1038225"/>
            <a:ext cx="195203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nine circles)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531041" y="800040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483036" y="64978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293669" y="2735509"/>
            <a:ext cx="173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square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06932" y="2735509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28226" y="3945136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24630" y="3945136"/>
            <a:ext cx="192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Area of one circle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4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4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4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4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5" presetClass="emph" presetSubtype="0" repeatCount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35" presetClass="emph" presetSubtype="0" repeatCount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5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7" dur="4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9" dur="4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4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00"/>
                            </p:stCondLst>
                            <p:childTnLst>
                              <p:par>
                                <p:cTn id="5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2" fill="hold">
                            <p:stCondLst>
                              <p:cond delay="500"/>
                            </p:stCondLst>
                            <p:childTnLst>
                              <p:par>
                                <p:cTn id="5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00"/>
                            </p:stCondLst>
                            <p:childTnLst>
                              <p:par>
                                <p:cTn id="5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hold">
                            <p:stCondLst>
                              <p:cond delay="500"/>
                            </p:stCondLst>
                            <p:childTnLst>
                              <p:par>
                                <p:cTn id="6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500"/>
                            </p:stCondLst>
                            <p:childTnLst>
                              <p:par>
                                <p:cTn id="6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00"/>
                            </p:stCondLst>
                            <p:childTnLst>
                              <p:par>
                                <p:cTn id="6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00"/>
                            </p:stCondLst>
                            <p:childTnLst>
                              <p:par>
                                <p:cTn id="7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8" fill="hold">
                      <p:stCondLst>
                        <p:cond delay="indefinite"/>
                      </p:stCondLst>
                      <p:childTnLst>
                        <p:par>
                          <p:cTn id="729" fill="hold">
                            <p:stCondLst>
                              <p:cond delay="0"/>
                            </p:stCondLst>
                            <p:childTnLst>
                              <p:par>
                                <p:cTn id="7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8" fill="hold">
                      <p:stCondLst>
                        <p:cond delay="indefinite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35" presetClass="emph" presetSubtype="0" repeatCount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1" dur="4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2" fill="hold">
                      <p:stCondLst>
                        <p:cond delay="indefinite"/>
                      </p:stCondLst>
                      <p:childTnLst>
                        <p:par>
                          <p:cTn id="753" fill="hold">
                            <p:stCondLst>
                              <p:cond delay="0"/>
                            </p:stCondLst>
                            <p:childTnLst>
                              <p:par>
                                <p:cTn id="7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2" fill="hold">
                      <p:stCondLst>
                        <p:cond delay="indefinite"/>
                      </p:stCondLst>
                      <p:childTnLst>
                        <p:par>
                          <p:cTn id="763" fill="hold">
                            <p:stCondLst>
                              <p:cond delay="0"/>
                            </p:stCondLst>
                            <p:childTnLst>
                              <p:par>
                                <p:cTn id="7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2" fill="hold">
                            <p:stCondLst>
                              <p:cond delay="500"/>
                            </p:stCondLst>
                            <p:childTnLst>
                              <p:par>
                                <p:cTn id="78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0" fill="hold">
                      <p:stCondLst>
                        <p:cond delay="indefinite"/>
                      </p:stCondLst>
                      <p:childTnLst>
                        <p:par>
                          <p:cTn id="811" fill="hold">
                            <p:stCondLst>
                              <p:cond delay="0"/>
                            </p:stCondLst>
                            <p:childTnLst>
                              <p:par>
                                <p:cTn id="8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500"/>
                            </p:stCondLst>
                            <p:childTnLst>
                              <p:par>
                                <p:cTn id="8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1" grpId="1" animBg="1"/>
      <p:bldP spid="142" grpId="0" animBg="1"/>
      <p:bldP spid="142" grpId="1" animBg="1"/>
      <p:bldP spid="160" grpId="0" animBg="1"/>
      <p:bldP spid="160" grpId="1" animBg="1"/>
      <p:bldP spid="159" grpId="0" animBg="1"/>
      <p:bldP spid="159" grpId="1" animBg="1"/>
      <p:bldP spid="312" grpId="0" animBg="1"/>
      <p:bldP spid="312" grpId="1" animBg="1"/>
      <p:bldP spid="312" grpId="2" animBg="1"/>
      <p:bldP spid="312" grpId="3" animBg="1"/>
      <p:bldP spid="174" grpId="0" animBg="1"/>
      <p:bldP spid="173" grpId="0" animBg="1"/>
      <p:bldP spid="172" grpId="0" animBg="1"/>
      <p:bldP spid="172" grpId="1" animBg="1"/>
      <p:bldP spid="169" grpId="0" animBg="1"/>
      <p:bldP spid="169" grpId="1" animBg="1"/>
      <p:bldP spid="153" grpId="0" animBg="1"/>
      <p:bldP spid="153" grpId="1" animBg="1"/>
      <p:bldP spid="4" grpId="0"/>
      <p:bldP spid="86" grpId="0"/>
      <p:bldP spid="87" grpId="0"/>
      <p:bldP spid="88" grpId="0"/>
      <p:bldP spid="89" grpId="0"/>
      <p:bldP spid="90" grpId="0"/>
      <p:bldP spid="91" grpId="0"/>
      <p:bldP spid="100" grpId="0"/>
      <p:bldP spid="102" grpId="0"/>
      <p:bldP spid="105" grpId="0"/>
      <p:bldP spid="106" grpId="0"/>
      <p:bldP spid="107" grpId="0"/>
      <p:bldP spid="108" grpId="0"/>
      <p:bldP spid="113" grpId="0"/>
      <p:bldP spid="114" grpId="0"/>
      <p:bldP spid="115" grpId="0"/>
      <p:bldP spid="116" grpId="0"/>
      <p:bldP spid="117" grpId="0"/>
      <p:bldP spid="119" grpId="0"/>
      <p:bldP spid="120" grpId="0"/>
      <p:bldP spid="121" grpId="0"/>
      <p:bldP spid="122" grpId="0"/>
      <p:bldP spid="123" grpId="0"/>
      <p:bldP spid="126" grpId="0"/>
      <p:bldP spid="131" grpId="0"/>
      <p:bldP spid="132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75" grpId="0" animBg="1"/>
      <p:bldP spid="176" grpId="0"/>
      <p:bldP spid="260" grpId="0" animBg="1"/>
      <p:bldP spid="260" grpId="1" animBg="1"/>
      <p:bldP spid="261" grpId="0"/>
      <p:bldP spid="261" grpId="1"/>
      <p:bldP spid="178" grpId="0"/>
      <p:bldP spid="262" grpId="0" animBg="1"/>
      <p:bldP spid="262" grpId="1" animBg="1"/>
      <p:bldP spid="263" grpId="0"/>
      <p:bldP spid="263" grpId="1"/>
      <p:bldP spid="266" grpId="0" animBg="1"/>
      <p:bldP spid="266" grpId="1" animBg="1"/>
      <p:bldP spid="264" grpId="0"/>
      <p:bldP spid="264" grpId="1"/>
      <p:bldP spid="269" grpId="0" animBg="1"/>
      <p:bldP spid="269" grpId="1" animBg="1"/>
      <p:bldP spid="279" grpId="0" animBg="1"/>
      <p:bldP spid="280" grpId="0" animBg="1"/>
      <p:bldP spid="280" grpId="1" animBg="1"/>
      <p:bldP spid="2" grpId="0" animBg="1"/>
      <p:bldP spid="2" grpId="1" animBg="1"/>
      <p:bldP spid="2" grpId="2" animBg="1"/>
      <p:bldP spid="2" grpId="3" animBg="1"/>
      <p:bldP spid="2" grpId="4" animBg="1"/>
      <p:bldP spid="282" grpId="0" animBg="1"/>
      <p:bldP spid="282" grpId="1" animBg="1"/>
      <p:bldP spid="282" grpId="2" animBg="1"/>
      <p:bldP spid="282" grpId="3" animBg="1"/>
      <p:bldP spid="282" grpId="4" animBg="1"/>
      <p:bldP spid="283" grpId="0" animBg="1"/>
      <p:bldP spid="283" grpId="1" animBg="1"/>
      <p:bldP spid="283" grpId="2" animBg="1"/>
      <p:bldP spid="283" grpId="3" animBg="1"/>
      <p:bldP spid="283" grpId="4" animBg="1"/>
      <p:bldP spid="285" grpId="0" animBg="1"/>
      <p:bldP spid="285" grpId="1" animBg="1"/>
      <p:bldP spid="285" grpId="2" animBg="1"/>
      <p:bldP spid="286" grpId="0" animBg="1"/>
      <p:bldP spid="286" grpId="1" animBg="1"/>
      <p:bldP spid="286" grpId="2" animBg="1"/>
      <p:bldP spid="287" grpId="0" animBg="1"/>
      <p:bldP spid="287" grpId="1" animBg="1"/>
      <p:bldP spid="287" grpId="2" animBg="1"/>
      <p:bldP spid="288" grpId="0" animBg="1"/>
      <p:bldP spid="288" grpId="1" animBg="1"/>
      <p:bldP spid="288" grpId="2" animBg="1"/>
      <p:bldP spid="289" grpId="0" animBg="1"/>
      <p:bldP spid="289" grpId="1" animBg="1"/>
      <p:bldP spid="289" grpId="2" animBg="1"/>
      <p:bldP spid="290" grpId="0" animBg="1"/>
      <p:bldP spid="290" grpId="1" animBg="1"/>
      <p:bldP spid="290" grpId="2" animBg="1"/>
      <p:bldP spid="291" grpId="0"/>
      <p:bldP spid="292" grpId="0"/>
      <p:bldP spid="293" grpId="0"/>
      <p:bldP spid="294" grpId="0"/>
      <p:bldP spid="295" grpId="0" animBg="1"/>
      <p:bldP spid="295" grpId="1" animBg="1"/>
      <p:bldP spid="295" grpId="2" animBg="1"/>
      <p:bldP spid="297" grpId="0" animBg="1"/>
      <p:bldP spid="297" grpId="1" animBg="1"/>
      <p:bldP spid="297" grpId="2" animBg="1"/>
      <p:bldP spid="298" grpId="0" animBg="1"/>
      <p:bldP spid="298" grpId="1" animBg="1"/>
      <p:bldP spid="298" grpId="2" animBg="1"/>
      <p:bldP spid="299" grpId="0" animBg="1"/>
      <p:bldP spid="299" grpId="1" animBg="1"/>
      <p:bldP spid="299" grpId="2" animBg="1"/>
      <p:bldP spid="300" grpId="0" animBg="1"/>
      <p:bldP spid="300" grpId="1" animBg="1"/>
      <p:bldP spid="300" grpId="2" animBg="1"/>
      <p:bldP spid="301" grpId="0" animBg="1"/>
      <p:bldP spid="301" grpId="1" animBg="1"/>
      <p:bldP spid="301" grpId="2" animBg="1"/>
      <p:bldP spid="302" grpId="0" animBg="1"/>
      <p:bldP spid="302" grpId="1" animBg="1"/>
      <p:bldP spid="302" grpId="2" animBg="1"/>
      <p:bldP spid="303" grpId="0" animBg="1"/>
      <p:bldP spid="303" grpId="1" animBg="1"/>
      <p:bldP spid="303" grpId="2" animBg="1"/>
      <p:bldP spid="304" grpId="0" animBg="1"/>
      <p:bldP spid="304" grpId="1" animBg="1"/>
      <p:bldP spid="304" grpId="2" animBg="1"/>
      <p:bldP spid="305" grpId="0" animBg="1"/>
      <p:bldP spid="305" grpId="1" animBg="1"/>
      <p:bldP spid="305" grpId="2" animBg="1"/>
      <p:bldP spid="306" grpId="0"/>
      <p:bldP spid="306" grpId="1"/>
      <p:bldP spid="309" grpId="0" animBg="1"/>
      <p:bldP spid="309" grpId="1" animBg="1"/>
      <p:bldP spid="310" grpId="0"/>
      <p:bldP spid="310" grpId="1"/>
      <p:bldP spid="311" grpId="0"/>
      <p:bldP spid="311" grpId="1"/>
      <p:bldP spid="313" grpId="0" animBg="1"/>
      <p:bldP spid="313" grpId="1" animBg="1"/>
      <p:bldP spid="154" grpId="0"/>
      <p:bldP spid="155" grpId="0" animBg="1"/>
      <p:bldP spid="155" grpId="1" animBg="1"/>
      <p:bldP spid="156" grpId="0"/>
      <p:bldP spid="156" grpId="1"/>
      <p:bldP spid="157" grpId="0"/>
      <p:bldP spid="157" grpId="1"/>
      <p:bldP spid="158" grpId="0"/>
      <p:bldP spid="184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9" grpId="0" animBg="1"/>
      <p:bldP spid="199" grpId="1" animBg="1"/>
      <p:bldP spid="199" grpId="2" animBg="1"/>
      <p:bldP spid="180" grpId="0"/>
      <p:bldP spid="200" grpId="0"/>
      <p:bldP spid="200" grpId="1"/>
      <p:bldP spid="201" grpId="0"/>
      <p:bldP spid="202" grpId="0"/>
      <p:bldP spid="203" grpId="0"/>
      <p:bldP spid="205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 207"/>
          <p:cNvSpPr/>
          <p:nvPr/>
        </p:nvSpPr>
        <p:spPr>
          <a:xfrm>
            <a:off x="4881987" y="1517268"/>
            <a:ext cx="1642741" cy="25664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3490688" y="1517650"/>
            <a:ext cx="1090349" cy="25664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961039" y="772774"/>
            <a:ext cx="1585602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626005" y="528461"/>
            <a:ext cx="4898745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914400" y="2918587"/>
            <a:ext cx="4033978" cy="27905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344" y="218331"/>
            <a:ext cx="794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  On a square handkerchief, nine circular designs each of radius</a:t>
            </a:r>
          </a:p>
          <a:p>
            <a:pPr algn="just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7cm are made. Find the area of the remaining portion of the </a:t>
            </a:r>
          </a:p>
          <a:p>
            <a:pPr algn="just"/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   handkerchief.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348" y="981886"/>
            <a:ext cx="63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27760" y="1504950"/>
            <a:ext cx="228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remaining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43346" y="150495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200400" y="1504950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832350" y="1491899"/>
            <a:ext cx="183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(9 Circles)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33900" y="1484477"/>
            <a:ext cx="30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53518" y="1491899"/>
            <a:ext cx="134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ABCD)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200400" y="1835064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337050" y="1822013"/>
            <a:ext cx="77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1386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112060" y="1822013"/>
            <a:ext cx="30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/>
                <a:sym typeface="Symbol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429000" y="1822013"/>
            <a:ext cx="88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1764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68023" y="2912217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20793" y="2901826"/>
            <a:ext cx="4403321" cy="307777"/>
            <a:chOff x="1297821" y="3130426"/>
            <a:chExt cx="4403321" cy="307777"/>
          </a:xfrm>
        </p:grpSpPr>
        <p:sp>
          <p:nvSpPr>
            <p:cNvPr id="152" name="TextBox 151"/>
            <p:cNvSpPr txBox="1"/>
            <p:nvPr/>
          </p:nvSpPr>
          <p:spPr>
            <a:xfrm>
              <a:off x="1297821" y="3130426"/>
              <a:ext cx="3533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Area of the remaining portion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144184" y="3130426"/>
              <a:ext cx="359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is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371742" y="3130426"/>
              <a:ext cx="1329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378 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5" name="Rounded Rectangle 174"/>
          <p:cNvSpPr/>
          <p:nvPr/>
        </p:nvSpPr>
        <p:spPr bwMode="auto">
          <a:xfrm>
            <a:off x="1016899" y="1052462"/>
            <a:ext cx="5250552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564746" y="1027610"/>
            <a:ext cx="2083954" cy="2081222"/>
          </a:xfrm>
          <a:prstGeom prst="rect">
            <a:avLst/>
          </a:prstGeom>
          <a:solidFill>
            <a:srgbClr val="A953FF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70" name="Picture 2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3" y="1034520"/>
            <a:ext cx="686431" cy="686430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27" y="1034520"/>
            <a:ext cx="686431" cy="68643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64" y="1034520"/>
            <a:ext cx="686431" cy="686430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3" y="1726310"/>
            <a:ext cx="686431" cy="686430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27" y="1726310"/>
            <a:ext cx="686431" cy="686430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64" y="1726310"/>
            <a:ext cx="686431" cy="686430"/>
          </a:xfrm>
          <a:prstGeom prst="rect">
            <a:avLst/>
          </a:prstGeom>
        </p:spPr>
      </p:pic>
      <p:pic>
        <p:nvPicPr>
          <p:cNvPr id="276" name="Picture 2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3" y="2416531"/>
            <a:ext cx="686431" cy="686430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27" y="2416531"/>
            <a:ext cx="686431" cy="686430"/>
          </a:xfrm>
          <a:prstGeom prst="rect">
            <a:avLst/>
          </a:prstGeom>
        </p:spPr>
      </p:pic>
      <p:pic>
        <p:nvPicPr>
          <p:cNvPr id="278" name="Picture 2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64" y="2416531"/>
            <a:ext cx="686431" cy="686430"/>
          </a:xfrm>
          <a:prstGeom prst="rect">
            <a:avLst/>
          </a:prstGeom>
        </p:spPr>
      </p:pic>
      <p:sp>
        <p:nvSpPr>
          <p:cNvPr id="279" name="Rectangle 278"/>
          <p:cNvSpPr/>
          <p:nvPr/>
        </p:nvSpPr>
        <p:spPr>
          <a:xfrm>
            <a:off x="6564746" y="1027610"/>
            <a:ext cx="2083954" cy="20812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6377940" y="764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519160" y="76401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334228" y="303876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544028" y="3061622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272941" y="719285"/>
            <a:ext cx="86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42 cm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60714" y="65740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479964" y="64978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6" name="Rounded Rectangle 165"/>
          <p:cNvSpPr/>
          <p:nvPr/>
        </p:nvSpPr>
        <p:spPr bwMode="auto">
          <a:xfrm>
            <a:off x="991740" y="3409950"/>
            <a:ext cx="3004098" cy="46403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 bwMode="auto">
          <a:xfrm>
            <a:off x="943915" y="4006037"/>
            <a:ext cx="3112996" cy="46403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16499" y="3470939"/>
            <a:ext cx="2884932" cy="3415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1425" y="3476490"/>
            <a:ext cx="3164464" cy="307777"/>
            <a:chOff x="2017136" y="3330773"/>
            <a:chExt cx="3164464" cy="307777"/>
          </a:xfrm>
        </p:grpSpPr>
        <p:sp>
          <p:nvSpPr>
            <p:cNvPr id="177" name="TextBox 176"/>
            <p:cNvSpPr txBox="1"/>
            <p:nvPr/>
          </p:nvSpPr>
          <p:spPr>
            <a:xfrm>
              <a:off x="3681632" y="3330773"/>
              <a:ext cx="359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976907" y="3330773"/>
              <a:ext cx="1204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1764 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017136" y="3330773"/>
              <a:ext cx="1730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(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Wingdings"/>
                </a:rPr>
                <a:t>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ABCD)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4" name="Rounded Rectangle 203"/>
          <p:cNvSpPr/>
          <p:nvPr/>
        </p:nvSpPr>
        <p:spPr>
          <a:xfrm>
            <a:off x="1010560" y="4079706"/>
            <a:ext cx="2989510" cy="34158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8200" y="4089067"/>
            <a:ext cx="3238011" cy="307777"/>
            <a:chOff x="1963911" y="3943350"/>
            <a:chExt cx="3238011" cy="307777"/>
          </a:xfrm>
        </p:grpSpPr>
        <p:sp>
          <p:nvSpPr>
            <p:cNvPr id="183" name="TextBox 182"/>
            <p:cNvSpPr txBox="1"/>
            <p:nvPr/>
          </p:nvSpPr>
          <p:spPr>
            <a:xfrm>
              <a:off x="3947344" y="3943350"/>
              <a:ext cx="1254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1386 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963911" y="3943350"/>
              <a:ext cx="1796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 (9 circles)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640311" y="3943350"/>
              <a:ext cx="359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6" name="Rounded Rectangle 205"/>
          <p:cNvSpPr/>
          <p:nvPr/>
        </p:nvSpPr>
        <p:spPr>
          <a:xfrm>
            <a:off x="1045890" y="1066431"/>
            <a:ext cx="5201091" cy="251005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14400" y="1038225"/>
            <a:ext cx="2641889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(remaining portion)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269692" y="1038225"/>
            <a:ext cx="144755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  <a:sym typeface="Wingdings"/>
              </a:rPr>
              <a:t></a:t>
            </a:r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ABCD)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442420" y="1038225"/>
            <a:ext cx="195203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Bookman Old Style" pitchFamily="18" charset="0"/>
              </a:rPr>
              <a:t>– 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9 circles)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28914" y="2200930"/>
            <a:ext cx="228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remaining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portion 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44500" y="2200930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201554" y="2216064"/>
            <a:ext cx="35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430154" y="2203013"/>
            <a:ext cx="1103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378 cm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8" grpId="1" animBg="1"/>
      <p:bldP spid="207" grpId="0" animBg="1"/>
      <p:bldP spid="207" grpId="1" animBg="1"/>
      <p:bldP spid="164" grpId="0" animBg="1"/>
      <p:bldP spid="142" grpId="0" build="p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61" grpId="0"/>
      <p:bldP spid="175" grpId="0" animBg="1"/>
      <p:bldP spid="158" grpId="0"/>
      <p:bldP spid="201" grpId="0"/>
      <p:bldP spid="166" grpId="0" animBg="1"/>
      <p:bldP spid="182" grpId="0" animBg="1"/>
      <p:bldP spid="203" grpId="0" animBg="1"/>
      <p:bldP spid="203" grpId="1" animBg="1"/>
      <p:bldP spid="204" grpId="0" animBg="1"/>
      <p:bldP spid="204" grpId="1" animBg="1"/>
      <p:bldP spid="206" grpId="0" animBg="1"/>
      <p:bldP spid="206" grpId="1" animBg="1"/>
      <p:bldP spid="206" grpId="2" animBg="1"/>
      <p:bldP spid="176" grpId="0"/>
      <p:bldP spid="178" grpId="0"/>
      <p:bldP spid="180" grpId="0"/>
      <p:bldP spid="209" grpId="0" uiExpand="1" build="p"/>
      <p:bldP spid="210" grpId="0"/>
      <p:bldP spid="211" grpId="0"/>
      <p:bldP spid="2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9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5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circle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and equilateral triangle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940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Area of shaded region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/>
          <p:cNvSpPr/>
          <p:nvPr/>
        </p:nvSpPr>
        <p:spPr>
          <a:xfrm>
            <a:off x="3039272" y="2436833"/>
            <a:ext cx="115111" cy="15125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913838" y="2435594"/>
            <a:ext cx="153212" cy="15125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19699" y="982877"/>
            <a:ext cx="5227267" cy="27724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130990" y="450850"/>
            <a:ext cx="1504045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64350" y="1127942"/>
            <a:ext cx="1600200" cy="16002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979444" y="1135238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833549" y="712195"/>
            <a:ext cx="6946483" cy="2745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725758" y="435656"/>
            <a:ext cx="1343008" cy="2637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858069" y="1127520"/>
            <a:ext cx="1600200" cy="1600200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428922" y="446558"/>
            <a:ext cx="1654450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55330" y="2052385"/>
            <a:ext cx="3146772" cy="2626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986" y="1166467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0840" y="2210144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9107" y="2212674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6180" y="902034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878" y="1971675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7427" y="2002015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Radius of circle (AI) = 32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3874" y="3539353"/>
            <a:ext cx="3192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 is equilateral triangle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878" y="3818783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3147" y="381878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 is the centroid of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9607" y="4267872"/>
            <a:ext cx="45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AI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1973" y="426787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8201" y="414084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8201" y="4397779"/>
            <a:ext cx="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074868" y="4437149"/>
            <a:ext cx="280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81328" y="426098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18608" y="4260982"/>
            <a:ext cx="52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878" y="4260982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3719" y="4260084"/>
            <a:ext cx="378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 (I divides AD in the ratio 2 : 1)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81825" y="1134553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7641591" y="190518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6682" y="1763094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I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7665085" y="1149325"/>
            <a:ext cx="0" cy="778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 rot="16200000">
            <a:off x="7244634" y="1489500"/>
            <a:ext cx="641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32 cm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51028" y="1676400"/>
            <a:ext cx="339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I be the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of circle.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994701" y="1366787"/>
            <a:ext cx="4339299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14400" y="1352550"/>
            <a:ext cx="223957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(shaded region)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3035479" y="1389807"/>
            <a:ext cx="958366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31417" y="1135069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27020" y="1352550"/>
            <a:ext cx="157853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(circle)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 rot="10800000" flipH="1" flipV="1">
            <a:off x="4333008" y="2130645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74917" y="2136490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157541" y="2212847"/>
            <a:ext cx="618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</a:t>
            </a:r>
            <a:r>
              <a:rPr lang="en-US" b="1" baseline="30000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13417" y="231334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9202" y="2310628"/>
            <a:ext cx="164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42710" y="2313893"/>
            <a:ext cx="58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p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13417" y="2715538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79373" y="2604497"/>
            <a:ext cx="467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939613" y="2890247"/>
            <a:ext cx="315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39613" y="283069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225347" y="271753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29000" y="2717532"/>
            <a:ext cx="48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84625" y="2717532"/>
            <a:ext cx="514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87322" y="2717532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3101" y="3102417"/>
            <a:ext cx="1195394" cy="23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22528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03026" y="3212876"/>
            <a:ext cx="359228" cy="23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2921916" y="3381814"/>
            <a:ext cx="74113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11719" y="3335150"/>
            <a:ext cx="320036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70519" y="3197762"/>
            <a:ext cx="664053" cy="23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700324" y="987424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4" name="Rounded Rectangle 113"/>
          <p:cNvSpPr/>
          <p:nvPr/>
        </p:nvSpPr>
        <p:spPr bwMode="auto">
          <a:xfrm>
            <a:off x="4186237" y="1394562"/>
            <a:ext cx="958366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22800" y="1089024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86770" y="1352550"/>
            <a:ext cx="195203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ABC)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072529" y="707760"/>
            <a:ext cx="2918696" cy="26379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445" y="374650"/>
            <a:ext cx="796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In a circular table cover of radius 32cm, a design is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formed leaving an equilateral triangle ABC in the middle.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Find the area of the design (shaded region).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7" name="Rounded Rectangle 116"/>
          <p:cNvSpPr/>
          <p:nvPr/>
        </p:nvSpPr>
        <p:spPr bwMode="auto">
          <a:xfrm rot="10800000" flipH="1" flipV="1">
            <a:off x="4258730" y="2059915"/>
            <a:ext cx="2256513" cy="7131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00639" y="2042875"/>
            <a:ext cx="2141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</a:t>
            </a:r>
            <a:r>
              <a:rPr lang="en-US" sz="1400" b="1" kern="0" dirty="0">
                <a:solidFill>
                  <a:prstClr val="white"/>
                </a:solidFill>
                <a:latin typeface="Bookman Old Style" panose="02050604050505020204" pitchFamily="18" charset="0"/>
              </a:rPr>
              <a:t>equilateral 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triangle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5446730" y="2347000"/>
            <a:ext cx="528934" cy="201326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786203" y="2217198"/>
            <a:ext cx="1610613" cy="484731"/>
            <a:chOff x="7122570" y="5126106"/>
            <a:chExt cx="1610613" cy="484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</p:spPr>
              <p:txBody>
                <a:bodyPr wrap="square" lIns="91440" tIns="0" rIns="91440" bIns="0">
                  <a:spAutoFit/>
                </a:bodyPr>
                <a:lstStyle/>
                <a:p>
                  <a:pPr marL="574675" indent="-574675" algn="just">
                    <a:buClr>
                      <a:prstClr val="white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1" i="1" dirty="0" smtClean="0">
                                <a:solidFill>
                                  <a:srgbClr val="FFFF00"/>
                                </a:solidFill>
                                <a:latin typeface="Cambria Math"/>
                                <a:sym typeface="Symbol"/>
                              </a:rPr>
                              <m:t>𝟑</m:t>
                            </m:r>
                          </m:e>
                        </m:rad>
                      </m:oMath>
                    </m:oMathPara>
                  </a14:m>
                  <a:endParaRPr lang="en-US" sz="1400" b="1" dirty="0" smtClean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570" y="5126106"/>
                  <a:ext cx="444196" cy="2408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Line 28"/>
            <p:cNvSpPr>
              <a:spLocks noChangeShapeType="1"/>
            </p:cNvSpPr>
            <p:nvPr/>
          </p:nvSpPr>
          <p:spPr bwMode="auto">
            <a:xfrm>
              <a:off x="7185562" y="5377158"/>
              <a:ext cx="40933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400" b="1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211957" y="5395393"/>
              <a:ext cx="272485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545337" y="5233386"/>
              <a:ext cx="302118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</a:rPr>
                <a:t>×</a:t>
              </a:r>
              <a:endParaRPr lang="en-US" sz="1400" b="1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03631" y="5233386"/>
              <a:ext cx="1029552" cy="215444"/>
            </a:xfrm>
            <a:prstGeom prst="rect">
              <a:avLst/>
            </a:prstGeom>
          </p:spPr>
          <p:txBody>
            <a:bodyPr wrap="square" lIns="91440" tIns="0" rIns="91440" bIns="0">
              <a:spAutoFit/>
            </a:bodyPr>
            <a:lstStyle/>
            <a:p>
              <a:pPr marL="574675" indent="-574675" algn="just">
                <a:buClr>
                  <a:prstClr val="white"/>
                </a:buClr>
              </a:pPr>
              <a:r>
                <a:rPr lang="en-US" sz="1400" b="1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(Side)</a:t>
              </a:r>
              <a:r>
                <a:rPr lang="en-US" sz="1400" b="1" baseline="30000" dirty="0" smtClean="0">
                  <a:solidFill>
                    <a:srgbClr val="FFFF00"/>
                  </a:solidFill>
                  <a:latin typeface="Bookman Old Style"/>
                  <a:sym typeface="Symbol"/>
                </a:rPr>
                <a:t>2</a:t>
              </a:r>
              <a:endParaRPr lang="en-US" sz="14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28" name="Straight Connector 127"/>
          <p:cNvCxnSpPr/>
          <p:nvPr/>
        </p:nvCxnSpPr>
        <p:spPr>
          <a:xfrm flipH="1">
            <a:off x="6981825" y="1134553"/>
            <a:ext cx="685007" cy="117694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065167" y="1451884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 bwMode="auto">
          <a:xfrm>
            <a:off x="4950780" y="1733550"/>
            <a:ext cx="1373820" cy="292687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To find: side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64450" y="1978849"/>
            <a:ext cx="0" cy="3303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Half Frame 133"/>
          <p:cNvSpPr/>
          <p:nvPr/>
        </p:nvSpPr>
        <p:spPr>
          <a:xfrm flipH="1">
            <a:off x="7679895" y="2189626"/>
            <a:ext cx="92835" cy="928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537450" y="2271094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 rot="10800000" flipH="1" flipV="1">
            <a:off x="4374917" y="2109388"/>
            <a:ext cx="2141529" cy="60214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Centroid divides altitude in ratio 2:1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48752" y="3201040"/>
            <a:ext cx="164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33400" y="3201040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 rot="10800000" flipH="1" flipV="1">
            <a:off x="4544407" y="2097463"/>
            <a:ext cx="1718253" cy="60214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altitude AD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 rot="10800000" flipH="1" flipV="1">
            <a:off x="4411182" y="2170046"/>
            <a:ext cx="2005744" cy="38100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seg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AD </a:t>
            </a:r>
            <a:r>
              <a:rPr lang="en-US" sz="14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^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side BC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 bwMode="auto">
          <a:xfrm rot="10800000" flipH="1" flipV="1">
            <a:off x="3972651" y="2074604"/>
            <a:ext cx="2720976" cy="60960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In equilateral triangle centroid lies on altitude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 rot="10800000" flipH="1" flipV="1">
            <a:off x="4181668" y="2236262"/>
            <a:ext cx="2371191" cy="38100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A, I, D are collinear</a:t>
            </a:r>
            <a:endParaRPr lang="en-US" sz="1400" b="1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0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500"/>
                            </p:stCondLst>
                            <p:childTnLst>
                              <p:par>
                                <p:cTn id="3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1" grpId="0" animBg="1"/>
      <p:bldP spid="111" grpId="1" animBg="1"/>
      <p:bldP spid="78" grpId="0" animBg="1"/>
      <p:bldP spid="78" grpId="1" animBg="1"/>
      <p:bldP spid="75" grpId="0" animBg="1"/>
      <p:bldP spid="75" grpId="1" animBg="1"/>
      <p:bldP spid="8" grpId="0" animBg="1"/>
      <p:bldP spid="70" grpId="0" animBg="1"/>
      <p:bldP spid="67" grpId="0" animBg="1"/>
      <p:bldP spid="67" grpId="1" animBg="1"/>
      <p:bldP spid="66" grpId="0" animBg="1"/>
      <p:bldP spid="66" grpId="1" animBg="1"/>
      <p:bldP spid="64" grpId="0" animBg="1"/>
      <p:bldP spid="64" grpId="1" animBg="1"/>
      <p:bldP spid="61" grpId="0" animBg="1"/>
      <p:bldP spid="61" grpId="1" animBg="1"/>
      <p:bldP spid="59" grpId="0" animBg="1"/>
      <p:bldP spid="59" grpId="1" animBg="1"/>
      <p:bldP spid="7" grpId="0"/>
      <p:bldP spid="17" grpId="0"/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68" grpId="0" animBg="1"/>
      <p:bldP spid="12" grpId="0" animBg="1"/>
      <p:bldP spid="20" grpId="0"/>
      <p:bldP spid="76" grpId="0"/>
      <p:bldP spid="77" grpId="0"/>
      <p:bldP spid="83" grpId="0" animBg="1"/>
      <p:bldP spid="84" grpId="0"/>
      <p:bldP spid="90" grpId="0" animBg="1"/>
      <p:bldP spid="90" grpId="1" animBg="1"/>
      <p:bldP spid="91" grpId="0"/>
      <p:bldP spid="91" grpId="1"/>
      <p:bldP spid="86" grpId="0"/>
      <p:bldP spid="92" grpId="0" animBg="1"/>
      <p:bldP spid="92" grpId="1" animBg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3" grpId="0"/>
      <p:bldP spid="114" grpId="0" animBg="1"/>
      <p:bldP spid="115" grpId="0"/>
      <p:bldP spid="87" grpId="0"/>
      <p:bldP spid="116" grpId="0" animBg="1"/>
      <p:bldP spid="116" grpId="1" animBg="1"/>
      <p:bldP spid="117" grpId="0" animBg="1"/>
      <p:bldP spid="117" grpId="1" animBg="1"/>
      <p:bldP spid="118" grpId="0"/>
      <p:bldP spid="118" grpId="1"/>
      <p:bldP spid="125" grpId="0" animBg="1"/>
      <p:bldP spid="125" grpId="1" animBg="1"/>
      <p:bldP spid="131" grpId="0"/>
      <p:bldP spid="132" grpId="0" animBg="1"/>
      <p:bldP spid="134" grpId="0" animBg="1"/>
      <p:bldP spid="135" grpId="0"/>
      <p:bldP spid="136" grpId="0" animBg="1"/>
      <p:bldP spid="136" grpId="1" animBg="1"/>
      <p:bldP spid="126" grpId="0"/>
      <p:bldP spid="127" grpId="0"/>
      <p:bldP spid="88" grpId="0" animBg="1"/>
      <p:bldP spid="88" grpId="1" animBg="1"/>
      <p:bldP spid="89" grpId="0" animBg="1"/>
      <p:bldP spid="89" grpId="1" animBg="1"/>
      <p:bldP spid="130" grpId="0" animBg="1"/>
      <p:bldP spid="130" grpId="1" animBg="1"/>
      <p:bldP spid="137" grpId="0" animBg="1"/>
      <p:bldP spid="1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ounded Rectangle 139"/>
          <p:cNvSpPr/>
          <p:nvPr/>
        </p:nvSpPr>
        <p:spPr bwMode="auto">
          <a:xfrm>
            <a:off x="994701" y="1338213"/>
            <a:ext cx="4339299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14400" y="1323976"/>
            <a:ext cx="223957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0000FF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(shaded region)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827020" y="1323976"/>
            <a:ext cx="157853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(circle)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45" name="Rounded Rectangle 144"/>
          <p:cNvSpPr/>
          <p:nvPr/>
        </p:nvSpPr>
        <p:spPr bwMode="auto">
          <a:xfrm>
            <a:off x="4186237" y="1365988"/>
            <a:ext cx="958366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686770" y="1321485"/>
            <a:ext cx="195203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ABC)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31608" y="989694"/>
            <a:ext cx="5213863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81445" y="374650"/>
            <a:ext cx="796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In a circular table cover of radius 32cm, a design is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formed leaving an equilateral triangle ABC in the middle.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Find the area of the design (shaded region).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433624" y="971550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622800" y="1060450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Rounded Rectangle 183"/>
          <p:cNvSpPr/>
          <p:nvPr/>
        </p:nvSpPr>
        <p:spPr bwMode="auto">
          <a:xfrm>
            <a:off x="3601717" y="1689146"/>
            <a:ext cx="3004098" cy="561476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92793" y="1732694"/>
            <a:ext cx="3103620" cy="435590"/>
            <a:chOff x="3950774" y="5310187"/>
            <a:chExt cx="3103620" cy="435590"/>
          </a:xfrm>
        </p:grpSpPr>
        <p:sp>
          <p:nvSpPr>
            <p:cNvPr id="185" name="TextBox 184"/>
            <p:cNvSpPr txBox="1"/>
            <p:nvPr/>
          </p:nvSpPr>
          <p:spPr>
            <a:xfrm>
              <a:off x="5643563" y="5310187"/>
              <a:ext cx="1195394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22528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419726" y="5419059"/>
              <a:ext cx="359228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 flipV="1">
              <a:off x="5682378" y="5589584"/>
              <a:ext cx="74113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5872181" y="5542920"/>
              <a:ext cx="320036" cy="19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390341" y="5314950"/>
              <a:ext cx="664053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950774" y="5407223"/>
              <a:ext cx="164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Area of circle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Oval 105"/>
          <p:cNvSpPr/>
          <p:nvPr/>
        </p:nvSpPr>
        <p:spPr>
          <a:xfrm>
            <a:off x="7077710" y="1746250"/>
            <a:ext cx="1600200" cy="16002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071429" y="1745828"/>
            <a:ext cx="1600200" cy="1600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Isosceles Triangle 106"/>
          <p:cNvSpPr/>
          <p:nvPr/>
        </p:nvSpPr>
        <p:spPr>
          <a:xfrm>
            <a:off x="7192804" y="1753546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>
            <a:off x="7195185" y="1752861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Right Triangle 210"/>
          <p:cNvSpPr/>
          <p:nvPr/>
        </p:nvSpPr>
        <p:spPr>
          <a:xfrm rot="16200000">
            <a:off x="6938131" y="1987699"/>
            <a:ext cx="1184973" cy="701231"/>
          </a:xfrm>
          <a:prstGeom prst="rt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>
            <a:off x="1557633" y="3181188"/>
            <a:ext cx="1527600" cy="26268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420614" y="3948529"/>
            <a:ext cx="342524" cy="1973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229966" y="4081199"/>
            <a:ext cx="684830" cy="2388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531260" y="1762320"/>
            <a:ext cx="351425" cy="2388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9399" y="3567529"/>
            <a:ext cx="574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60º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97753" y="3567529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83643" y="3567529"/>
            <a:ext cx="532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5439" y="4033131"/>
            <a:ext cx="899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sin 60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97753" y="399279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9399" y="3884491"/>
            <a:ext cx="639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59399" y="4094624"/>
            <a:ext cx="491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368107" y="4161949"/>
            <a:ext cx="465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89769" y="4371094"/>
                <a:ext cx="464820" cy="3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69" y="4371094"/>
                <a:ext cx="464820" cy="3503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571779" y="4636138"/>
            <a:ext cx="285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516437" y="4676331"/>
            <a:ext cx="394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97753" y="4503356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59399" y="4418220"/>
            <a:ext cx="48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54636" y="4617607"/>
            <a:ext cx="4913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363258" y="4676331"/>
            <a:ext cx="4485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7400" y="4040476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7400" y="4507054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498520" y="2213291"/>
            <a:ext cx="45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97753" y="221063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305552" y="2082800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10315" y="2338436"/>
            <a:ext cx="32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306739" y="2382568"/>
            <a:ext cx="332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665224" y="2201115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98142" y="2206401"/>
            <a:ext cx="507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89791" y="2213291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92317" y="2588784"/>
            <a:ext cx="45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97753" y="272586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56236" y="2857085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18112" y="2588784"/>
            <a:ext cx="30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1272540" y="289474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38185" y="258878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63140" y="2703282"/>
            <a:ext cx="51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89791" y="2711831"/>
            <a:ext cx="33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267903" y="3143254"/>
            <a:ext cx="88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48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97753" y="314325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29718" y="3143254"/>
            <a:ext cx="52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89791" y="3143254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34200" y="2828452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522467" y="2830982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749540" y="1520342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7854951" y="2523491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60042" y="2381402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I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878445" y="1767633"/>
            <a:ext cx="0" cy="778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7278527" y="2070192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7175500" y="1161463"/>
            <a:ext cx="1373820" cy="292687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To find: side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877810" y="2597157"/>
            <a:ext cx="0" cy="3303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Half Frame 120"/>
          <p:cNvSpPr/>
          <p:nvPr/>
        </p:nvSpPr>
        <p:spPr>
          <a:xfrm flipH="1">
            <a:off x="7893255" y="2807934"/>
            <a:ext cx="92835" cy="928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750810" y="2889402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496129" y="1712129"/>
            <a:ext cx="45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AI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997753" y="171212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14723" y="1585097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14723" y="1842036"/>
            <a:ext cx="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331390" y="1881406"/>
            <a:ext cx="280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637850" y="170523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75130" y="1705239"/>
            <a:ext cx="528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7400" y="1705239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 rot="16200000">
            <a:off x="7562690" y="2180893"/>
            <a:ext cx="453992" cy="1583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7461169" y="2114158"/>
            <a:ext cx="641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 pitchFamily="18" charset="0"/>
              </a:rPr>
              <a:t>32 cm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7600" y="219075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5453481" y="2752481"/>
                <a:ext cx="469457" cy="3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81" y="2752481"/>
                <a:ext cx="469457" cy="3503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5819785" y="2541035"/>
            <a:ext cx="2992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305425" y="2815190"/>
            <a:ext cx="8005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909682" y="2645913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52773" y="2541035"/>
            <a:ext cx="6390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48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01922" y="2645913"/>
            <a:ext cx="532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571772" y="2541035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772" y="2541035"/>
                <a:ext cx="35922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TextBox 154"/>
          <p:cNvSpPr txBox="1"/>
          <p:nvPr/>
        </p:nvSpPr>
        <p:spPr>
          <a:xfrm>
            <a:off x="5319636" y="3086763"/>
            <a:ext cx="489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96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09682" y="3176719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284023" y="3306440"/>
                <a:ext cx="467484" cy="3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23" y="3306440"/>
                <a:ext cx="467484" cy="3503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5730909" y="3166285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09" y="3166285"/>
                <a:ext cx="359228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067816" y="3044618"/>
                <a:ext cx="489854" cy="3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816" y="3044618"/>
                <a:ext cx="489854" cy="3503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/>
          <p:cNvCxnSpPr/>
          <p:nvPr/>
        </p:nvCxnSpPr>
        <p:spPr>
          <a:xfrm>
            <a:off x="6145471" y="3348377"/>
            <a:ext cx="3220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401922" y="3189771"/>
            <a:ext cx="532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040034" y="3281981"/>
                <a:ext cx="526694" cy="350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5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5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34" y="3281981"/>
                <a:ext cx="526694" cy="35035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/>
          <p:cNvCxnSpPr/>
          <p:nvPr/>
        </p:nvCxnSpPr>
        <p:spPr>
          <a:xfrm>
            <a:off x="5321298" y="3348377"/>
            <a:ext cx="434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829878" y="2645913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829878" y="3189771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257452" y="3611147"/>
                <a:ext cx="840102" cy="34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96</a:t>
                </a:r>
                <a:r>
                  <a:rPr lang="en-US" sz="15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endParaRPr lang="en-US" sz="15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452" y="3611147"/>
                <a:ext cx="840102" cy="344903"/>
              </a:xfrm>
              <a:prstGeom prst="rect">
                <a:avLst/>
              </a:prstGeom>
              <a:blipFill rotWithShape="1">
                <a:blip r:embed="rId9"/>
                <a:stretch>
                  <a:fillRect l="-217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/>
          <p:cNvSpPr txBox="1"/>
          <p:nvPr/>
        </p:nvSpPr>
        <p:spPr>
          <a:xfrm>
            <a:off x="4909682" y="372699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72670" y="3829895"/>
            <a:ext cx="489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391983" y="3726990"/>
            <a:ext cx="532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5307046" y="3900337"/>
            <a:ext cx="635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819939" y="3726990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5155880" y="4220747"/>
                <a:ext cx="1206369" cy="34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32</a:t>
                </a:r>
                <a:r>
                  <a:rPr lang="en-US" sz="15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5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500" b="1" i="1" dirty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5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cm</a:t>
                </a:r>
                <a:endParaRPr lang="en-US" sz="15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880" y="4220747"/>
                <a:ext cx="1206369" cy="344903"/>
              </a:xfrm>
              <a:prstGeom prst="rect">
                <a:avLst/>
              </a:prstGeom>
              <a:blipFill rotWithShape="1">
                <a:blip r:embed="rId10"/>
                <a:stretch>
                  <a:fillRect l="-202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4909682" y="4232353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382044" y="4232353"/>
            <a:ext cx="5328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3810000" y="4232353"/>
            <a:ext cx="3746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6" name="Rounded Rectangle 175"/>
          <p:cNvSpPr/>
          <p:nvPr/>
        </p:nvSpPr>
        <p:spPr bwMode="auto">
          <a:xfrm rot="10800000" flipH="1" flipV="1">
            <a:off x="3226788" y="1150424"/>
            <a:ext cx="2057235" cy="80145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We know, in equilateral triangle each angle is 60</a:t>
            </a:r>
            <a:r>
              <a:rPr lang="en-US" sz="1400" b="1" kern="0" baseline="3000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o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91936" y="3533775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21420000">
            <a:off x="1934603" y="4576502"/>
            <a:ext cx="439085" cy="193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rot="180000" flipH="1">
            <a:off x="1914517" y="4582206"/>
            <a:ext cx="439085" cy="193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 bwMode="auto">
          <a:xfrm rot="10800000" flipH="1" flipV="1">
            <a:off x="3152141" y="1136079"/>
            <a:ext cx="2057235" cy="60214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</a:t>
            </a:r>
            <a:r>
              <a:rPr lang="en-US" sz="1400" b="1" kern="0" dirty="0" err="1" smtClean="0">
                <a:solidFill>
                  <a:prstClr val="white"/>
                </a:solidFill>
                <a:latin typeface="Bookman Old Style" panose="02050604050505020204" pitchFamily="18" charset="0"/>
              </a:rPr>
              <a:t>rationalise</a:t>
            </a: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denominator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 rot="18000000">
                <a:off x="7033046" y="2165875"/>
                <a:ext cx="823966" cy="26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32</a:t>
                </a:r>
                <a:r>
                  <a:rPr lang="en-US" sz="10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0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000" b="1" i="1" dirty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0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cm</a:t>
                </a:r>
                <a:endParaRPr lang="en-US" sz="10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7033046" y="2165875"/>
                <a:ext cx="823966" cy="260712"/>
              </a:xfrm>
              <a:prstGeom prst="rect">
                <a:avLst/>
              </a:prstGeom>
              <a:blipFill rotWithShape="1">
                <a:blip r:embed="rId11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>
            <a:off x="6486527" y="2602220"/>
            <a:ext cx="914398" cy="914398"/>
          </a:xfrm>
          <a:prstGeom prst="arc">
            <a:avLst>
              <a:gd name="adj1" fmla="val 19154183"/>
              <a:gd name="adj2" fmla="val 2063133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291331" y="2688600"/>
            <a:ext cx="47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60º</a:t>
            </a:r>
            <a:endParaRPr lang="en-US" sz="105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1" name="Arc 190"/>
          <p:cNvSpPr/>
          <p:nvPr/>
        </p:nvSpPr>
        <p:spPr>
          <a:xfrm>
            <a:off x="7030847" y="2758281"/>
            <a:ext cx="339122" cy="339122"/>
          </a:xfrm>
          <a:prstGeom prst="arc">
            <a:avLst>
              <a:gd name="adj1" fmla="val 17865835"/>
              <a:gd name="adj2" fmla="val 21578427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 flipH="1">
            <a:off x="7190652" y="1750480"/>
            <a:ext cx="689539" cy="1186352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 flipH="1">
            <a:off x="8016240" y="1594226"/>
            <a:ext cx="821059" cy="400110"/>
          </a:xfrm>
          <a:prstGeom prst="wedgeRectCallout">
            <a:avLst>
              <a:gd name="adj1" fmla="val 62419"/>
              <a:gd name="adj2" fmla="val 99370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Opposite </a:t>
            </a:r>
          </a:p>
          <a:p>
            <a:r>
              <a:rPr lang="en-US" dirty="0"/>
              <a:t>side</a:t>
            </a:r>
            <a:endParaRPr lang="en-IN" dirty="0"/>
          </a:p>
        </p:txBody>
      </p:sp>
      <p:sp>
        <p:nvSpPr>
          <p:cNvPr id="215" name="TextBox 214"/>
          <p:cNvSpPr txBox="1"/>
          <p:nvPr/>
        </p:nvSpPr>
        <p:spPr>
          <a:xfrm>
            <a:off x="6059909" y="2294814"/>
            <a:ext cx="1021433" cy="246221"/>
          </a:xfrm>
          <a:prstGeom prst="wedgeRectCallout">
            <a:avLst>
              <a:gd name="adj1" fmla="val 87064"/>
              <a:gd name="adj2" fmla="val 14690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Bookman Old Style" pitchFamily="18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smtClean="0"/>
              <a:t>Hypotenuse </a:t>
            </a:r>
            <a:endParaRPr lang="en-IN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7881230" y="1757186"/>
            <a:ext cx="0" cy="116188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rgbClr val="FF0000">
                <a:alpha val="5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ounded Rectangle 216"/>
          <p:cNvSpPr/>
          <p:nvPr/>
        </p:nvSpPr>
        <p:spPr>
          <a:xfrm>
            <a:off x="3024452" y="1202245"/>
            <a:ext cx="1929451" cy="68541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Observe 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  <a:sym typeface="Symbol"/>
              </a:rPr>
              <a:t>A</a:t>
            </a:r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BD</a:t>
            </a:r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2780093" y="958533"/>
            <a:ext cx="2404678" cy="1012394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893285" y="1022324"/>
            <a:ext cx="135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For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ABD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891151" y="1302164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Opposite side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883531" y="1573040"/>
            <a:ext cx="19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Hypotenuse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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81771" y="1302164"/>
            <a:ext cx="58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AD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4681771" y="1573040"/>
            <a:ext cx="487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dirty="0" smtClean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2505081" y="988217"/>
            <a:ext cx="3175683" cy="99976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09891" y="1080597"/>
            <a:ext cx="314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Ratio of opposite side and Hypotenuse reminds us of _________</a:t>
            </a:r>
            <a:endParaRPr lang="en-IN" sz="16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717196" y="1526388"/>
            <a:ext cx="76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‘sin’</a:t>
            </a:r>
            <a:endParaRPr lang="en-IN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910861" y="1192432"/>
            <a:ext cx="2014836" cy="57856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Consider </a:t>
            </a:r>
            <a:r>
              <a:rPr lang="en-US" sz="1600" b="1" dirty="0" smtClean="0"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latin typeface="Bookman Old Style" panose="02050604050505020204" pitchFamily="18" charset="0"/>
              </a:rPr>
              <a:t>ABD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212" name="Arc 211"/>
          <p:cNvSpPr/>
          <p:nvPr/>
        </p:nvSpPr>
        <p:spPr>
          <a:xfrm rot="19009">
            <a:off x="7000418" y="2746292"/>
            <a:ext cx="380468" cy="380468"/>
          </a:xfrm>
          <a:prstGeom prst="arc">
            <a:avLst>
              <a:gd name="adj1" fmla="val 17948820"/>
              <a:gd name="adj2" fmla="val 21479467"/>
            </a:avLst>
          </a:prstGeom>
          <a:solidFill>
            <a:srgbClr val="0000F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28575">
                <a:solidFill>
                  <a:prstClr val="black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9986" y="1166467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10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4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4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180" grpId="0" animBg="1"/>
      <p:bldP spid="180" grpId="1" animBg="1"/>
      <p:bldP spid="179" grpId="0" animBg="1"/>
      <p:bldP spid="179" grpId="1" animBg="1"/>
      <p:bldP spid="178" grpId="0" animBg="1"/>
      <p:bldP spid="178" grpId="1" animBg="1"/>
      <p:bldP spid="138" grpId="0" animBg="1"/>
      <p:bldP spid="138" grpId="1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70" grpId="0"/>
      <p:bldP spid="71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18" grpId="0"/>
      <p:bldP spid="119" grpId="0" animBg="1"/>
      <p:bldP spid="139" grpId="0" animBg="1"/>
      <p:bldP spid="139" grpId="1" animBg="1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  <p:bldP spid="164" grpId="0"/>
      <p:bldP spid="165" grpId="0"/>
      <p:bldP spid="166" grpId="0"/>
      <p:bldP spid="167" grpId="0"/>
      <p:bldP spid="168" grpId="0"/>
      <p:bldP spid="169" grpId="0"/>
      <p:bldP spid="171" grpId="0"/>
      <p:bldP spid="172" grpId="0"/>
      <p:bldP spid="173" grpId="0"/>
      <p:bldP spid="174" grpId="0"/>
      <p:bldP spid="175" grpId="0"/>
      <p:bldP spid="176" grpId="0" animBg="1"/>
      <p:bldP spid="176" grpId="1" animBg="1"/>
      <p:bldP spid="177" grpId="0"/>
      <p:bldP spid="182" grpId="0" animBg="1"/>
      <p:bldP spid="182" grpId="1" animBg="1"/>
      <p:bldP spid="183" grpId="0"/>
      <p:bldP spid="2" grpId="0" animBg="1"/>
      <p:bldP spid="142" grpId="0"/>
      <p:bldP spid="191" grpId="0" animBg="1"/>
      <p:bldP spid="191" grpId="1" animBg="1"/>
      <p:bldP spid="191" grpId="2" animBg="1"/>
      <p:bldP spid="214" grpId="0" animBg="1"/>
      <p:bldP spid="214" grpId="1" animBg="1"/>
      <p:bldP spid="215" grpId="0" animBg="1"/>
      <p:bldP spid="215" grpId="1" animBg="1"/>
      <p:bldP spid="217" grpId="0" animBg="1"/>
      <p:bldP spid="217" grpId="1" animBg="1"/>
      <p:bldP spid="218" grpId="0" animBg="1"/>
      <p:bldP spid="218" grpId="1" animBg="1"/>
      <p:bldP spid="219" grpId="0" build="allAtOnce"/>
      <p:bldP spid="220" grpId="0" build="allAtOnce"/>
      <p:bldP spid="221" grpId="0" build="allAtOnce"/>
      <p:bldP spid="222" grpId="0" build="allAtOnce"/>
      <p:bldP spid="223" grpId="0" build="allAtOnce"/>
      <p:bldP spid="224" grpId="0" animBg="1"/>
      <p:bldP spid="224" grpId="1" animBg="1"/>
      <p:bldP spid="225" grpId="0"/>
      <p:bldP spid="225" grpId="1"/>
      <p:bldP spid="226" grpId="0"/>
      <p:bldP spid="226" grpId="1"/>
      <p:bldP spid="226" grpId="2"/>
      <p:bldP spid="227" grpId="0" animBg="1"/>
      <p:bldP spid="227" grpId="1" animBg="1"/>
      <p:bldP spid="212" grpId="0" animBg="1"/>
      <p:bldP spid="212" grpId="1" animBg="1"/>
      <p:bldP spid="21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931608" y="994918"/>
            <a:ext cx="5240592" cy="25603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1445" y="374650"/>
            <a:ext cx="796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Q. In a circular table cover of radius 32cm, a design is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formed leaving an equilateral triangle ABC in the middle. </a:t>
            </a:r>
          </a:p>
          <a:p>
            <a:pPr algn="just"/>
            <a:r>
              <a:rPr lang="en-US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    Find the area of the design (shaded region).</a:t>
            </a:r>
            <a:endParaRPr lang="en-US" b="1" dirty="0" smtClean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9986" y="1166467"/>
            <a:ext cx="636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653371" y="3199310"/>
            <a:ext cx="2776579" cy="31785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804095" y="3597939"/>
            <a:ext cx="1039008" cy="2388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3052186" y="3590917"/>
            <a:ext cx="1506150" cy="2388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853790" y="1820508"/>
            <a:ext cx="571635" cy="23880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1086" y="1743893"/>
            <a:ext cx="1215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56084" y="1749526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69861" y="1760702"/>
            <a:ext cx="9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(side)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02825" y="1743893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89275" y="1595763"/>
                <a:ext cx="471002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75" y="1595763"/>
                <a:ext cx="471002" cy="367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185783" y="1880647"/>
            <a:ext cx="325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161665" y="1920454"/>
            <a:ext cx="365760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2209" y="1759465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09" y="1759465"/>
                <a:ext cx="35922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756084" y="2264819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67522" y="2233866"/>
                <a:ext cx="1026035" cy="3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(32</a:t>
                </a:r>
                <a:r>
                  <a:rPr lang="en-US" sz="16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)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522" y="2233866"/>
                <a:ext cx="1026035" cy="361766"/>
              </a:xfrm>
              <a:prstGeom prst="rect">
                <a:avLst/>
              </a:prstGeom>
              <a:blipFill rotWithShape="1">
                <a:blip r:embed="rId5"/>
                <a:stretch>
                  <a:fillRect l="-2976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02523" y="2114496"/>
                <a:ext cx="453840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23" y="2114496"/>
                <a:ext cx="453840" cy="36760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171131" y="2388335"/>
            <a:ext cx="300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3150890" y="2437271"/>
            <a:ext cx="3763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98396" y="2257364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396" y="2257364"/>
                <a:ext cx="35922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756084" y="2747167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1956" y="2608573"/>
                <a:ext cx="442640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56" y="2608573"/>
                <a:ext cx="442640" cy="36760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192583" y="2892781"/>
            <a:ext cx="29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3177241" y="2928706"/>
            <a:ext cx="3657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12347" y="274716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347" y="2747167"/>
                <a:ext cx="35922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790952" y="2747167"/>
            <a:ext cx="48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157663" y="274716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63" y="2747167"/>
                <a:ext cx="359228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4429122" y="2747167"/>
            <a:ext cx="48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791078" y="2747167"/>
                <a:ext cx="3592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dirty="0">
                          <a:solidFill>
                            <a:prstClr val="black"/>
                          </a:solidFill>
                          <a:latin typeface="Bookman Old Style" pitchFamily="18" charset="0"/>
                        </a:rPr>
                        <m:t>×</m:t>
                      </m:r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8" y="2747167"/>
                <a:ext cx="359228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5048248" y="274716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3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239858" y="2979054"/>
            <a:ext cx="212219" cy="166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80078" y="2849394"/>
            <a:ext cx="256442" cy="1296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04073" y="2612868"/>
            <a:ext cx="282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8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56084" y="3184258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086100" y="3172652"/>
                <a:ext cx="1614910" cy="3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768</a:t>
                </a:r>
                <a:r>
                  <a:rPr lang="en-US" sz="1600" b="1" dirty="0" smtClean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600" b="1" i="1" dirty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cm</a:t>
                </a:r>
                <a:r>
                  <a:rPr lang="en-US" sz="1600" b="1" baseline="30000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2</a:t>
                </a:r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00" y="3172652"/>
                <a:ext cx="1614910" cy="361766"/>
              </a:xfrm>
              <a:prstGeom prst="rect">
                <a:avLst/>
              </a:prstGeom>
              <a:blipFill rotWithShape="1">
                <a:blip r:embed="rId12"/>
                <a:stretch>
                  <a:fillRect l="-188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420940" y="4389335"/>
            <a:ext cx="5231084" cy="56053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1222" y="3532513"/>
            <a:ext cx="2219278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design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1908" y="3542904"/>
            <a:ext cx="484414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52272" y="3542904"/>
            <a:ext cx="359228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09447" y="3542904"/>
            <a:ext cx="1610532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circle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30272" y="3542904"/>
            <a:ext cx="307540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46172" y="3542904"/>
            <a:ext cx="119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7767" y="3944297"/>
            <a:ext cx="227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Area of the design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3425" y="3944297"/>
            <a:ext cx="44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39775" y="3835400"/>
            <a:ext cx="1104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22528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52726" y="3975394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3176277" y="4149041"/>
            <a:ext cx="778809" cy="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383103" y="4120093"/>
            <a:ext cx="478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991893" y="3979859"/>
            <a:ext cx="66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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57641" y="3961523"/>
            <a:ext cx="359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148198" y="3977773"/>
                <a:ext cx="900050" cy="36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768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6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16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 </a:t>
                </a:r>
                <a:endParaRPr lang="en-US" sz="1600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98" y="3977773"/>
                <a:ext cx="900050" cy="361766"/>
              </a:xfrm>
              <a:prstGeom prst="rect">
                <a:avLst/>
              </a:prstGeom>
              <a:blipFill rotWithShape="1">
                <a:blip r:embed="rId13"/>
                <a:stretch>
                  <a:fillRect l="-3378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987370" y="3856748"/>
            <a:ext cx="359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Bookman Old Style" pitchFamily="18" charset="0"/>
              </a:rPr>
              <a:t>[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39518" y="3856748"/>
            <a:ext cx="359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]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994701" y="1343985"/>
            <a:ext cx="4339299" cy="278631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186237" y="1371760"/>
            <a:ext cx="958366" cy="239124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rgbClr val="0000E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22800" y="1066222"/>
            <a:ext cx="383383" cy="40011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E20EB5"/>
                </a:solidFill>
                <a:latin typeface="Bookman Old Style" panose="02050604050505020204" pitchFamily="18" charset="0"/>
                <a:sym typeface="Symbol"/>
              </a:rPr>
              <a:t>?</a:t>
            </a:r>
            <a:endParaRPr lang="en-US" sz="2000" b="1" dirty="0">
              <a:solidFill>
                <a:srgbClr val="E20EB5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7077710" y="979661"/>
            <a:ext cx="1600200" cy="1600200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7192804" y="986957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071429" y="979239"/>
            <a:ext cx="1600200" cy="16002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934200" y="2061863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522467" y="2064393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749540" y="753753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5" name="Isosceles Triangle 134"/>
          <p:cNvSpPr/>
          <p:nvPr/>
        </p:nvSpPr>
        <p:spPr>
          <a:xfrm>
            <a:off x="7195185" y="986272"/>
            <a:ext cx="1365250" cy="117694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Flowchart: Connector 135"/>
          <p:cNvSpPr/>
          <p:nvPr/>
        </p:nvSpPr>
        <p:spPr>
          <a:xfrm>
            <a:off x="7854951" y="1756902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60042" y="1614813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</a:rPr>
              <a:t>I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7878445" y="1001044"/>
            <a:ext cx="0" cy="778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877810" y="1830568"/>
            <a:ext cx="0" cy="3303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Half Frame 140"/>
          <p:cNvSpPr/>
          <p:nvPr/>
        </p:nvSpPr>
        <p:spPr>
          <a:xfrm flipH="1">
            <a:off x="7893255" y="2041345"/>
            <a:ext cx="92835" cy="92835"/>
          </a:xfrm>
          <a:prstGeom prst="halfFrame">
            <a:avLst>
              <a:gd name="adj1" fmla="val 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750810" y="2122813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1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 rot="16200000">
            <a:off x="7461169" y="1347569"/>
            <a:ext cx="6415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  <a:latin typeface="Bookman Old Style" pitchFamily="18" charset="0"/>
              </a:rPr>
              <a:t>32 cm</a:t>
            </a:r>
          </a:p>
        </p:txBody>
      </p:sp>
      <p:sp>
        <p:nvSpPr>
          <p:cNvPr id="155" name="Rounded Rectangle 154"/>
          <p:cNvSpPr/>
          <p:nvPr/>
        </p:nvSpPr>
        <p:spPr>
          <a:xfrm rot="18000000">
            <a:off x="7055500" y="1434758"/>
            <a:ext cx="760847" cy="1973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 rot="18000000">
                <a:off x="6982071" y="1363523"/>
                <a:ext cx="918679" cy="27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32</a:t>
                </a:r>
                <a:r>
                  <a:rPr lang="en-US" sz="1100" b="1" dirty="0">
                    <a:solidFill>
                      <a:prstClr val="black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sz="1100" b="1" i="1" dirty="0">
                            <a:solidFill>
                              <a:prstClr val="black"/>
                            </a:solidFill>
                            <a:latin typeface="Cambria Math"/>
                            <a:sym typeface="Symbol"/>
                          </a:rPr>
                          <m:t>𝟑</m:t>
                        </m:r>
                      </m:e>
                    </m:rad>
                    <m:r>
                      <a:rPr lang="en-US" sz="1100" b="1" i="1" dirty="0">
                        <a:solidFill>
                          <a:prstClr val="black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1100" b="1" dirty="0" smtClean="0">
                    <a:solidFill>
                      <a:prstClr val="black"/>
                    </a:solidFill>
                    <a:latin typeface="Bookman Old Style" pitchFamily="18" charset="0"/>
                    <a:sym typeface="Symbol"/>
                  </a:rPr>
                  <a:t>cm</a:t>
                </a:r>
                <a:endParaRPr lang="en-US" sz="1100" b="1" dirty="0" smtClean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6982071" y="1363523"/>
                <a:ext cx="918679" cy="277512"/>
              </a:xfrm>
              <a:prstGeom prst="rect">
                <a:avLst/>
              </a:prstGeom>
              <a:blipFill rotWithShape="1">
                <a:blip r:embed="rId14"/>
                <a:stretch>
                  <a:fillRect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1614352" y="3184258"/>
            <a:ext cx="121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06090" y="3184258"/>
            <a:ext cx="484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9" name="Rounded Rectangle 158"/>
          <p:cNvSpPr/>
          <p:nvPr/>
        </p:nvSpPr>
        <p:spPr bwMode="auto">
          <a:xfrm>
            <a:off x="5800124" y="2662563"/>
            <a:ext cx="3004098" cy="56147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5834983" y="2696287"/>
            <a:ext cx="2935062" cy="48705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5791200" y="2687061"/>
            <a:ext cx="3103620" cy="435590"/>
            <a:chOff x="3950774" y="5310187"/>
            <a:chExt cx="3103620" cy="435590"/>
          </a:xfrm>
        </p:grpSpPr>
        <p:sp>
          <p:nvSpPr>
            <p:cNvPr id="161" name="TextBox 160"/>
            <p:cNvSpPr txBox="1"/>
            <p:nvPr/>
          </p:nvSpPr>
          <p:spPr>
            <a:xfrm>
              <a:off x="5643563" y="5310187"/>
              <a:ext cx="1195394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22528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19726" y="5419059"/>
              <a:ext cx="359228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V="1">
              <a:off x="5682378" y="5589584"/>
              <a:ext cx="74113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5872181" y="5542920"/>
              <a:ext cx="320036" cy="19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90341" y="5314950"/>
              <a:ext cx="664053" cy="231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950774" y="5407223"/>
              <a:ext cx="164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Area of circle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4374203"/>
            <a:ext cx="5272521" cy="623247"/>
            <a:chOff x="381000" y="4539303"/>
            <a:chExt cx="5272521" cy="623247"/>
          </a:xfrm>
        </p:grpSpPr>
        <p:sp>
          <p:nvSpPr>
            <p:cNvPr id="177" name="TextBox 176"/>
            <p:cNvSpPr txBox="1"/>
            <p:nvPr/>
          </p:nvSpPr>
          <p:spPr>
            <a:xfrm>
              <a:off x="695342" y="4648200"/>
              <a:ext cx="235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Area of the design is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81000" y="4648200"/>
              <a:ext cx="440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37350" y="4539303"/>
              <a:ext cx="1104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22528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>
            <a:xfrm flipV="1">
              <a:off x="3173852" y="4852944"/>
              <a:ext cx="778809" cy="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380678" y="4823996"/>
              <a:ext cx="478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89468" y="4683762"/>
              <a:ext cx="664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55216" y="4665426"/>
              <a:ext cx="35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–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4145774" y="4681676"/>
                  <a:ext cx="902474" cy="361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768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radPr>
                        <m:deg/>
                        <m:e>
                          <m:r>
                            <a:rPr lang="en-US" sz="1600" b="1" i="1" dirty="0">
                              <a:solidFill>
                                <a:prstClr val="black"/>
                              </a:solidFill>
                              <a:latin typeface="Cambria Math"/>
                              <a:sym typeface="Symbol"/>
                            </a:rPr>
                            <m:t>𝟑</m:t>
                          </m:r>
                        </m:e>
                      </m:rad>
                      <m:r>
                        <a:rPr lang="en-US" sz="1600" b="1" i="1" dirty="0">
                          <a:solidFill>
                            <a:prstClr val="black"/>
                          </a:solidFill>
                          <a:latin typeface="Cambria Math"/>
                          <a:sym typeface="Symbol"/>
                        </a:rPr>
                        <m:t> </m:t>
                      </m:r>
                    </m:oMath>
                  </a14:m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itchFamily="18" charset="0"/>
                      <a:sym typeface="Symbol"/>
                    </a:rPr>
                    <a:t> </a:t>
                  </a:r>
                  <a:endParaRPr lang="en-US" sz="1600" b="1" baseline="30000" dirty="0">
                    <a:solidFill>
                      <a:prstClr val="black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774" y="4681676"/>
                  <a:ext cx="902474" cy="36176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37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TextBox 185"/>
            <p:cNvSpPr txBox="1"/>
            <p:nvPr/>
          </p:nvSpPr>
          <p:spPr>
            <a:xfrm>
              <a:off x="2984945" y="4560651"/>
              <a:ext cx="359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latin typeface="Bookman Old Style" pitchFamily="18" charset="0"/>
                </a:rPr>
                <a:t>[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837093" y="4560651"/>
              <a:ext cx="359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prstClr val="black"/>
                  </a:solidFill>
                  <a:latin typeface="Bookman Old Style" pitchFamily="18" charset="0"/>
                </a:rPr>
                <a:t>]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594139" y="929012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433624" y="878213"/>
            <a:ext cx="539836" cy="4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41644" y="1372891"/>
            <a:ext cx="4089802" cy="224982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14400" y="1329748"/>
            <a:ext cx="2239573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(shaded region) =</a:t>
            </a:r>
            <a:endParaRPr lang="en-US" sz="15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27020" y="1329748"/>
            <a:ext cx="1578534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rgbClr val="C00000"/>
                </a:solidFill>
                <a:latin typeface="Bookman Old Style" pitchFamily="18" charset="0"/>
              </a:rPr>
              <a:t>a</a:t>
            </a:r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(circle) –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686770" y="1327257"/>
            <a:ext cx="1952030" cy="3231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 smtClean="0">
                <a:solidFill>
                  <a:srgbClr val="C00000"/>
                </a:solidFill>
                <a:latin typeface="Bookman Old Style" pitchFamily="18" charset="0"/>
              </a:rPr>
              <a:t>ar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</a:rPr>
              <a:t>(</a:t>
            </a:r>
            <a:r>
              <a:rPr lang="en-US" sz="1500" b="1" dirty="0" smtClean="0">
                <a:solidFill>
                  <a:srgbClr val="C00000"/>
                </a:solidFill>
                <a:latin typeface="Bookman Old Style" pitchFamily="18" charset="0"/>
                <a:sym typeface="Symbol"/>
              </a:rPr>
              <a:t>ABC) </a:t>
            </a:r>
            <a:endParaRPr lang="en-US" sz="15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6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69" grpId="0" animBg="1"/>
      <p:bldP spid="169" grpId="1" animBg="1"/>
      <p:bldP spid="168" grpId="0" animBg="1"/>
      <p:bldP spid="168" grpId="1" animBg="1"/>
      <p:bldP spid="158" grpId="0" animBg="1"/>
      <p:bldP spid="158" grpId="1" animBg="1"/>
      <p:bldP spid="154" grpId="0" animBg="1"/>
      <p:bldP spid="154" grpId="1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2" grpId="0"/>
      <p:bldP spid="53" grpId="0"/>
      <p:bldP spid="56" grpId="0"/>
      <p:bldP spid="57" grpId="0"/>
      <p:bldP spid="58" grpId="0"/>
      <p:bldP spid="59" grpId="0"/>
      <p:bldP spid="62" grpId="0"/>
      <p:bldP spid="63" grpId="0"/>
      <p:bldP spid="64" grpId="0"/>
      <p:bldP spid="66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26" grpId="0" animBg="1"/>
      <p:bldP spid="127" grpId="0"/>
      <p:bldP spid="155" grpId="0" animBg="1"/>
      <p:bldP spid="155" grpId="1" animBg="1"/>
      <p:bldP spid="156" grpId="0"/>
      <p:bldP spid="157" grpId="0"/>
      <p:bldP spid="167" grpId="0" animBg="1"/>
      <p:bldP spid="167" grpId="1" animBg="1"/>
      <p:bldP spid="188" grpId="0"/>
      <p:bldP spid="112" grpId="0" animBg="1"/>
      <p:bldP spid="1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10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Area of circle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and Right-angled triangle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3134322" y="3561694"/>
            <a:ext cx="399626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697420" y="3566147"/>
            <a:ext cx="411735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650936" y="2195028"/>
            <a:ext cx="450308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938520" y="2853819"/>
            <a:ext cx="712049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026600" y="2191961"/>
            <a:ext cx="450308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 rot="18561405">
            <a:off x="6233403" y="1779763"/>
            <a:ext cx="607250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rot="13763126">
            <a:off x="7664297" y="1798720"/>
            <a:ext cx="712049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36714" y="542355"/>
            <a:ext cx="374454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66617" y="796378"/>
            <a:ext cx="2325068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473720" y="533031"/>
            <a:ext cx="415784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801239" y="533032"/>
            <a:ext cx="1229279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658093" y="550174"/>
            <a:ext cx="1139989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15000" y="975390"/>
            <a:ext cx="3059738" cy="1968511"/>
            <a:chOff x="5493077" y="1123950"/>
            <a:chExt cx="3059738" cy="1968511"/>
          </a:xfrm>
          <a:noFill/>
          <a:effectLst/>
        </p:grpSpPr>
        <p:sp>
          <p:nvSpPr>
            <p:cNvPr id="46" name="Isosceles Triangle 45"/>
            <p:cNvSpPr/>
            <p:nvPr/>
          </p:nvSpPr>
          <p:spPr>
            <a:xfrm>
              <a:off x="5745405" y="1403686"/>
              <a:ext cx="2602085" cy="1539278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920550" y="1123950"/>
              <a:ext cx="228827" cy="298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endPara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93077" y="2793464"/>
              <a:ext cx="228827" cy="298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23988" y="2793463"/>
              <a:ext cx="228827" cy="298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923585" y="291493"/>
            <a:ext cx="3738689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150" y="233197"/>
            <a:ext cx="771525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In the adjoining given figure, ABC is a right angled triangle at A.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the area of the shaded region if AB = 6cm, BC = 10cm and I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center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incircle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ABC.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739" y="1009051"/>
            <a:ext cx="61222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714" y="1502778"/>
            <a:ext cx="501611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Applying Pythagoras theorem in ABC, we have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822694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885" y="1822694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925" y="1822694"/>
            <a:ext cx="61106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6402" y="1822694"/>
            <a:ext cx="79701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 AC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3884" y="2159455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0673" y="2159455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5622" y="2159455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BC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41099" y="2159455"/>
            <a:ext cx="70724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AB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86430" y="2690391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93219" y="2690391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8168" y="2690391"/>
            <a:ext cx="630301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100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3645" y="2690391"/>
            <a:ext cx="59984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36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6014" y="2995191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2803" y="2995191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7752" y="2995191"/>
            <a:ext cx="50366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64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6014" y="3256065"/>
            <a:ext cx="53091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92803" y="3256065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37752" y="3256065"/>
            <a:ext cx="747320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 cm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7034" y="3514261"/>
            <a:ext cx="1873172" cy="3245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27929" y="3390280"/>
            <a:ext cx="489854" cy="572520"/>
            <a:chOff x="2660072" y="2190754"/>
            <a:chExt cx="489854" cy="572520"/>
          </a:xfrm>
          <a:effectLst/>
        </p:grpSpPr>
        <p:sp>
          <p:nvSpPr>
            <p:cNvPr id="26" name="TextBox 25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661725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936206" y="3514958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30975" y="3514958"/>
            <a:ext cx="5261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AB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9591" y="3514958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3410" y="3514958"/>
            <a:ext cx="530915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518" y="39433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4149" y="3943993"/>
            <a:ext cx="1873172" cy="3245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15044" y="3820012"/>
            <a:ext cx="489854" cy="572520"/>
            <a:chOff x="2660072" y="2190754"/>
            <a:chExt cx="489854" cy="572520"/>
          </a:xfrm>
          <a:effectLst/>
        </p:grpSpPr>
        <p:sp>
          <p:nvSpPr>
            <p:cNvPr id="36" name="TextBox 35"/>
            <p:cNvSpPr txBox="1"/>
            <p:nvPr/>
          </p:nvSpPr>
          <p:spPr>
            <a:xfrm>
              <a:off x="2660072" y="2190754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61725" y="24401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923321" y="394469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50364" y="3944690"/>
            <a:ext cx="37702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6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6660" y="394469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89529" y="3944690"/>
            <a:ext cx="37702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8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39094" y="4342093"/>
            <a:ext cx="1873172" cy="3245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72777" y="4342093"/>
            <a:ext cx="89319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47" name="Oval 46"/>
          <p:cNvSpPr/>
          <p:nvPr/>
        </p:nvSpPr>
        <p:spPr>
          <a:xfrm>
            <a:off x="6669376" y="1595882"/>
            <a:ext cx="1198522" cy="1198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904381" y="2806153"/>
            <a:ext cx="1086594" cy="298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</a:p>
        </p:txBody>
      </p:sp>
      <p:sp>
        <p:nvSpPr>
          <p:cNvPr id="57" name="Rectangle 56"/>
          <p:cNvSpPr/>
          <p:nvPr/>
        </p:nvSpPr>
        <p:spPr>
          <a:xfrm rot="2756972">
            <a:off x="7181310" y="1318365"/>
            <a:ext cx="182896" cy="172072"/>
          </a:xfrm>
          <a:custGeom>
            <a:avLst/>
            <a:gdLst>
              <a:gd name="connsiteX0" fmla="*/ 0 w 170110"/>
              <a:gd name="connsiteY0" fmla="*/ 0 h 170986"/>
              <a:gd name="connsiteX1" fmla="*/ 170110 w 170110"/>
              <a:gd name="connsiteY1" fmla="*/ 0 h 170986"/>
              <a:gd name="connsiteX2" fmla="*/ 170110 w 170110"/>
              <a:gd name="connsiteY2" fmla="*/ 170986 h 170986"/>
              <a:gd name="connsiteX3" fmla="*/ 0 w 170110"/>
              <a:gd name="connsiteY3" fmla="*/ 170986 h 170986"/>
              <a:gd name="connsiteX4" fmla="*/ 0 w 170110"/>
              <a:gd name="connsiteY4" fmla="*/ 0 h 170986"/>
              <a:gd name="connsiteX0" fmla="*/ 0 w 192707"/>
              <a:gd name="connsiteY0" fmla="*/ 0 h 179593"/>
              <a:gd name="connsiteX1" fmla="*/ 192707 w 192707"/>
              <a:gd name="connsiteY1" fmla="*/ 8607 h 179593"/>
              <a:gd name="connsiteX2" fmla="*/ 192707 w 192707"/>
              <a:gd name="connsiteY2" fmla="*/ 179593 h 179593"/>
              <a:gd name="connsiteX3" fmla="*/ 22597 w 192707"/>
              <a:gd name="connsiteY3" fmla="*/ 179593 h 179593"/>
              <a:gd name="connsiteX4" fmla="*/ 0 w 192707"/>
              <a:gd name="connsiteY4" fmla="*/ 0 h 179593"/>
              <a:gd name="connsiteX0" fmla="*/ 0 w 182103"/>
              <a:gd name="connsiteY0" fmla="*/ 21530 h 170986"/>
              <a:gd name="connsiteX1" fmla="*/ 182103 w 182103"/>
              <a:gd name="connsiteY1" fmla="*/ 0 h 170986"/>
              <a:gd name="connsiteX2" fmla="*/ 182103 w 182103"/>
              <a:gd name="connsiteY2" fmla="*/ 170986 h 170986"/>
              <a:gd name="connsiteX3" fmla="*/ 11993 w 182103"/>
              <a:gd name="connsiteY3" fmla="*/ 170986 h 170986"/>
              <a:gd name="connsiteX4" fmla="*/ 0 w 182103"/>
              <a:gd name="connsiteY4" fmla="*/ 21530 h 170986"/>
              <a:gd name="connsiteX0" fmla="*/ 0 w 182103"/>
              <a:gd name="connsiteY0" fmla="*/ 4526 h 153982"/>
              <a:gd name="connsiteX1" fmla="*/ 172281 w 182103"/>
              <a:gd name="connsiteY1" fmla="*/ 0 h 153982"/>
              <a:gd name="connsiteX2" fmla="*/ 182103 w 182103"/>
              <a:gd name="connsiteY2" fmla="*/ 153982 h 153982"/>
              <a:gd name="connsiteX3" fmla="*/ 11993 w 182103"/>
              <a:gd name="connsiteY3" fmla="*/ 153982 h 153982"/>
              <a:gd name="connsiteX4" fmla="*/ 0 w 182103"/>
              <a:gd name="connsiteY4" fmla="*/ 4526 h 153982"/>
              <a:gd name="connsiteX0" fmla="*/ 0 w 182103"/>
              <a:gd name="connsiteY0" fmla="*/ 0 h 149456"/>
              <a:gd name="connsiteX1" fmla="*/ 172393 w 182103"/>
              <a:gd name="connsiteY1" fmla="*/ 2208 h 149456"/>
              <a:gd name="connsiteX2" fmla="*/ 182103 w 182103"/>
              <a:gd name="connsiteY2" fmla="*/ 149456 h 149456"/>
              <a:gd name="connsiteX3" fmla="*/ 11993 w 182103"/>
              <a:gd name="connsiteY3" fmla="*/ 149456 h 149456"/>
              <a:gd name="connsiteX4" fmla="*/ 0 w 182103"/>
              <a:gd name="connsiteY4" fmla="*/ 0 h 14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103" h="149456">
                <a:moveTo>
                  <a:pt x="0" y="0"/>
                </a:moveTo>
                <a:lnTo>
                  <a:pt x="172393" y="2208"/>
                </a:lnTo>
                <a:lnTo>
                  <a:pt x="182103" y="149456"/>
                </a:lnTo>
                <a:lnTo>
                  <a:pt x="11993" y="14945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62600" y="1141822"/>
            <a:ext cx="5712500" cy="35357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699820" y="1203222"/>
            <a:ext cx="1039255" cy="251305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1064" y="1205765"/>
            <a:ext cx="3001238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66880" y="1205765"/>
            <a:ext cx="1393111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78102" y="1205765"/>
            <a:ext cx="2207515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 Area of circle 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76763" y="989679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86085" y="904669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 rot="10800000" flipH="1" flipV="1">
            <a:off x="2355835" y="146999"/>
            <a:ext cx="4114186" cy="92765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20900" y="238232"/>
            <a:ext cx="227063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Area of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triangle =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25020" y="160254"/>
            <a:ext cx="584712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1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25020" y="404370"/>
            <a:ext cx="367921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363261" y="286436"/>
            <a:ext cx="358487" cy="215444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×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0" name="Line 28"/>
          <p:cNvSpPr>
            <a:spLocks noChangeShapeType="1"/>
          </p:cNvSpPr>
          <p:nvPr/>
        </p:nvSpPr>
        <p:spPr bwMode="auto">
          <a:xfrm>
            <a:off x="4139415" y="393753"/>
            <a:ext cx="281737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4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46141" y="160254"/>
            <a:ext cx="2492566" cy="430887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Product of </a:t>
            </a:r>
          </a:p>
          <a:p>
            <a:pPr marL="574675" indent="-574675" algn="just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/>
              </a:rPr>
              <a:t>perpendicular sides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829076" y="664546"/>
            <a:ext cx="187317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ABC  </a:t>
            </a:r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</a:t>
            </a:r>
            <a:endParaRPr lang="en-US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417091" y="553190"/>
            <a:ext cx="489854" cy="532061"/>
            <a:chOff x="2660072" y="2205994"/>
            <a:chExt cx="489854" cy="532061"/>
          </a:xfrm>
          <a:effectLst/>
        </p:grpSpPr>
        <p:sp>
          <p:nvSpPr>
            <p:cNvPr id="94" name="TextBox 93"/>
            <p:cNvSpPr txBox="1"/>
            <p:nvPr/>
          </p:nvSpPr>
          <p:spPr>
            <a:xfrm>
              <a:off x="2660072" y="220599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661725" y="2430278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4725368" y="657182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56053" y="662484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451475" y="680069"/>
            <a:ext cx="401844" cy="26379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50822" y="663378"/>
            <a:ext cx="508473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AC</a:t>
            </a:r>
            <a:endParaRPr lang="en-US" sz="1400" b="1" baseline="30000" dirty="0" smtClean="0">
              <a:solidFill>
                <a:prstClr val="white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84560" y="662478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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11713" y="608941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 rot="2958625">
            <a:off x="7583897" y="1896705"/>
            <a:ext cx="108659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107082" y="3777479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3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2675594" y="4167060"/>
            <a:ext cx="197983" cy="127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182548" y="4042383"/>
            <a:ext cx="197983" cy="127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09600" y="4335582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91640" y="2139201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75736" y="2427383"/>
            <a:ext cx="61587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AC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682525" y="2427383"/>
            <a:ext cx="365806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902544" y="2426084"/>
            <a:ext cx="58862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10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418021" y="2426084"/>
            <a:ext cx="62388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–  6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91640" y="322176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Isosceles Triangle 128"/>
          <p:cNvSpPr/>
          <p:nvPr/>
        </p:nvSpPr>
        <p:spPr>
          <a:xfrm>
            <a:off x="5971898" y="1256375"/>
            <a:ext cx="2602085" cy="1539278"/>
          </a:xfrm>
          <a:prstGeom prst="triangl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673523" y="1594515"/>
            <a:ext cx="1198522" cy="119852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8" name="Isosceles Triangle 117"/>
          <p:cNvSpPr/>
          <p:nvPr/>
        </p:nvSpPr>
        <p:spPr>
          <a:xfrm>
            <a:off x="5968879" y="1255039"/>
            <a:ext cx="2602085" cy="153927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6671468" y="1597131"/>
            <a:ext cx="1198522" cy="11985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266381" y="1406238"/>
            <a:ext cx="144541" cy="138267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140172" y="1404018"/>
            <a:ext cx="144541" cy="138267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233387" y="2134150"/>
            <a:ext cx="228827" cy="298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229148" y="2153315"/>
            <a:ext cx="59221" cy="59221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7232323" y="2134265"/>
            <a:ext cx="228827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I</a:t>
            </a:r>
            <a:endParaRPr lang="en-US" sz="1500" b="1" dirty="0" smtClean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31" name="Rounded Rectangle 130"/>
          <p:cNvSpPr/>
          <p:nvPr/>
        </p:nvSpPr>
        <p:spPr bwMode="auto">
          <a:xfrm rot="10800000" flipH="1" flipV="1">
            <a:off x="6450503" y="3370179"/>
            <a:ext cx="2262959" cy="728594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triangle?</a:t>
            </a:r>
            <a:endParaRPr lang="en-US" sz="1400" b="1" kern="0" baseline="3000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896225" y="1714500"/>
            <a:ext cx="27214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4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906680" y="684662"/>
            <a:ext cx="386164" cy="26379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20137" y="658076"/>
            <a:ext cx="505267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AB</a:t>
            </a:r>
            <a:endParaRPr lang="en-US" sz="1400" b="1" baseline="30000" dirty="0" smtClean="0">
              <a:solidFill>
                <a:prstClr val="white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37" name="Rounded Rectangle 136"/>
          <p:cNvSpPr/>
          <p:nvPr/>
        </p:nvSpPr>
        <p:spPr>
          <a:xfrm rot="18600000">
            <a:off x="6241607" y="1786460"/>
            <a:ext cx="603629" cy="22591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8635298">
            <a:off x="6187618" y="1746013"/>
            <a:ext cx="705013" cy="298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993304" y="371474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33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66FF33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4" name="Curved Down Arrow 23"/>
          <p:cNvSpPr/>
          <p:nvPr/>
        </p:nvSpPr>
        <p:spPr>
          <a:xfrm flipH="1">
            <a:off x="1528763" y="1680872"/>
            <a:ext cx="812282" cy="22401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640" y="2409824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91640" y="2680447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91640" y="2960596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4142522" y="1910226"/>
            <a:ext cx="1373820" cy="350247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smtClean="0">
                <a:solidFill>
                  <a:prstClr val="black"/>
                </a:solidFill>
                <a:latin typeface="Bookman Old Style" pitchFamily="18" charset="0"/>
              </a:rPr>
              <a:t>To find: AC</a:t>
            </a:r>
            <a:endParaRPr lang="en-US" sz="14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974863" y="1251527"/>
            <a:ext cx="1301043" cy="153927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230786" y="2153927"/>
            <a:ext cx="59221" cy="5922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5981371" y="2793871"/>
            <a:ext cx="2578515" cy="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7263520" y="1255713"/>
            <a:ext cx="1301043" cy="1539278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4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4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8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500"/>
                            </p:stCondLst>
                            <p:childTnLst>
                              <p:par>
                                <p:cTn id="4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00"/>
                            </p:stCondLst>
                            <p:childTnLst>
                              <p:par>
                                <p:cTn id="5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0"/>
                            </p:stCondLst>
                            <p:childTnLst>
                              <p:par>
                                <p:cTn id="66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>
                      <p:stCondLst>
                        <p:cond delay="indefinite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00"/>
                            </p:stCondLst>
                            <p:childTnLst>
                              <p:par>
                                <p:cTn id="68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500"/>
                            </p:stCondLst>
                            <p:childTnLst>
                              <p:par>
                                <p:cTn id="7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1000"/>
                            </p:stCondLst>
                            <p:childTnLst>
                              <p:par>
                                <p:cTn id="7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>
                      <p:stCondLst>
                        <p:cond delay="indefinite"/>
                      </p:stCondLst>
                      <p:childTnLst>
                        <p:par>
                          <p:cTn id="713" fill="hold">
                            <p:stCondLst>
                              <p:cond delay="0"/>
                            </p:stCondLst>
                            <p:childTnLst>
                              <p:par>
                                <p:cTn id="7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>
                      <p:stCondLst>
                        <p:cond delay="indefinite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5" grpId="1" animBg="1"/>
      <p:bldP spid="126" grpId="0" animBg="1"/>
      <p:bldP spid="126" grpId="1" animBg="1"/>
      <p:bldP spid="119" grpId="0" animBg="1"/>
      <p:bldP spid="119" grpId="1" animBg="1"/>
      <p:bldP spid="117" grpId="0" animBg="1"/>
      <p:bldP spid="117" grpId="1" animBg="1"/>
      <p:bldP spid="115" grpId="0" animBg="1"/>
      <p:bldP spid="115" grpId="1" animBg="1"/>
      <p:bldP spid="107" grpId="0" animBg="1"/>
      <p:bldP spid="107" grpId="1" animBg="1"/>
      <p:bldP spid="107" grpId="2" animBg="1"/>
      <p:bldP spid="107" grpId="3" animBg="1"/>
      <p:bldP spid="108" grpId="0" animBg="1"/>
      <p:bldP spid="108" grpId="1" animBg="1"/>
      <p:bldP spid="66" grpId="0" animBg="1"/>
      <p:bldP spid="65" grpId="0" animBg="1"/>
      <p:bldP spid="65" grpId="1" animBg="1"/>
      <p:bldP spid="64" grpId="0" animBg="1"/>
      <p:bldP spid="64" grpId="1" animBg="1"/>
      <p:bldP spid="63" grpId="0" animBg="1"/>
      <p:bldP spid="63" grpId="1" animBg="1"/>
      <p:bldP spid="62" grpId="0" animBg="1"/>
      <p:bldP spid="62" grpId="1" animBg="1"/>
      <p:bldP spid="55" grpId="0" animBg="1"/>
      <p:bldP spid="55" grpId="1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1" grpId="0"/>
      <p:bldP spid="32" grpId="0"/>
      <p:bldP spid="33" grpId="0"/>
      <p:bldP spid="34" grpId="0"/>
      <p:bldP spid="39" grpId="0"/>
      <p:bldP spid="40" grpId="0"/>
      <p:bldP spid="41" grpId="0"/>
      <p:bldP spid="42" grpId="0"/>
      <p:bldP spid="44" grpId="0"/>
      <p:bldP spid="45" grpId="0"/>
      <p:bldP spid="47" grpId="0" animBg="1"/>
      <p:bldP spid="52" grpId="0"/>
      <p:bldP spid="57" grpId="0" animBg="1"/>
      <p:bldP spid="57" grpId="1" animBg="1"/>
      <p:bldP spid="57" grpId="2" animBg="1"/>
      <p:bldP spid="67" grpId="0" animBg="1"/>
      <p:bldP spid="128" grpId="0" animBg="1"/>
      <p:bldP spid="69" grpId="0"/>
      <p:bldP spid="70" grpId="0"/>
      <p:bldP spid="72" grpId="0"/>
      <p:bldP spid="75" grpId="0"/>
      <p:bldP spid="75" grpId="1"/>
      <p:bldP spid="76" grpId="0"/>
      <p:bldP spid="79" grpId="0" animBg="1"/>
      <p:bldP spid="79" grpId="1" animBg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90" grpId="0" animBg="1"/>
      <p:bldP spid="90" grpId="1" animBg="1"/>
      <p:bldP spid="91" grpId="0"/>
      <p:bldP spid="91" grpId="1"/>
      <p:bldP spid="92" grpId="0"/>
      <p:bldP spid="92" grpId="1"/>
      <p:bldP spid="97" grpId="0"/>
      <p:bldP spid="97" grpId="1"/>
      <p:bldP spid="99" grpId="0"/>
      <p:bldP spid="99" grpId="1"/>
      <p:bldP spid="102" grpId="0" animBg="1"/>
      <p:bldP spid="102" grpId="1" animBg="1"/>
      <p:bldP spid="100" grpId="0"/>
      <p:bldP spid="100" grpId="1"/>
      <p:bldP spid="101" grpId="0"/>
      <p:bldP spid="101" grpId="1"/>
      <p:bldP spid="103" grpId="0"/>
      <p:bldP spid="103" grpId="1"/>
      <p:bldP spid="116" grpId="0"/>
      <p:bldP spid="120" grpId="0"/>
      <p:bldP spid="109" grpId="0"/>
      <p:bldP spid="110" grpId="0"/>
      <p:bldP spid="111" grpId="0"/>
      <p:bldP spid="112" grpId="0"/>
      <p:bldP spid="123" grpId="0"/>
      <p:bldP spid="124" grpId="0"/>
      <p:bldP spid="127" grpId="0"/>
      <p:bldP spid="129" grpId="0" animBg="1"/>
      <p:bldP spid="129" grpId="1" animBg="1"/>
      <p:bldP spid="129" grpId="2" animBg="1"/>
      <p:bldP spid="133" grpId="0" animBg="1"/>
      <p:bldP spid="133" grpId="1" animBg="1"/>
      <p:bldP spid="133" grpId="2" animBg="1"/>
      <p:bldP spid="118" grpId="0" animBg="1"/>
      <p:bldP spid="130" grpId="0" animBg="1"/>
      <p:bldP spid="54" grpId="0"/>
      <p:bldP spid="54" grpId="1"/>
      <p:bldP spid="54" grpId="2"/>
      <p:bldP spid="134" grpId="0" animBg="1"/>
      <p:bldP spid="134" grpId="1" animBg="1"/>
      <p:bldP spid="134" grpId="2" animBg="1"/>
      <p:bldP spid="135" grpId="0"/>
      <p:bldP spid="135" grpId="1"/>
      <p:bldP spid="135" grpId="2"/>
      <p:bldP spid="131" grpId="0" animBg="1"/>
      <p:bldP spid="131" grpId="1" animBg="1"/>
      <p:bldP spid="132" grpId="0"/>
      <p:bldP spid="132" grpId="1"/>
      <p:bldP spid="136" grpId="0" animBg="1"/>
      <p:bldP spid="136" grpId="1" animBg="1"/>
      <p:bldP spid="98" grpId="0"/>
      <p:bldP spid="98" grpId="1"/>
      <p:bldP spid="137" grpId="0" animBg="1"/>
      <p:bldP spid="137" grpId="1" animBg="1"/>
      <p:bldP spid="51" grpId="0"/>
      <p:bldP spid="138" grpId="0"/>
      <p:bldP spid="138" grpId="1"/>
      <p:bldP spid="24" grpId="0" animBg="1"/>
      <p:bldP spid="24" grpId="1" animBg="1"/>
      <p:bldP spid="139" grpId="0"/>
      <p:bldP spid="140" grpId="0"/>
      <p:bldP spid="141" grpId="0"/>
      <p:bldP spid="142" grpId="0" animBg="1"/>
      <p:bldP spid="142" grpId="1" animBg="1"/>
      <p:bldP spid="53" grpId="0" animBg="1"/>
      <p:bldP spid="53" grpId="1" animBg="1"/>
      <p:bldP spid="53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sosceles Triangle 58"/>
          <p:cNvSpPr/>
          <p:nvPr/>
        </p:nvSpPr>
        <p:spPr>
          <a:xfrm>
            <a:off x="5781822" y="2629183"/>
            <a:ext cx="2614997" cy="1546916"/>
          </a:xfrm>
          <a:prstGeom prst="triangle">
            <a:avLst/>
          </a:prstGeom>
          <a:solidFill>
            <a:srgbClr val="00B050">
              <a:alpha val="72941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87354" y="2971630"/>
            <a:ext cx="1204469" cy="1204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5400000">
            <a:off x="7090854" y="4087561"/>
            <a:ext cx="92835" cy="84395"/>
          </a:xfrm>
          <a:prstGeom prst="halfFrame">
            <a:avLst>
              <a:gd name="adj1" fmla="val 694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3" name="Half Frame 202"/>
          <p:cNvSpPr/>
          <p:nvPr/>
        </p:nvSpPr>
        <p:spPr>
          <a:xfrm rot="19080000">
            <a:off x="7443280" y="3126037"/>
            <a:ext cx="92835" cy="84395"/>
          </a:xfrm>
          <a:prstGeom prst="halfFrame">
            <a:avLst>
              <a:gd name="adj1" fmla="val 694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4" name="Half Frame 203"/>
          <p:cNvSpPr/>
          <p:nvPr/>
        </p:nvSpPr>
        <p:spPr>
          <a:xfrm rot="13140000">
            <a:off x="6592509" y="3199824"/>
            <a:ext cx="92835" cy="84395"/>
          </a:xfrm>
          <a:prstGeom prst="halfFrame">
            <a:avLst>
              <a:gd name="adj1" fmla="val 694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465045" y="3857626"/>
            <a:ext cx="119766" cy="136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365162" y="3860208"/>
            <a:ext cx="131743" cy="13632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3" name="Rounded Rectangle 192"/>
          <p:cNvSpPr/>
          <p:nvPr/>
        </p:nvSpPr>
        <p:spPr>
          <a:xfrm rot="21405">
            <a:off x="4067791" y="2332196"/>
            <a:ext cx="311615" cy="21954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 rot="21584717">
            <a:off x="3556904" y="2340749"/>
            <a:ext cx="363864" cy="217371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3095340" y="2333969"/>
            <a:ext cx="301978" cy="21954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5286696" y="1659588"/>
            <a:ext cx="1297629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3788208" y="1666433"/>
            <a:ext cx="1297629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226235" y="1659588"/>
            <a:ext cx="1297629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 rot="3044717">
            <a:off x="7480120" y="3120541"/>
            <a:ext cx="670782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 rot="18561405">
            <a:off x="6063360" y="3152199"/>
            <a:ext cx="607250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6794664" y="4217398"/>
            <a:ext cx="712049" cy="241499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69997" y="1664921"/>
            <a:ext cx="1344668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514475" y="3583623"/>
            <a:ext cx="886299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990335" y="1666433"/>
            <a:ext cx="1949236" cy="391183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36714" y="544108"/>
            <a:ext cx="374454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8150" y="234950"/>
            <a:ext cx="771525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In the adjoining given figure, ABC is a right angled triangle at A.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the area of the shaded region if AB = 6cm, BC = 10cm and I is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center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incircle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ABC.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739" y="1047750"/>
            <a:ext cx="61222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714" y="1418401"/>
            <a:ext cx="368722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Let radius of the </a:t>
            </a:r>
            <a:r>
              <a:rPr lang="en-US" sz="1400" b="1" dirty="0" err="1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incircle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be  ‘r’ cm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.  </a:t>
            </a:r>
            <a:endParaRPr lang="en-US" sz="1400" b="1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161" y="1633295"/>
            <a:ext cx="187317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2773" y="1633295"/>
            <a:ext cx="187317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BIC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437" y="1633295"/>
            <a:ext cx="187317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 Area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AIC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3007" y="1633295"/>
            <a:ext cx="1873172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 Area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AIB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2756" y="1901087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0826" y="1901087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93025" y="1806087"/>
            <a:ext cx="489854" cy="497777"/>
            <a:chOff x="2660072" y="2234869"/>
            <a:chExt cx="489854" cy="497777"/>
          </a:xfrm>
          <a:effectLst/>
        </p:grpSpPr>
        <p:sp>
          <p:nvSpPr>
            <p:cNvPr id="13" name="TextBox 12"/>
            <p:cNvSpPr txBox="1"/>
            <p:nvPr/>
          </p:nvSpPr>
          <p:spPr>
            <a:xfrm>
              <a:off x="2660072" y="2234869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61725" y="242486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501302" y="1901087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17587" y="1901087"/>
            <a:ext cx="72648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(BC 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9120" y="1901087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73158" y="1901087"/>
            <a:ext cx="72648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(AC 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32906" y="1801458"/>
            <a:ext cx="489854" cy="507034"/>
            <a:chOff x="2660072" y="2224693"/>
            <a:chExt cx="489854" cy="507034"/>
          </a:xfrm>
          <a:effectLst/>
        </p:grpSpPr>
        <p:sp>
          <p:nvSpPr>
            <p:cNvPr id="21" name="TextBox 20"/>
            <p:cNvSpPr txBox="1"/>
            <p:nvPr/>
          </p:nvSpPr>
          <p:spPr>
            <a:xfrm>
              <a:off x="2660072" y="2224693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61725" y="242395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800757" y="1901087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795" y="1901087"/>
            <a:ext cx="723275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(AB 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94543" y="1801458"/>
            <a:ext cx="489854" cy="507034"/>
            <a:chOff x="2660072" y="2224693"/>
            <a:chExt cx="489854" cy="507034"/>
          </a:xfrm>
          <a:effectLst/>
        </p:grpSpPr>
        <p:sp>
          <p:nvSpPr>
            <p:cNvPr id="27" name="TextBox 26"/>
            <p:cNvSpPr txBox="1"/>
            <p:nvPr/>
          </p:nvSpPr>
          <p:spPr>
            <a:xfrm>
              <a:off x="2660072" y="2224693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61725" y="242395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334544" y="2281989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12614" y="2281989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94813" y="2187173"/>
            <a:ext cx="489854" cy="497409"/>
            <a:chOff x="2660072" y="2234318"/>
            <a:chExt cx="489854" cy="497409"/>
          </a:xfrm>
          <a:effectLst/>
        </p:grpSpPr>
        <p:sp>
          <p:nvSpPr>
            <p:cNvPr id="33" name="TextBox 32"/>
            <p:cNvSpPr txBox="1"/>
            <p:nvPr/>
          </p:nvSpPr>
          <p:spPr>
            <a:xfrm>
              <a:off x="2660072" y="2234318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61725" y="242395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03090" y="2281989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29959" y="2281989"/>
            <a:ext cx="166584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(BC + AC + AB)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4544" y="2647703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12614" y="2647703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94813" y="2552887"/>
            <a:ext cx="489854" cy="497409"/>
            <a:chOff x="2660072" y="2234318"/>
            <a:chExt cx="489854" cy="497409"/>
          </a:xfrm>
          <a:effectLst/>
        </p:grpSpPr>
        <p:sp>
          <p:nvSpPr>
            <p:cNvPr id="41" name="TextBox 40"/>
            <p:cNvSpPr txBox="1"/>
            <p:nvPr/>
          </p:nvSpPr>
          <p:spPr>
            <a:xfrm>
              <a:off x="2660072" y="2234318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661725" y="242395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503090" y="2647703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19375" y="2647703"/>
            <a:ext cx="55015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 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04276" y="2647703"/>
            <a:ext cx="70884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(10 +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33775" y="2647703"/>
            <a:ext cx="53251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+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29050" y="2647703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6)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30140" y="3302481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08210" y="3302481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48214" y="3302481"/>
            <a:ext cx="688009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12r 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9544" y="3550484"/>
            <a:ext cx="328936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r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08210" y="3550484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48214" y="3550484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939939" y="2348059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28242" y="4025858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73201" y="4025857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64" name="Rectangle 63"/>
          <p:cNvSpPr/>
          <p:nvPr/>
        </p:nvSpPr>
        <p:spPr>
          <a:xfrm rot="18635298">
            <a:off x="6003205" y="3122507"/>
            <a:ext cx="708511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23525" y="4187908"/>
            <a:ext cx="1091986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</a:p>
        </p:txBody>
      </p:sp>
      <p:sp>
        <p:nvSpPr>
          <p:cNvPr id="66" name="Oval 65"/>
          <p:cNvSpPr/>
          <p:nvPr/>
        </p:nvSpPr>
        <p:spPr>
          <a:xfrm>
            <a:off x="7051549" y="3532444"/>
            <a:ext cx="59515" cy="5951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42355" y="3559804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077780" y="2676139"/>
            <a:ext cx="11809" cy="8157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27485" y="3178277"/>
            <a:ext cx="459035" cy="36881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069927" y="3178277"/>
            <a:ext cx="492002" cy="38744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2"/>
            <a:endCxn id="66" idx="7"/>
          </p:cNvCxnSpPr>
          <p:nvPr/>
        </p:nvCxnSpPr>
        <p:spPr>
          <a:xfrm flipV="1">
            <a:off x="5781822" y="3541160"/>
            <a:ext cx="1320526" cy="6349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6" idx="5"/>
          </p:cNvCxnSpPr>
          <p:nvPr/>
        </p:nvCxnSpPr>
        <p:spPr>
          <a:xfrm flipH="1" flipV="1">
            <a:off x="7102348" y="3583243"/>
            <a:ext cx="1281198" cy="58402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723525" y="3066735"/>
            <a:ext cx="22996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850380" y="3699510"/>
            <a:ext cx="22996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61116" y="3267480"/>
            <a:ext cx="22996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r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260744" y="1076412"/>
            <a:ext cx="5859623" cy="3106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82141" y="1120948"/>
            <a:ext cx="3001238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76535" y="1120948"/>
            <a:ext cx="1393111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464992" y="1112775"/>
            <a:ext cx="1528388" cy="26049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29200" y="1120948"/>
            <a:ext cx="2006832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  Area of circle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04858" y="80129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7072157" y="2772931"/>
            <a:ext cx="144541" cy="138267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945948" y="2770711"/>
            <a:ext cx="144541" cy="138267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96000" y="80010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94" name="Rounded Rectangle 93"/>
          <p:cNvSpPr/>
          <p:nvPr/>
        </p:nvSpPr>
        <p:spPr bwMode="auto">
          <a:xfrm rot="10800000" flipH="1" flipV="1">
            <a:off x="3320066" y="3104507"/>
            <a:ext cx="2195657" cy="3952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67877" y="3143193"/>
            <a:ext cx="224784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radius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7081020" y="3528316"/>
            <a:ext cx="11809" cy="6618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 bwMode="auto">
          <a:xfrm rot="10800000" flipH="1" flipV="1">
            <a:off x="2699234" y="3009657"/>
            <a:ext cx="2660635" cy="39522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3551" y="3048343"/>
            <a:ext cx="30111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Let us draw AI, BI, &amp; CI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 rot="7580717">
            <a:off x="5679075" y="3227833"/>
            <a:ext cx="1964625" cy="692855"/>
          </a:xfrm>
          <a:custGeom>
            <a:avLst/>
            <a:gdLst>
              <a:gd name="connsiteX0" fmla="*/ 0 w 1979388"/>
              <a:gd name="connsiteY0" fmla="*/ 653249 h 653249"/>
              <a:gd name="connsiteX1" fmla="*/ 819783 w 1979388"/>
              <a:gd name="connsiteY1" fmla="*/ 0 h 653249"/>
              <a:gd name="connsiteX2" fmla="*/ 1979388 w 1979388"/>
              <a:gd name="connsiteY2" fmla="*/ 653249 h 653249"/>
              <a:gd name="connsiteX3" fmla="*/ 0 w 1979388"/>
              <a:gd name="connsiteY3" fmla="*/ 653249 h 653249"/>
              <a:gd name="connsiteX0" fmla="*/ 0 w 2019527"/>
              <a:gd name="connsiteY0" fmla="*/ 529052 h 653249"/>
              <a:gd name="connsiteX1" fmla="*/ 859922 w 2019527"/>
              <a:gd name="connsiteY1" fmla="*/ 0 h 653249"/>
              <a:gd name="connsiteX2" fmla="*/ 2019527 w 2019527"/>
              <a:gd name="connsiteY2" fmla="*/ 653249 h 653249"/>
              <a:gd name="connsiteX3" fmla="*/ 0 w 2019527"/>
              <a:gd name="connsiteY3" fmla="*/ 529052 h 653249"/>
              <a:gd name="connsiteX0" fmla="*/ 0 w 2019527"/>
              <a:gd name="connsiteY0" fmla="*/ 552119 h 676316"/>
              <a:gd name="connsiteX1" fmla="*/ 768054 w 2019527"/>
              <a:gd name="connsiteY1" fmla="*/ 0 h 676316"/>
              <a:gd name="connsiteX2" fmla="*/ 2019527 w 2019527"/>
              <a:gd name="connsiteY2" fmla="*/ 676316 h 676316"/>
              <a:gd name="connsiteX3" fmla="*/ 0 w 2019527"/>
              <a:gd name="connsiteY3" fmla="*/ 552119 h 676316"/>
              <a:gd name="connsiteX0" fmla="*/ 0 w 2032948"/>
              <a:gd name="connsiteY0" fmla="*/ 552119 h 713625"/>
              <a:gd name="connsiteX1" fmla="*/ 768054 w 2032948"/>
              <a:gd name="connsiteY1" fmla="*/ 0 h 713625"/>
              <a:gd name="connsiteX2" fmla="*/ 2032948 w 2032948"/>
              <a:gd name="connsiteY2" fmla="*/ 713625 h 713625"/>
              <a:gd name="connsiteX3" fmla="*/ 0 w 2032948"/>
              <a:gd name="connsiteY3" fmla="*/ 552119 h 713625"/>
              <a:gd name="connsiteX0" fmla="*/ 0 w 2029766"/>
              <a:gd name="connsiteY0" fmla="*/ 562671 h 713625"/>
              <a:gd name="connsiteX1" fmla="*/ 764872 w 2029766"/>
              <a:gd name="connsiteY1" fmla="*/ 0 h 713625"/>
              <a:gd name="connsiteX2" fmla="*/ 2029766 w 2029766"/>
              <a:gd name="connsiteY2" fmla="*/ 713625 h 713625"/>
              <a:gd name="connsiteX3" fmla="*/ 0 w 2029766"/>
              <a:gd name="connsiteY3" fmla="*/ 562671 h 713625"/>
              <a:gd name="connsiteX0" fmla="*/ 0 w 2119878"/>
              <a:gd name="connsiteY0" fmla="*/ 562671 h 715224"/>
              <a:gd name="connsiteX1" fmla="*/ 764872 w 2119878"/>
              <a:gd name="connsiteY1" fmla="*/ 0 h 715224"/>
              <a:gd name="connsiteX2" fmla="*/ 2029766 w 2119878"/>
              <a:gd name="connsiteY2" fmla="*/ 713625 h 715224"/>
              <a:gd name="connsiteX3" fmla="*/ 2119721 w 2119878"/>
              <a:gd name="connsiteY3" fmla="*/ 715225 h 715224"/>
              <a:gd name="connsiteX4" fmla="*/ 0 w 2119878"/>
              <a:gd name="connsiteY4" fmla="*/ 562671 h 715224"/>
              <a:gd name="connsiteX0" fmla="*/ 0 w 2120423"/>
              <a:gd name="connsiteY0" fmla="*/ 562671 h 721118"/>
              <a:gd name="connsiteX1" fmla="*/ 764872 w 2120423"/>
              <a:gd name="connsiteY1" fmla="*/ 0 h 721118"/>
              <a:gd name="connsiteX2" fmla="*/ 2108967 w 2120423"/>
              <a:gd name="connsiteY2" fmla="*/ 720662 h 721118"/>
              <a:gd name="connsiteX3" fmla="*/ 2119721 w 2120423"/>
              <a:gd name="connsiteY3" fmla="*/ 715225 h 721118"/>
              <a:gd name="connsiteX4" fmla="*/ 0 w 2120423"/>
              <a:gd name="connsiteY4" fmla="*/ 562671 h 721118"/>
              <a:gd name="connsiteX0" fmla="*/ 0 w 2173149"/>
              <a:gd name="connsiteY0" fmla="*/ 576255 h 721118"/>
              <a:gd name="connsiteX1" fmla="*/ 817598 w 2173149"/>
              <a:gd name="connsiteY1" fmla="*/ 0 h 721118"/>
              <a:gd name="connsiteX2" fmla="*/ 2161693 w 2173149"/>
              <a:gd name="connsiteY2" fmla="*/ 720662 h 721118"/>
              <a:gd name="connsiteX3" fmla="*/ 2172447 w 2173149"/>
              <a:gd name="connsiteY3" fmla="*/ 715225 h 721118"/>
              <a:gd name="connsiteX4" fmla="*/ 0 w 2173149"/>
              <a:gd name="connsiteY4" fmla="*/ 576255 h 721118"/>
              <a:gd name="connsiteX0" fmla="*/ 0 w 2173149"/>
              <a:gd name="connsiteY0" fmla="*/ 597086 h 741949"/>
              <a:gd name="connsiteX1" fmla="*/ 764114 w 2173149"/>
              <a:gd name="connsiteY1" fmla="*/ 0 h 741949"/>
              <a:gd name="connsiteX2" fmla="*/ 2161693 w 2173149"/>
              <a:gd name="connsiteY2" fmla="*/ 741493 h 741949"/>
              <a:gd name="connsiteX3" fmla="*/ 2172447 w 2173149"/>
              <a:gd name="connsiteY3" fmla="*/ 736056 h 741949"/>
              <a:gd name="connsiteX4" fmla="*/ 0 w 2173149"/>
              <a:gd name="connsiteY4" fmla="*/ 597086 h 741949"/>
              <a:gd name="connsiteX0" fmla="*/ 0 w 2173149"/>
              <a:gd name="connsiteY0" fmla="*/ 609256 h 754119"/>
              <a:gd name="connsiteX1" fmla="*/ 788419 w 2173149"/>
              <a:gd name="connsiteY1" fmla="*/ 0 h 754119"/>
              <a:gd name="connsiteX2" fmla="*/ 2161693 w 2173149"/>
              <a:gd name="connsiteY2" fmla="*/ 753663 h 754119"/>
              <a:gd name="connsiteX3" fmla="*/ 2172447 w 2173149"/>
              <a:gd name="connsiteY3" fmla="*/ 748226 h 754119"/>
              <a:gd name="connsiteX4" fmla="*/ 0 w 2173149"/>
              <a:gd name="connsiteY4" fmla="*/ 609256 h 754119"/>
              <a:gd name="connsiteX0" fmla="*/ 0 w 2171711"/>
              <a:gd name="connsiteY0" fmla="*/ 625627 h 754119"/>
              <a:gd name="connsiteX1" fmla="*/ 786981 w 2171711"/>
              <a:gd name="connsiteY1" fmla="*/ 0 h 754119"/>
              <a:gd name="connsiteX2" fmla="*/ 2160255 w 2171711"/>
              <a:gd name="connsiteY2" fmla="*/ 753663 h 754119"/>
              <a:gd name="connsiteX3" fmla="*/ 2171009 w 2171711"/>
              <a:gd name="connsiteY3" fmla="*/ 748226 h 754119"/>
              <a:gd name="connsiteX4" fmla="*/ 0 w 2171711"/>
              <a:gd name="connsiteY4" fmla="*/ 625627 h 754119"/>
              <a:gd name="connsiteX0" fmla="*/ 0 w 2181744"/>
              <a:gd name="connsiteY0" fmla="*/ 630042 h 754119"/>
              <a:gd name="connsiteX1" fmla="*/ 797014 w 2181744"/>
              <a:gd name="connsiteY1" fmla="*/ 0 h 754119"/>
              <a:gd name="connsiteX2" fmla="*/ 2170288 w 2181744"/>
              <a:gd name="connsiteY2" fmla="*/ 753663 h 754119"/>
              <a:gd name="connsiteX3" fmla="*/ 2181042 w 2181744"/>
              <a:gd name="connsiteY3" fmla="*/ 748226 h 754119"/>
              <a:gd name="connsiteX4" fmla="*/ 0 w 2181744"/>
              <a:gd name="connsiteY4" fmla="*/ 630042 h 754119"/>
              <a:gd name="connsiteX0" fmla="*/ 0 w 2199452"/>
              <a:gd name="connsiteY0" fmla="*/ 609000 h 754119"/>
              <a:gd name="connsiteX1" fmla="*/ 814722 w 2199452"/>
              <a:gd name="connsiteY1" fmla="*/ 0 h 754119"/>
              <a:gd name="connsiteX2" fmla="*/ 2187996 w 2199452"/>
              <a:gd name="connsiteY2" fmla="*/ 753663 h 754119"/>
              <a:gd name="connsiteX3" fmla="*/ 2198750 w 2199452"/>
              <a:gd name="connsiteY3" fmla="*/ 748226 h 754119"/>
              <a:gd name="connsiteX4" fmla="*/ 0 w 2199452"/>
              <a:gd name="connsiteY4" fmla="*/ 609000 h 754119"/>
              <a:gd name="connsiteX0" fmla="*/ 0 w 2189220"/>
              <a:gd name="connsiteY0" fmla="*/ 642943 h 754119"/>
              <a:gd name="connsiteX1" fmla="*/ 804490 w 2189220"/>
              <a:gd name="connsiteY1" fmla="*/ 0 h 754119"/>
              <a:gd name="connsiteX2" fmla="*/ 2177764 w 2189220"/>
              <a:gd name="connsiteY2" fmla="*/ 753663 h 754119"/>
              <a:gd name="connsiteX3" fmla="*/ 2188518 w 2189220"/>
              <a:gd name="connsiteY3" fmla="*/ 748226 h 754119"/>
              <a:gd name="connsiteX4" fmla="*/ 0 w 2189220"/>
              <a:gd name="connsiteY4" fmla="*/ 642943 h 754119"/>
              <a:gd name="connsiteX0" fmla="*/ 0 w 2195456"/>
              <a:gd name="connsiteY0" fmla="*/ 633858 h 754119"/>
              <a:gd name="connsiteX1" fmla="*/ 810726 w 2195456"/>
              <a:gd name="connsiteY1" fmla="*/ 0 h 754119"/>
              <a:gd name="connsiteX2" fmla="*/ 2184000 w 2195456"/>
              <a:gd name="connsiteY2" fmla="*/ 753663 h 754119"/>
              <a:gd name="connsiteX3" fmla="*/ 2194754 w 2195456"/>
              <a:gd name="connsiteY3" fmla="*/ 748226 h 754119"/>
              <a:gd name="connsiteX4" fmla="*/ 0 w 2195456"/>
              <a:gd name="connsiteY4" fmla="*/ 633858 h 754119"/>
              <a:gd name="connsiteX0" fmla="*/ 0 w 2190978"/>
              <a:gd name="connsiteY0" fmla="*/ 602315 h 754119"/>
              <a:gd name="connsiteX1" fmla="*/ 806248 w 2190978"/>
              <a:gd name="connsiteY1" fmla="*/ 0 h 754119"/>
              <a:gd name="connsiteX2" fmla="*/ 2179522 w 2190978"/>
              <a:gd name="connsiteY2" fmla="*/ 753663 h 754119"/>
              <a:gd name="connsiteX3" fmla="*/ 2190276 w 2190978"/>
              <a:gd name="connsiteY3" fmla="*/ 748226 h 754119"/>
              <a:gd name="connsiteX4" fmla="*/ 0 w 2190978"/>
              <a:gd name="connsiteY4" fmla="*/ 602315 h 754119"/>
              <a:gd name="connsiteX0" fmla="*/ 0 w 2190978"/>
              <a:gd name="connsiteY0" fmla="*/ 602315 h 754119"/>
              <a:gd name="connsiteX1" fmla="*/ 4200 w 2190978"/>
              <a:gd name="connsiteY1" fmla="*/ 605319 h 754119"/>
              <a:gd name="connsiteX2" fmla="*/ 806248 w 2190978"/>
              <a:gd name="connsiteY2" fmla="*/ 0 h 754119"/>
              <a:gd name="connsiteX3" fmla="*/ 2179522 w 2190978"/>
              <a:gd name="connsiteY3" fmla="*/ 753663 h 754119"/>
              <a:gd name="connsiteX4" fmla="*/ 2190276 w 2190978"/>
              <a:gd name="connsiteY4" fmla="*/ 748226 h 754119"/>
              <a:gd name="connsiteX5" fmla="*/ 0 w 2190978"/>
              <a:gd name="connsiteY5" fmla="*/ 602315 h 754119"/>
              <a:gd name="connsiteX0" fmla="*/ 7712 w 2186778"/>
              <a:gd name="connsiteY0" fmla="*/ 624429 h 754119"/>
              <a:gd name="connsiteX1" fmla="*/ 0 w 2186778"/>
              <a:gd name="connsiteY1" fmla="*/ 605319 h 754119"/>
              <a:gd name="connsiteX2" fmla="*/ 802048 w 2186778"/>
              <a:gd name="connsiteY2" fmla="*/ 0 h 754119"/>
              <a:gd name="connsiteX3" fmla="*/ 2175322 w 2186778"/>
              <a:gd name="connsiteY3" fmla="*/ 753663 h 754119"/>
              <a:gd name="connsiteX4" fmla="*/ 2186076 w 2186778"/>
              <a:gd name="connsiteY4" fmla="*/ 748226 h 754119"/>
              <a:gd name="connsiteX5" fmla="*/ 7712 w 2186778"/>
              <a:gd name="connsiteY5" fmla="*/ 624429 h 754119"/>
              <a:gd name="connsiteX0" fmla="*/ 7712 w 2192685"/>
              <a:gd name="connsiteY0" fmla="*/ 624429 h 789004"/>
              <a:gd name="connsiteX1" fmla="*/ 0 w 2192685"/>
              <a:gd name="connsiteY1" fmla="*/ 605319 h 789004"/>
              <a:gd name="connsiteX2" fmla="*/ 802048 w 2192685"/>
              <a:gd name="connsiteY2" fmla="*/ 0 h 789004"/>
              <a:gd name="connsiteX3" fmla="*/ 2175322 w 2192685"/>
              <a:gd name="connsiteY3" fmla="*/ 753663 h 789004"/>
              <a:gd name="connsiteX4" fmla="*/ 2192131 w 2192685"/>
              <a:gd name="connsiteY4" fmla="*/ 789004 h 789004"/>
              <a:gd name="connsiteX5" fmla="*/ 7712 w 2192685"/>
              <a:gd name="connsiteY5" fmla="*/ 624429 h 789004"/>
              <a:gd name="connsiteX0" fmla="*/ 7712 w 2192710"/>
              <a:gd name="connsiteY0" fmla="*/ 624429 h 802691"/>
              <a:gd name="connsiteX1" fmla="*/ 0 w 2192710"/>
              <a:gd name="connsiteY1" fmla="*/ 605319 h 802691"/>
              <a:gd name="connsiteX2" fmla="*/ 802048 w 2192710"/>
              <a:gd name="connsiteY2" fmla="*/ 0 h 802691"/>
              <a:gd name="connsiteX3" fmla="*/ 2176532 w 2192710"/>
              <a:gd name="connsiteY3" fmla="*/ 802411 h 802691"/>
              <a:gd name="connsiteX4" fmla="*/ 2192131 w 2192710"/>
              <a:gd name="connsiteY4" fmla="*/ 789004 h 802691"/>
              <a:gd name="connsiteX5" fmla="*/ 7712 w 2192710"/>
              <a:gd name="connsiteY5" fmla="*/ 624429 h 802691"/>
              <a:gd name="connsiteX0" fmla="*/ 7712 w 2196793"/>
              <a:gd name="connsiteY0" fmla="*/ 624429 h 803063"/>
              <a:gd name="connsiteX1" fmla="*/ 0 w 2196793"/>
              <a:gd name="connsiteY1" fmla="*/ 605319 h 803063"/>
              <a:gd name="connsiteX2" fmla="*/ 802048 w 2196793"/>
              <a:gd name="connsiteY2" fmla="*/ 0 h 803063"/>
              <a:gd name="connsiteX3" fmla="*/ 2176532 w 2196793"/>
              <a:gd name="connsiteY3" fmla="*/ 802411 h 803063"/>
              <a:gd name="connsiteX4" fmla="*/ 2196289 w 2196793"/>
              <a:gd name="connsiteY4" fmla="*/ 800769 h 803063"/>
              <a:gd name="connsiteX5" fmla="*/ 7712 w 2196793"/>
              <a:gd name="connsiteY5" fmla="*/ 624429 h 803063"/>
              <a:gd name="connsiteX0" fmla="*/ 7712 w 2196793"/>
              <a:gd name="connsiteY0" fmla="*/ 658411 h 837045"/>
              <a:gd name="connsiteX1" fmla="*/ 0 w 2196793"/>
              <a:gd name="connsiteY1" fmla="*/ 639301 h 837045"/>
              <a:gd name="connsiteX2" fmla="*/ 797002 w 2196793"/>
              <a:gd name="connsiteY2" fmla="*/ 0 h 837045"/>
              <a:gd name="connsiteX3" fmla="*/ 2176532 w 2196793"/>
              <a:gd name="connsiteY3" fmla="*/ 836393 h 837045"/>
              <a:gd name="connsiteX4" fmla="*/ 2196289 w 2196793"/>
              <a:gd name="connsiteY4" fmla="*/ 834751 h 837045"/>
              <a:gd name="connsiteX5" fmla="*/ 7712 w 2196793"/>
              <a:gd name="connsiteY5" fmla="*/ 658411 h 837045"/>
              <a:gd name="connsiteX0" fmla="*/ 0 w 2189081"/>
              <a:gd name="connsiteY0" fmla="*/ 658411 h 837045"/>
              <a:gd name="connsiteX1" fmla="*/ 360 w 2189081"/>
              <a:gd name="connsiteY1" fmla="*/ 693673 h 837045"/>
              <a:gd name="connsiteX2" fmla="*/ 789290 w 2189081"/>
              <a:gd name="connsiteY2" fmla="*/ 0 h 837045"/>
              <a:gd name="connsiteX3" fmla="*/ 2168820 w 2189081"/>
              <a:gd name="connsiteY3" fmla="*/ 836393 h 837045"/>
              <a:gd name="connsiteX4" fmla="*/ 2188577 w 2189081"/>
              <a:gd name="connsiteY4" fmla="*/ 834751 h 837045"/>
              <a:gd name="connsiteX5" fmla="*/ 0 w 2189081"/>
              <a:gd name="connsiteY5" fmla="*/ 658411 h 837045"/>
              <a:gd name="connsiteX0" fmla="*/ 2789 w 2191870"/>
              <a:gd name="connsiteY0" fmla="*/ 658411 h 837045"/>
              <a:gd name="connsiteX1" fmla="*/ 0 w 2191870"/>
              <a:gd name="connsiteY1" fmla="*/ 688706 h 837045"/>
              <a:gd name="connsiteX2" fmla="*/ 792079 w 2191870"/>
              <a:gd name="connsiteY2" fmla="*/ 0 h 837045"/>
              <a:gd name="connsiteX3" fmla="*/ 2171609 w 2191870"/>
              <a:gd name="connsiteY3" fmla="*/ 836393 h 837045"/>
              <a:gd name="connsiteX4" fmla="*/ 2191366 w 2191870"/>
              <a:gd name="connsiteY4" fmla="*/ 834751 h 837045"/>
              <a:gd name="connsiteX5" fmla="*/ 2789 w 2191870"/>
              <a:gd name="connsiteY5" fmla="*/ 658411 h 83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870" h="837045">
                <a:moveTo>
                  <a:pt x="2789" y="658411"/>
                </a:moveTo>
                <a:lnTo>
                  <a:pt x="0" y="688706"/>
                </a:lnTo>
                <a:lnTo>
                  <a:pt x="792079" y="0"/>
                </a:lnTo>
                <a:lnTo>
                  <a:pt x="2171609" y="836393"/>
                </a:lnTo>
                <a:cubicBezTo>
                  <a:pt x="2166968" y="839181"/>
                  <a:pt x="2196007" y="831963"/>
                  <a:pt x="2191366" y="834751"/>
                </a:cubicBezTo>
                <a:lnTo>
                  <a:pt x="2789" y="658411"/>
                </a:lnTo>
                <a:close/>
              </a:path>
            </a:pathLst>
          </a:custGeom>
          <a:solidFill>
            <a:srgbClr val="66FF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Isosceles Triangle 55"/>
          <p:cNvSpPr/>
          <p:nvPr/>
        </p:nvSpPr>
        <p:spPr>
          <a:xfrm rot="14019283" flipH="1">
            <a:off x="6511464" y="3206745"/>
            <a:ext cx="1970652" cy="705083"/>
          </a:xfrm>
          <a:custGeom>
            <a:avLst/>
            <a:gdLst>
              <a:gd name="connsiteX0" fmla="*/ 0 w 1979388"/>
              <a:gd name="connsiteY0" fmla="*/ 653249 h 653249"/>
              <a:gd name="connsiteX1" fmla="*/ 819783 w 1979388"/>
              <a:gd name="connsiteY1" fmla="*/ 0 h 653249"/>
              <a:gd name="connsiteX2" fmla="*/ 1979388 w 1979388"/>
              <a:gd name="connsiteY2" fmla="*/ 653249 h 653249"/>
              <a:gd name="connsiteX3" fmla="*/ 0 w 1979388"/>
              <a:gd name="connsiteY3" fmla="*/ 653249 h 653249"/>
              <a:gd name="connsiteX0" fmla="*/ 0 w 2019527"/>
              <a:gd name="connsiteY0" fmla="*/ 529052 h 653249"/>
              <a:gd name="connsiteX1" fmla="*/ 859922 w 2019527"/>
              <a:gd name="connsiteY1" fmla="*/ 0 h 653249"/>
              <a:gd name="connsiteX2" fmla="*/ 2019527 w 2019527"/>
              <a:gd name="connsiteY2" fmla="*/ 653249 h 653249"/>
              <a:gd name="connsiteX3" fmla="*/ 0 w 2019527"/>
              <a:gd name="connsiteY3" fmla="*/ 529052 h 653249"/>
              <a:gd name="connsiteX0" fmla="*/ 0 w 2019527"/>
              <a:gd name="connsiteY0" fmla="*/ 552119 h 676316"/>
              <a:gd name="connsiteX1" fmla="*/ 768054 w 2019527"/>
              <a:gd name="connsiteY1" fmla="*/ 0 h 676316"/>
              <a:gd name="connsiteX2" fmla="*/ 2019527 w 2019527"/>
              <a:gd name="connsiteY2" fmla="*/ 676316 h 676316"/>
              <a:gd name="connsiteX3" fmla="*/ 0 w 2019527"/>
              <a:gd name="connsiteY3" fmla="*/ 552119 h 676316"/>
              <a:gd name="connsiteX0" fmla="*/ 0 w 2032948"/>
              <a:gd name="connsiteY0" fmla="*/ 552119 h 713625"/>
              <a:gd name="connsiteX1" fmla="*/ 768054 w 2032948"/>
              <a:gd name="connsiteY1" fmla="*/ 0 h 713625"/>
              <a:gd name="connsiteX2" fmla="*/ 2032948 w 2032948"/>
              <a:gd name="connsiteY2" fmla="*/ 713625 h 713625"/>
              <a:gd name="connsiteX3" fmla="*/ 0 w 2032948"/>
              <a:gd name="connsiteY3" fmla="*/ 552119 h 713625"/>
              <a:gd name="connsiteX0" fmla="*/ 0 w 2029766"/>
              <a:gd name="connsiteY0" fmla="*/ 562671 h 713625"/>
              <a:gd name="connsiteX1" fmla="*/ 764872 w 2029766"/>
              <a:gd name="connsiteY1" fmla="*/ 0 h 713625"/>
              <a:gd name="connsiteX2" fmla="*/ 2029766 w 2029766"/>
              <a:gd name="connsiteY2" fmla="*/ 713625 h 713625"/>
              <a:gd name="connsiteX3" fmla="*/ 0 w 2029766"/>
              <a:gd name="connsiteY3" fmla="*/ 562671 h 713625"/>
              <a:gd name="connsiteX0" fmla="*/ 0 w 2119878"/>
              <a:gd name="connsiteY0" fmla="*/ 562671 h 715224"/>
              <a:gd name="connsiteX1" fmla="*/ 764872 w 2119878"/>
              <a:gd name="connsiteY1" fmla="*/ 0 h 715224"/>
              <a:gd name="connsiteX2" fmla="*/ 2029766 w 2119878"/>
              <a:gd name="connsiteY2" fmla="*/ 713625 h 715224"/>
              <a:gd name="connsiteX3" fmla="*/ 2119721 w 2119878"/>
              <a:gd name="connsiteY3" fmla="*/ 715225 h 715224"/>
              <a:gd name="connsiteX4" fmla="*/ 0 w 2119878"/>
              <a:gd name="connsiteY4" fmla="*/ 562671 h 715224"/>
              <a:gd name="connsiteX0" fmla="*/ 0 w 2120423"/>
              <a:gd name="connsiteY0" fmla="*/ 562671 h 721118"/>
              <a:gd name="connsiteX1" fmla="*/ 764872 w 2120423"/>
              <a:gd name="connsiteY1" fmla="*/ 0 h 721118"/>
              <a:gd name="connsiteX2" fmla="*/ 2108967 w 2120423"/>
              <a:gd name="connsiteY2" fmla="*/ 720662 h 721118"/>
              <a:gd name="connsiteX3" fmla="*/ 2119721 w 2120423"/>
              <a:gd name="connsiteY3" fmla="*/ 715225 h 721118"/>
              <a:gd name="connsiteX4" fmla="*/ 0 w 2120423"/>
              <a:gd name="connsiteY4" fmla="*/ 562671 h 721118"/>
              <a:gd name="connsiteX0" fmla="*/ 0 w 2173149"/>
              <a:gd name="connsiteY0" fmla="*/ 576255 h 721118"/>
              <a:gd name="connsiteX1" fmla="*/ 817598 w 2173149"/>
              <a:gd name="connsiteY1" fmla="*/ 0 h 721118"/>
              <a:gd name="connsiteX2" fmla="*/ 2161693 w 2173149"/>
              <a:gd name="connsiteY2" fmla="*/ 720662 h 721118"/>
              <a:gd name="connsiteX3" fmla="*/ 2172447 w 2173149"/>
              <a:gd name="connsiteY3" fmla="*/ 715225 h 721118"/>
              <a:gd name="connsiteX4" fmla="*/ 0 w 2173149"/>
              <a:gd name="connsiteY4" fmla="*/ 576255 h 721118"/>
              <a:gd name="connsiteX0" fmla="*/ 0 w 2173149"/>
              <a:gd name="connsiteY0" fmla="*/ 597086 h 741949"/>
              <a:gd name="connsiteX1" fmla="*/ 764114 w 2173149"/>
              <a:gd name="connsiteY1" fmla="*/ 0 h 741949"/>
              <a:gd name="connsiteX2" fmla="*/ 2161693 w 2173149"/>
              <a:gd name="connsiteY2" fmla="*/ 741493 h 741949"/>
              <a:gd name="connsiteX3" fmla="*/ 2172447 w 2173149"/>
              <a:gd name="connsiteY3" fmla="*/ 736056 h 741949"/>
              <a:gd name="connsiteX4" fmla="*/ 0 w 2173149"/>
              <a:gd name="connsiteY4" fmla="*/ 597086 h 741949"/>
              <a:gd name="connsiteX0" fmla="*/ 0 w 2173149"/>
              <a:gd name="connsiteY0" fmla="*/ 609256 h 754119"/>
              <a:gd name="connsiteX1" fmla="*/ 788419 w 2173149"/>
              <a:gd name="connsiteY1" fmla="*/ 0 h 754119"/>
              <a:gd name="connsiteX2" fmla="*/ 2161693 w 2173149"/>
              <a:gd name="connsiteY2" fmla="*/ 753663 h 754119"/>
              <a:gd name="connsiteX3" fmla="*/ 2172447 w 2173149"/>
              <a:gd name="connsiteY3" fmla="*/ 748226 h 754119"/>
              <a:gd name="connsiteX4" fmla="*/ 0 w 2173149"/>
              <a:gd name="connsiteY4" fmla="*/ 609256 h 754119"/>
              <a:gd name="connsiteX0" fmla="*/ 0 w 2173149"/>
              <a:gd name="connsiteY0" fmla="*/ 630383 h 775246"/>
              <a:gd name="connsiteX1" fmla="*/ 819639 w 2173149"/>
              <a:gd name="connsiteY1" fmla="*/ 0 h 775246"/>
              <a:gd name="connsiteX2" fmla="*/ 2161693 w 2173149"/>
              <a:gd name="connsiteY2" fmla="*/ 774790 h 775246"/>
              <a:gd name="connsiteX3" fmla="*/ 2172447 w 2173149"/>
              <a:gd name="connsiteY3" fmla="*/ 769353 h 775246"/>
              <a:gd name="connsiteX4" fmla="*/ 0 w 2173149"/>
              <a:gd name="connsiteY4" fmla="*/ 630383 h 775246"/>
              <a:gd name="connsiteX0" fmla="*/ 0 w 2173149"/>
              <a:gd name="connsiteY0" fmla="*/ 630383 h 785568"/>
              <a:gd name="connsiteX1" fmla="*/ 819639 w 2173149"/>
              <a:gd name="connsiteY1" fmla="*/ 0 h 785568"/>
              <a:gd name="connsiteX2" fmla="*/ 2161693 w 2173149"/>
              <a:gd name="connsiteY2" fmla="*/ 774790 h 785568"/>
              <a:gd name="connsiteX3" fmla="*/ 2172447 w 2173149"/>
              <a:gd name="connsiteY3" fmla="*/ 769353 h 785568"/>
              <a:gd name="connsiteX4" fmla="*/ 2155802 w 2173149"/>
              <a:gd name="connsiteY4" fmla="*/ 785432 h 785568"/>
              <a:gd name="connsiteX5" fmla="*/ 0 w 2173149"/>
              <a:gd name="connsiteY5" fmla="*/ 630383 h 785568"/>
              <a:gd name="connsiteX0" fmla="*/ 0 w 2176826"/>
              <a:gd name="connsiteY0" fmla="*/ 629782 h 785568"/>
              <a:gd name="connsiteX1" fmla="*/ 823316 w 2176826"/>
              <a:gd name="connsiteY1" fmla="*/ 0 h 785568"/>
              <a:gd name="connsiteX2" fmla="*/ 2165370 w 2176826"/>
              <a:gd name="connsiteY2" fmla="*/ 774790 h 785568"/>
              <a:gd name="connsiteX3" fmla="*/ 2176124 w 2176826"/>
              <a:gd name="connsiteY3" fmla="*/ 769353 h 785568"/>
              <a:gd name="connsiteX4" fmla="*/ 2159479 w 2176826"/>
              <a:gd name="connsiteY4" fmla="*/ 785432 h 785568"/>
              <a:gd name="connsiteX5" fmla="*/ 0 w 2176826"/>
              <a:gd name="connsiteY5" fmla="*/ 629782 h 785568"/>
              <a:gd name="connsiteX0" fmla="*/ 0 w 2176826"/>
              <a:gd name="connsiteY0" fmla="*/ 630853 h 786639"/>
              <a:gd name="connsiteX1" fmla="*/ 829112 w 2176826"/>
              <a:gd name="connsiteY1" fmla="*/ 0 h 786639"/>
              <a:gd name="connsiteX2" fmla="*/ 2165370 w 2176826"/>
              <a:gd name="connsiteY2" fmla="*/ 775861 h 786639"/>
              <a:gd name="connsiteX3" fmla="*/ 2176124 w 2176826"/>
              <a:gd name="connsiteY3" fmla="*/ 770424 h 786639"/>
              <a:gd name="connsiteX4" fmla="*/ 2159479 w 2176826"/>
              <a:gd name="connsiteY4" fmla="*/ 786503 h 786639"/>
              <a:gd name="connsiteX5" fmla="*/ 0 w 2176826"/>
              <a:gd name="connsiteY5" fmla="*/ 630853 h 78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6826" h="786639">
                <a:moveTo>
                  <a:pt x="0" y="630853"/>
                </a:moveTo>
                <a:lnTo>
                  <a:pt x="829112" y="0"/>
                </a:lnTo>
                <a:lnTo>
                  <a:pt x="2165370" y="775861"/>
                </a:lnTo>
                <a:cubicBezTo>
                  <a:pt x="2160729" y="778649"/>
                  <a:pt x="2180765" y="767636"/>
                  <a:pt x="2176124" y="770424"/>
                </a:cubicBezTo>
                <a:cubicBezTo>
                  <a:pt x="2170989" y="768455"/>
                  <a:pt x="2164614" y="788472"/>
                  <a:pt x="2159479" y="786503"/>
                </a:cubicBezTo>
                <a:lnTo>
                  <a:pt x="0" y="63085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5801571" y="3565185"/>
            <a:ext cx="2563456" cy="597564"/>
          </a:xfrm>
          <a:prstGeom prst="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 bwMode="auto">
          <a:xfrm rot="10800000" flipH="1" flipV="1">
            <a:off x="3168126" y="3135047"/>
            <a:ext cx="2418759" cy="931912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919605" y="3190195"/>
            <a:ext cx="301114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ABC is divided into</a:t>
            </a:r>
          </a:p>
          <a:p>
            <a:pPr algn="ctr"/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 three triangle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056337" y="1718753"/>
            <a:ext cx="1805323" cy="28654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009987" y="1699745"/>
            <a:ext cx="1321026" cy="3245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ABC)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051613" y="1700442"/>
            <a:ext cx="893193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06" name="Rounded Rectangle 105"/>
          <p:cNvSpPr/>
          <p:nvPr/>
        </p:nvSpPr>
        <p:spPr bwMode="auto">
          <a:xfrm rot="10800000" flipH="1" flipV="1">
            <a:off x="1752600" y="412567"/>
            <a:ext cx="3004839" cy="449130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059626" y="506651"/>
            <a:ext cx="239416" cy="249357"/>
          </a:xfrm>
          <a:prstGeom prst="roundRect">
            <a:avLst/>
          </a:prstGeom>
          <a:solidFill>
            <a:srgbClr val="66FF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4384622" y="497862"/>
            <a:ext cx="239416" cy="249357"/>
          </a:xfrm>
          <a:prstGeom prst="roundRect">
            <a:avLst/>
          </a:prstGeom>
          <a:solidFill>
            <a:srgbClr val="66FF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775991" y="363289"/>
            <a:ext cx="2877840" cy="532061"/>
            <a:chOff x="2223012" y="3612129"/>
            <a:chExt cx="2877840" cy="532061"/>
          </a:xfrm>
          <a:effectLst/>
        </p:grpSpPr>
        <p:grpSp>
          <p:nvGrpSpPr>
            <p:cNvPr id="108" name="Group 107"/>
            <p:cNvGrpSpPr/>
            <p:nvPr/>
          </p:nvGrpSpPr>
          <p:grpSpPr>
            <a:xfrm>
              <a:off x="4009147" y="3612129"/>
              <a:ext cx="489854" cy="532061"/>
              <a:chOff x="2660072" y="2205994"/>
              <a:chExt cx="489854" cy="532061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2660072" y="2205994"/>
                <a:ext cx="48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2660093" y="2476504"/>
                <a:ext cx="31568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2661725" y="2430278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2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223012" y="3716121"/>
              <a:ext cx="2877840" cy="315141"/>
              <a:chOff x="2223012" y="3716121"/>
              <a:chExt cx="2877840" cy="315141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223012" y="3723485"/>
                <a:ext cx="187317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rea of 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  <a:sym typeface="Symbol"/>
                  </a:rPr>
                  <a:t>triangle 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 panose="02050604050505020204" pitchFamily="18" charset="0"/>
                  </a:rPr>
                  <a:t>= </a:t>
                </a:r>
                <a:endPara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317424" y="3716121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×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412193" y="3717015"/>
                <a:ext cx="3529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</a:t>
                </a:r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b</a:t>
                </a:r>
                <a:endParaRPr lang="en-US" sz="14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638675" y="3721423"/>
                <a:ext cx="359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×</a:t>
                </a:r>
                <a:endParaRPr lang="en-US" sz="1400" b="1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733444" y="3722317"/>
                <a:ext cx="3674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white"/>
                    </a:solidFill>
                    <a:latin typeface="Bookman Old Style" pitchFamily="18" charset="0"/>
                    <a:sym typeface="Symbol"/>
                  </a:rPr>
                  <a:t> h</a:t>
                </a:r>
                <a:endParaRPr lang="en-US" sz="1400" b="1" baseline="30000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endParaRPr>
              </a:p>
            </p:txBody>
          </p:sp>
        </p:grpSp>
      </p:grpSp>
      <p:cxnSp>
        <p:nvCxnSpPr>
          <p:cNvPr id="118" name="Straight Connector 117"/>
          <p:cNvCxnSpPr>
            <a:endCxn id="59" idx="4"/>
          </p:cNvCxnSpPr>
          <p:nvPr/>
        </p:nvCxnSpPr>
        <p:spPr>
          <a:xfrm>
            <a:off x="5767633" y="4176098"/>
            <a:ext cx="2642267" cy="1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124200" y="1901087"/>
            <a:ext cx="447558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r)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13238" y="1901087"/>
            <a:ext cx="3257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r)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28" name="Straight Connector 127"/>
          <p:cNvCxnSpPr>
            <a:stCxn id="59" idx="0"/>
          </p:cNvCxnSpPr>
          <p:nvPr/>
        </p:nvCxnSpPr>
        <p:spPr>
          <a:xfrm>
            <a:off x="7076329" y="2613872"/>
            <a:ext cx="1318662" cy="1554141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975614" y="1901087"/>
            <a:ext cx="3257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r)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5775558" y="2628700"/>
            <a:ext cx="1318662" cy="1554141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2958625">
            <a:off x="7401032" y="3245215"/>
            <a:ext cx="108659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73151" y="3751177"/>
            <a:ext cx="2134401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circle =  r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013209" y="4022305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345878" y="3931215"/>
            <a:ext cx="489854" cy="489957"/>
            <a:chOff x="2602922" y="2229054"/>
            <a:chExt cx="489854" cy="489957"/>
          </a:xfrm>
          <a:effectLst/>
        </p:grpSpPr>
        <p:sp>
          <p:nvSpPr>
            <p:cNvPr id="142" name="TextBox 141"/>
            <p:cNvSpPr txBox="1"/>
            <p:nvPr/>
          </p:nvSpPr>
          <p:spPr>
            <a:xfrm>
              <a:off x="2602922" y="222905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61725" y="241123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2711305" y="4022305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830992" y="4022305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122785" y="4022305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242472" y="4022305"/>
            <a:ext cx="486030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 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021205" y="4354458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2344349" y="4263218"/>
            <a:ext cx="489854" cy="490257"/>
            <a:chOff x="2593397" y="2228954"/>
            <a:chExt cx="489854" cy="490257"/>
          </a:xfrm>
          <a:effectLst/>
        </p:grpSpPr>
        <p:sp>
          <p:nvSpPr>
            <p:cNvPr id="151" name="TextBox 150"/>
            <p:cNvSpPr txBox="1"/>
            <p:nvPr/>
          </p:nvSpPr>
          <p:spPr>
            <a:xfrm>
              <a:off x="2593397" y="2228954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88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2661725" y="2411434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705600" y="3101666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266218" y="3290699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868795" y="3743125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200175" y="2921366"/>
            <a:ext cx="489854" cy="526284"/>
            <a:chOff x="2660072" y="2205443"/>
            <a:chExt cx="489854" cy="526284"/>
          </a:xfrm>
          <a:effectLst/>
        </p:grpSpPr>
        <p:sp>
          <p:nvSpPr>
            <p:cNvPr id="161" name="TextBox 160"/>
            <p:cNvSpPr txBox="1"/>
            <p:nvPr/>
          </p:nvSpPr>
          <p:spPr>
            <a:xfrm>
              <a:off x="2660072" y="2205443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2661725" y="242395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1323475" y="3030620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801545" y="3030620"/>
            <a:ext cx="352982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80450" y="4354458"/>
            <a:ext cx="2134401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circle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466475" y="3030620"/>
            <a:ext cx="35922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582760" y="3030620"/>
            <a:ext cx="550151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 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953350" y="3030620"/>
            <a:ext cx="482824" cy="307777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2251897" y="3234906"/>
            <a:ext cx="197983" cy="127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025070" y="3147489"/>
            <a:ext cx="236820" cy="127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913546" y="2907178"/>
            <a:ext cx="514885" cy="2616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1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  </a:t>
            </a:r>
            <a:endParaRPr lang="en-US" sz="11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597381" y="4346764"/>
            <a:ext cx="639919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178" name="Rounded Rectangle 177"/>
          <p:cNvSpPr/>
          <p:nvPr/>
        </p:nvSpPr>
        <p:spPr bwMode="auto">
          <a:xfrm rot="10800000" flipH="1" flipV="1">
            <a:off x="4459407" y="2266008"/>
            <a:ext cx="2256513" cy="53577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501316" y="2271853"/>
            <a:ext cx="214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to find area of circle?</a:t>
            </a:r>
            <a:endParaRPr lang="en-US" sz="1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486937" y="2471223"/>
            <a:ext cx="148039" cy="170314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283940" y="2348210"/>
            <a:ext cx="618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</a:t>
            </a:r>
            <a:r>
              <a:rPr lang="en-US" b="1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r</a:t>
            </a:r>
            <a:r>
              <a:rPr lang="en-US" b="1" baseline="30000" dirty="0">
                <a:solidFill>
                  <a:srgbClr val="FFFF00"/>
                </a:solidFill>
                <a:latin typeface="Bookman Old Style" pitchFamily="18" charset="0"/>
                <a:cs typeface="Calibri" pitchFamily="34" charset="0"/>
                <a:sym typeface="Symbol"/>
              </a:rPr>
              <a:t>2</a:t>
            </a:r>
            <a:endParaRPr lang="en-IN" b="1" baseline="30000" dirty="0">
              <a:solidFill>
                <a:srgbClr val="FFFF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07770" y="2181490"/>
            <a:ext cx="27214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FF33"/>
                </a:solidFill>
                <a:effectLst>
                  <a:glow rad="635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000" b="1" dirty="0">
              <a:solidFill>
                <a:srgbClr val="66FF33"/>
              </a:solidFill>
              <a:effectLst>
                <a:glow rad="63500">
                  <a:srgbClr val="9BBB59">
                    <a:satMod val="175000"/>
                    <a:alpha val="40000"/>
                  </a:srgbClr>
                </a:glow>
              </a:effectLst>
              <a:latin typeface="Bookman Old Style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145474" y="3674222"/>
            <a:ext cx="8722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AIB 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723324" y="3672793"/>
            <a:ext cx="8722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, BIC 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67849" y="3671364"/>
            <a:ext cx="8722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, AIC </a:t>
            </a:r>
          </a:p>
        </p:txBody>
      </p:sp>
      <p:sp>
        <p:nvSpPr>
          <p:cNvPr id="185" name="Isosceles Triangle 55"/>
          <p:cNvSpPr/>
          <p:nvPr/>
        </p:nvSpPr>
        <p:spPr>
          <a:xfrm rot="7580717">
            <a:off x="5677904" y="3223406"/>
            <a:ext cx="1986521" cy="692855"/>
          </a:xfrm>
          <a:custGeom>
            <a:avLst/>
            <a:gdLst>
              <a:gd name="connsiteX0" fmla="*/ 0 w 1979388"/>
              <a:gd name="connsiteY0" fmla="*/ 653249 h 653249"/>
              <a:gd name="connsiteX1" fmla="*/ 819783 w 1979388"/>
              <a:gd name="connsiteY1" fmla="*/ 0 h 653249"/>
              <a:gd name="connsiteX2" fmla="*/ 1979388 w 1979388"/>
              <a:gd name="connsiteY2" fmla="*/ 653249 h 653249"/>
              <a:gd name="connsiteX3" fmla="*/ 0 w 1979388"/>
              <a:gd name="connsiteY3" fmla="*/ 653249 h 653249"/>
              <a:gd name="connsiteX0" fmla="*/ 0 w 2019527"/>
              <a:gd name="connsiteY0" fmla="*/ 529052 h 653249"/>
              <a:gd name="connsiteX1" fmla="*/ 859922 w 2019527"/>
              <a:gd name="connsiteY1" fmla="*/ 0 h 653249"/>
              <a:gd name="connsiteX2" fmla="*/ 2019527 w 2019527"/>
              <a:gd name="connsiteY2" fmla="*/ 653249 h 653249"/>
              <a:gd name="connsiteX3" fmla="*/ 0 w 2019527"/>
              <a:gd name="connsiteY3" fmla="*/ 529052 h 653249"/>
              <a:gd name="connsiteX0" fmla="*/ 0 w 2019527"/>
              <a:gd name="connsiteY0" fmla="*/ 552119 h 676316"/>
              <a:gd name="connsiteX1" fmla="*/ 768054 w 2019527"/>
              <a:gd name="connsiteY1" fmla="*/ 0 h 676316"/>
              <a:gd name="connsiteX2" fmla="*/ 2019527 w 2019527"/>
              <a:gd name="connsiteY2" fmla="*/ 676316 h 676316"/>
              <a:gd name="connsiteX3" fmla="*/ 0 w 2019527"/>
              <a:gd name="connsiteY3" fmla="*/ 552119 h 676316"/>
              <a:gd name="connsiteX0" fmla="*/ 0 w 2032948"/>
              <a:gd name="connsiteY0" fmla="*/ 552119 h 713625"/>
              <a:gd name="connsiteX1" fmla="*/ 768054 w 2032948"/>
              <a:gd name="connsiteY1" fmla="*/ 0 h 713625"/>
              <a:gd name="connsiteX2" fmla="*/ 2032948 w 2032948"/>
              <a:gd name="connsiteY2" fmla="*/ 713625 h 713625"/>
              <a:gd name="connsiteX3" fmla="*/ 0 w 2032948"/>
              <a:gd name="connsiteY3" fmla="*/ 552119 h 713625"/>
              <a:gd name="connsiteX0" fmla="*/ 0 w 2029766"/>
              <a:gd name="connsiteY0" fmla="*/ 562671 h 713625"/>
              <a:gd name="connsiteX1" fmla="*/ 764872 w 2029766"/>
              <a:gd name="connsiteY1" fmla="*/ 0 h 713625"/>
              <a:gd name="connsiteX2" fmla="*/ 2029766 w 2029766"/>
              <a:gd name="connsiteY2" fmla="*/ 713625 h 713625"/>
              <a:gd name="connsiteX3" fmla="*/ 0 w 2029766"/>
              <a:gd name="connsiteY3" fmla="*/ 562671 h 713625"/>
              <a:gd name="connsiteX0" fmla="*/ 0 w 2119878"/>
              <a:gd name="connsiteY0" fmla="*/ 562671 h 715224"/>
              <a:gd name="connsiteX1" fmla="*/ 764872 w 2119878"/>
              <a:gd name="connsiteY1" fmla="*/ 0 h 715224"/>
              <a:gd name="connsiteX2" fmla="*/ 2029766 w 2119878"/>
              <a:gd name="connsiteY2" fmla="*/ 713625 h 715224"/>
              <a:gd name="connsiteX3" fmla="*/ 2119721 w 2119878"/>
              <a:gd name="connsiteY3" fmla="*/ 715225 h 715224"/>
              <a:gd name="connsiteX4" fmla="*/ 0 w 2119878"/>
              <a:gd name="connsiteY4" fmla="*/ 562671 h 715224"/>
              <a:gd name="connsiteX0" fmla="*/ 0 w 2120423"/>
              <a:gd name="connsiteY0" fmla="*/ 562671 h 721118"/>
              <a:gd name="connsiteX1" fmla="*/ 764872 w 2120423"/>
              <a:gd name="connsiteY1" fmla="*/ 0 h 721118"/>
              <a:gd name="connsiteX2" fmla="*/ 2108967 w 2120423"/>
              <a:gd name="connsiteY2" fmla="*/ 720662 h 721118"/>
              <a:gd name="connsiteX3" fmla="*/ 2119721 w 2120423"/>
              <a:gd name="connsiteY3" fmla="*/ 715225 h 721118"/>
              <a:gd name="connsiteX4" fmla="*/ 0 w 2120423"/>
              <a:gd name="connsiteY4" fmla="*/ 562671 h 721118"/>
              <a:gd name="connsiteX0" fmla="*/ 0 w 2173149"/>
              <a:gd name="connsiteY0" fmla="*/ 576255 h 721118"/>
              <a:gd name="connsiteX1" fmla="*/ 817598 w 2173149"/>
              <a:gd name="connsiteY1" fmla="*/ 0 h 721118"/>
              <a:gd name="connsiteX2" fmla="*/ 2161693 w 2173149"/>
              <a:gd name="connsiteY2" fmla="*/ 720662 h 721118"/>
              <a:gd name="connsiteX3" fmla="*/ 2172447 w 2173149"/>
              <a:gd name="connsiteY3" fmla="*/ 715225 h 721118"/>
              <a:gd name="connsiteX4" fmla="*/ 0 w 2173149"/>
              <a:gd name="connsiteY4" fmla="*/ 576255 h 721118"/>
              <a:gd name="connsiteX0" fmla="*/ 0 w 2173149"/>
              <a:gd name="connsiteY0" fmla="*/ 597086 h 741949"/>
              <a:gd name="connsiteX1" fmla="*/ 764114 w 2173149"/>
              <a:gd name="connsiteY1" fmla="*/ 0 h 741949"/>
              <a:gd name="connsiteX2" fmla="*/ 2161693 w 2173149"/>
              <a:gd name="connsiteY2" fmla="*/ 741493 h 741949"/>
              <a:gd name="connsiteX3" fmla="*/ 2172447 w 2173149"/>
              <a:gd name="connsiteY3" fmla="*/ 736056 h 741949"/>
              <a:gd name="connsiteX4" fmla="*/ 0 w 2173149"/>
              <a:gd name="connsiteY4" fmla="*/ 597086 h 741949"/>
              <a:gd name="connsiteX0" fmla="*/ 0 w 2173149"/>
              <a:gd name="connsiteY0" fmla="*/ 609256 h 754119"/>
              <a:gd name="connsiteX1" fmla="*/ 788419 w 2173149"/>
              <a:gd name="connsiteY1" fmla="*/ 0 h 754119"/>
              <a:gd name="connsiteX2" fmla="*/ 2161693 w 2173149"/>
              <a:gd name="connsiteY2" fmla="*/ 753663 h 754119"/>
              <a:gd name="connsiteX3" fmla="*/ 2172447 w 2173149"/>
              <a:gd name="connsiteY3" fmla="*/ 748226 h 754119"/>
              <a:gd name="connsiteX4" fmla="*/ 0 w 2173149"/>
              <a:gd name="connsiteY4" fmla="*/ 609256 h 754119"/>
              <a:gd name="connsiteX0" fmla="*/ 0 w 2171711"/>
              <a:gd name="connsiteY0" fmla="*/ 625627 h 754119"/>
              <a:gd name="connsiteX1" fmla="*/ 786981 w 2171711"/>
              <a:gd name="connsiteY1" fmla="*/ 0 h 754119"/>
              <a:gd name="connsiteX2" fmla="*/ 2160255 w 2171711"/>
              <a:gd name="connsiteY2" fmla="*/ 753663 h 754119"/>
              <a:gd name="connsiteX3" fmla="*/ 2171009 w 2171711"/>
              <a:gd name="connsiteY3" fmla="*/ 748226 h 754119"/>
              <a:gd name="connsiteX4" fmla="*/ 0 w 2171711"/>
              <a:gd name="connsiteY4" fmla="*/ 625627 h 754119"/>
              <a:gd name="connsiteX0" fmla="*/ 0 w 2181744"/>
              <a:gd name="connsiteY0" fmla="*/ 630042 h 754119"/>
              <a:gd name="connsiteX1" fmla="*/ 797014 w 2181744"/>
              <a:gd name="connsiteY1" fmla="*/ 0 h 754119"/>
              <a:gd name="connsiteX2" fmla="*/ 2170288 w 2181744"/>
              <a:gd name="connsiteY2" fmla="*/ 753663 h 754119"/>
              <a:gd name="connsiteX3" fmla="*/ 2181042 w 2181744"/>
              <a:gd name="connsiteY3" fmla="*/ 748226 h 754119"/>
              <a:gd name="connsiteX4" fmla="*/ 0 w 2181744"/>
              <a:gd name="connsiteY4" fmla="*/ 630042 h 754119"/>
              <a:gd name="connsiteX0" fmla="*/ 0 w 2199452"/>
              <a:gd name="connsiteY0" fmla="*/ 609000 h 754119"/>
              <a:gd name="connsiteX1" fmla="*/ 814722 w 2199452"/>
              <a:gd name="connsiteY1" fmla="*/ 0 h 754119"/>
              <a:gd name="connsiteX2" fmla="*/ 2187996 w 2199452"/>
              <a:gd name="connsiteY2" fmla="*/ 753663 h 754119"/>
              <a:gd name="connsiteX3" fmla="*/ 2198750 w 2199452"/>
              <a:gd name="connsiteY3" fmla="*/ 748226 h 754119"/>
              <a:gd name="connsiteX4" fmla="*/ 0 w 2199452"/>
              <a:gd name="connsiteY4" fmla="*/ 609000 h 754119"/>
              <a:gd name="connsiteX0" fmla="*/ 0 w 2189220"/>
              <a:gd name="connsiteY0" fmla="*/ 642943 h 754119"/>
              <a:gd name="connsiteX1" fmla="*/ 804490 w 2189220"/>
              <a:gd name="connsiteY1" fmla="*/ 0 h 754119"/>
              <a:gd name="connsiteX2" fmla="*/ 2177764 w 2189220"/>
              <a:gd name="connsiteY2" fmla="*/ 753663 h 754119"/>
              <a:gd name="connsiteX3" fmla="*/ 2188518 w 2189220"/>
              <a:gd name="connsiteY3" fmla="*/ 748226 h 754119"/>
              <a:gd name="connsiteX4" fmla="*/ 0 w 2189220"/>
              <a:gd name="connsiteY4" fmla="*/ 642943 h 754119"/>
              <a:gd name="connsiteX0" fmla="*/ 0 w 2195456"/>
              <a:gd name="connsiteY0" fmla="*/ 633858 h 754119"/>
              <a:gd name="connsiteX1" fmla="*/ 810726 w 2195456"/>
              <a:gd name="connsiteY1" fmla="*/ 0 h 754119"/>
              <a:gd name="connsiteX2" fmla="*/ 2184000 w 2195456"/>
              <a:gd name="connsiteY2" fmla="*/ 753663 h 754119"/>
              <a:gd name="connsiteX3" fmla="*/ 2194754 w 2195456"/>
              <a:gd name="connsiteY3" fmla="*/ 748226 h 754119"/>
              <a:gd name="connsiteX4" fmla="*/ 0 w 2195456"/>
              <a:gd name="connsiteY4" fmla="*/ 633858 h 754119"/>
              <a:gd name="connsiteX0" fmla="*/ 0 w 2190978"/>
              <a:gd name="connsiteY0" fmla="*/ 602315 h 754119"/>
              <a:gd name="connsiteX1" fmla="*/ 806248 w 2190978"/>
              <a:gd name="connsiteY1" fmla="*/ 0 h 754119"/>
              <a:gd name="connsiteX2" fmla="*/ 2179522 w 2190978"/>
              <a:gd name="connsiteY2" fmla="*/ 753663 h 754119"/>
              <a:gd name="connsiteX3" fmla="*/ 2190276 w 2190978"/>
              <a:gd name="connsiteY3" fmla="*/ 748226 h 754119"/>
              <a:gd name="connsiteX4" fmla="*/ 0 w 2190978"/>
              <a:gd name="connsiteY4" fmla="*/ 602315 h 754119"/>
              <a:gd name="connsiteX0" fmla="*/ 0 w 2190978"/>
              <a:gd name="connsiteY0" fmla="*/ 602315 h 754119"/>
              <a:gd name="connsiteX1" fmla="*/ 4200 w 2190978"/>
              <a:gd name="connsiteY1" fmla="*/ 605319 h 754119"/>
              <a:gd name="connsiteX2" fmla="*/ 806248 w 2190978"/>
              <a:gd name="connsiteY2" fmla="*/ 0 h 754119"/>
              <a:gd name="connsiteX3" fmla="*/ 2179522 w 2190978"/>
              <a:gd name="connsiteY3" fmla="*/ 753663 h 754119"/>
              <a:gd name="connsiteX4" fmla="*/ 2190276 w 2190978"/>
              <a:gd name="connsiteY4" fmla="*/ 748226 h 754119"/>
              <a:gd name="connsiteX5" fmla="*/ 0 w 2190978"/>
              <a:gd name="connsiteY5" fmla="*/ 602315 h 754119"/>
              <a:gd name="connsiteX0" fmla="*/ 7712 w 2186778"/>
              <a:gd name="connsiteY0" fmla="*/ 624429 h 754119"/>
              <a:gd name="connsiteX1" fmla="*/ 0 w 2186778"/>
              <a:gd name="connsiteY1" fmla="*/ 605319 h 754119"/>
              <a:gd name="connsiteX2" fmla="*/ 802048 w 2186778"/>
              <a:gd name="connsiteY2" fmla="*/ 0 h 754119"/>
              <a:gd name="connsiteX3" fmla="*/ 2175322 w 2186778"/>
              <a:gd name="connsiteY3" fmla="*/ 753663 h 754119"/>
              <a:gd name="connsiteX4" fmla="*/ 2186076 w 2186778"/>
              <a:gd name="connsiteY4" fmla="*/ 748226 h 754119"/>
              <a:gd name="connsiteX5" fmla="*/ 7712 w 2186778"/>
              <a:gd name="connsiteY5" fmla="*/ 624429 h 754119"/>
              <a:gd name="connsiteX0" fmla="*/ 7712 w 2192685"/>
              <a:gd name="connsiteY0" fmla="*/ 624429 h 789004"/>
              <a:gd name="connsiteX1" fmla="*/ 0 w 2192685"/>
              <a:gd name="connsiteY1" fmla="*/ 605319 h 789004"/>
              <a:gd name="connsiteX2" fmla="*/ 802048 w 2192685"/>
              <a:gd name="connsiteY2" fmla="*/ 0 h 789004"/>
              <a:gd name="connsiteX3" fmla="*/ 2175322 w 2192685"/>
              <a:gd name="connsiteY3" fmla="*/ 753663 h 789004"/>
              <a:gd name="connsiteX4" fmla="*/ 2192131 w 2192685"/>
              <a:gd name="connsiteY4" fmla="*/ 789004 h 789004"/>
              <a:gd name="connsiteX5" fmla="*/ 7712 w 2192685"/>
              <a:gd name="connsiteY5" fmla="*/ 624429 h 789004"/>
              <a:gd name="connsiteX0" fmla="*/ 7712 w 2192710"/>
              <a:gd name="connsiteY0" fmla="*/ 624429 h 802691"/>
              <a:gd name="connsiteX1" fmla="*/ 0 w 2192710"/>
              <a:gd name="connsiteY1" fmla="*/ 605319 h 802691"/>
              <a:gd name="connsiteX2" fmla="*/ 802048 w 2192710"/>
              <a:gd name="connsiteY2" fmla="*/ 0 h 802691"/>
              <a:gd name="connsiteX3" fmla="*/ 2176532 w 2192710"/>
              <a:gd name="connsiteY3" fmla="*/ 802411 h 802691"/>
              <a:gd name="connsiteX4" fmla="*/ 2192131 w 2192710"/>
              <a:gd name="connsiteY4" fmla="*/ 789004 h 802691"/>
              <a:gd name="connsiteX5" fmla="*/ 7712 w 2192710"/>
              <a:gd name="connsiteY5" fmla="*/ 624429 h 802691"/>
              <a:gd name="connsiteX0" fmla="*/ 7712 w 2196793"/>
              <a:gd name="connsiteY0" fmla="*/ 624429 h 803063"/>
              <a:gd name="connsiteX1" fmla="*/ 0 w 2196793"/>
              <a:gd name="connsiteY1" fmla="*/ 605319 h 803063"/>
              <a:gd name="connsiteX2" fmla="*/ 802048 w 2196793"/>
              <a:gd name="connsiteY2" fmla="*/ 0 h 803063"/>
              <a:gd name="connsiteX3" fmla="*/ 2176532 w 2196793"/>
              <a:gd name="connsiteY3" fmla="*/ 802411 h 803063"/>
              <a:gd name="connsiteX4" fmla="*/ 2196289 w 2196793"/>
              <a:gd name="connsiteY4" fmla="*/ 800769 h 803063"/>
              <a:gd name="connsiteX5" fmla="*/ 7712 w 2196793"/>
              <a:gd name="connsiteY5" fmla="*/ 624429 h 803063"/>
              <a:gd name="connsiteX0" fmla="*/ 7712 w 2196793"/>
              <a:gd name="connsiteY0" fmla="*/ 658411 h 837045"/>
              <a:gd name="connsiteX1" fmla="*/ 0 w 2196793"/>
              <a:gd name="connsiteY1" fmla="*/ 639301 h 837045"/>
              <a:gd name="connsiteX2" fmla="*/ 797002 w 2196793"/>
              <a:gd name="connsiteY2" fmla="*/ 0 h 837045"/>
              <a:gd name="connsiteX3" fmla="*/ 2176532 w 2196793"/>
              <a:gd name="connsiteY3" fmla="*/ 836393 h 837045"/>
              <a:gd name="connsiteX4" fmla="*/ 2196289 w 2196793"/>
              <a:gd name="connsiteY4" fmla="*/ 834751 h 837045"/>
              <a:gd name="connsiteX5" fmla="*/ 7712 w 2196793"/>
              <a:gd name="connsiteY5" fmla="*/ 658411 h 837045"/>
              <a:gd name="connsiteX0" fmla="*/ 0 w 2189081"/>
              <a:gd name="connsiteY0" fmla="*/ 658411 h 837045"/>
              <a:gd name="connsiteX1" fmla="*/ 360 w 2189081"/>
              <a:gd name="connsiteY1" fmla="*/ 693673 h 837045"/>
              <a:gd name="connsiteX2" fmla="*/ 789290 w 2189081"/>
              <a:gd name="connsiteY2" fmla="*/ 0 h 837045"/>
              <a:gd name="connsiteX3" fmla="*/ 2168820 w 2189081"/>
              <a:gd name="connsiteY3" fmla="*/ 836393 h 837045"/>
              <a:gd name="connsiteX4" fmla="*/ 2188577 w 2189081"/>
              <a:gd name="connsiteY4" fmla="*/ 834751 h 837045"/>
              <a:gd name="connsiteX5" fmla="*/ 0 w 2189081"/>
              <a:gd name="connsiteY5" fmla="*/ 658411 h 837045"/>
              <a:gd name="connsiteX0" fmla="*/ 2789 w 2191870"/>
              <a:gd name="connsiteY0" fmla="*/ 658411 h 837045"/>
              <a:gd name="connsiteX1" fmla="*/ 0 w 2191870"/>
              <a:gd name="connsiteY1" fmla="*/ 688706 h 837045"/>
              <a:gd name="connsiteX2" fmla="*/ 792079 w 2191870"/>
              <a:gd name="connsiteY2" fmla="*/ 0 h 837045"/>
              <a:gd name="connsiteX3" fmla="*/ 2171609 w 2191870"/>
              <a:gd name="connsiteY3" fmla="*/ 836393 h 837045"/>
              <a:gd name="connsiteX4" fmla="*/ 2191366 w 2191870"/>
              <a:gd name="connsiteY4" fmla="*/ 834751 h 837045"/>
              <a:gd name="connsiteX5" fmla="*/ 2789 w 2191870"/>
              <a:gd name="connsiteY5" fmla="*/ 658411 h 837045"/>
              <a:gd name="connsiteX0" fmla="*/ 12236 w 2201317"/>
              <a:gd name="connsiteY0" fmla="*/ 658411 h 837045"/>
              <a:gd name="connsiteX1" fmla="*/ -1 w 2201317"/>
              <a:gd name="connsiteY1" fmla="*/ 674804 h 837045"/>
              <a:gd name="connsiteX2" fmla="*/ 801526 w 2201317"/>
              <a:gd name="connsiteY2" fmla="*/ 0 h 837045"/>
              <a:gd name="connsiteX3" fmla="*/ 2181056 w 2201317"/>
              <a:gd name="connsiteY3" fmla="*/ 836393 h 837045"/>
              <a:gd name="connsiteX4" fmla="*/ 2200813 w 2201317"/>
              <a:gd name="connsiteY4" fmla="*/ 834751 h 837045"/>
              <a:gd name="connsiteX5" fmla="*/ 12236 w 2201317"/>
              <a:gd name="connsiteY5" fmla="*/ 658411 h 837045"/>
              <a:gd name="connsiteX0" fmla="*/ 12237 w 2201318"/>
              <a:gd name="connsiteY0" fmla="*/ 658411 h 837045"/>
              <a:gd name="connsiteX1" fmla="*/ 0 w 2201318"/>
              <a:gd name="connsiteY1" fmla="*/ 674804 h 837045"/>
              <a:gd name="connsiteX2" fmla="*/ 801527 w 2201318"/>
              <a:gd name="connsiteY2" fmla="*/ 0 h 837045"/>
              <a:gd name="connsiteX3" fmla="*/ 2181057 w 2201318"/>
              <a:gd name="connsiteY3" fmla="*/ 836393 h 837045"/>
              <a:gd name="connsiteX4" fmla="*/ 2200814 w 2201318"/>
              <a:gd name="connsiteY4" fmla="*/ 834751 h 837045"/>
              <a:gd name="connsiteX5" fmla="*/ 12237 w 2201318"/>
              <a:gd name="connsiteY5" fmla="*/ 658411 h 837045"/>
              <a:gd name="connsiteX0" fmla="*/ 27217 w 2216298"/>
              <a:gd name="connsiteY0" fmla="*/ 658411 h 837045"/>
              <a:gd name="connsiteX1" fmla="*/ 0 w 2216298"/>
              <a:gd name="connsiteY1" fmla="*/ 686739 h 837045"/>
              <a:gd name="connsiteX2" fmla="*/ 816507 w 2216298"/>
              <a:gd name="connsiteY2" fmla="*/ 0 h 837045"/>
              <a:gd name="connsiteX3" fmla="*/ 2196037 w 2216298"/>
              <a:gd name="connsiteY3" fmla="*/ 836393 h 837045"/>
              <a:gd name="connsiteX4" fmla="*/ 2215794 w 2216298"/>
              <a:gd name="connsiteY4" fmla="*/ 834751 h 837045"/>
              <a:gd name="connsiteX5" fmla="*/ 27217 w 2216298"/>
              <a:gd name="connsiteY5" fmla="*/ 658411 h 837045"/>
              <a:gd name="connsiteX0" fmla="*/ 7393 w 2216298"/>
              <a:gd name="connsiteY0" fmla="*/ 677779 h 837045"/>
              <a:gd name="connsiteX1" fmla="*/ 0 w 2216298"/>
              <a:gd name="connsiteY1" fmla="*/ 686739 h 837045"/>
              <a:gd name="connsiteX2" fmla="*/ 816507 w 2216298"/>
              <a:gd name="connsiteY2" fmla="*/ 0 h 837045"/>
              <a:gd name="connsiteX3" fmla="*/ 2196037 w 2216298"/>
              <a:gd name="connsiteY3" fmla="*/ 836393 h 837045"/>
              <a:gd name="connsiteX4" fmla="*/ 2215794 w 2216298"/>
              <a:gd name="connsiteY4" fmla="*/ 834751 h 837045"/>
              <a:gd name="connsiteX5" fmla="*/ 7393 w 2216298"/>
              <a:gd name="connsiteY5" fmla="*/ 677779 h 83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298" h="837045">
                <a:moveTo>
                  <a:pt x="7393" y="677779"/>
                </a:moveTo>
                <a:lnTo>
                  <a:pt x="0" y="686739"/>
                </a:lnTo>
                <a:cubicBezTo>
                  <a:pt x="271334" y="472777"/>
                  <a:pt x="549331" y="224935"/>
                  <a:pt x="816507" y="0"/>
                </a:cubicBezTo>
                <a:lnTo>
                  <a:pt x="2196037" y="836393"/>
                </a:lnTo>
                <a:cubicBezTo>
                  <a:pt x="2191396" y="839181"/>
                  <a:pt x="2220435" y="831963"/>
                  <a:pt x="2215794" y="834751"/>
                </a:cubicBezTo>
                <a:lnTo>
                  <a:pt x="7393" y="677779"/>
                </a:lnTo>
                <a:close/>
              </a:path>
            </a:pathLst>
          </a:custGeom>
          <a:solidFill>
            <a:srgbClr val="E20EB5">
              <a:alpha val="6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Isosceles Triangle 55"/>
          <p:cNvSpPr/>
          <p:nvPr/>
        </p:nvSpPr>
        <p:spPr>
          <a:xfrm rot="14019283" flipH="1">
            <a:off x="6514753" y="3211135"/>
            <a:ext cx="1970652" cy="705083"/>
          </a:xfrm>
          <a:custGeom>
            <a:avLst/>
            <a:gdLst>
              <a:gd name="connsiteX0" fmla="*/ 0 w 1979388"/>
              <a:gd name="connsiteY0" fmla="*/ 653249 h 653249"/>
              <a:gd name="connsiteX1" fmla="*/ 819783 w 1979388"/>
              <a:gd name="connsiteY1" fmla="*/ 0 h 653249"/>
              <a:gd name="connsiteX2" fmla="*/ 1979388 w 1979388"/>
              <a:gd name="connsiteY2" fmla="*/ 653249 h 653249"/>
              <a:gd name="connsiteX3" fmla="*/ 0 w 1979388"/>
              <a:gd name="connsiteY3" fmla="*/ 653249 h 653249"/>
              <a:gd name="connsiteX0" fmla="*/ 0 w 2019527"/>
              <a:gd name="connsiteY0" fmla="*/ 529052 h 653249"/>
              <a:gd name="connsiteX1" fmla="*/ 859922 w 2019527"/>
              <a:gd name="connsiteY1" fmla="*/ 0 h 653249"/>
              <a:gd name="connsiteX2" fmla="*/ 2019527 w 2019527"/>
              <a:gd name="connsiteY2" fmla="*/ 653249 h 653249"/>
              <a:gd name="connsiteX3" fmla="*/ 0 w 2019527"/>
              <a:gd name="connsiteY3" fmla="*/ 529052 h 653249"/>
              <a:gd name="connsiteX0" fmla="*/ 0 w 2019527"/>
              <a:gd name="connsiteY0" fmla="*/ 552119 h 676316"/>
              <a:gd name="connsiteX1" fmla="*/ 768054 w 2019527"/>
              <a:gd name="connsiteY1" fmla="*/ 0 h 676316"/>
              <a:gd name="connsiteX2" fmla="*/ 2019527 w 2019527"/>
              <a:gd name="connsiteY2" fmla="*/ 676316 h 676316"/>
              <a:gd name="connsiteX3" fmla="*/ 0 w 2019527"/>
              <a:gd name="connsiteY3" fmla="*/ 552119 h 676316"/>
              <a:gd name="connsiteX0" fmla="*/ 0 w 2032948"/>
              <a:gd name="connsiteY0" fmla="*/ 552119 h 713625"/>
              <a:gd name="connsiteX1" fmla="*/ 768054 w 2032948"/>
              <a:gd name="connsiteY1" fmla="*/ 0 h 713625"/>
              <a:gd name="connsiteX2" fmla="*/ 2032948 w 2032948"/>
              <a:gd name="connsiteY2" fmla="*/ 713625 h 713625"/>
              <a:gd name="connsiteX3" fmla="*/ 0 w 2032948"/>
              <a:gd name="connsiteY3" fmla="*/ 552119 h 713625"/>
              <a:gd name="connsiteX0" fmla="*/ 0 w 2029766"/>
              <a:gd name="connsiteY0" fmla="*/ 562671 h 713625"/>
              <a:gd name="connsiteX1" fmla="*/ 764872 w 2029766"/>
              <a:gd name="connsiteY1" fmla="*/ 0 h 713625"/>
              <a:gd name="connsiteX2" fmla="*/ 2029766 w 2029766"/>
              <a:gd name="connsiteY2" fmla="*/ 713625 h 713625"/>
              <a:gd name="connsiteX3" fmla="*/ 0 w 2029766"/>
              <a:gd name="connsiteY3" fmla="*/ 562671 h 713625"/>
              <a:gd name="connsiteX0" fmla="*/ 0 w 2119878"/>
              <a:gd name="connsiteY0" fmla="*/ 562671 h 715224"/>
              <a:gd name="connsiteX1" fmla="*/ 764872 w 2119878"/>
              <a:gd name="connsiteY1" fmla="*/ 0 h 715224"/>
              <a:gd name="connsiteX2" fmla="*/ 2029766 w 2119878"/>
              <a:gd name="connsiteY2" fmla="*/ 713625 h 715224"/>
              <a:gd name="connsiteX3" fmla="*/ 2119721 w 2119878"/>
              <a:gd name="connsiteY3" fmla="*/ 715225 h 715224"/>
              <a:gd name="connsiteX4" fmla="*/ 0 w 2119878"/>
              <a:gd name="connsiteY4" fmla="*/ 562671 h 715224"/>
              <a:gd name="connsiteX0" fmla="*/ 0 w 2120423"/>
              <a:gd name="connsiteY0" fmla="*/ 562671 h 721118"/>
              <a:gd name="connsiteX1" fmla="*/ 764872 w 2120423"/>
              <a:gd name="connsiteY1" fmla="*/ 0 h 721118"/>
              <a:gd name="connsiteX2" fmla="*/ 2108967 w 2120423"/>
              <a:gd name="connsiteY2" fmla="*/ 720662 h 721118"/>
              <a:gd name="connsiteX3" fmla="*/ 2119721 w 2120423"/>
              <a:gd name="connsiteY3" fmla="*/ 715225 h 721118"/>
              <a:gd name="connsiteX4" fmla="*/ 0 w 2120423"/>
              <a:gd name="connsiteY4" fmla="*/ 562671 h 721118"/>
              <a:gd name="connsiteX0" fmla="*/ 0 w 2173149"/>
              <a:gd name="connsiteY0" fmla="*/ 576255 h 721118"/>
              <a:gd name="connsiteX1" fmla="*/ 817598 w 2173149"/>
              <a:gd name="connsiteY1" fmla="*/ 0 h 721118"/>
              <a:gd name="connsiteX2" fmla="*/ 2161693 w 2173149"/>
              <a:gd name="connsiteY2" fmla="*/ 720662 h 721118"/>
              <a:gd name="connsiteX3" fmla="*/ 2172447 w 2173149"/>
              <a:gd name="connsiteY3" fmla="*/ 715225 h 721118"/>
              <a:gd name="connsiteX4" fmla="*/ 0 w 2173149"/>
              <a:gd name="connsiteY4" fmla="*/ 576255 h 721118"/>
              <a:gd name="connsiteX0" fmla="*/ 0 w 2173149"/>
              <a:gd name="connsiteY0" fmla="*/ 597086 h 741949"/>
              <a:gd name="connsiteX1" fmla="*/ 764114 w 2173149"/>
              <a:gd name="connsiteY1" fmla="*/ 0 h 741949"/>
              <a:gd name="connsiteX2" fmla="*/ 2161693 w 2173149"/>
              <a:gd name="connsiteY2" fmla="*/ 741493 h 741949"/>
              <a:gd name="connsiteX3" fmla="*/ 2172447 w 2173149"/>
              <a:gd name="connsiteY3" fmla="*/ 736056 h 741949"/>
              <a:gd name="connsiteX4" fmla="*/ 0 w 2173149"/>
              <a:gd name="connsiteY4" fmla="*/ 597086 h 741949"/>
              <a:gd name="connsiteX0" fmla="*/ 0 w 2173149"/>
              <a:gd name="connsiteY0" fmla="*/ 609256 h 754119"/>
              <a:gd name="connsiteX1" fmla="*/ 788419 w 2173149"/>
              <a:gd name="connsiteY1" fmla="*/ 0 h 754119"/>
              <a:gd name="connsiteX2" fmla="*/ 2161693 w 2173149"/>
              <a:gd name="connsiteY2" fmla="*/ 753663 h 754119"/>
              <a:gd name="connsiteX3" fmla="*/ 2172447 w 2173149"/>
              <a:gd name="connsiteY3" fmla="*/ 748226 h 754119"/>
              <a:gd name="connsiteX4" fmla="*/ 0 w 2173149"/>
              <a:gd name="connsiteY4" fmla="*/ 609256 h 754119"/>
              <a:gd name="connsiteX0" fmla="*/ 0 w 2173149"/>
              <a:gd name="connsiteY0" fmla="*/ 630383 h 775246"/>
              <a:gd name="connsiteX1" fmla="*/ 819639 w 2173149"/>
              <a:gd name="connsiteY1" fmla="*/ 0 h 775246"/>
              <a:gd name="connsiteX2" fmla="*/ 2161693 w 2173149"/>
              <a:gd name="connsiteY2" fmla="*/ 774790 h 775246"/>
              <a:gd name="connsiteX3" fmla="*/ 2172447 w 2173149"/>
              <a:gd name="connsiteY3" fmla="*/ 769353 h 775246"/>
              <a:gd name="connsiteX4" fmla="*/ 0 w 2173149"/>
              <a:gd name="connsiteY4" fmla="*/ 630383 h 775246"/>
              <a:gd name="connsiteX0" fmla="*/ 0 w 2173149"/>
              <a:gd name="connsiteY0" fmla="*/ 630383 h 785568"/>
              <a:gd name="connsiteX1" fmla="*/ 819639 w 2173149"/>
              <a:gd name="connsiteY1" fmla="*/ 0 h 785568"/>
              <a:gd name="connsiteX2" fmla="*/ 2161693 w 2173149"/>
              <a:gd name="connsiteY2" fmla="*/ 774790 h 785568"/>
              <a:gd name="connsiteX3" fmla="*/ 2172447 w 2173149"/>
              <a:gd name="connsiteY3" fmla="*/ 769353 h 785568"/>
              <a:gd name="connsiteX4" fmla="*/ 2155802 w 2173149"/>
              <a:gd name="connsiteY4" fmla="*/ 785432 h 785568"/>
              <a:gd name="connsiteX5" fmla="*/ 0 w 2173149"/>
              <a:gd name="connsiteY5" fmla="*/ 630383 h 785568"/>
              <a:gd name="connsiteX0" fmla="*/ 0 w 2176826"/>
              <a:gd name="connsiteY0" fmla="*/ 629782 h 785568"/>
              <a:gd name="connsiteX1" fmla="*/ 823316 w 2176826"/>
              <a:gd name="connsiteY1" fmla="*/ 0 h 785568"/>
              <a:gd name="connsiteX2" fmla="*/ 2165370 w 2176826"/>
              <a:gd name="connsiteY2" fmla="*/ 774790 h 785568"/>
              <a:gd name="connsiteX3" fmla="*/ 2176124 w 2176826"/>
              <a:gd name="connsiteY3" fmla="*/ 769353 h 785568"/>
              <a:gd name="connsiteX4" fmla="*/ 2159479 w 2176826"/>
              <a:gd name="connsiteY4" fmla="*/ 785432 h 785568"/>
              <a:gd name="connsiteX5" fmla="*/ 0 w 2176826"/>
              <a:gd name="connsiteY5" fmla="*/ 629782 h 785568"/>
              <a:gd name="connsiteX0" fmla="*/ 0 w 2176826"/>
              <a:gd name="connsiteY0" fmla="*/ 630853 h 786639"/>
              <a:gd name="connsiteX1" fmla="*/ 829112 w 2176826"/>
              <a:gd name="connsiteY1" fmla="*/ 0 h 786639"/>
              <a:gd name="connsiteX2" fmla="*/ 2165370 w 2176826"/>
              <a:gd name="connsiteY2" fmla="*/ 775861 h 786639"/>
              <a:gd name="connsiteX3" fmla="*/ 2176124 w 2176826"/>
              <a:gd name="connsiteY3" fmla="*/ 770424 h 786639"/>
              <a:gd name="connsiteX4" fmla="*/ 2159479 w 2176826"/>
              <a:gd name="connsiteY4" fmla="*/ 786503 h 786639"/>
              <a:gd name="connsiteX5" fmla="*/ 0 w 2176826"/>
              <a:gd name="connsiteY5" fmla="*/ 630853 h 78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6826" h="786639">
                <a:moveTo>
                  <a:pt x="0" y="630853"/>
                </a:moveTo>
                <a:lnTo>
                  <a:pt x="829112" y="0"/>
                </a:lnTo>
                <a:lnTo>
                  <a:pt x="2165370" y="775861"/>
                </a:lnTo>
                <a:cubicBezTo>
                  <a:pt x="2160729" y="778649"/>
                  <a:pt x="2180765" y="767636"/>
                  <a:pt x="2176124" y="770424"/>
                </a:cubicBezTo>
                <a:cubicBezTo>
                  <a:pt x="2170989" y="768455"/>
                  <a:pt x="2164614" y="788472"/>
                  <a:pt x="2159479" y="786503"/>
                </a:cubicBezTo>
                <a:lnTo>
                  <a:pt x="0" y="630853"/>
                </a:lnTo>
                <a:close/>
              </a:path>
            </a:pathLst>
          </a:custGeom>
          <a:solidFill>
            <a:srgbClr val="FF0000">
              <a:alpha val="6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Isosceles Triangle 186"/>
          <p:cNvSpPr/>
          <p:nvPr/>
        </p:nvSpPr>
        <p:spPr>
          <a:xfrm>
            <a:off x="5804860" y="3569575"/>
            <a:ext cx="2563456" cy="597564"/>
          </a:xfrm>
          <a:prstGeom prst="triangle">
            <a:avLst/>
          </a:prstGeom>
          <a:solidFill>
            <a:srgbClr val="FFC000">
              <a:alpha val="6117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3" name="Straight Connector 122"/>
          <p:cNvCxnSpPr>
            <a:endCxn id="60" idx="4"/>
          </p:cNvCxnSpPr>
          <p:nvPr/>
        </p:nvCxnSpPr>
        <p:spPr>
          <a:xfrm>
            <a:off x="7086600" y="3577404"/>
            <a:ext cx="2989" cy="598695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7085441" y="3178277"/>
            <a:ext cx="468153" cy="375829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6621780" y="3169720"/>
            <a:ext cx="468153" cy="375829"/>
          </a:xfrm>
          <a:prstGeom prst="line">
            <a:avLst/>
          </a:prstGeom>
          <a:ln w="3810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936172" y="18859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6172" y="22669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936172" y="26352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936172" y="30035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936172" y="327660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36172" y="3511550"/>
            <a:ext cx="3592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586085" y="79123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36223" y="2281989"/>
            <a:ext cx="268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66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8" dur="4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8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3" dur="4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4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9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500"/>
                            </p:stCondLst>
                            <p:childTnLst>
                              <p:par>
                                <p:cTn id="58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500"/>
                            </p:stCondLst>
                            <p:childTnLst>
                              <p:par>
                                <p:cTn id="60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500"/>
                            </p:stCondLst>
                            <p:childTnLst>
                              <p:par>
                                <p:cTn id="6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6" fill="hold">
                      <p:stCondLst>
                        <p:cond delay="indefinite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00"/>
                            </p:stCondLst>
                            <p:childTnLst>
                              <p:par>
                                <p:cTn id="6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1000"/>
                            </p:stCondLst>
                            <p:childTnLst>
                              <p:par>
                                <p:cTn id="6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00"/>
                            </p:stCondLst>
                            <p:childTnLst>
                              <p:par>
                                <p:cTn id="7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8" fill="hold">
                      <p:stCondLst>
                        <p:cond delay="indefinite"/>
                      </p:stCondLst>
                      <p:childTnLst>
                        <p:par>
                          <p:cTn id="749" fill="hold">
                            <p:stCondLst>
                              <p:cond delay="0"/>
                            </p:stCondLst>
                            <p:childTnLst>
                              <p:par>
                                <p:cTn id="7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>
                      <p:stCondLst>
                        <p:cond delay="indefinite"/>
                      </p:stCondLst>
                      <p:childTnLst>
                        <p:par>
                          <p:cTn id="759" fill="hold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500"/>
                            </p:stCondLst>
                            <p:childTnLst>
                              <p:par>
                                <p:cTn id="7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500"/>
                            </p:stCondLst>
                            <p:childTnLst>
                              <p:par>
                                <p:cTn id="7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500"/>
                            </p:stCondLst>
                            <p:childTnLst>
                              <p:par>
                                <p:cTn id="8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3" grpId="0" animBg="1"/>
      <p:bldP spid="204" grpId="0" animBg="1"/>
      <p:bldP spid="195" grpId="0" animBg="1"/>
      <p:bldP spid="195" grpId="1" animBg="1"/>
      <p:bldP spid="194" grpId="0" animBg="1"/>
      <p:bldP spid="194" grpId="1" animBg="1"/>
      <p:bldP spid="193" grpId="0" animBg="1"/>
      <p:bldP spid="193" grpId="1" animBg="1"/>
      <p:bldP spid="190" grpId="0" animBg="1"/>
      <p:bldP spid="190" grpId="1" animBg="1"/>
      <p:bldP spid="188" grpId="0" animBg="1"/>
      <p:bldP spid="188" grpId="1" animBg="1"/>
      <p:bldP spid="192" grpId="0" animBg="1"/>
      <p:bldP spid="192" grpId="1" animBg="1"/>
      <p:bldP spid="191" grpId="0" animBg="1"/>
      <p:bldP spid="191" grpId="1" animBg="1"/>
      <p:bldP spid="189" grpId="0" animBg="1"/>
      <p:bldP spid="189" grpId="1" animBg="1"/>
      <p:bldP spid="177" grpId="0" animBg="1"/>
      <p:bldP spid="177" grpId="1" animBg="1"/>
      <p:bldP spid="176" grpId="0" animBg="1"/>
      <p:bldP spid="176" grpId="1" animBg="1"/>
      <p:bldP spid="175" grpId="0" animBg="1"/>
      <p:bldP spid="175" grpId="1" animBg="1"/>
      <p:bldP spid="174" grpId="0" animBg="1"/>
      <p:bldP spid="174" grpId="1" animBg="1"/>
      <p:bldP spid="157" grpId="0" animBg="1"/>
      <p:bldP spid="157" grpId="1" animBg="1"/>
      <p:bldP spid="104" grpId="0" animBg="1"/>
      <p:bldP spid="4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4" grpId="0"/>
      <p:bldP spid="25" grpId="0"/>
      <p:bldP spid="30" grpId="0"/>
      <p:bldP spid="31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73" grpId="0"/>
      <p:bldP spid="73" grpId="1"/>
      <p:bldP spid="74" grpId="0"/>
      <p:bldP spid="74" grpId="1"/>
      <p:bldP spid="75" grpId="0"/>
      <p:bldP spid="75" grpId="1"/>
      <p:bldP spid="80" grpId="0" animBg="1"/>
      <p:bldP spid="82" grpId="0"/>
      <p:bldP spid="82" grpId="1"/>
      <p:bldP spid="83" grpId="0"/>
      <p:bldP spid="94" grpId="0" animBg="1"/>
      <p:bldP spid="94" grpId="1" animBg="1"/>
      <p:bldP spid="95" grpId="0"/>
      <p:bldP spid="95" grpId="1"/>
      <p:bldP spid="97" grpId="0" animBg="1"/>
      <p:bldP spid="97" grpId="1" animBg="1"/>
      <p:bldP spid="98" grpId="0"/>
      <p:bldP spid="98" grpId="1"/>
      <p:bldP spid="56" grpId="0" animBg="1"/>
      <p:bldP spid="56" grpId="1" animBg="1"/>
      <p:bldP spid="99" grpId="0" animBg="1"/>
      <p:bldP spid="99" grpId="1" animBg="1"/>
      <p:bldP spid="57" grpId="0" animBg="1"/>
      <p:bldP spid="57" grpId="1" animBg="1"/>
      <p:bldP spid="100" grpId="0" animBg="1"/>
      <p:bldP spid="100" grpId="1" animBg="1"/>
      <p:bldP spid="101" grpId="0"/>
      <p:bldP spid="101" grpId="1"/>
      <p:bldP spid="105" grpId="0" animBg="1"/>
      <p:bldP spid="105" grpId="1" animBg="1"/>
      <p:bldP spid="102" grpId="0"/>
      <p:bldP spid="103" grpId="0"/>
      <p:bldP spid="106" grpId="0" animBg="1"/>
      <p:bldP spid="106" grpId="1" animBg="1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17" grpId="0" animBg="1"/>
      <p:bldP spid="117" grpId="1" animBg="1"/>
      <p:bldP spid="117" grpId="2" animBg="1"/>
      <p:bldP spid="117" grpId="3" animBg="1"/>
      <p:bldP spid="117" grpId="4" animBg="1"/>
      <p:bldP spid="117" grpId="5" animBg="1"/>
      <p:bldP spid="120" grpId="0"/>
      <p:bldP spid="127" grpId="0"/>
      <p:bldP spid="134" grpId="0"/>
      <p:bldP spid="139" grpId="0"/>
      <p:bldP spid="140" grpId="0"/>
      <p:bldP spid="145" grpId="0"/>
      <p:bldP spid="146" grpId="0"/>
      <p:bldP spid="147" grpId="0"/>
      <p:bldP spid="148" grpId="0"/>
      <p:bldP spid="149" grpId="0"/>
      <p:bldP spid="154" grpId="0"/>
      <p:bldP spid="155" grpId="0"/>
      <p:bldP spid="156" grpId="0"/>
      <p:bldP spid="164" grpId="0"/>
      <p:bldP spid="165" grpId="0"/>
      <p:bldP spid="166" grpId="0"/>
      <p:bldP spid="167" grpId="0"/>
      <p:bldP spid="168" grpId="0"/>
      <p:bldP spid="169" grpId="0"/>
      <p:bldP spid="172" grpId="0"/>
      <p:bldP spid="173" grpId="0"/>
      <p:bldP spid="178" grpId="0" animBg="1"/>
      <p:bldP spid="178" grpId="1" animBg="1"/>
      <p:bldP spid="179" grpId="0"/>
      <p:bldP spid="179" grpId="1"/>
      <p:bldP spid="88" grpId="0" animBg="1"/>
      <p:bldP spid="88" grpId="1" animBg="1"/>
      <p:bldP spid="180" grpId="0"/>
      <p:bldP spid="180" grpId="1"/>
      <p:bldP spid="93" grpId="0"/>
      <p:bldP spid="93" grpId="1"/>
      <p:bldP spid="182" grpId="0"/>
      <p:bldP spid="182" grpId="1"/>
      <p:bldP spid="183" grpId="0"/>
      <p:bldP spid="183" grpId="1"/>
      <p:bldP spid="184" grpId="0"/>
      <p:bldP spid="184" grpId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96" grpId="0"/>
      <p:bldP spid="197" grpId="0"/>
      <p:bldP spid="198" grpId="0"/>
      <p:bldP spid="199" grpId="0"/>
      <p:bldP spid="200" grpId="0"/>
      <p:bldP spid="201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5257800" y="1645964"/>
            <a:ext cx="1413260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72709" y="1645964"/>
            <a:ext cx="1344668" cy="24149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36714" y="518708"/>
            <a:ext cx="3744546" cy="23027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57609" y="3759084"/>
            <a:ext cx="4072517" cy="427830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7316" y="1605131"/>
            <a:ext cx="3116125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the shaded region 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8040" y="1605131"/>
            <a:ext cx="187317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–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3737" y="1605131"/>
            <a:ext cx="2568663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circle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150" y="209550"/>
            <a:ext cx="7715250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In the adjoining given figure, ABC is a right angled triangle at A.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find the area of the shaded region if AB = 6cm, BC = 10cm and I is 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center of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incircle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ABC.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739" y="985404"/>
            <a:ext cx="612228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7166" y="2092275"/>
            <a:ext cx="588084" cy="33085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609" y="2092275"/>
            <a:ext cx="503664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endParaRPr lang="en-US" sz="1500" b="1" baseline="30000" dirty="0" smtClean="0">
              <a:solidFill>
                <a:prstClr val="black"/>
              </a:solidFill>
              <a:latin typeface="Bookman Old Style" panose="02050604050505020204" pitchFamily="18" charset="0"/>
              <a:sym typeface="Symbo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0476" y="2084580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79116" y="3028950"/>
            <a:ext cx="502920" cy="540594"/>
            <a:chOff x="4145711" y="2350820"/>
            <a:chExt cx="502920" cy="540594"/>
          </a:xfrm>
          <a:effectLst/>
        </p:grpSpPr>
        <p:sp>
          <p:nvSpPr>
            <p:cNvPr id="25" name="Rectangle 24"/>
            <p:cNvSpPr/>
            <p:nvPr/>
          </p:nvSpPr>
          <p:spPr>
            <a:xfrm>
              <a:off x="4145711" y="2350820"/>
              <a:ext cx="5029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80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175085" y="2625987"/>
              <a:ext cx="3657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184201" y="2583637"/>
              <a:ext cx="3124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7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4017084" y="3145359"/>
            <a:ext cx="78764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cm</a:t>
            </a:r>
            <a:r>
              <a:rPr lang="en-US" sz="14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6048339" y="1971980"/>
            <a:ext cx="2614997" cy="1546916"/>
          </a:xfrm>
          <a:prstGeom prst="triangle">
            <a:avLst/>
          </a:prstGeom>
          <a:solidFill>
            <a:srgbClr val="00B050">
              <a:alpha val="72941"/>
            </a:srgb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53871" y="2314427"/>
            <a:ext cx="1204469" cy="1204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226419" y="2110377"/>
            <a:ext cx="123782" cy="123061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345680" y="2112597"/>
            <a:ext cx="130376" cy="120841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198836" y="1690856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94759" y="3368655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09238" y="3361034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34" name="Rectangle 33"/>
          <p:cNvSpPr/>
          <p:nvPr/>
        </p:nvSpPr>
        <p:spPr>
          <a:xfrm rot="18635298">
            <a:off x="6269722" y="2465304"/>
            <a:ext cx="708511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cm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90042" y="3530705"/>
            <a:ext cx="1091986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 cm</a:t>
            </a:r>
          </a:p>
        </p:txBody>
      </p:sp>
      <p:sp>
        <p:nvSpPr>
          <p:cNvPr id="36" name="Oval 35"/>
          <p:cNvSpPr/>
          <p:nvPr/>
        </p:nvSpPr>
        <p:spPr>
          <a:xfrm>
            <a:off x="7318066" y="2875241"/>
            <a:ext cx="59515" cy="5951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72" y="2902601"/>
            <a:ext cx="229962" cy="30048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346678" y="1991336"/>
            <a:ext cx="11809" cy="152756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894002" y="2521074"/>
            <a:ext cx="459035" cy="36881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336444" y="2521074"/>
            <a:ext cx="492002" cy="38744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36" idx="7"/>
          </p:cNvCxnSpPr>
          <p:nvPr/>
        </p:nvCxnSpPr>
        <p:spPr>
          <a:xfrm flipV="1">
            <a:off x="6048339" y="2883957"/>
            <a:ext cx="1320526" cy="6349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6" idx="5"/>
          </p:cNvCxnSpPr>
          <p:nvPr/>
        </p:nvCxnSpPr>
        <p:spPr>
          <a:xfrm flipH="1" flipV="1">
            <a:off x="7368865" y="2926040"/>
            <a:ext cx="1281198" cy="58402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35762" y="2516896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97820" y="3163729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04773" y="2671921"/>
            <a:ext cx="229962" cy="24622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0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47668" y="1140636"/>
            <a:ext cx="5846334" cy="32143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131912" y="1170314"/>
            <a:ext cx="5647603" cy="260493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61857" y="1173407"/>
            <a:ext cx="3001238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shaded region  =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563458" y="1173407"/>
            <a:ext cx="1393111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ABC)</a:t>
            </a:r>
            <a:endParaRPr lang="en-US" sz="1600" b="1" dirty="0" smtClean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2000" y="1173407"/>
            <a:ext cx="2207515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 Area of circle  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85800" y="3333750"/>
            <a:ext cx="2089845" cy="42783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76042" y="3418904"/>
            <a:ext cx="1935550" cy="28654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85281" y="3399896"/>
            <a:ext cx="1321026" cy="3245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5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ABC)  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826907" y="3400593"/>
            <a:ext cx="958917" cy="3231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24cm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65355" y="3788775"/>
            <a:ext cx="2089845" cy="51767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55597" y="3871317"/>
            <a:ext cx="1935550" cy="38966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73151" y="3879943"/>
            <a:ext cx="2134401" cy="37241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rea of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circle = </a:t>
            </a:r>
            <a:endParaRPr lang="en-US" sz="1400" b="1" baseline="30000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43253" y="3811395"/>
            <a:ext cx="489854" cy="509507"/>
            <a:chOff x="2593397" y="2219329"/>
            <a:chExt cx="489854" cy="509507"/>
          </a:xfrm>
          <a:effectLst/>
        </p:grpSpPr>
        <p:sp>
          <p:nvSpPr>
            <p:cNvPr id="84" name="TextBox 83"/>
            <p:cNvSpPr txBox="1"/>
            <p:nvPr/>
          </p:nvSpPr>
          <p:spPr>
            <a:xfrm>
              <a:off x="2593397" y="2219329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88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661725" y="242105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299595" y="1999104"/>
            <a:ext cx="489854" cy="509507"/>
            <a:chOff x="2593397" y="2219329"/>
            <a:chExt cx="489854" cy="509507"/>
          </a:xfrm>
          <a:effectLst/>
        </p:grpSpPr>
        <p:sp>
          <p:nvSpPr>
            <p:cNvPr id="88" name="TextBox 87"/>
            <p:cNvSpPr txBox="1"/>
            <p:nvPr/>
          </p:nvSpPr>
          <p:spPr>
            <a:xfrm>
              <a:off x="2593397" y="2219329"/>
              <a:ext cx="48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88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661725" y="2421059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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1" name="Rectangle 90"/>
          <p:cNvSpPr/>
          <p:nvPr/>
        </p:nvSpPr>
        <p:spPr>
          <a:xfrm>
            <a:off x="3317166" y="3137665"/>
            <a:ext cx="313492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 rot="2958625">
            <a:off x="7592479" y="2545496"/>
            <a:ext cx="1086594" cy="3231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9272" y="3714750"/>
            <a:ext cx="4280853" cy="540594"/>
            <a:chOff x="676275" y="2605256"/>
            <a:chExt cx="4280853" cy="540594"/>
          </a:xfrm>
        </p:grpSpPr>
        <p:sp>
          <p:nvSpPr>
            <p:cNvPr id="61" name="TextBox 60"/>
            <p:cNvSpPr txBox="1"/>
            <p:nvPr/>
          </p:nvSpPr>
          <p:spPr>
            <a:xfrm>
              <a:off x="676275" y="2713971"/>
              <a:ext cx="359228" cy="3231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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831516" y="2605256"/>
              <a:ext cx="502920" cy="540594"/>
              <a:chOff x="4145711" y="2350820"/>
              <a:chExt cx="502920" cy="540594"/>
            </a:xfrm>
            <a:effectLst/>
          </p:grpSpPr>
          <p:sp>
            <p:nvSpPr>
              <p:cNvPr id="64" name="Rectangle 63"/>
              <p:cNvSpPr/>
              <p:nvPr/>
            </p:nvSpPr>
            <p:spPr>
              <a:xfrm>
                <a:off x="4145711" y="2350820"/>
                <a:ext cx="5029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80</a:t>
                </a:r>
                <a:endPara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4175085" y="2625987"/>
                <a:ext cx="36576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4184201" y="2583637"/>
                <a:ext cx="3124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7</a:t>
                </a: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4169484" y="2721665"/>
              <a:ext cx="787644" cy="30777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4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cm</a:t>
              </a:r>
              <a:r>
                <a:rPr lang="en-US" sz="1400" b="1" baseline="30000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 </a:t>
              </a:r>
              <a:endPara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04875" y="2713971"/>
              <a:ext cx="3116125" cy="32316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rea of 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the shaded region is</a:t>
              </a:r>
              <a:endPara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67200" y="81663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52961" y="831850"/>
            <a:ext cx="42403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09580" y="2488356"/>
            <a:ext cx="718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168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3638955" y="2763523"/>
            <a:ext cx="1071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059161" y="2721173"/>
            <a:ext cx="312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317166" y="2598340"/>
            <a:ext cx="40186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061569" y="2488356"/>
            <a:ext cx="386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00855" y="2488356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88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3905250" y="2306881"/>
            <a:ext cx="573969" cy="1085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5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9" grpId="0" animBg="1"/>
      <p:bldP spid="59" grpId="1" animBg="1"/>
      <p:bldP spid="92" grpId="0" animBg="1"/>
      <p:bldP spid="2" grpId="0"/>
      <p:bldP spid="4" grpId="0"/>
      <p:bldP spid="5" grpId="0"/>
      <p:bldP spid="8" grpId="0"/>
      <p:bldP spid="9" grpId="0"/>
      <p:bldP spid="10" grpId="0"/>
      <p:bldP spid="28" grpId="0"/>
      <p:bldP spid="54" grpId="0" animBg="1"/>
      <p:bldP spid="69" grpId="0" animBg="1"/>
      <p:bldP spid="69" grpId="1" animBg="1"/>
      <p:bldP spid="69" grpId="2" animBg="1"/>
      <p:bldP spid="55" grpId="0"/>
      <p:bldP spid="56" grpId="0"/>
      <p:bldP spid="58" grpId="0"/>
      <p:bldP spid="70" grpId="0" animBg="1"/>
      <p:bldP spid="71" grpId="0" animBg="1"/>
      <p:bldP spid="71" grpId="1" animBg="1"/>
      <p:bldP spid="72" grpId="0"/>
      <p:bldP spid="73" grpId="0"/>
      <p:bldP spid="74" grpId="0" animBg="1"/>
      <p:bldP spid="75" grpId="0" animBg="1"/>
      <p:bldP spid="75" grpId="1" animBg="1"/>
      <p:bldP spid="82" grpId="0"/>
      <p:bldP spid="91" grpId="0"/>
      <p:bldP spid="77" grpId="0"/>
      <p:bldP spid="78" grpId="0"/>
      <p:bldP spid="80" grpId="0"/>
      <p:bldP spid="96" grpId="0"/>
      <p:bldP spid="98" grpId="0"/>
      <p:bldP spid="99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11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7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Area of shaded region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5848921" y="3423941"/>
            <a:ext cx="439320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309716" y="3427258"/>
            <a:ext cx="426399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551919" y="2534861"/>
            <a:ext cx="1394751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072161" y="3753000"/>
            <a:ext cx="457157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549716" y="2039641"/>
            <a:ext cx="1417321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420772" y="3747553"/>
            <a:ext cx="457157" cy="282632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hord 11"/>
          <p:cNvSpPr/>
          <p:nvPr/>
        </p:nvSpPr>
        <p:spPr>
          <a:xfrm>
            <a:off x="5207003" y="636481"/>
            <a:ext cx="1342772" cy="1497927"/>
          </a:xfrm>
          <a:custGeom>
            <a:avLst/>
            <a:gdLst>
              <a:gd name="connsiteX0" fmla="*/ 316199 w 1641856"/>
              <a:gd name="connsiteY0" fmla="*/ 1468362 h 1641856"/>
              <a:gd name="connsiteX1" fmla="*/ 164964 w 1641856"/>
              <a:gd name="connsiteY1" fmla="*/ 327335 h 1641856"/>
              <a:gd name="connsiteX2" fmla="*/ 1303241 w 1641856"/>
              <a:gd name="connsiteY2" fmla="*/ 156626 h 1641856"/>
              <a:gd name="connsiteX3" fmla="*/ 316199 w 1641856"/>
              <a:gd name="connsiteY3" fmla="*/ 1468362 h 1641856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3281" h="1468412">
                <a:moveTo>
                  <a:pt x="316239" y="1468412"/>
                </a:moveTo>
                <a:cubicBezTo>
                  <a:pt x="-37016" y="1193020"/>
                  <a:pt x="-104312" y="685294"/>
                  <a:pt x="165004" y="327385"/>
                </a:cubicBezTo>
                <a:cubicBezTo>
                  <a:pt x="434320" y="-30524"/>
                  <a:pt x="940822" y="-106485"/>
                  <a:pt x="1303281" y="156676"/>
                </a:cubicBezTo>
                <a:cubicBezTo>
                  <a:pt x="1070524" y="175546"/>
                  <a:pt x="330928" y="715993"/>
                  <a:pt x="316239" y="1468412"/>
                </a:cubicBezTo>
                <a:close/>
              </a:path>
            </a:pathLst>
          </a:custGeom>
          <a:solidFill>
            <a:srgbClr val="0000FF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Chord 11"/>
          <p:cNvSpPr/>
          <p:nvPr/>
        </p:nvSpPr>
        <p:spPr>
          <a:xfrm>
            <a:off x="6537145" y="368238"/>
            <a:ext cx="1971921" cy="1750988"/>
          </a:xfrm>
          <a:custGeom>
            <a:avLst/>
            <a:gdLst>
              <a:gd name="connsiteX0" fmla="*/ 222705 w 2194560"/>
              <a:gd name="connsiteY0" fmla="*/ 434602 h 2194560"/>
              <a:gd name="connsiteX1" fmla="*/ 1755451 w 2194560"/>
              <a:gd name="connsiteY1" fmla="*/ 219308 h 2194560"/>
              <a:gd name="connsiteX2" fmla="*/ 1978626 w 2194560"/>
              <a:gd name="connsiteY2" fmla="*/ 1750926 h 2194560"/>
              <a:gd name="connsiteX3" fmla="*/ 222705 w 2194560"/>
              <a:gd name="connsiteY3" fmla="*/ 434602 h 2194560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921" h="1750988">
                <a:moveTo>
                  <a:pt x="0" y="434664"/>
                </a:moveTo>
                <a:cubicBezTo>
                  <a:pt x="364656" y="-46595"/>
                  <a:pt x="1049618" y="-142807"/>
                  <a:pt x="1532746" y="219370"/>
                </a:cubicBezTo>
                <a:cubicBezTo>
                  <a:pt x="2015874" y="581546"/>
                  <a:pt x="2115608" y="1266004"/>
                  <a:pt x="1755921" y="1750988"/>
                </a:cubicBezTo>
                <a:cubicBezTo>
                  <a:pt x="1808789" y="1164576"/>
                  <a:pt x="1018695" y="106676"/>
                  <a:pt x="0" y="43466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92240" y="2377440"/>
            <a:ext cx="2278188" cy="2286000"/>
          </a:xfrm>
          <a:prstGeom prst="roundRect">
            <a:avLst>
              <a:gd name="adj" fmla="val 777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92240" y="2647950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diameter PR)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92240" y="3129975"/>
            <a:ext cx="2299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diameter PQ)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92240" y="4011930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diameter RQ)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739082" y="3691867"/>
            <a:ext cx="1091149" cy="338068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5830" y="716280"/>
            <a:ext cx="137491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374130" y="718185"/>
            <a:ext cx="1374910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28740" y="1461135"/>
            <a:ext cx="3883941" cy="27432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Isosceles Triangle 54"/>
          <p:cNvSpPr/>
          <p:nvPr/>
        </p:nvSpPr>
        <p:spPr>
          <a:xfrm rot="7620000">
            <a:off x="6089032" y="1025942"/>
            <a:ext cx="1645920" cy="2194560"/>
          </a:xfrm>
          <a:prstGeom prst="triangle">
            <a:avLst>
              <a:gd name="adj" fmla="val 0"/>
            </a:avLst>
          </a:prstGeom>
          <a:solidFill>
            <a:srgbClr val="FF0000">
              <a:alpha val="8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Arc 55"/>
          <p:cNvSpPr/>
          <p:nvPr/>
        </p:nvSpPr>
        <p:spPr>
          <a:xfrm rot="7560000">
            <a:off x="5210693" y="636246"/>
            <a:ext cx="1629624" cy="1645920"/>
          </a:xfrm>
          <a:prstGeom prst="arc">
            <a:avLst>
              <a:gd name="adj1" fmla="val 3562"/>
              <a:gd name="adj2" fmla="val 10842558"/>
            </a:avLst>
          </a:prstGeom>
          <a:solidFill>
            <a:srgbClr val="FF0000">
              <a:alpha val="80000"/>
            </a:srgb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7" name="Arc 56"/>
          <p:cNvSpPr/>
          <p:nvPr/>
        </p:nvSpPr>
        <p:spPr>
          <a:xfrm rot="13020000">
            <a:off x="6313792" y="367006"/>
            <a:ext cx="2194560" cy="2194560"/>
          </a:xfrm>
          <a:prstGeom prst="arc">
            <a:avLst>
              <a:gd name="adj1" fmla="val 3562"/>
              <a:gd name="adj2" fmla="val 10804335"/>
            </a:avLst>
          </a:prstGeom>
          <a:solidFill>
            <a:srgbClr val="FF0000">
              <a:alpha val="80000"/>
            </a:srgb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38150"/>
            <a:ext cx="4480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In the adjoining figure,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PR = 6 units, PQ = 8 units.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 Semicircles are drawn taking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sides PR, RQ and PQ as diameters.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 Find the area of the shaded portion.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2011680"/>
            <a:ext cx="3161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PR = 6 units</a:t>
            </a:r>
          </a:p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Its radius 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= 3 units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Diameter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PQ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units</a:t>
            </a:r>
          </a:p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Its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 (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4 units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PRQ,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RPQ = 90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  <a:p>
            <a:endParaRPr lang="en-US" sz="1600" b="1" dirty="0" smtClean="0">
              <a:solidFill>
                <a:prstClr val="black"/>
              </a:solidFill>
              <a:latin typeface="Bookman Old Style" pitchFamily="18" charset="0"/>
              <a:sym typeface="Symbol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RQ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= PR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PQ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  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[Pythagoras theorem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]</a:t>
            </a:r>
            <a:endParaRPr lang="en-US" sz="16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78308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212080" y="91440"/>
            <a:ext cx="3291840" cy="3291840"/>
            <a:chOff x="5212080" y="91440"/>
            <a:chExt cx="3291840" cy="3291840"/>
          </a:xfrm>
        </p:grpSpPr>
        <p:grpSp>
          <p:nvGrpSpPr>
            <p:cNvPr id="9" name="Group 8"/>
            <p:cNvGrpSpPr/>
            <p:nvPr/>
          </p:nvGrpSpPr>
          <p:grpSpPr>
            <a:xfrm rot="7620000">
              <a:off x="5212080" y="91440"/>
              <a:ext cx="3291840" cy="3291840"/>
              <a:chOff x="4937760" y="182880"/>
              <a:chExt cx="3291840" cy="32918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37760" y="457200"/>
                <a:ext cx="2743200" cy="3017520"/>
                <a:chOff x="4846320" y="640080"/>
                <a:chExt cx="2743200" cy="3017520"/>
              </a:xfrm>
            </p:grpSpPr>
            <p:sp>
              <p:nvSpPr>
                <p:cNvPr id="2" name="Isosceles Triangle 1"/>
                <p:cNvSpPr/>
                <p:nvPr/>
              </p:nvSpPr>
              <p:spPr>
                <a:xfrm>
                  <a:off x="5943600" y="640080"/>
                  <a:ext cx="1645920" cy="2194560"/>
                </a:xfrm>
                <a:prstGeom prst="triangle">
                  <a:avLst>
                    <a:gd name="adj" fmla="val 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" name="Arc 2"/>
                <p:cNvSpPr/>
                <p:nvPr/>
              </p:nvSpPr>
              <p:spPr>
                <a:xfrm>
                  <a:off x="5943600" y="2011680"/>
                  <a:ext cx="1645920" cy="1645920"/>
                </a:xfrm>
                <a:prstGeom prst="arc">
                  <a:avLst>
                    <a:gd name="adj1" fmla="val 3562"/>
                    <a:gd name="adj2" fmla="val 108043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5400000">
                  <a:off x="4846320" y="640080"/>
                  <a:ext cx="2194560" cy="2194560"/>
                </a:xfrm>
                <a:prstGeom prst="arc">
                  <a:avLst>
                    <a:gd name="adj1" fmla="val 3562"/>
                    <a:gd name="adj2" fmla="val 108043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" name="Arc 20"/>
              <p:cNvSpPr/>
              <p:nvPr/>
            </p:nvSpPr>
            <p:spPr>
              <a:xfrm rot="3180000">
                <a:off x="5486400" y="182880"/>
                <a:ext cx="2743200" cy="2743200"/>
              </a:xfrm>
              <a:prstGeom prst="arc">
                <a:avLst>
                  <a:gd name="adj1" fmla="val 3562"/>
                  <a:gd name="adj2" fmla="val 10804335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355080" y="50292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94960" y="210312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8160" y="2103120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4206240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RQ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88720" y="420624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(6)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83080" y="420624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(8)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4522470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RQ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88720" y="452247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37360" y="452247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+ 64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66160" y="2011680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RQ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7360" y="3246120"/>
            <a:ext cx="1891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Angle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inscribed</a:t>
            </a:r>
          </a:p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in 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a semicircle]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566160" y="201168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97680" y="201168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100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66160" y="2286000"/>
            <a:ext cx="28584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Symbol"/>
              <a:buChar char="\"/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RQ =10 units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      [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Taking square roots]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Diameter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RQ = 10 units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Its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radius (r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) = 5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37760" y="3794760"/>
                <a:ext cx="35458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0" y="3794760"/>
                <a:ext cx="354584" cy="5533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5120640" y="393192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86400" y="393192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×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37760" y="4389120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24 sq. units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 rot="-3180000">
            <a:off x="5806393" y="121354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 rot="2220000">
            <a:off x="7301077" y="11842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 rot="-3180000">
            <a:off x="5852160" y="1263769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 rot="2220000">
            <a:off x="6949440" y="1355209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583680" y="1828800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5</a:t>
            </a:r>
          </a:p>
        </p:txBody>
      </p:sp>
      <p:sp>
        <p:nvSpPr>
          <p:cNvPr id="58" name="Arc 57"/>
          <p:cNvSpPr/>
          <p:nvPr/>
        </p:nvSpPr>
        <p:spPr>
          <a:xfrm rot="10800000">
            <a:off x="5561569" y="748538"/>
            <a:ext cx="2716040" cy="2770632"/>
          </a:xfrm>
          <a:prstGeom prst="arc">
            <a:avLst>
              <a:gd name="adj1" fmla="val 21469331"/>
              <a:gd name="adj2" fmla="val 10899635"/>
            </a:avLst>
          </a:prstGeom>
          <a:solidFill>
            <a:srgbClr val="FFFFFF">
              <a:alpha val="94902"/>
            </a:srgb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220000">
            <a:off x="6457200" y="840194"/>
            <a:ext cx="18288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10800000">
            <a:off x="5532120" y="764540"/>
            <a:ext cx="2743200" cy="2743200"/>
          </a:xfrm>
          <a:prstGeom prst="arc">
            <a:avLst>
              <a:gd name="adj1" fmla="val 3562"/>
              <a:gd name="adj2" fmla="val 10804335"/>
            </a:avLst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540396" y="803576"/>
            <a:ext cx="990835" cy="1316531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" idx="2"/>
            <a:endCxn id="2" idx="0"/>
          </p:cNvCxnSpPr>
          <p:nvPr/>
        </p:nvCxnSpPr>
        <p:spPr>
          <a:xfrm>
            <a:off x="6531763" y="804552"/>
            <a:ext cx="1751825" cy="1320094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20840" y="210312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846320" y="3337560"/>
                <a:ext cx="1470274" cy="446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>
                    <a:solidFill>
                      <a:prstClr val="black"/>
                    </a:solidFill>
                    <a:latin typeface="Bookman Old Style" pitchFamily="18" charset="0"/>
                  </a:rPr>
                  <a:t> × PR × PQ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337560"/>
                <a:ext cx="1470274" cy="446789"/>
              </a:xfrm>
              <a:prstGeom prst="rect">
                <a:avLst/>
              </a:prstGeom>
              <a:blipFill rotWithShape="1">
                <a:blip r:embed="rId3"/>
                <a:stretch>
                  <a:fillRect r="-1245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3566160" y="4389120"/>
            <a:ext cx="1491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PRQ) =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66160" y="3931920"/>
            <a:ext cx="1491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PRQ) =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794760" y="3383280"/>
            <a:ext cx="12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PRQ) =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191646" y="839560"/>
            <a:ext cx="2743200" cy="54864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finding Area of triangle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683910" y="906752"/>
                <a:ext cx="1728358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1400" b="1" i="1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sz="1400" b="1" i="1" smtClean="0">
                            <a:solidFill>
                              <a:srgbClr val="FFFF00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 × base </a:t>
                </a:r>
                <a:r>
                  <a:rPr lang="en-IN" sz="1400" b="1" dirty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× </a:t>
                </a:r>
                <a:r>
                  <a:rPr lang="en-IN" sz="14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height</a:t>
                </a:r>
                <a:endParaRPr lang="en-IN" sz="1400" b="1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10" y="906752"/>
                <a:ext cx="1728358" cy="402482"/>
              </a:xfrm>
              <a:prstGeom prst="rect">
                <a:avLst/>
              </a:prstGeom>
              <a:blipFill rotWithShape="1">
                <a:blip r:embed="rId4"/>
                <a:stretch>
                  <a:fillRect r="-352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6492240" y="2377440"/>
            <a:ext cx="2212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(shaded region) =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2240" y="3669030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PRQ) </a:t>
            </a:r>
          </a:p>
        </p:txBody>
      </p:sp>
    </p:spTree>
    <p:extLst>
      <p:ext uri="{BB962C8B-B14F-4D97-AF65-F5344CB8AC3E}">
        <p14:creationId xmlns:p14="http://schemas.microsoft.com/office/powerpoint/2010/main" val="13608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500"/>
                            </p:stCondLst>
                            <p:childTnLst>
                              <p:par>
                                <p:cTn id="42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000"/>
                            </p:stCondLst>
                            <p:childTnLst>
                              <p:par>
                                <p:cTn id="4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3" grpId="0" animBg="1"/>
      <p:bldP spid="83" grpId="1" animBg="1"/>
      <p:bldP spid="82" grpId="0" animBg="1"/>
      <p:bldP spid="82" grpId="1" animBg="1"/>
      <p:bldP spid="82" grpId="2" animBg="1"/>
      <p:bldP spid="82" grpId="3" animBg="1"/>
      <p:bldP spid="81" grpId="0" animBg="1"/>
      <p:bldP spid="81" grpId="1" animBg="1"/>
      <p:bldP spid="79" grpId="0" animBg="1"/>
      <p:bldP spid="79" grpId="1" animBg="1"/>
      <p:bldP spid="79" grpId="2" animBg="1"/>
      <p:bldP spid="79" grpId="3" animBg="1"/>
      <p:bldP spid="72" grpId="0" animBg="1"/>
      <p:bldP spid="72" grpId="1" animBg="1"/>
      <p:bldP spid="12" grpId="0" animBg="1"/>
      <p:bldP spid="80" grpId="0" animBg="1"/>
      <p:bldP spid="5" grpId="0" animBg="1"/>
      <p:bldP spid="61" grpId="0"/>
      <p:bldP spid="62" grpId="0"/>
      <p:bldP spid="63" grpId="0"/>
      <p:bldP spid="69" grpId="0" animBg="1"/>
      <p:bldP spid="69" grpId="1" animBg="1"/>
      <p:bldP spid="10" grpId="0" animBg="1"/>
      <p:bldP spid="10" grpId="1" animBg="1"/>
      <p:bldP spid="54" grpId="0" animBg="1"/>
      <p:bldP spid="54" grpId="1" animBg="1"/>
      <p:bldP spid="59" grpId="0" animBg="1"/>
      <p:bldP spid="59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1" animBg="1"/>
      <p:bldP spid="8" grpId="0"/>
      <p:bldP spid="13" grpId="0"/>
      <p:bldP spid="41" grpId="0"/>
      <p:bldP spid="43" grpId="0"/>
      <p:bldP spid="44" grpId="0"/>
      <p:bldP spid="45" grpId="0"/>
      <p:bldP spid="46" grpId="0"/>
      <p:bldP spid="47" grpId="0"/>
      <p:bldP spid="49" grpId="0"/>
      <p:bldP spid="16" grpId="0"/>
      <p:bldP spid="17" grpId="0"/>
      <p:bldP spid="51" grpId="0"/>
      <p:bldP spid="52" grpId="0"/>
      <p:bldP spid="42" grpId="0"/>
      <p:bldP spid="53" grpId="0"/>
      <p:bldP spid="64" grpId="0"/>
      <p:bldP spid="65" grpId="0"/>
      <p:bldP spid="66" grpId="0"/>
      <p:bldP spid="58" grpId="0" animBg="1"/>
      <p:bldP spid="58" grpId="1" animBg="1"/>
      <p:bldP spid="11" grpId="0" animBg="1"/>
      <p:bldP spid="67" grpId="0" animBg="1"/>
      <p:bldP spid="70" grpId="0"/>
      <p:bldP spid="35" grpId="0"/>
      <p:bldP spid="71" grpId="0"/>
      <p:bldP spid="73" grpId="0"/>
      <p:bldP spid="74" grpId="0"/>
      <p:bldP spid="75" grpId="0" animBg="1"/>
      <p:bldP spid="75" grpId="1" animBg="1"/>
      <p:bldP spid="76" grpId="0"/>
      <p:bldP spid="76" grpId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ounded Rectangle 160"/>
          <p:cNvSpPr/>
          <p:nvPr/>
        </p:nvSpPr>
        <p:spPr>
          <a:xfrm>
            <a:off x="1500626" y="2710686"/>
            <a:ext cx="1109224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419351" y="3075262"/>
            <a:ext cx="730249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511965" y="2333439"/>
            <a:ext cx="1343154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471521" y="3064480"/>
            <a:ext cx="757330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56589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897920" y="812800"/>
            <a:ext cx="1487130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876300" y="815975"/>
            <a:ext cx="4305300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73125" y="576262"/>
            <a:ext cx="1203325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835460" y="342900"/>
            <a:ext cx="4182559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225912" y="12400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949100" y="16016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6" name="Straight Connector 75"/>
          <p:cNvCxnSpPr>
            <a:stCxn id="73" idx="2"/>
            <a:endCxn id="73" idx="6"/>
          </p:cNvCxnSpPr>
          <p:nvPr/>
        </p:nvCxnSpPr>
        <p:spPr>
          <a:xfrm>
            <a:off x="6225912" y="24234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943600" y="23618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560072" y="23618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264517" y="9715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25062" y="13835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694432" y="23618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72183" y="23618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755125" y="24028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 rot="21588686">
            <a:off x="6353105" y="21995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21588686">
            <a:off x="6960402" y="13842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70733" y="15980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181847" y="15980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404100" y="16778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949101" y="16892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90380" y="1974850"/>
            <a:ext cx="2033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smaller circle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825884" y="2645076"/>
            <a:ext cx="3448542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68734" y="2673912"/>
            <a:ext cx="351554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AD is the diameter of smaller circle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948489" y="2419648"/>
            <a:ext cx="1636711" cy="0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352550" y="2303759"/>
            <a:ext cx="15280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AED = 90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838450" y="2294354"/>
            <a:ext cx="2762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 Angle in a semi-circle]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46150" y="2671601"/>
            <a:ext cx="171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 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DEC = 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228473" y="2671601"/>
            <a:ext cx="810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… (</a:t>
            </a:r>
            <a:r>
              <a:rPr lang="en-US" sz="1600" b="1" dirty="0" err="1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200116" y="18364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809625" y="2638164"/>
            <a:ext cx="3600449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46566" y="2667000"/>
            <a:ext cx="375398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AED is made up of DEC and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AEC 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Arc 149"/>
          <p:cNvSpPr/>
          <p:nvPr/>
        </p:nvSpPr>
        <p:spPr>
          <a:xfrm rot="2047788" flipV="1">
            <a:off x="7196888" y="1477820"/>
            <a:ext cx="422903" cy="422903"/>
          </a:xfrm>
          <a:prstGeom prst="arc">
            <a:avLst>
              <a:gd name="adj1" fmla="val 16365329"/>
              <a:gd name="adj2" fmla="val 18339461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20016766" flipV="1">
            <a:off x="7202402" y="1474688"/>
            <a:ext cx="422903" cy="422903"/>
          </a:xfrm>
          <a:prstGeom prst="arc">
            <a:avLst>
              <a:gd name="adj1" fmla="val 14595515"/>
              <a:gd name="adj2" fmla="val 18032045"/>
            </a:avLst>
          </a:prstGeom>
          <a:solidFill>
            <a:srgbClr val="0066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5" name="Straight Connector 74"/>
          <p:cNvCxnSpPr>
            <a:stCxn id="73" idx="0"/>
            <a:endCxn id="73" idx="4"/>
          </p:cNvCxnSpPr>
          <p:nvPr/>
        </p:nvCxnSpPr>
        <p:spPr>
          <a:xfrm>
            <a:off x="7409311" y="12400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450975" y="303010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AED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173566" y="30301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402326" y="3025395"/>
            <a:ext cx="1670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DEC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02663" y="3470079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16075" y="3470079"/>
            <a:ext cx="535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90</a:t>
            </a: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159982" y="347007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484755" y="3470079"/>
            <a:ext cx="302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759075" y="3470079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+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949575" y="3470079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2663" y="3886160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97791" y="3886160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159197" y="38861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377638" y="3886160"/>
            <a:ext cx="1025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228473" y="3886160"/>
            <a:ext cx="810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… (ii)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6230657" y="1240016"/>
            <a:ext cx="2366796" cy="2366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6950166" y="1689272"/>
            <a:ext cx="460210" cy="745101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08069" y="1681697"/>
            <a:ext cx="1182959" cy="732631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>
            <a:off x="7408069" y="2310346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20000" y="23722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365160" y="18531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4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4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4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4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4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500"/>
                            </p:stCondLst>
                            <p:childTnLst>
                              <p:par>
                                <p:cTn id="3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1" grpId="1" animBg="1"/>
      <p:bldP spid="160" grpId="0" animBg="1"/>
      <p:bldP spid="160" grpId="1" animBg="1"/>
      <p:bldP spid="158" grpId="0" animBg="1"/>
      <p:bldP spid="158" grpId="1" animBg="1"/>
      <p:bldP spid="157" grpId="0" animBg="1"/>
      <p:bldP spid="157" grpId="1" animBg="1"/>
      <p:bldP spid="123" grpId="0" animBg="1"/>
      <p:bldP spid="116" grpId="0" animBg="1"/>
      <p:bldP spid="116" grpId="1" animBg="1"/>
      <p:bldP spid="111" grpId="0" animBg="1"/>
      <p:bldP spid="111" grpId="1" animBg="1"/>
      <p:bldP spid="110" grpId="0" animBg="1"/>
      <p:bldP spid="110" grpId="1" animBg="1"/>
      <p:bldP spid="109" grpId="0" animBg="1"/>
      <p:bldP spid="109" grpId="1" animBg="1"/>
      <p:bldP spid="73" grpId="0" animBg="1"/>
      <p:bldP spid="73" grpId="1" animBg="1"/>
      <p:bldP spid="74" grpId="0" animBg="1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114" grpId="0" animBg="1"/>
      <p:bldP spid="119" grpId="0" animBg="1"/>
      <p:bldP spid="124" grpId="0"/>
      <p:bldP spid="125" grpId="0"/>
      <p:bldP spid="130" grpId="0"/>
      <p:bldP spid="131" grpId="0"/>
      <p:bldP spid="133" grpId="0" animBg="1"/>
      <p:bldP spid="133" grpId="1" animBg="1"/>
      <p:bldP spid="134" grpId="0"/>
      <p:bldP spid="134" grpId="1"/>
      <p:bldP spid="142" grpId="0"/>
      <p:bldP spid="143" grpId="0"/>
      <p:bldP spid="144" grpId="0"/>
      <p:bldP spid="145" grpId="0"/>
      <p:bldP spid="147" grpId="0"/>
      <p:bldP spid="148" grpId="0" animBg="1"/>
      <p:bldP spid="148" grpId="1" animBg="1"/>
      <p:bldP spid="149" grpId="0"/>
      <p:bldP spid="149" grpId="1"/>
      <p:bldP spid="150" grpId="0" animBg="1"/>
      <p:bldP spid="150" grpId="1" animBg="1"/>
      <p:bldP spid="150" grpId="2" animBg="1"/>
      <p:bldP spid="151" grpId="0" animBg="1"/>
      <p:bldP spid="151" grpId="1" animBg="1"/>
      <p:bldP spid="151" grpId="2" animBg="1"/>
      <p:bldP spid="152" grpId="0"/>
      <p:bldP spid="153" grpId="0"/>
      <p:bldP spid="154" grpId="0"/>
      <p:bldP spid="155" grpId="0"/>
      <p:bldP spid="156" grpId="0"/>
      <p:bldP spid="159" grpId="0"/>
      <p:bldP spid="162" grpId="0"/>
      <p:bldP spid="163" grpId="0"/>
      <p:bldP spid="165" grpId="0"/>
      <p:bldP spid="166" grpId="0"/>
      <p:bldP spid="167" grpId="0"/>
      <p:bldP spid="168" grpId="0"/>
      <p:bldP spid="171" grpId="0"/>
      <p:bldP spid="172" grpId="0"/>
      <p:bldP spid="67" grpId="0" animBg="1"/>
      <p:bldP spid="69" grpId="0" animBg="1"/>
      <p:bldP spid="70" grpId="0"/>
      <p:bldP spid="17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155954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343400" y="1608961"/>
            <a:ext cx="2051005" cy="32415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419600" y="1642455"/>
            <a:ext cx="1891975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733" y="15980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1847" y="15980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378312" y="12400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01500" y="16016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6378312" y="24234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0" y="23618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12472" y="23618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16917" y="9715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2472" y="1444789"/>
            <a:ext cx="32229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6832" y="23618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82813" y="2372259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07525" y="24028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588686">
            <a:off x="6477696" y="2206777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556500" y="16778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01501" y="16892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0"/>
            <a:endCxn id="6" idx="4"/>
          </p:cNvCxnSpPr>
          <p:nvPr/>
        </p:nvCxnSpPr>
        <p:spPr>
          <a:xfrm>
            <a:off x="7561711" y="12400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Triangle 32"/>
          <p:cNvSpPr/>
          <p:nvPr/>
        </p:nvSpPr>
        <p:spPr>
          <a:xfrm flipH="1">
            <a:off x="7104946" y="1688053"/>
            <a:ext cx="457903" cy="731422"/>
          </a:xfrm>
          <a:prstGeom prst="rtTriangle">
            <a:avLst/>
          </a:prstGeom>
          <a:solidFill>
            <a:srgbClr val="00B050">
              <a:alpha val="78824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90380" y="1974850"/>
            <a:ext cx="20338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DCE,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52516" y="1807925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2450" y="2285749"/>
            <a:ext cx="171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 DEC = ,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24074" y="2293403"/>
            <a:ext cx="15559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 ECD = 90,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2663" y="2630612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1701" y="2630612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EDC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13936" y="263061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925651" y="2630612"/>
            <a:ext cx="1025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47473" y="2630612"/>
            <a:ext cx="810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… (iii)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8236" y="2630612"/>
            <a:ext cx="2075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[Remaining angle]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08820" y="25574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0" name="Right Triangle 49"/>
          <p:cNvSpPr/>
          <p:nvPr/>
        </p:nvSpPr>
        <p:spPr>
          <a:xfrm>
            <a:off x="7566024" y="1686329"/>
            <a:ext cx="1179084" cy="731422"/>
          </a:xfrm>
          <a:prstGeom prst="rtTriangle">
            <a:avLst/>
          </a:prstGeom>
          <a:solidFill>
            <a:srgbClr val="0000FF">
              <a:alpha val="38824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3400" y="1632643"/>
            <a:ext cx="2092447" cy="26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AEC = </a:t>
            </a:r>
            <a:r>
              <a:rPr lang="en-US" sz="12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</a:t>
            </a: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   …(ii)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  <a:p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6238" y="3014864"/>
            <a:ext cx="1114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ECA,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71550" y="3366078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32956" y="33660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951397" y="3366078"/>
            <a:ext cx="10259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75363" y="3366078"/>
            <a:ext cx="1214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(ii)]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1550" y="382632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ECA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32956" y="382632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81200" y="3826327"/>
            <a:ext cx="579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90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663" y="4174406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88968" y="417440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EAC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50374" y="41744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037944" y="4174406"/>
            <a:ext cx="326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349871" y="21993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22963" y="4164881"/>
            <a:ext cx="2075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[Remaining angle]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560469" y="23032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6200000">
            <a:off x="7117397" y="23934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772400" y="23722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671705" y="1933118"/>
            <a:ext cx="1679635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87701" y="1961954"/>
            <a:ext cx="175126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 DCE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671705" y="1932399"/>
            <a:ext cx="1679635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87701" y="1961235"/>
            <a:ext cx="175126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 ECA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78607" y="1299009"/>
            <a:ext cx="453304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17560" y="18531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362200" y="4174406"/>
            <a:ext cx="810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… (iv)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 animBg="1"/>
      <p:bldP spid="54" grpId="1" animBg="1"/>
      <p:bldP spid="33" grpId="0" animBg="1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50" grpId="0" animBg="1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27" grpId="0" animBg="1"/>
      <p:bldP spid="34" grpId="0" animBg="1"/>
      <p:bldP spid="34" grpId="1" animBg="1"/>
      <p:bldP spid="35" grpId="0"/>
      <p:bldP spid="35" grpId="1"/>
      <p:bldP spid="48" grpId="0" animBg="1"/>
      <p:bldP spid="48" grpId="1" animBg="1"/>
      <p:bldP spid="49" grpId="0"/>
      <p:bldP spid="49" grpId="1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/>
          <p:nvPr/>
        </p:nvSpPr>
        <p:spPr>
          <a:xfrm>
            <a:off x="156589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733" y="15980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1847" y="15980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54512" y="13924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77700" y="17540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>
            <a:stCxn id="6" idx="2"/>
            <a:endCxn id="6" idx="6"/>
          </p:cNvCxnSpPr>
          <p:nvPr/>
        </p:nvCxnSpPr>
        <p:spPr>
          <a:xfrm>
            <a:off x="6454512" y="25758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72200" y="25142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88672" y="25142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93117" y="11239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3662" y="15359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23032" y="25142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00783" y="25142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983725" y="25552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632700" y="18302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177701" y="18416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6" idx="4"/>
          </p:cNvCxnSpPr>
          <p:nvPr/>
        </p:nvCxnSpPr>
        <p:spPr>
          <a:xfrm>
            <a:off x="7637911" y="13924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Triangle 25"/>
          <p:cNvSpPr/>
          <p:nvPr/>
        </p:nvSpPr>
        <p:spPr>
          <a:xfrm flipH="1">
            <a:off x="7181146" y="1840453"/>
            <a:ext cx="457903" cy="731422"/>
          </a:xfrm>
          <a:prstGeom prst="rtTriangle">
            <a:avLst/>
          </a:prstGeom>
          <a:solidFill>
            <a:srgbClr val="00B050">
              <a:alpha val="38824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Right Triangle 28"/>
          <p:cNvSpPr/>
          <p:nvPr/>
        </p:nvSpPr>
        <p:spPr>
          <a:xfrm>
            <a:off x="7642224" y="1838729"/>
            <a:ext cx="1179084" cy="731422"/>
          </a:xfrm>
          <a:prstGeom prst="rtTriangle">
            <a:avLst/>
          </a:prstGeom>
          <a:solidFill>
            <a:srgbClr val="0000FF">
              <a:alpha val="38824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92174" y="2051456"/>
            <a:ext cx="2610323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06929" y="2090802"/>
            <a:ext cx="2577497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Let us prove them similar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90380" y="1974850"/>
            <a:ext cx="23386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DCE and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  <a:sym typeface="Symbol"/>
              </a:rPr>
              <a:t>ECA </a:t>
            </a:r>
            <a:endParaRPr lang="en-US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202" y="2362736"/>
            <a:ext cx="171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DEC 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28716" y="19888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56237" y="2362736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35480" y="2362736"/>
            <a:ext cx="859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EAC 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26071" y="23517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5889" y="271634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EDC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6237" y="2716346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5731" y="271634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AEC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2663" y="3097620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63600" y="3097620"/>
            <a:ext cx="978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 DCE 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56237" y="3097620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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958101" y="3097620"/>
            <a:ext cx="827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  <a:sym typeface="Symbol"/>
              </a:rPr>
              <a:t>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ECA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95600" y="3097620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[AA criterion]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60" name="Curved Down Arrow 59"/>
          <p:cNvSpPr/>
          <p:nvPr/>
        </p:nvSpPr>
        <p:spPr>
          <a:xfrm>
            <a:off x="1323975" y="3059419"/>
            <a:ext cx="262701" cy="128282"/>
          </a:xfrm>
          <a:prstGeom prst="curvedDownArrow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Curved Down Arrow 60"/>
          <p:cNvSpPr/>
          <p:nvPr/>
        </p:nvSpPr>
        <p:spPr>
          <a:xfrm flipH="1" flipV="1">
            <a:off x="1505872" y="3372033"/>
            <a:ext cx="262701" cy="128282"/>
          </a:xfrm>
          <a:prstGeom prst="curvedDownArrow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76600" y="2038350"/>
            <a:ext cx="2705071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44720" y="2077696"/>
            <a:ext cx="256402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Consider DCE and ECA</a:t>
            </a:r>
            <a:endParaRPr lang="en-US" sz="14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663" y="3588141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251584" y="3517044"/>
            <a:ext cx="685800" cy="567154"/>
            <a:chOff x="2660072" y="2190754"/>
            <a:chExt cx="489854" cy="567154"/>
          </a:xfrm>
        </p:grpSpPr>
        <p:sp>
          <p:nvSpPr>
            <p:cNvPr id="64" name="TextBox 63"/>
            <p:cNvSpPr txBox="1"/>
            <p:nvPr/>
          </p:nvSpPr>
          <p:spPr>
            <a:xfrm>
              <a:off x="2660072" y="2190754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DC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661725" y="24193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EC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756237" y="3633517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8" name="Curved Down Arrow 67"/>
          <p:cNvSpPr/>
          <p:nvPr/>
        </p:nvSpPr>
        <p:spPr>
          <a:xfrm>
            <a:off x="2268879" y="3053342"/>
            <a:ext cx="262701" cy="128282"/>
          </a:xfrm>
          <a:prstGeom prst="curvedDownArrow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Curved Down Arrow 68"/>
          <p:cNvSpPr/>
          <p:nvPr/>
        </p:nvSpPr>
        <p:spPr>
          <a:xfrm flipH="1" flipV="1">
            <a:off x="2450776" y="3365956"/>
            <a:ext cx="262701" cy="128282"/>
          </a:xfrm>
          <a:prstGeom prst="curvedDownArrow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079721" y="3503640"/>
            <a:ext cx="685800" cy="567154"/>
            <a:chOff x="2660072" y="2190754"/>
            <a:chExt cx="489854" cy="567154"/>
          </a:xfrm>
        </p:grpSpPr>
        <p:sp>
          <p:nvSpPr>
            <p:cNvPr id="71" name="TextBox 70"/>
            <p:cNvSpPr txBox="1"/>
            <p:nvPr/>
          </p:nvSpPr>
          <p:spPr>
            <a:xfrm>
              <a:off x="2660072" y="2190754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EC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660093" y="2476504"/>
              <a:ext cx="315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661725" y="24193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CA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895600" y="3588141"/>
            <a:ext cx="9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[c.s.s.t]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" name="Down Arrow 74"/>
          <p:cNvSpPr/>
          <p:nvPr/>
        </p:nvSpPr>
        <p:spPr>
          <a:xfrm rot="3587293" flipV="1">
            <a:off x="1883175" y="3546812"/>
            <a:ext cx="79846" cy="511965"/>
          </a:xfrm>
          <a:prstGeom prst="downArrow">
            <a:avLst>
              <a:gd name="adj1" fmla="val 50000"/>
              <a:gd name="adj2" fmla="val 139780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Down Arrow 75"/>
          <p:cNvSpPr/>
          <p:nvPr/>
        </p:nvSpPr>
        <p:spPr>
          <a:xfrm rot="18266296" flipV="1">
            <a:off x="1867848" y="3557685"/>
            <a:ext cx="79846" cy="511965"/>
          </a:xfrm>
          <a:prstGeom prst="downArrow">
            <a:avLst>
              <a:gd name="adj1" fmla="val 50000"/>
              <a:gd name="adj2" fmla="val 139780"/>
            </a:avLst>
          </a:prstGeom>
          <a:solidFill>
            <a:srgbClr val="0000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2663" y="4167342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88517" y="4192742"/>
            <a:ext cx="607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EC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753855" y="4192742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890707" y="4192742"/>
            <a:ext cx="1138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  CA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7636669" y="24556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25246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84" name="Rectangle 83"/>
          <p:cNvSpPr/>
          <p:nvPr/>
        </p:nvSpPr>
        <p:spPr>
          <a:xfrm rot="21588686">
            <a:off x="6581705" y="23519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21588686">
            <a:off x="7189002" y="15366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85020" y="27098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16200000">
            <a:off x="7193597" y="25458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593760" y="20055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19600" y="285750"/>
            <a:ext cx="3065477" cy="1118773"/>
            <a:chOff x="1182961" y="6024977"/>
            <a:chExt cx="3065477" cy="1118773"/>
          </a:xfrm>
        </p:grpSpPr>
        <p:sp>
          <p:nvSpPr>
            <p:cNvPr id="21" name="Rounded Rectangle 20"/>
            <p:cNvSpPr/>
            <p:nvPr/>
          </p:nvSpPr>
          <p:spPr>
            <a:xfrm>
              <a:off x="1182961" y="6047837"/>
              <a:ext cx="3065477" cy="109591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401718" y="6024977"/>
              <a:ext cx="2700382" cy="1118773"/>
              <a:chOff x="1401718" y="6024977"/>
              <a:chExt cx="2700382" cy="111877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1406340" y="6024977"/>
                <a:ext cx="171151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3413" indent="-633413">
                  <a:buClr>
                    <a:prstClr val="white"/>
                  </a:buClr>
                </a:pPr>
                <a:r>
                  <a:rPr lang="en-US" sz="1600" b="1" dirty="0" smtClean="0">
                    <a:solidFill>
                      <a:sysClr val="windowText" lastClr="000000"/>
                    </a:solidFill>
                    <a:latin typeface="Bookman Old Style" pitchFamily="18" charset="0"/>
                    <a:sym typeface="Symbol"/>
                  </a:rPr>
                  <a:t>DEC  =    </a:t>
                </a:r>
                <a:endParaRPr lang="en-US" sz="1600" b="1" dirty="0">
                  <a:solidFill>
                    <a:sysClr val="windowText" lastClr="0000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145923" y="6047837"/>
                <a:ext cx="8101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33413" indent="-633413" algn="r">
                  <a:buClr>
                    <a:prstClr val="white"/>
                  </a:buClr>
                </a:pPr>
                <a:r>
                  <a:rPr lang="en-US" sz="1600" b="1" dirty="0" smtClean="0">
                    <a:latin typeface="Bookman Old Style" pitchFamily="18" charset="0"/>
                    <a:sym typeface="Symbol"/>
                  </a:rPr>
                  <a:t>… (</a:t>
                </a:r>
                <a:r>
                  <a:rPr lang="en-US" sz="1600" b="1" dirty="0" err="1" smtClean="0">
                    <a:latin typeface="Bookman Old Style" pitchFamily="18" charset="0"/>
                    <a:sym typeface="Symbol"/>
                  </a:rPr>
                  <a:t>i</a:t>
                </a:r>
                <a:r>
                  <a:rPr lang="en-US" sz="1600" b="1" dirty="0">
                    <a:latin typeface="Bookman Old Style" pitchFamily="18" charset="0"/>
                    <a:sym typeface="Symbol"/>
                  </a:rPr>
                  <a:t>)</a:t>
                </a:r>
                <a:endParaRPr lang="en-US" sz="1600" b="1" dirty="0">
                  <a:latin typeface="Bookman Old Style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413031" y="6271796"/>
                <a:ext cx="2621759" cy="338554"/>
                <a:chOff x="1397791" y="7262396"/>
                <a:chExt cx="2621759" cy="338554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1397791" y="7262396"/>
                  <a:ext cx="78899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AEC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59197" y="7262396"/>
                  <a:ext cx="30809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=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2377638" y="7262396"/>
                  <a:ext cx="10259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  <a:sym typeface="Symbol"/>
                    </a:rPr>
                    <a:t>(90 – )</a:t>
                  </a:r>
                  <a:endParaRPr lang="en-US" sz="1600" b="1" dirty="0">
                    <a:solidFill>
                      <a:sysClr val="windowText" lastClr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09423" y="7262396"/>
                  <a:ext cx="8101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 smtClean="0">
                      <a:latin typeface="Bookman Old Style" pitchFamily="18" charset="0"/>
                      <a:sym typeface="Symbol"/>
                    </a:rPr>
                    <a:t>… (ii)</a:t>
                  </a:r>
                  <a:endParaRPr lang="en-US" sz="1600" b="1" dirty="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408101" y="6551196"/>
                <a:ext cx="2693999" cy="338554"/>
                <a:chOff x="1001701" y="7395002"/>
                <a:chExt cx="2693999" cy="338554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1001701" y="7395002"/>
                  <a:ext cx="80182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EDC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1756794" y="7395002"/>
                  <a:ext cx="30809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=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1925651" y="7395002"/>
                  <a:ext cx="10259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 smtClean="0">
                      <a:solidFill>
                        <a:sysClr val="windowText" lastClr="000000"/>
                      </a:solidFill>
                      <a:latin typeface="Bookman Old Style" pitchFamily="18" charset="0"/>
                      <a:sym typeface="Symbol"/>
                    </a:rPr>
                    <a:t>(90 – )</a:t>
                  </a:r>
                  <a:endParaRPr lang="en-US" sz="1600" b="1" dirty="0">
                    <a:solidFill>
                      <a:sysClr val="windowText" lastClr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2885573" y="7395002"/>
                  <a:ext cx="8101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 smtClean="0">
                      <a:latin typeface="Bookman Old Style" pitchFamily="18" charset="0"/>
                      <a:sym typeface="Symbol"/>
                    </a:rPr>
                    <a:t>… (iii)</a:t>
                  </a:r>
                  <a:endParaRPr lang="en-US" sz="1600" b="1" dirty="0">
                    <a:latin typeface="Bookman Old Style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401718" y="6805196"/>
                <a:ext cx="2668632" cy="338554"/>
                <a:chOff x="988968" y="8938796"/>
                <a:chExt cx="2668632" cy="338554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988968" y="8938796"/>
                  <a:ext cx="78899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EAC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750374" y="8938796"/>
                  <a:ext cx="30809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prstClr val="black"/>
                      </a:solidFill>
                      <a:latin typeface="Bookman Old Style" panose="02050604050505020204" pitchFamily="18" charset="0"/>
                      <a:sym typeface="Symbol"/>
                    </a:rPr>
                    <a:t>=</a:t>
                  </a:r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037944" y="8938796"/>
                  <a:ext cx="32690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>
                      <a:solidFill>
                        <a:sysClr val="windowText" lastClr="000000"/>
                      </a:solidFill>
                      <a:latin typeface="Bookman Old Style" pitchFamily="18" charset="0"/>
                      <a:sym typeface="Symbol"/>
                    </a:rPr>
                    <a:t></a:t>
                  </a:r>
                  <a:endParaRPr lang="en-US" sz="1600" b="1" dirty="0">
                    <a:solidFill>
                      <a:sysClr val="windowText" lastClr="000000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847473" y="8938796"/>
                  <a:ext cx="8101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633413" indent="-633413" algn="r">
                    <a:buClr>
                      <a:prstClr val="white"/>
                    </a:buClr>
                  </a:pPr>
                  <a:r>
                    <a:rPr lang="en-US" sz="1600" b="1" dirty="0" smtClean="0">
                      <a:latin typeface="Bookman Old Style" pitchFamily="18" charset="0"/>
                      <a:sym typeface="Symbol"/>
                    </a:rPr>
                    <a:t>… (iv)</a:t>
                  </a:r>
                  <a:endParaRPr lang="en-US" sz="1600" b="1" dirty="0">
                    <a:latin typeface="Bookman Old Style" pitchFamily="18" charset="0"/>
                  </a:endParaRPr>
                </a:p>
              </p:txBody>
            </p:sp>
          </p:grpSp>
        </p:grpSp>
      </p:grpSp>
      <p:sp>
        <p:nvSpPr>
          <p:cNvPr id="103" name="Rectangle 102"/>
          <p:cNvSpPr/>
          <p:nvPr/>
        </p:nvSpPr>
        <p:spPr>
          <a:xfrm>
            <a:off x="2895600" y="2362736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sz="1600" b="1" dirty="0" err="1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) and (iv)]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95600" y="2716346"/>
            <a:ext cx="213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[From (ii) and (iii)]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9" grpId="0" animBg="1"/>
      <p:bldP spid="29" grpId="1" animBg="1"/>
      <p:bldP spid="33" grpId="0" animBg="1"/>
      <p:bldP spid="33" grpId="1" animBg="1"/>
      <p:bldP spid="34" grpId="0"/>
      <p:bldP spid="34" grpId="1"/>
      <p:bldP spid="35" grpId="0"/>
      <p:bldP spid="36" grpId="0"/>
      <p:bldP spid="38" grpId="0"/>
      <p:bldP spid="39" grpId="0"/>
      <p:bldP spid="43" grpId="0"/>
      <p:bldP spid="45" grpId="0"/>
      <p:bldP spid="46" grpId="0"/>
      <p:bldP spid="50" grpId="0"/>
      <p:bldP spid="51" grpId="0"/>
      <p:bldP spid="53" grpId="0"/>
      <p:bldP spid="58" grpId="0"/>
      <p:bldP spid="59" grpId="0"/>
      <p:bldP spid="60" grpId="0" animBg="1"/>
      <p:bldP spid="60" grpId="1" animBg="1"/>
      <p:bldP spid="61" grpId="0" animBg="1"/>
      <p:bldP spid="61" grpId="1" animBg="1"/>
      <p:bldP spid="31" grpId="0" animBg="1"/>
      <p:bldP spid="31" grpId="1" animBg="1"/>
      <p:bldP spid="32" grpId="0"/>
      <p:bldP spid="32" grpId="1"/>
      <p:bldP spid="62" grpId="0"/>
      <p:bldP spid="67" grpId="0"/>
      <p:bldP spid="68" grpId="0" animBg="1"/>
      <p:bldP spid="68" grpId="1" animBg="1"/>
      <p:bldP spid="69" grpId="0" animBg="1"/>
      <p:bldP spid="69" grpId="1" animBg="1"/>
      <p:bldP spid="74" grpId="0"/>
      <p:bldP spid="75" grpId="0" animBg="1"/>
      <p:bldP spid="76" grpId="0" animBg="1"/>
      <p:bldP spid="77" grpId="0"/>
      <p:bldP spid="78" grpId="0"/>
      <p:bldP spid="79" grpId="0"/>
      <p:bldP spid="80" grpId="0"/>
      <p:bldP spid="103" grpId="0"/>
      <p:bldP spid="1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56589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167086" y="2378911"/>
            <a:ext cx="3440192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05561" y="3768838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5905527" y="814129"/>
            <a:ext cx="1490366" cy="23671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814797" y="3769102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157561" y="2368972"/>
            <a:ext cx="3449717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423841" y="2707822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948111" y="803715"/>
            <a:ext cx="838200" cy="23671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33292" y="2710667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733" y="15980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81847" y="15980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54512" y="10876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177700" y="14492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>
            <a:stCxn id="5" idx="2"/>
            <a:endCxn id="5" idx="6"/>
          </p:cNvCxnSpPr>
          <p:nvPr/>
        </p:nvCxnSpPr>
        <p:spPr>
          <a:xfrm>
            <a:off x="6454512" y="22710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72200" y="22094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8788672" y="22094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93117" y="8191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3662" y="12311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23032" y="22094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00783" y="22094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83725" y="22504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632700" y="15254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77701" y="15368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0"/>
            <a:endCxn id="5" idx="4"/>
          </p:cNvCxnSpPr>
          <p:nvPr/>
        </p:nvCxnSpPr>
        <p:spPr>
          <a:xfrm>
            <a:off x="7637911" y="10876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28716" y="16840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26071" y="20469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1980" y="1985800"/>
            <a:ext cx="607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EC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83940" y="1985800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5392" y="1985800"/>
            <a:ext cx="1138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  CA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25109" y="2322993"/>
            <a:ext cx="3547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radius of larger circle be ‘R’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0463" y="3017422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38225" y="2667367"/>
            <a:ext cx="777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BD + 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81175" y="2667367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464450" y="2277210"/>
            <a:ext cx="712638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174706" y="2272247"/>
            <a:ext cx="459582" cy="78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169237" y="2667367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454512" y="2272587"/>
            <a:ext cx="1184538" cy="1247"/>
          </a:xfrm>
          <a:prstGeom prst="line">
            <a:avLst/>
          </a:prstGeom>
          <a:ln w="28575">
            <a:solidFill>
              <a:srgbClr val="66FF33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367914" y="2667367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BC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24839" y="3017422"/>
            <a:ext cx="804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  +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292" y="3017422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69237" y="3017422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17249" y="3017422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0463" y="3381067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86087" y="3381067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69237" y="3381067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36800" y="3381067"/>
            <a:ext cx="1336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 – 9) cm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51553" y="3719621"/>
            <a:ext cx="777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CE + 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7635867" y="1543584"/>
            <a:ext cx="0" cy="73362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81175" y="3719621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EF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7629525" y="1083209"/>
            <a:ext cx="0" cy="45072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169237" y="3719621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44871" y="3719621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CF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7631906" y="1079240"/>
            <a:ext cx="0" cy="1191308"/>
          </a:xfrm>
          <a:prstGeom prst="line">
            <a:avLst/>
          </a:prstGeom>
          <a:ln w="28575">
            <a:solidFill>
              <a:srgbClr val="66FF33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00463" y="4058064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51553" y="4058064"/>
            <a:ext cx="777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CE + 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41943" y="4058064"/>
            <a:ext cx="412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69237" y="4058175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314570" y="4058175"/>
            <a:ext cx="4991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00463" y="4449137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31527" y="4449137"/>
            <a:ext cx="706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CE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169237" y="4449137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36800" y="4449137"/>
            <a:ext cx="1336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 – 5) cm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 rot="21588686">
            <a:off x="6581705" y="20471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 rot="21588686">
            <a:off x="7189002" y="12318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593760" y="17007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85020" y="24050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Right Arrow 94"/>
          <p:cNvSpPr/>
          <p:nvPr/>
        </p:nvSpPr>
        <p:spPr>
          <a:xfrm rot="16200000">
            <a:off x="7193597" y="22410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7636669" y="21508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48600" y="22198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7690" y="1496254"/>
            <a:ext cx="1281110" cy="307777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CA = ‘R’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24751" y="1841990"/>
            <a:ext cx="2346987" cy="523220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Now let us find EC and DC in terms of ‘R’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4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3" grpId="0" animBg="1"/>
      <p:bldP spid="83" grpId="1" animBg="1"/>
      <p:bldP spid="81" grpId="0" animBg="1"/>
      <p:bldP spid="81" grpId="1" animBg="1"/>
      <p:bldP spid="80" grpId="0" animBg="1"/>
      <p:bldP spid="80" grpId="1" animBg="1"/>
      <p:bldP spid="59" grpId="0" animBg="1"/>
      <p:bldP spid="59" grpId="1" animBg="1"/>
      <p:bldP spid="58" grpId="0" animBg="1"/>
      <p:bldP spid="58" grpId="1" animBg="1"/>
      <p:bldP spid="54" grpId="0" animBg="1"/>
      <p:bldP spid="54" grpId="1" animBg="1"/>
      <p:bldP spid="53" grpId="0" animBg="1"/>
      <p:bldP spid="53" grpId="1" animBg="1"/>
      <p:bldP spid="40" grpId="0"/>
      <p:bldP spid="41" grpId="0"/>
      <p:bldP spid="42" grpId="0"/>
      <p:bldP spid="43" grpId="0"/>
      <p:bldP spid="49" grpId="0"/>
      <p:bldP spid="52" grpId="0"/>
      <p:bldP spid="55" grpId="0"/>
      <p:bldP spid="56" grpId="0"/>
      <p:bldP spid="57" grpId="0"/>
      <p:bldP spid="60" grpId="0"/>
      <p:bldP spid="61" grpId="0"/>
      <p:bldP spid="62" grpId="0"/>
      <p:bldP spid="63" grpId="0"/>
      <p:bldP spid="64" grpId="0"/>
      <p:bldP spid="66" grpId="0"/>
      <p:bldP spid="70" grpId="0"/>
      <p:bldP spid="73" grpId="0"/>
      <p:bldP spid="74" grpId="0"/>
      <p:bldP spid="78" grpId="0"/>
      <p:bldP spid="79" grpId="0"/>
      <p:bldP spid="82" grpId="0"/>
      <p:bldP spid="85" grpId="0"/>
      <p:bldP spid="86" grpId="0"/>
      <p:bldP spid="87" grpId="0"/>
      <p:bldP spid="88" grpId="0"/>
      <p:bldP spid="89" grpId="0"/>
      <p:bldP spid="90" grpId="0"/>
      <p:bldP spid="15" grpId="0" animBg="1"/>
      <p:bldP spid="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12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Area of shaded region (Part-II)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4510983" y="1673221"/>
            <a:ext cx="979286" cy="3082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549490" y="1707610"/>
            <a:ext cx="903750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56589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62013" y="2442306"/>
            <a:ext cx="811212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450001" y="2023172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4026695" y="2005407"/>
            <a:ext cx="1864550" cy="2946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084026" y="2030107"/>
            <a:ext cx="1749887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868408" y="2022559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4028613" y="2347625"/>
            <a:ext cx="1864550" cy="2946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071806" y="2378513"/>
            <a:ext cx="1749887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214886" y="2013935"/>
            <a:ext cx="438503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0733" y="15599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1847" y="15599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4512" y="10876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77700" y="14492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>
            <a:stCxn id="13" idx="2"/>
            <a:endCxn id="13" idx="6"/>
          </p:cNvCxnSpPr>
          <p:nvPr/>
        </p:nvCxnSpPr>
        <p:spPr>
          <a:xfrm>
            <a:off x="6454512" y="22710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00" y="22094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8672" y="22094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93117" y="8191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53662" y="12311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23032" y="22094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00783" y="22094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83725" y="22504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7632700" y="15254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177701" y="15368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0"/>
            <a:endCxn id="13" idx="4"/>
          </p:cNvCxnSpPr>
          <p:nvPr/>
        </p:nvCxnSpPr>
        <p:spPr>
          <a:xfrm>
            <a:off x="7637911" y="10876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28716" y="16840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26071" y="20469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41462" y="1963994"/>
            <a:ext cx="1801200" cy="344904"/>
            <a:chOff x="4041462" y="1963994"/>
            <a:chExt cx="1801200" cy="344904"/>
          </a:xfrm>
        </p:grpSpPr>
        <p:sp>
          <p:nvSpPr>
            <p:cNvPr id="77" name="Rectangle 76"/>
            <p:cNvSpPr/>
            <p:nvPr/>
          </p:nvSpPr>
          <p:spPr>
            <a:xfrm>
              <a:off x="4041462" y="1970344"/>
              <a:ext cx="4991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DC</a:t>
              </a:r>
              <a:endParaRPr lang="en-US" sz="1600" b="1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24612" y="1970344"/>
              <a:ext cx="3078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506450" y="1963994"/>
              <a:ext cx="13362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R – 9) cm</a:t>
              </a:r>
              <a:endParaRPr lang="en-US" sz="1600" b="1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89415" y="2317750"/>
            <a:ext cx="2067997" cy="338554"/>
            <a:chOff x="1531527" y="4449137"/>
            <a:chExt cx="2067997" cy="338554"/>
          </a:xfrm>
        </p:grpSpPr>
        <p:sp>
          <p:nvSpPr>
            <p:cNvPr id="81" name="Rectangle 80"/>
            <p:cNvSpPr/>
            <p:nvPr/>
          </p:nvSpPr>
          <p:spPr>
            <a:xfrm>
              <a:off x="1531527" y="4449137"/>
              <a:ext cx="7068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CE</a:t>
              </a:r>
              <a:endParaRPr lang="en-US" sz="16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169237" y="4449137"/>
              <a:ext cx="30783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600" b="1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263312" y="4449137"/>
              <a:ext cx="13362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(</a:t>
              </a: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R – 5) cm</a:t>
              </a:r>
              <a:endParaRPr lang="en-US" sz="1600" b="1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762000" y="2396579"/>
            <a:ext cx="982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 – 5)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21980" y="1985800"/>
            <a:ext cx="6076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EC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583940" y="1985800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55392" y="1985800"/>
            <a:ext cx="1138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DC  CA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86331" y="2396579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682750" y="2396579"/>
            <a:ext cx="912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 – 9)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450001" y="2396579"/>
            <a:ext cx="290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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70949" y="2396579"/>
            <a:ext cx="351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799921" y="2801511"/>
            <a:ext cx="2032359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23636" y="2845587"/>
            <a:ext cx="2119026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(a–b)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a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– 2ab + b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endParaRPr lang="en-US" sz="1400" b="1" baseline="3000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01369" y="2852053"/>
            <a:ext cx="174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10R + 25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363118" y="2852053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514600" y="2852053"/>
            <a:ext cx="9870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3000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 </a:t>
            </a: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9R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917685" y="2931291"/>
            <a:ext cx="269965" cy="1871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2640161" y="2931291"/>
            <a:ext cx="269965" cy="1871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858882" y="3272505"/>
            <a:ext cx="592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25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63118" y="3272505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79675" y="3272505"/>
            <a:ext cx="1416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9R + 10R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1000" y="3680996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839832" y="3680996"/>
            <a:ext cx="592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363118" y="3680996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97150" y="3680996"/>
            <a:ext cx="496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25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07058" y="3985796"/>
            <a:ext cx="3235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Diameter of larger circle =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113264" y="3985796"/>
            <a:ext cx="913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50 cm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 rot="21588686">
            <a:off x="6581705" y="20471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 rot="21588686">
            <a:off x="7189002" y="12318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93760" y="17007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985020" y="24050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5" name="Right Arrow 94"/>
          <p:cNvSpPr/>
          <p:nvPr/>
        </p:nvSpPr>
        <p:spPr>
          <a:xfrm rot="16200000">
            <a:off x="7193597" y="22410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Freeform 120"/>
          <p:cNvSpPr/>
          <p:nvPr/>
        </p:nvSpPr>
        <p:spPr>
          <a:xfrm>
            <a:off x="7636669" y="21508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848600" y="22198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" y="3272505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81000" y="2852053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1000" y="2396579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1040" y="1680423"/>
            <a:ext cx="931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CA = ‘R’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7" grpId="1" animBg="1"/>
      <p:bldP spid="104" grpId="0" animBg="1"/>
      <p:bldP spid="104" grpId="1" animBg="1"/>
      <p:bldP spid="101" grpId="0" animBg="1"/>
      <p:bldP spid="101" grpId="1" animBg="1"/>
      <p:bldP spid="85" grpId="0" animBg="1"/>
      <p:bldP spid="96" grpId="0" animBg="1"/>
      <p:bldP spid="96" grpId="1" animBg="1"/>
      <p:bldP spid="94" grpId="0" animBg="1"/>
      <p:bldP spid="94" grpId="1" animBg="1"/>
      <p:bldP spid="86" grpId="0" animBg="1"/>
      <p:bldP spid="88" grpId="0" animBg="1"/>
      <p:bldP spid="88" grpId="1" animBg="1"/>
      <p:bldP spid="87" grpId="0" animBg="1"/>
      <p:bldP spid="87" grpId="1" animBg="1"/>
      <p:bldP spid="89" grpId="0"/>
      <p:bldP spid="93" grpId="0"/>
      <p:bldP spid="97" grpId="0"/>
      <p:bldP spid="98" grpId="0"/>
      <p:bldP spid="103" grpId="0"/>
      <p:bldP spid="105" grpId="0" animBg="1"/>
      <p:bldP spid="105" grpId="1" animBg="1"/>
      <p:bldP spid="106" grpId="0"/>
      <p:bldP spid="106" grpId="1"/>
      <p:bldP spid="107" grpId="0"/>
      <p:bldP spid="108" grpId="0"/>
      <p:bldP spid="109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72" grpId="0"/>
      <p:bldP spid="123" grpId="0"/>
      <p:bldP spid="124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/>
          <p:cNvSpPr/>
          <p:nvPr/>
        </p:nvSpPr>
        <p:spPr>
          <a:xfrm>
            <a:off x="1565897" y="1065529"/>
            <a:ext cx="2791793" cy="21907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267413" y="2743028"/>
            <a:ext cx="761787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4790683" y="2004170"/>
            <a:ext cx="390917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80636" y="803714"/>
            <a:ext cx="1193344" cy="236713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877445" y="3448050"/>
            <a:ext cx="3733155" cy="2946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900661" y="3477037"/>
            <a:ext cx="3647220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91008" y="2003576"/>
            <a:ext cx="390917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0733" y="1598086"/>
            <a:ext cx="1736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81847" y="1598086"/>
            <a:ext cx="2066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AE and DE.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54512" y="10114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77700" y="13730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Straight Connector 16"/>
          <p:cNvCxnSpPr>
            <a:stCxn id="15" idx="2"/>
            <a:endCxn id="15" idx="6"/>
          </p:cNvCxnSpPr>
          <p:nvPr/>
        </p:nvCxnSpPr>
        <p:spPr>
          <a:xfrm>
            <a:off x="6454512" y="21948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72200" y="21332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88672" y="21332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3117" y="7429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53662" y="11549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23032" y="21332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00783" y="21332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83725" y="21742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7632700" y="14492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177701" y="14606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5" idx="0"/>
            <a:endCxn id="15" idx="4"/>
          </p:cNvCxnSpPr>
          <p:nvPr/>
        </p:nvCxnSpPr>
        <p:spPr>
          <a:xfrm>
            <a:off x="7637911" y="10114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428716" y="16078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426071" y="19707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648845" y="3409950"/>
            <a:ext cx="3925171" cy="338554"/>
            <a:chOff x="818389" y="3985796"/>
            <a:chExt cx="3925171" cy="338554"/>
          </a:xfrm>
        </p:grpSpPr>
        <p:sp>
          <p:nvSpPr>
            <p:cNvPr id="72" name="Rectangle 71"/>
            <p:cNvSpPr/>
            <p:nvPr/>
          </p:nvSpPr>
          <p:spPr>
            <a:xfrm>
              <a:off x="818389" y="3985796"/>
              <a:ext cx="323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Diameter of larger circle =</a:t>
              </a:r>
              <a:endParaRPr lang="en-US" sz="16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30105" y="3985796"/>
              <a:ext cx="9134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6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50 cm</a:t>
              </a:r>
              <a:endParaRPr lang="en-US" sz="16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981475" y="1962150"/>
            <a:ext cx="3235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Diameter of smaller circle =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50581" y="1948545"/>
            <a:ext cx="1031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AB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12600" y="2351967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59650" y="2345617"/>
            <a:ext cx="4809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50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47000" y="2345617"/>
            <a:ext cx="271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34325" y="2345617"/>
            <a:ext cx="298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9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12600" y="2692108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81122" y="2692108"/>
            <a:ext cx="9798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41 cm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76325" y="2952750"/>
            <a:ext cx="3733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radius of smaller circle be ‘r’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76325" y="3373854"/>
            <a:ext cx="2940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of smaller circle (r)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912600" y="3373854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262553" y="3250029"/>
            <a:ext cx="685800" cy="573504"/>
            <a:chOff x="2660072" y="2190754"/>
            <a:chExt cx="489854" cy="573504"/>
          </a:xfrm>
        </p:grpSpPr>
        <p:sp>
          <p:nvSpPr>
            <p:cNvPr id="94" name="TextBox 93"/>
            <p:cNvSpPr txBox="1"/>
            <p:nvPr/>
          </p:nvSpPr>
          <p:spPr>
            <a:xfrm>
              <a:off x="2660072" y="2190754"/>
              <a:ext cx="489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41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708417" y="2476504"/>
              <a:ext cx="2371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2707082" y="242570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912600" y="3828758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01772" y="3828758"/>
            <a:ext cx="10750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20.5 cm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31132" y="811709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 rot="21588686">
            <a:off x="6581705" y="19709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 rot="21588686">
            <a:off x="7189002" y="11556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93760" y="16245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85020" y="23288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1" name="Right Arrow 60"/>
          <p:cNvSpPr/>
          <p:nvPr/>
        </p:nvSpPr>
        <p:spPr>
          <a:xfrm rot="16200000">
            <a:off x="7193597" y="21648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7636669" y="20746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48600" y="21436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49383" y="1948545"/>
            <a:ext cx="403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– 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48905" y="1948545"/>
            <a:ext cx="5684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BD</a:t>
            </a:r>
            <a:endParaRPr lang="en-US" sz="1600" b="1" baseline="3000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547" y="337385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63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82" grpId="0" animBg="1"/>
      <p:bldP spid="82" grpId="1" animBg="1"/>
      <p:bldP spid="83" grpId="0" animBg="1"/>
      <p:bldP spid="83" grpId="1" animBg="1"/>
      <p:bldP spid="3" grpId="0" animBg="1"/>
      <p:bldP spid="78" grpId="0" animBg="1"/>
      <p:bldP spid="78" grpId="1" animBg="1"/>
      <p:bldP spid="77" grpId="0" animBg="1"/>
      <p:bldP spid="77" grpId="1" animBg="1"/>
      <p:bldP spid="75" grpId="0"/>
      <p:bldP spid="76" grpId="0"/>
      <p:bldP spid="79" grpId="0"/>
      <p:bldP spid="80" grpId="0"/>
      <p:bldP spid="81" grpId="0"/>
      <p:bldP spid="84" grpId="0"/>
      <p:bldP spid="85" grpId="0"/>
      <p:bldP spid="86" grpId="0"/>
      <p:bldP spid="89" grpId="0"/>
      <p:bldP spid="90" grpId="0"/>
      <p:bldP spid="91" grpId="0"/>
      <p:bldP spid="97" grpId="0"/>
      <p:bldP spid="98" grpId="0"/>
      <p:bldP spid="100" grpId="0"/>
      <p:bldP spid="56" grpId="0"/>
      <p:bldP spid="64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3050860" y="3365435"/>
            <a:ext cx="242039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775559" y="3650769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34214" y="3650769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3.14 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45844" y="3650769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45.5 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75559" y="3281779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28722" y="3281779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19100" y="3281779"/>
            <a:ext cx="2600392" cy="31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(25 + 20.5) (25 – 20.5) </a:t>
            </a:r>
            <a:endParaRPr lang="en-US" sz="1600" b="1" baseline="30000" dirty="0">
              <a:solidFill>
                <a:prstClr val="black"/>
              </a:solidFill>
              <a:latin typeface="Bookman Old Style"/>
              <a:sym typeface="Symbol"/>
            </a:endParaRPr>
          </a:p>
          <a:p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564631" y="4443752"/>
            <a:ext cx="3985146" cy="292214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111750" y="1310175"/>
            <a:ext cx="1500983" cy="235516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267075" y="2998242"/>
            <a:ext cx="1343025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5080000" y="4035412"/>
            <a:ext cx="3606800" cy="2946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144960" y="4072110"/>
            <a:ext cx="3488499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816035" y="2626399"/>
            <a:ext cx="205162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00650" y="3714750"/>
            <a:ext cx="3375361" cy="294688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57800" y="3750652"/>
            <a:ext cx="3289436" cy="2367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335167" y="2639068"/>
            <a:ext cx="270792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24000" y="1306798"/>
            <a:ext cx="3581400" cy="235516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456" y="260352"/>
            <a:ext cx="8146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In  given figure, a crescent is formed by two circle which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touch at A. C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of the large circle.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The width of the crescent at BD is 9 cm and at EF it is 5 cm.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: (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) the radii of two circles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        (ii) the area of the shaded region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 (Use </a:t>
            </a:r>
            <a:r>
              <a:rPr lang="en-US" sz="1600" b="1" dirty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= 3.14)</a:t>
            </a:r>
          </a:p>
          <a:p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4512" y="1316216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77700" y="1677810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>
            <a:stCxn id="12" idx="2"/>
            <a:endCxn id="12" idx="6"/>
          </p:cNvCxnSpPr>
          <p:nvPr/>
        </p:nvCxnSpPr>
        <p:spPr>
          <a:xfrm>
            <a:off x="6454512" y="2499614"/>
            <a:ext cx="2366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72200" y="24380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88672" y="2438064"/>
            <a:ext cx="27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93117" y="1047750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3662" y="1459703"/>
            <a:ext cx="2333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23032" y="2438064"/>
            <a:ext cx="2133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00783" y="2438064"/>
            <a:ext cx="213387" cy="278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  <a:endParaRPr lang="en-US" sz="1500" b="1" dirty="0" smtClea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983725" y="2479016"/>
            <a:ext cx="31557" cy="3155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632700" y="1754047"/>
            <a:ext cx="1192213" cy="742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77701" y="1765472"/>
            <a:ext cx="460210" cy="745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0"/>
            <a:endCxn id="12" idx="4"/>
          </p:cNvCxnSpPr>
          <p:nvPr/>
        </p:nvCxnSpPr>
        <p:spPr>
          <a:xfrm>
            <a:off x="7637911" y="1316216"/>
            <a:ext cx="0" cy="236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28716" y="1912697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26071" y="2275593"/>
            <a:ext cx="272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2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</a:t>
            </a:r>
            <a:endParaRPr lang="en-US" sz="12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0733" y="1974850"/>
            <a:ext cx="612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51711" y="3725323"/>
            <a:ext cx="3925171" cy="307777"/>
            <a:chOff x="818389" y="3985796"/>
            <a:chExt cx="3925171" cy="307777"/>
          </a:xfrm>
        </p:grpSpPr>
        <p:sp>
          <p:nvSpPr>
            <p:cNvPr id="39" name="Rectangle 38"/>
            <p:cNvSpPr/>
            <p:nvPr/>
          </p:nvSpPr>
          <p:spPr>
            <a:xfrm>
              <a:off x="818389" y="3985796"/>
              <a:ext cx="32357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Radius of larger circle (R) =</a:t>
              </a:r>
              <a:endPara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30105" y="3985796"/>
              <a:ext cx="9134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25 cm</a:t>
              </a:r>
              <a:endPara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31132" y="811709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651711" y="4045985"/>
            <a:ext cx="4035089" cy="307777"/>
            <a:chOff x="818389" y="3985796"/>
            <a:chExt cx="4035089" cy="307777"/>
          </a:xfrm>
        </p:grpSpPr>
        <p:sp>
          <p:nvSpPr>
            <p:cNvPr id="61" name="Rectangle 60"/>
            <p:cNvSpPr/>
            <p:nvPr/>
          </p:nvSpPr>
          <p:spPr>
            <a:xfrm>
              <a:off x="818389" y="3985796"/>
              <a:ext cx="323578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Radius of smaller circle (r) =</a:t>
              </a:r>
              <a:endPara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830105" y="3985796"/>
              <a:ext cx="102337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33413" indent="-633413" algn="r">
                <a:buClr>
                  <a:prstClr val="white"/>
                </a:buClr>
              </a:pPr>
              <a:r>
                <a:rPr lang="en-US" sz="1400" b="1" dirty="0" smtClean="0">
                  <a:solidFill>
                    <a:sysClr val="windowText" lastClr="000000"/>
                  </a:solidFill>
                  <a:latin typeface="Bookman Old Style" pitchFamily="18" charset="0"/>
                  <a:sym typeface="Symbol"/>
                </a:rPr>
                <a:t>20.5 cm</a:t>
              </a:r>
              <a:endPara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6458826" y="1321018"/>
            <a:ext cx="2366796" cy="2366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61203" y="1601217"/>
            <a:ext cx="5968197" cy="31067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9980" y="1618713"/>
            <a:ext cx="2254875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shaded region =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772311" y="1626307"/>
            <a:ext cx="3800214" cy="26049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27862" y="1618713"/>
            <a:ext cx="1863533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(larger circle)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69071" y="1618713"/>
            <a:ext cx="277002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1722" y="1618713"/>
            <a:ext cx="2137821" cy="246221"/>
          </a:xfrm>
          <a:prstGeom prst="rect">
            <a:avLst/>
          </a:prstGeom>
          <a:effectLst/>
        </p:spPr>
        <p:txBody>
          <a:bodyPr wrap="square" lIns="91440" tIns="0" rIns="91440" bIns="0">
            <a:spAutoFit/>
          </a:bodyPr>
          <a:lstStyle/>
          <a:p>
            <a:pPr marL="633413" indent="-633413">
              <a:buClr>
                <a:prstClr val="white"/>
              </a:buClr>
            </a:pP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(smaller circle)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7236" y="2228850"/>
            <a:ext cx="3337239" cy="338554"/>
            <a:chOff x="547686" y="2228850"/>
            <a:chExt cx="3337239" cy="338554"/>
          </a:xfrm>
        </p:grpSpPr>
        <p:sp>
          <p:nvSpPr>
            <p:cNvPr id="56" name="Rectangle 55"/>
            <p:cNvSpPr/>
            <p:nvPr/>
          </p:nvSpPr>
          <p:spPr>
            <a:xfrm>
              <a:off x="547686" y="2228850"/>
              <a:ext cx="22701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(shaded region)  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91320" y="2228850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 =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97768" y="2228850"/>
              <a:ext cx="10871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2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 – r</a:t>
              </a:r>
              <a:r>
                <a:rPr lang="en-US" sz="1600" b="1" baseline="30000" dirty="0" smtClean="0">
                  <a:solidFill>
                    <a:prstClr val="black"/>
                  </a:solidFill>
                  <a:latin typeface="Bookman Old Style"/>
                  <a:sym typeface="Symbol"/>
                </a:rPr>
                <a:t>2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H="1">
            <a:off x="3093763" y="2497141"/>
            <a:ext cx="1214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701375" y="2497141"/>
            <a:ext cx="1214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775559" y="2587314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28722" y="258731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184908" y="2587314"/>
            <a:ext cx="994183" cy="31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/>
                <a:sym typeface="Symbol"/>
              </a:rPr>
              <a:t>(R</a:t>
            </a:r>
            <a:r>
              <a:rPr lang="en-US" sz="1600" b="1" baseline="30000" dirty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/>
                <a:sym typeface="Symbol"/>
              </a:rPr>
              <a:t> – 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)</a:t>
            </a:r>
            <a:endParaRPr lang="en-US" sz="1600" b="1" baseline="30000" dirty="0">
              <a:solidFill>
                <a:prstClr val="black"/>
              </a:solidFill>
              <a:latin typeface="Bookman Old Style"/>
              <a:sym typeface="Symbol"/>
            </a:endParaRPr>
          </a:p>
          <a:p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75559" y="2952750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8722" y="295275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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212091" y="2952750"/>
            <a:ext cx="856325" cy="312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(25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  <a:sym typeface="Symbol"/>
              </a:rPr>
              <a:t>– </a:t>
            </a:r>
            <a:endParaRPr lang="en-US" sz="1600" b="1" baseline="30000" dirty="0">
              <a:solidFill>
                <a:prstClr val="black"/>
              </a:solidFill>
              <a:latin typeface="Bookman Old Style"/>
              <a:sym typeface="Symbol"/>
            </a:endParaRPr>
          </a:p>
          <a:p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55369" y="2952750"/>
            <a:ext cx="889987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20.5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) </a:t>
            </a:r>
            <a:endParaRPr lang="en-US" sz="1600" b="1" baseline="30000" dirty="0">
              <a:solidFill>
                <a:prstClr val="black"/>
              </a:solidFill>
              <a:latin typeface="Bookman Old Style"/>
              <a:sym typeface="Symbol"/>
            </a:endParaRPr>
          </a:p>
          <a:p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1284115" y="3283878"/>
            <a:ext cx="3200196" cy="577725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3" name="TextBox 58"/>
          <p:cNvSpPr txBox="1">
            <a:spLocks noChangeArrowheads="1"/>
          </p:cNvSpPr>
          <p:nvPr/>
        </p:nvSpPr>
        <p:spPr bwMode="auto">
          <a:xfrm>
            <a:off x="1266938" y="3282375"/>
            <a:ext cx="320213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circle?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68159" y="3347312"/>
            <a:ext cx="6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r</a:t>
            </a:r>
            <a:r>
              <a:rPr lang="en-US" sz="2400" b="1" baseline="30000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 </a:t>
            </a:r>
            <a:endParaRPr lang="en-US" sz="24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908505" y="1962150"/>
            <a:ext cx="2187495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66434" y="1999876"/>
            <a:ext cx="2206575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– 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b</a:t>
            </a:r>
            <a:r>
              <a:rPr lang="en-US" sz="1400" b="1" baseline="30000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 = (a + b) (a – b)</a:t>
            </a:r>
            <a:endParaRPr lang="en-US" sz="1400" b="1" baseline="3000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601959" y="3650769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  <a:sym typeface="Symbol"/>
              </a:rPr>
              <a:t>4.5 </a:t>
            </a:r>
            <a:endParaRPr lang="en-US" sz="1600" b="1" baseline="30000" dirty="0" smtClean="0">
              <a:solidFill>
                <a:prstClr val="black"/>
              </a:solidFill>
              <a:latin typeface="Bookman Old Style"/>
              <a:sym typeface="Symbo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75559" y="4013596"/>
            <a:ext cx="307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6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034214" y="4013596"/>
            <a:ext cx="1556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4675" indent="-574675" algn="just">
              <a:buClr>
                <a:prstClr val="white"/>
              </a:buClr>
            </a:pP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642.915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16255" y="4416178"/>
            <a:ext cx="294042" cy="3385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3626" y="4417695"/>
            <a:ext cx="3907153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(shaded region) is </a:t>
            </a:r>
            <a:r>
              <a:rPr lang="en-US" sz="1600" b="1" dirty="0">
                <a:solidFill>
                  <a:prstClr val="black"/>
                </a:solidFill>
                <a:latin typeface="Bookman Old Style"/>
              </a:rPr>
              <a:t>642.915 cm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636669" y="2379403"/>
            <a:ext cx="104775" cy="111919"/>
          </a:xfrm>
          <a:custGeom>
            <a:avLst/>
            <a:gdLst>
              <a:gd name="connsiteX0" fmla="*/ 0 w 104775"/>
              <a:gd name="connsiteY0" fmla="*/ 0 h 111919"/>
              <a:gd name="connsiteX1" fmla="*/ 104775 w 104775"/>
              <a:gd name="connsiteY1" fmla="*/ 0 h 111919"/>
              <a:gd name="connsiteX2" fmla="*/ 104775 w 104775"/>
              <a:gd name="connsiteY2" fmla="*/ 111919 h 11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111919">
                <a:moveTo>
                  <a:pt x="0" y="0"/>
                </a:moveTo>
                <a:lnTo>
                  <a:pt x="104775" y="0"/>
                </a:lnTo>
                <a:lnTo>
                  <a:pt x="104775" y="11191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848600" y="2448459"/>
            <a:ext cx="4002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47" name="Oval 46"/>
          <p:cNvSpPr/>
          <p:nvPr/>
        </p:nvSpPr>
        <p:spPr>
          <a:xfrm>
            <a:off x="6459576" y="1316901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82013" y="1672147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64100" y="1040309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 rot="21588686">
            <a:off x="6581705" y="2275716"/>
            <a:ext cx="532958" cy="246221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 cm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 rot="21588686">
            <a:off x="7189002" y="1460448"/>
            <a:ext cx="453300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cm</a:t>
            </a:r>
            <a:endParaRPr lang="en-US" sz="8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93760" y="1929350"/>
            <a:ext cx="697751" cy="230832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9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9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85020" y="2633683"/>
            <a:ext cx="619219" cy="215444"/>
          </a:xfrm>
          <a:prstGeom prst="rect">
            <a:avLst/>
          </a:prstGeom>
          <a:solidFill>
            <a:srgbClr val="FFFF00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800" b="1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(90 – )</a:t>
            </a:r>
            <a:endParaRPr lang="en-US" sz="800" b="1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106" name="Right Arrow 105"/>
          <p:cNvSpPr/>
          <p:nvPr/>
        </p:nvSpPr>
        <p:spPr>
          <a:xfrm rot="16200000">
            <a:off x="7193597" y="2469699"/>
            <a:ext cx="227596" cy="104148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6459576" y="1316901"/>
            <a:ext cx="2366796" cy="23667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7182013" y="1672147"/>
            <a:ext cx="1643609" cy="16436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/>
      <p:bldP spid="86" grpId="0"/>
      <p:bldP spid="87" grpId="0"/>
      <p:bldP spid="77" grpId="0"/>
      <p:bldP spid="78" grpId="0"/>
      <p:bldP spid="82" grpId="0"/>
      <p:bldP spid="93" grpId="0" animBg="1"/>
      <p:bldP spid="83" grpId="0" animBg="1"/>
      <p:bldP spid="83" grpId="1" animBg="1"/>
      <p:bldP spid="79" grpId="0" animBg="1"/>
      <p:bldP spid="79" grpId="1" animBg="1"/>
      <p:bldP spid="59" grpId="0" animBg="1"/>
      <p:bldP spid="75" grpId="0" animBg="1"/>
      <p:bldP spid="75" grpId="1" animBg="1"/>
      <p:bldP spid="68" grpId="0" animBg="1"/>
      <p:bldP spid="68" grpId="1" animBg="1"/>
      <p:bldP spid="6" grpId="0" animBg="1"/>
      <p:bldP spid="66" grpId="0" animBg="1"/>
      <p:bldP spid="66" grpId="1" animBg="1"/>
      <p:bldP spid="65" grpId="0" animBg="1"/>
      <p:bldP spid="65" grpId="1" animBg="1"/>
      <p:bldP spid="41" grpId="0" animBg="1"/>
      <p:bldP spid="41" grpId="1" animBg="1"/>
      <p:bldP spid="12" grpId="0" animBg="1"/>
      <p:bldP spid="44" grpId="0" animBg="1"/>
      <p:bldP spid="44" grpId="1" animBg="1"/>
      <p:bldP spid="45" grpId="0"/>
      <p:bldP spid="45" grpId="1"/>
      <p:bldP spid="51" grpId="0" animBg="1"/>
      <p:bldP spid="51" grpId="1" animBg="1"/>
      <p:bldP spid="46" grpId="0"/>
      <p:bldP spid="46" grpId="1"/>
      <p:bldP spid="48" grpId="0"/>
      <p:bldP spid="48" grpId="1"/>
      <p:bldP spid="49" grpId="0"/>
      <p:bldP spid="49" grpId="1"/>
      <p:bldP spid="72" grpId="0"/>
      <p:bldP spid="73" grpId="0"/>
      <p:bldP spid="74" grpId="0"/>
      <p:bldP spid="63" grpId="0"/>
      <p:bldP spid="64" grpId="0"/>
      <p:bldP spid="67" grpId="0"/>
      <p:bldP spid="76" grpId="0"/>
      <p:bldP spid="52" grpId="0" animBg="1"/>
      <p:bldP spid="52" grpId="1" animBg="1"/>
      <p:bldP spid="53" grpId="0"/>
      <p:bldP spid="53" grpId="1"/>
      <p:bldP spid="54" grpId="0"/>
      <p:bldP spid="54" grpId="1"/>
      <p:bldP spid="80" grpId="0" animBg="1"/>
      <p:bldP spid="80" grpId="1" animBg="1"/>
      <p:bldP spid="81" grpId="0"/>
      <p:bldP spid="81" grpId="1"/>
      <p:bldP spid="88" grpId="0"/>
      <p:bldP spid="89" grpId="0"/>
      <p:bldP spid="90" grpId="0"/>
      <p:bldP spid="91" grpId="0"/>
      <p:bldP spid="92" grpId="0"/>
      <p:bldP spid="47" grpId="0" animBg="1"/>
      <p:bldP spid="47" grpId="1" animBg="1"/>
      <p:bldP spid="50" grpId="0" animBg="1"/>
      <p:bldP spid="50" grpId="1" animBg="1"/>
      <p:bldP spid="101" grpId="0"/>
      <p:bldP spid="94" grpId="0" animBg="1"/>
      <p:bldP spid="94" grpId="1" animBg="1"/>
      <p:bldP spid="95" grpId="0" animBg="1"/>
      <p:bldP spid="9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13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492240" y="2377440"/>
            <a:ext cx="2299027" cy="2286000"/>
            <a:chOff x="6492240" y="2377440"/>
            <a:chExt cx="2299027" cy="2286000"/>
          </a:xfrm>
        </p:grpSpPr>
        <p:sp>
          <p:nvSpPr>
            <p:cNvPr id="87" name="Rounded Rectangle 86"/>
            <p:cNvSpPr/>
            <p:nvPr/>
          </p:nvSpPr>
          <p:spPr>
            <a:xfrm>
              <a:off x="6492240" y="2377440"/>
              <a:ext cx="2278188" cy="2286000"/>
            </a:xfrm>
            <a:prstGeom prst="roundRect">
              <a:avLst>
                <a:gd name="adj" fmla="val 777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92240" y="2647950"/>
              <a:ext cx="21050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(semicircle with</a:t>
              </a:r>
            </a:p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    diameter PR)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92240" y="3129975"/>
              <a:ext cx="229902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+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(semicircle with</a:t>
              </a:r>
            </a:p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    diameter PQ)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92240" y="4011930"/>
              <a:ext cx="22781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–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(semicircle with</a:t>
              </a:r>
            </a:p>
            <a:p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    diameter RQ)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92240" y="2377440"/>
              <a:ext cx="22124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(shaded region) =</a:t>
              </a:r>
            </a:p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   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492240" y="3669030"/>
              <a:ext cx="14494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+  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PRQ) </a:t>
              </a: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194479" y="4406013"/>
            <a:ext cx="4400290" cy="3488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  <a:p>
            <a:pPr algn="ctr"/>
            <a:endParaRPr lang="en-US" sz="1600" b="1" kern="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Chord 11"/>
          <p:cNvSpPr/>
          <p:nvPr/>
        </p:nvSpPr>
        <p:spPr>
          <a:xfrm>
            <a:off x="5222464" y="610757"/>
            <a:ext cx="1303281" cy="1468412"/>
          </a:xfrm>
          <a:custGeom>
            <a:avLst/>
            <a:gdLst>
              <a:gd name="connsiteX0" fmla="*/ 316199 w 1641856"/>
              <a:gd name="connsiteY0" fmla="*/ 1468362 h 1641856"/>
              <a:gd name="connsiteX1" fmla="*/ 164964 w 1641856"/>
              <a:gd name="connsiteY1" fmla="*/ 327335 h 1641856"/>
              <a:gd name="connsiteX2" fmla="*/ 1303241 w 1641856"/>
              <a:gd name="connsiteY2" fmla="*/ 156626 h 1641856"/>
              <a:gd name="connsiteX3" fmla="*/ 316199 w 1641856"/>
              <a:gd name="connsiteY3" fmla="*/ 1468362 h 1641856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  <a:gd name="connsiteX0" fmla="*/ 316239 w 1303281"/>
              <a:gd name="connsiteY0" fmla="*/ 1468412 h 1468412"/>
              <a:gd name="connsiteX1" fmla="*/ 165004 w 1303281"/>
              <a:gd name="connsiteY1" fmla="*/ 327385 h 1468412"/>
              <a:gd name="connsiteX2" fmla="*/ 1303281 w 1303281"/>
              <a:gd name="connsiteY2" fmla="*/ 156676 h 1468412"/>
              <a:gd name="connsiteX3" fmla="*/ 316239 w 1303281"/>
              <a:gd name="connsiteY3" fmla="*/ 1468412 h 14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3281" h="1468412">
                <a:moveTo>
                  <a:pt x="316239" y="1468412"/>
                </a:moveTo>
                <a:cubicBezTo>
                  <a:pt x="-37016" y="1193020"/>
                  <a:pt x="-104312" y="685294"/>
                  <a:pt x="165004" y="327385"/>
                </a:cubicBezTo>
                <a:cubicBezTo>
                  <a:pt x="434320" y="-30524"/>
                  <a:pt x="940822" y="-106485"/>
                  <a:pt x="1303281" y="156676"/>
                </a:cubicBezTo>
                <a:cubicBezTo>
                  <a:pt x="1094917" y="184346"/>
                  <a:pt x="305528" y="624767"/>
                  <a:pt x="316239" y="1468412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Chord 11"/>
          <p:cNvSpPr/>
          <p:nvPr/>
        </p:nvSpPr>
        <p:spPr>
          <a:xfrm>
            <a:off x="6544765" y="330138"/>
            <a:ext cx="1962850" cy="1755750"/>
          </a:xfrm>
          <a:custGeom>
            <a:avLst/>
            <a:gdLst>
              <a:gd name="connsiteX0" fmla="*/ 222705 w 2194560"/>
              <a:gd name="connsiteY0" fmla="*/ 434602 h 2194560"/>
              <a:gd name="connsiteX1" fmla="*/ 1755451 w 2194560"/>
              <a:gd name="connsiteY1" fmla="*/ 219308 h 2194560"/>
              <a:gd name="connsiteX2" fmla="*/ 1978626 w 2194560"/>
              <a:gd name="connsiteY2" fmla="*/ 1750926 h 2194560"/>
              <a:gd name="connsiteX3" fmla="*/ 222705 w 2194560"/>
              <a:gd name="connsiteY3" fmla="*/ 434602 h 2194560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71921"/>
              <a:gd name="connsiteY0" fmla="*/ 434664 h 1750988"/>
              <a:gd name="connsiteX1" fmla="*/ 1532746 w 1971921"/>
              <a:gd name="connsiteY1" fmla="*/ 219370 h 1750988"/>
              <a:gd name="connsiteX2" fmla="*/ 1755921 w 1971921"/>
              <a:gd name="connsiteY2" fmla="*/ 1750988 h 1750988"/>
              <a:gd name="connsiteX3" fmla="*/ 0 w 1971921"/>
              <a:gd name="connsiteY3" fmla="*/ 434664 h 1750988"/>
              <a:gd name="connsiteX0" fmla="*/ 0 w 1962850"/>
              <a:gd name="connsiteY0" fmla="*/ 434664 h 1755750"/>
              <a:gd name="connsiteX1" fmla="*/ 1532746 w 1962850"/>
              <a:gd name="connsiteY1" fmla="*/ 219370 h 1755750"/>
              <a:gd name="connsiteX2" fmla="*/ 1741633 w 1962850"/>
              <a:gd name="connsiteY2" fmla="*/ 1755750 h 1755750"/>
              <a:gd name="connsiteX3" fmla="*/ 0 w 1962850"/>
              <a:gd name="connsiteY3" fmla="*/ 434664 h 175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850" h="1755750">
                <a:moveTo>
                  <a:pt x="0" y="434664"/>
                </a:moveTo>
                <a:cubicBezTo>
                  <a:pt x="364656" y="-46595"/>
                  <a:pt x="1049618" y="-142807"/>
                  <a:pt x="1532746" y="219370"/>
                </a:cubicBezTo>
                <a:cubicBezTo>
                  <a:pt x="2015874" y="581546"/>
                  <a:pt x="2101320" y="1270766"/>
                  <a:pt x="1741633" y="1755750"/>
                </a:cubicBezTo>
                <a:cubicBezTo>
                  <a:pt x="1794501" y="1169338"/>
                  <a:pt x="1018695" y="106676"/>
                  <a:pt x="0" y="43466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811456" y="2882706"/>
            <a:ext cx="365760" cy="41148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725856" y="2882265"/>
            <a:ext cx="365760" cy="41148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619301" y="2882265"/>
            <a:ext cx="365760" cy="41148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252840" y="3476625"/>
            <a:ext cx="32004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784335" y="3476625"/>
            <a:ext cx="32004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306305" y="3476625"/>
            <a:ext cx="32004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237600" y="4514850"/>
            <a:ext cx="731520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64540" y="2023110"/>
            <a:ext cx="3502836" cy="277063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42950" y="2308858"/>
            <a:ext cx="3502836" cy="277063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44220" y="2586988"/>
            <a:ext cx="3502836" cy="277063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02993" y="2578450"/>
            <a:ext cx="1082303" cy="291196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91490" y="1484630"/>
            <a:ext cx="2543251" cy="277063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25048" y="1234440"/>
            <a:ext cx="623667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244405" y="1234440"/>
            <a:ext cx="623667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958005" y="1234440"/>
            <a:ext cx="623667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199" y="1188720"/>
            <a:ext cx="2668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3, 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4, r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PRQ) = 24 sq. units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"/>
            <a:ext cx="4471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Find the area of the shaded portion.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40480" y="4389120"/>
            <a:ext cx="4885064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 Area of the shaded region is 24 sq.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1733550"/>
            <a:ext cx="2993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Area of the shaded region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91440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12080" y="57150"/>
            <a:ext cx="3291840" cy="3291840"/>
            <a:chOff x="5212080" y="91440"/>
            <a:chExt cx="3291840" cy="3291840"/>
          </a:xfrm>
        </p:grpSpPr>
        <p:grpSp>
          <p:nvGrpSpPr>
            <p:cNvPr id="9" name="Group 8"/>
            <p:cNvGrpSpPr/>
            <p:nvPr/>
          </p:nvGrpSpPr>
          <p:grpSpPr>
            <a:xfrm rot="7620000">
              <a:off x="5212080" y="91440"/>
              <a:ext cx="3291840" cy="3291840"/>
              <a:chOff x="4937760" y="182880"/>
              <a:chExt cx="3291840" cy="329184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37760" y="457200"/>
                <a:ext cx="2743200" cy="3017520"/>
                <a:chOff x="4846320" y="640080"/>
                <a:chExt cx="2743200" cy="3017520"/>
              </a:xfrm>
            </p:grpSpPr>
            <p:sp>
              <p:nvSpPr>
                <p:cNvPr id="2" name="Isosceles Triangle 1"/>
                <p:cNvSpPr/>
                <p:nvPr/>
              </p:nvSpPr>
              <p:spPr>
                <a:xfrm>
                  <a:off x="5943600" y="640080"/>
                  <a:ext cx="1645920" cy="2194560"/>
                </a:xfrm>
                <a:prstGeom prst="triangle">
                  <a:avLst>
                    <a:gd name="adj" fmla="val 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" name="Arc 2"/>
                <p:cNvSpPr/>
                <p:nvPr/>
              </p:nvSpPr>
              <p:spPr>
                <a:xfrm>
                  <a:off x="5943600" y="2011680"/>
                  <a:ext cx="1645920" cy="1645920"/>
                </a:xfrm>
                <a:prstGeom prst="arc">
                  <a:avLst>
                    <a:gd name="adj1" fmla="val 3562"/>
                    <a:gd name="adj2" fmla="val 108043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Arc 19"/>
                <p:cNvSpPr/>
                <p:nvPr/>
              </p:nvSpPr>
              <p:spPr>
                <a:xfrm rot="5400000">
                  <a:off x="4846320" y="640080"/>
                  <a:ext cx="2194560" cy="2194560"/>
                </a:xfrm>
                <a:prstGeom prst="arc">
                  <a:avLst>
                    <a:gd name="adj1" fmla="val 3562"/>
                    <a:gd name="adj2" fmla="val 1080433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1" name="Arc 20"/>
              <p:cNvSpPr/>
              <p:nvPr/>
            </p:nvSpPr>
            <p:spPr>
              <a:xfrm rot="3180000">
                <a:off x="5486400" y="182880"/>
                <a:ext cx="2743200" cy="2743200"/>
              </a:xfrm>
              <a:prstGeom prst="arc">
                <a:avLst>
                  <a:gd name="adj1" fmla="val 3562"/>
                  <a:gd name="adj2" fmla="val 10804335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6355080" y="50292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94960" y="210312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8160" y="2103120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03580" y="1977390"/>
            <a:ext cx="35637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 diameter PR)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400" y="2263138"/>
            <a:ext cx="3760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 diameter PQ)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" y="2537458"/>
            <a:ext cx="3764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(semicircle with diameter RQ)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" y="292227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00100" y="2830830"/>
                <a:ext cx="877163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r>
                  <a:rPr lang="en-US" b="1" baseline="-25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  <a:r>
                  <a:rPr lang="en-US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00" y="2830830"/>
                <a:ext cx="877163" cy="491096"/>
              </a:xfrm>
              <a:prstGeom prst="rect">
                <a:avLst/>
              </a:prstGeom>
              <a:blipFill rotWithShape="1"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468681" y="2830830"/>
                <a:ext cx="1015021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r>
                  <a:rPr lang="en-US" b="1" baseline="-25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r>
                  <a:rPr lang="en-US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81" y="2830830"/>
                <a:ext cx="1015021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5422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383081" y="2830830"/>
                <a:ext cx="992579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r>
                  <a:rPr lang="en-US" b="1" baseline="-25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3</a:t>
                </a:r>
                <a:r>
                  <a:rPr lang="en-US" b="1" baseline="30000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81" y="2830830"/>
                <a:ext cx="992579" cy="491096"/>
              </a:xfrm>
              <a:prstGeom prst="rect">
                <a:avLst/>
              </a:prstGeom>
              <a:blipFill rotWithShape="1">
                <a:blip r:embed="rId4"/>
                <a:stretch>
                  <a:fillRect l="-5521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457200" y="34251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77240" y="3333750"/>
                <a:ext cx="490840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333750"/>
                <a:ext cx="490840" cy="491096"/>
              </a:xfrm>
              <a:prstGeom prst="rect">
                <a:avLst/>
              </a:prstGeom>
              <a:blipFill rotWithShape="1">
                <a:blip r:embed="rId5"/>
                <a:stretch>
                  <a:fillRect r="-10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1115680" y="3425190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27160" y="3425190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75800" y="3425190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57200" y="397383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77240" y="3882390"/>
                <a:ext cx="490840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882390"/>
                <a:ext cx="490840" cy="491096"/>
              </a:xfrm>
              <a:prstGeom prst="rect">
                <a:avLst/>
              </a:prstGeom>
              <a:blipFill rotWithShape="1">
                <a:blip r:embed="rId5"/>
                <a:stretch>
                  <a:fillRect r="-10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1115680" y="3973830"/>
            <a:ext cx="4764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81440" y="3973830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+ 4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84360" y="3973830"/>
            <a:ext cx="6495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5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" y="44767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77240" y="4385310"/>
                <a:ext cx="490840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385310"/>
                <a:ext cx="490840" cy="491096"/>
              </a:xfrm>
              <a:prstGeom prst="rect">
                <a:avLst/>
              </a:prstGeom>
              <a:blipFill rotWithShape="1">
                <a:blip r:embed="rId6"/>
                <a:stretch>
                  <a:fillRect r="-10000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1115680" y="4476750"/>
            <a:ext cx="386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(9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390000" y="447675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+ 16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38640" y="4476750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25)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40480" y="347472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4389120" y="3383280"/>
                <a:ext cx="707245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0" y="3383280"/>
                <a:ext cx="707245" cy="491096"/>
              </a:xfrm>
              <a:prstGeom prst="rect">
                <a:avLst/>
              </a:prstGeom>
              <a:blipFill rotWithShape="1">
                <a:blip r:embed="rId7"/>
                <a:stretch>
                  <a:fillRect l="-6897" r="-603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4937760" y="3474720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(0)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40480" y="3931920"/>
            <a:ext cx="1648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24 sq. units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40480" y="301752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4343400" y="2926080"/>
                <a:ext cx="707245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  <a:latin typeface="Bookman Old Style"/>
                  </a:rPr>
                  <a:t> </a:t>
                </a:r>
                <a:endParaRPr lang="en-US" b="1" baseline="30000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926080"/>
                <a:ext cx="707245" cy="491096"/>
              </a:xfrm>
              <a:prstGeom prst="rect">
                <a:avLst/>
              </a:prstGeom>
              <a:blipFill rotWithShape="1">
                <a:blip r:embed="rId8"/>
                <a:stretch>
                  <a:fillRect l="-7759" r="-603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4892040" y="3017520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(25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03520" y="3017520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– 25)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40480" y="292608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-3180000">
            <a:off x="5852160" y="1245870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 rot="2220000">
            <a:off x="6949440" y="1337310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83680" y="1809750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4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 5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1965960" y="1101297"/>
            <a:ext cx="2862986" cy="632253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What is formula for </a:t>
            </a:r>
          </a:p>
          <a:p>
            <a:pPr algn="ctr"/>
            <a:r>
              <a:rPr lang="en-IN" sz="14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finding area of semicircle ?</a:t>
            </a:r>
            <a:endParaRPr lang="en-IN" sz="14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970733" y="1155069"/>
            <a:ext cx="862061" cy="567154"/>
            <a:chOff x="1452673" y="3234690"/>
            <a:chExt cx="862061" cy="567154"/>
          </a:xfrm>
        </p:grpSpPr>
        <p:grpSp>
          <p:nvGrpSpPr>
            <p:cNvPr id="95" name="Group 94"/>
            <p:cNvGrpSpPr/>
            <p:nvPr/>
          </p:nvGrpSpPr>
          <p:grpSpPr>
            <a:xfrm>
              <a:off x="1452673" y="3234690"/>
              <a:ext cx="339210" cy="567154"/>
              <a:chOff x="1224073" y="3996690"/>
              <a:chExt cx="339210" cy="56715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242361" y="39966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1</a:t>
                </a:r>
                <a:endParaRPr lang="en-IN" sz="1600" baseline="30000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24073" y="42252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600" b="1" dirty="0" smtClean="0">
                    <a:solidFill>
                      <a:srgbClr val="FFFF00"/>
                    </a:solidFill>
                    <a:latin typeface="Bookman Old Style" panose="02050604050505020204" pitchFamily="18" charset="0"/>
                    <a:sym typeface="Symbol"/>
                  </a:rPr>
                  <a:t>2</a:t>
                </a:r>
                <a:endParaRPr lang="en-IN" sz="1600" baseline="30000" dirty="0">
                  <a:solidFill>
                    <a:srgbClr val="FFFF00"/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1288081" y="4271010"/>
                <a:ext cx="18288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1620313" y="3326130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× r</a:t>
              </a:r>
              <a:r>
                <a:rPr lang="en-IN" sz="1600" b="1" baseline="30000" dirty="0" smtClean="0">
                  <a:solidFill>
                    <a:srgbClr val="FFFF00"/>
                  </a:solidFill>
                  <a:latin typeface="Bookman Old Style" panose="02050604050505020204" pitchFamily="18" charset="0"/>
                  <a:sym typeface="Symbol"/>
                </a:rPr>
                <a:t>2</a:t>
              </a:r>
              <a:endParaRPr lang="en-IN" sz="1600" baseline="30000" dirty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076925" y="2537458"/>
            <a:ext cx="1308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PRQ)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35060" y="2924172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659380" y="342519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529840" y="397383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514600" y="447675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+ 24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92" grpId="0" animBg="1"/>
      <p:bldP spid="9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64" grpId="0"/>
      <p:bldP spid="5" grpId="0"/>
      <p:bldP spid="34" grpId="0"/>
      <p:bldP spid="35" grpId="0"/>
      <p:bldP spid="36" grpId="0"/>
      <p:bldP spid="4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81" grpId="0"/>
      <p:bldP spid="82" grpId="0"/>
      <p:bldP spid="83" grpId="0"/>
      <p:bldP spid="84" grpId="0"/>
      <p:bldP spid="93" grpId="0" animBg="1"/>
      <p:bldP spid="93" grpId="1" animBg="1"/>
      <p:bldP spid="111" grpId="0"/>
      <p:bldP spid="91" grpId="0"/>
      <p:bldP spid="103" grpId="0"/>
      <p:bldP spid="104" grpId="0"/>
      <p:bldP spid="10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circumference of circle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6" descr="http://www.qacps.k12.md.us/ces/clipart/Carson%20Dellosa%20Clipart/Carson%20Dellosa%20Learning%20Themes/Images/Color%20Images/Transportation/ROAD_STRAIGHT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"/>
          <a:stretch/>
        </p:blipFill>
        <p:spPr bwMode="auto">
          <a:xfrm>
            <a:off x="-116727" y="2540864"/>
            <a:ext cx="9366053" cy="841722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815750" y="4140853"/>
            <a:ext cx="6315332" cy="64069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687452" y="3788741"/>
            <a:ext cx="223708" cy="2769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4825" y="608800"/>
            <a:ext cx="2286000" cy="2286000"/>
            <a:chOff x="76200" y="1752600"/>
            <a:chExt cx="2990850" cy="29908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4" name="Oval 3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4972" y="2898883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3036478">
            <a:off x="1227710" y="655410"/>
            <a:ext cx="2286000" cy="2286000"/>
            <a:chOff x="76200" y="1752600"/>
            <a:chExt cx="2990850" cy="299085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1905000" y="656425"/>
            <a:ext cx="2286000" cy="2286000"/>
            <a:chOff x="76200" y="1752600"/>
            <a:chExt cx="2990850" cy="2990850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12" name="Oval 11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784781">
            <a:off x="2524056" y="656494"/>
            <a:ext cx="2286000" cy="2286000"/>
            <a:chOff x="76200" y="1752600"/>
            <a:chExt cx="2990850" cy="2990850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15" name="Oval 14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rot="10475131">
            <a:off x="3150754" y="667971"/>
            <a:ext cx="2286000" cy="2286000"/>
            <a:chOff x="76200" y="1752600"/>
            <a:chExt cx="2990850" cy="2990850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18" name="Oval 17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3612810">
            <a:off x="3901576" y="669624"/>
            <a:ext cx="2286000" cy="2286000"/>
            <a:chOff x="76200" y="1752600"/>
            <a:chExt cx="2990850" cy="2990850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21" name="Oval 20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15479708">
            <a:off x="4632341" y="681809"/>
            <a:ext cx="2286000" cy="2286000"/>
            <a:chOff x="76200" y="1752600"/>
            <a:chExt cx="2990850" cy="299085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24" name="Oval 23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18187058">
            <a:off x="5391810" y="693865"/>
            <a:ext cx="2286000" cy="2286000"/>
            <a:chOff x="76200" y="1752600"/>
            <a:chExt cx="2990850" cy="2990850"/>
          </a:xfrm>
        </p:grpSpPr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27" name="Oval 26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rot="21375039">
            <a:off x="6130197" y="666678"/>
            <a:ext cx="2286000" cy="2286000"/>
            <a:chOff x="76200" y="1752600"/>
            <a:chExt cx="2990850" cy="2990850"/>
          </a:xfrm>
        </p:grpSpPr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200" y="1752600"/>
              <a:ext cx="2990850" cy="2990850"/>
            </a:xfrm>
            <a:prstGeom prst="rect">
              <a:avLst/>
            </a:prstGeom>
            <a:noFill/>
          </p:spPr>
        </p:pic>
        <p:sp>
          <p:nvSpPr>
            <p:cNvPr id="30" name="Oval 29"/>
            <p:cNvSpPr/>
            <p:nvPr/>
          </p:nvSpPr>
          <p:spPr>
            <a:xfrm>
              <a:off x="1524000" y="4648200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38200" y="328217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1 rotation =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1658" y="3286523"/>
            <a:ext cx="20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 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3286523"/>
            <a:ext cx="44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2 rotations =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29200" y="3306932"/>
            <a:ext cx="247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× circumference 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8200" y="328652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5 rotations =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9200" y="3297407"/>
            <a:ext cx="247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5 × circumference 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3470" y="3733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N rotations =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4470" y="3744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 ×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9228" y="4266400"/>
            <a:ext cx="265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rotations (N) =  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873265" y="4145750"/>
            <a:ext cx="2984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Total Distance covered</a:t>
            </a:r>
            <a:endParaRPr lang="en-US" alt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47" name="Straight Connector 46"/>
          <p:cNvCxnSpPr>
            <a:cxnSpLocks noChangeShapeType="1"/>
          </p:cNvCxnSpPr>
          <p:nvPr/>
        </p:nvCxnSpPr>
        <p:spPr bwMode="auto">
          <a:xfrm>
            <a:off x="3482309" y="4453581"/>
            <a:ext cx="337430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444500" y="4245762"/>
            <a:ext cx="3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81261" y="3405068"/>
            <a:ext cx="2404502" cy="728638"/>
            <a:chOff x="4049201" y="4872938"/>
            <a:chExt cx="2404502" cy="572502"/>
          </a:xfrm>
        </p:grpSpPr>
        <p:sp>
          <p:nvSpPr>
            <p:cNvPr id="52" name="Rounded Rectangle 51"/>
            <p:cNvSpPr/>
            <p:nvPr/>
          </p:nvSpPr>
          <p:spPr>
            <a:xfrm>
              <a:off x="4049201" y="4872938"/>
              <a:ext cx="2404502" cy="572502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4132585" y="4883842"/>
              <a:ext cx="2306074" cy="5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a wheel </a:t>
              </a:r>
              <a:endParaRPr lang="en-US" alt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6" name="Oval 55"/>
          <p:cNvSpPr/>
          <p:nvPr/>
        </p:nvSpPr>
        <p:spPr>
          <a:xfrm rot="7784781">
            <a:off x="1615600" y="2869063"/>
            <a:ext cx="69890" cy="698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4503476" y="27525"/>
            <a:ext cx="0" cy="5760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H="1">
            <a:off x="4509135" y="23965"/>
            <a:ext cx="0" cy="5760720"/>
          </a:xfrm>
          <a:prstGeom prst="line">
            <a:avLst/>
          </a:prstGeom>
          <a:ln>
            <a:solidFill>
              <a:srgbClr val="0000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175738" y="677133"/>
            <a:ext cx="2238420" cy="223842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929633" y="3160498"/>
            <a:ext cx="2699767" cy="572502"/>
            <a:chOff x="3885594" y="4904632"/>
            <a:chExt cx="2699767" cy="572502"/>
          </a:xfrm>
        </p:grpSpPr>
        <p:sp>
          <p:nvSpPr>
            <p:cNvPr id="43" name="Rounded Rectangle 42"/>
            <p:cNvSpPr/>
            <p:nvPr/>
          </p:nvSpPr>
          <p:spPr>
            <a:xfrm>
              <a:off x="4142237" y="4904632"/>
              <a:ext cx="2173362" cy="572502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3885594" y="4976476"/>
              <a:ext cx="26997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No. of rotations</a:t>
              </a:r>
              <a:endParaRPr lang="en-US" alt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93685" y="3396498"/>
            <a:ext cx="2892745" cy="969818"/>
            <a:chOff x="3755652" y="4778188"/>
            <a:chExt cx="2892745" cy="762000"/>
          </a:xfrm>
        </p:grpSpPr>
        <p:sp>
          <p:nvSpPr>
            <p:cNvPr id="60" name="Rounded Rectangle 59"/>
            <p:cNvSpPr/>
            <p:nvPr/>
          </p:nvSpPr>
          <p:spPr>
            <a:xfrm>
              <a:off x="3755652" y="4778188"/>
              <a:ext cx="2892745" cy="762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043685" y="4804015"/>
              <a:ext cx="2306074" cy="72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consider one rotation of the wheel</a:t>
              </a:r>
              <a:endParaRPr lang="en-US" altLang="en-US" sz="18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352800" y="4423146"/>
            <a:ext cx="3684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 covered in 1 revolution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506620" y="3735143"/>
            <a:ext cx="3365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prstClr val="black"/>
                </a:solidFill>
                <a:latin typeface="Bookman Old Style" pitchFamily="18" charset="0"/>
              </a:rPr>
              <a:t>Total Distance covered =</a:t>
            </a:r>
            <a:endParaRPr lang="en-US" altLang="en-US" sz="18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00968" y="3763480"/>
            <a:ext cx="3684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Distance covered in 1 revolution</a:t>
            </a:r>
            <a:endParaRPr lang="en-US" alt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3636" y="3744668"/>
            <a:ext cx="244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   </a:t>
            </a:r>
            <a:endParaRPr lang="en-US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6948" y="133350"/>
            <a:ext cx="3149651" cy="46166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704850"/>
            <a:r>
              <a:rPr lang="en-US" sz="2400" b="1" dirty="0" smtClean="0">
                <a:solidFill>
                  <a:prstClr val="black"/>
                </a:solidFill>
                <a:latin typeface="Bookman Old Style" pitchFamily="18" charset="0"/>
              </a:rPr>
              <a:t>UNDERSTAND!</a:t>
            </a:r>
            <a:endParaRPr lang="en-IN" sz="2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6" grpId="0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/>
      <p:bldP spid="46" grpId="0"/>
      <p:bldP spid="50" grpId="0"/>
      <p:bldP spid="56" grpId="0" animBg="1"/>
      <p:bldP spid="59" grpId="0" animBg="1"/>
      <p:bldP spid="62" grpId="0"/>
      <p:bldP spid="63" grpId="0"/>
      <p:bldP spid="64" grpId="0"/>
      <p:bldP spid="65" grpId="0"/>
      <p:bldP spid="6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5435" y="973276"/>
            <a:ext cx="6078096" cy="2436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19200" y="2390326"/>
            <a:ext cx="3930016" cy="49736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828755" y="3374985"/>
            <a:ext cx="121605" cy="16167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63881" y="2947563"/>
            <a:ext cx="1552936" cy="26038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568892" y="1373753"/>
            <a:ext cx="5787949" cy="5454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54925" y="729183"/>
            <a:ext cx="7502322" cy="2436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329" y="498902"/>
            <a:ext cx="5135002" cy="2436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930" y="42369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wheels of a car are of diameter 80 cm each.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How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many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complete revolutions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does each wheel make in 10 minutes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when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car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travelling at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speed of 66 km per hour?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95" y="1971499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92203"/>
            <a:ext cx="2959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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  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Radius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of wheel of car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60558" y="2492203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47305" y="2374368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757898" y="2646091"/>
            <a:ext cx="388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09216" y="2603840"/>
            <a:ext cx="312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2731" y="2923867"/>
            <a:ext cx="4092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 one revolution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44340" y="2923867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0768" y="2923867"/>
            <a:ext cx="17538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Circumference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244340" y="3280620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30090" y="3280620"/>
            <a:ext cx="536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44340" y="3653096"/>
            <a:ext cx="294042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35805" y="3653096"/>
            <a:ext cx="288925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66011" y="3653096"/>
            <a:ext cx="307004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96815" y="3653096"/>
            <a:ext cx="304800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5415" y="3653096"/>
            <a:ext cx="685800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40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4340" y="3997385"/>
            <a:ext cx="294042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35805" y="3997385"/>
            <a:ext cx="1032510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00995" y="1965844"/>
            <a:ext cx="2894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Diameter of wheel of car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73002" y="1980685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95698" y="1976678"/>
            <a:ext cx="9077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19504" y="2504563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63142" y="2504563"/>
            <a:ext cx="754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40cm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311280" y="3412506"/>
            <a:ext cx="2415250" cy="360685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23154" y="3474202"/>
            <a:ext cx="2582921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No. of  revolutions = ?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787197" y="1653448"/>
            <a:ext cx="3348490" cy="244426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61189" y="3587805"/>
            <a:ext cx="5049011" cy="304554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1189" y="3616641"/>
            <a:ext cx="3515546" cy="195858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Distance covered in 1 revolution =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4996" y="1466103"/>
            <a:ext cx="236220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revolutions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396227" y="1491503"/>
            <a:ext cx="36600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48288" y="1336135"/>
            <a:ext cx="263271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distance covered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2803569" y="1632193"/>
            <a:ext cx="322419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43200" y="1625015"/>
            <a:ext cx="39700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one revolution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794972" y="2471429"/>
            <a:ext cx="297221" cy="132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3820831" y="2685220"/>
            <a:ext cx="257074" cy="1576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018450" y="2296637"/>
            <a:ext cx="4997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40</a:t>
            </a:r>
            <a:endParaRPr lang="en-US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93102" y="3614002"/>
            <a:ext cx="1949034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srgbClr val="FFFF00"/>
                </a:solidFill>
                <a:latin typeface="Bookman Old Style" pitchFamily="18" charset="0"/>
              </a:rPr>
              <a:t>Circumference  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615595" y="3592849"/>
            <a:ext cx="2271079" cy="331692"/>
          </a:xfrm>
          <a:prstGeom prst="roundRect">
            <a:avLst/>
          </a:prstGeom>
          <a:solidFill>
            <a:srgbClr val="8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 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95995" y="3634464"/>
            <a:ext cx="2304022" cy="215444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Circumference = </a:t>
            </a:r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prstClr val="white"/>
                </a:solidFill>
                <a:latin typeface="Symbol" panose="05050102010706020507" pitchFamily="18" charset="2"/>
              </a:rPr>
              <a:t>p</a:t>
            </a:r>
            <a:r>
              <a: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</a:t>
            </a:r>
            <a:r>
              <a:rPr lang="en-US" sz="14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99998" y="1421309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8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479708">
            <a:off x="6838946" y="1071169"/>
            <a:ext cx="1889256" cy="1889256"/>
          </a:xfrm>
          <a:prstGeom prst="rect">
            <a:avLst/>
          </a:prstGeom>
          <a:noFill/>
        </p:spPr>
      </p:pic>
      <p:cxnSp>
        <p:nvCxnSpPr>
          <p:cNvPr id="59" name="Straight Connector 58"/>
          <p:cNvCxnSpPr/>
          <p:nvPr/>
        </p:nvCxnSpPr>
        <p:spPr>
          <a:xfrm>
            <a:off x="6852562" y="2016998"/>
            <a:ext cx="1841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410839" y="1982886"/>
            <a:ext cx="900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80 cm</a:t>
            </a:r>
            <a:endParaRPr lang="en-US" altLang="en-US" sz="1600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836687" y="1062676"/>
            <a:ext cx="1892808" cy="1892808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79067" y="3556941"/>
            <a:ext cx="456475" cy="369332"/>
          </a:xfrm>
          <a:prstGeom prst="rect">
            <a:avLst/>
          </a:prstGeom>
        </p:spPr>
        <p:txBody>
          <a:bodyPr wrap="square" lIns="91440" tIns="0" rIns="91440" bIns="0">
            <a:spAutoFit/>
          </a:bodyPr>
          <a:lstStyle/>
          <a:p>
            <a:pPr marL="633413" indent="-633413" algn="r">
              <a:buClr>
                <a:prstClr val="white"/>
              </a:buClr>
            </a:pPr>
            <a:r>
              <a:rPr lang="en-US" sz="2400" b="1" dirty="0" smtClean="0">
                <a:solidFill>
                  <a:schemeClr val="bg1"/>
                </a:solidFill>
                <a:latin typeface="Bookman Old Style" pitchFamily="18" charset="0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92823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4" grpId="0" animBg="1"/>
      <p:bldP spid="54" grpId="1" animBg="1"/>
      <p:bldP spid="53" grpId="0" animBg="1"/>
      <p:bldP spid="53" grpId="1" animBg="1"/>
      <p:bldP spid="52" grpId="0" animBg="1"/>
      <p:bldP spid="52" grpId="1" animBg="1"/>
      <p:bldP spid="88" grpId="0" animBg="1"/>
      <p:bldP spid="69" grpId="0" animBg="1"/>
      <p:bldP spid="69" grpId="1" animBg="1"/>
      <p:bldP spid="68" grpId="0" animBg="1"/>
      <p:bldP spid="68" grpId="1" animBg="1"/>
      <p:bldP spid="3" grpId="0"/>
      <p:bldP spid="4" grpId="0"/>
      <p:bldP spid="30" grpId="0"/>
      <p:bldP spid="32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70" grpId="0"/>
      <p:bldP spid="72" grpId="0"/>
      <p:bldP spid="73" grpId="0"/>
      <p:bldP spid="77" grpId="0"/>
      <p:bldP spid="78" grpId="0"/>
      <p:bldP spid="71" grpId="0" animBg="1"/>
      <p:bldP spid="71" grpId="1" animBg="1"/>
      <p:bldP spid="74" grpId="0"/>
      <p:bldP spid="74" grpId="1"/>
      <p:bldP spid="80" grpId="0" animBg="1"/>
      <p:bldP spid="75" grpId="0" animBg="1"/>
      <p:bldP spid="75" grpId="1" animBg="1"/>
      <p:bldP spid="79" grpId="0"/>
      <p:bldP spid="81" grpId="0"/>
      <p:bldP spid="82" grpId="0"/>
      <p:bldP spid="83" grpId="0"/>
      <p:bldP spid="86" grpId="0"/>
      <p:bldP spid="94" grpId="0"/>
      <p:bldP spid="49" grpId="0"/>
      <p:bldP spid="49" grpId="1"/>
      <p:bldP spid="90" grpId="0" animBg="1"/>
      <p:bldP spid="90" grpId="1" animBg="1"/>
      <p:bldP spid="91" grpId="0"/>
      <p:bldP spid="91" grpId="1"/>
      <p:bldP spid="51" grpId="0"/>
      <p:bldP spid="60" grpId="0"/>
      <p:bldP spid="61" grpId="0" animBg="1"/>
      <p:bldP spid="61" grpId="1" animBg="1"/>
      <p:bldP spid="62" grpId="0"/>
      <p:bldP spid="6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04746" y="739958"/>
            <a:ext cx="1255391" cy="2436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10001" y="947738"/>
            <a:ext cx="2807814" cy="28098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6326" y="2425265"/>
            <a:ext cx="3343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 1 hour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2425265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8968" y="2425265"/>
            <a:ext cx="915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 km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33" y="4095750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600" y="3506649"/>
            <a:ext cx="4072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 10 minutes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0640" y="3506649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3537" y="3370770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174130" y="3686747"/>
            <a:ext cx="388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40200" y="3666044"/>
            <a:ext cx="524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2473" y="3513851"/>
            <a:ext cx="70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3513851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07000" y="3513851"/>
            <a:ext cx="815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km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36294" y="4095750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87277" y="4095750"/>
            <a:ext cx="4546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1667" y="4095750"/>
            <a:ext cx="338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2638" y="4095750"/>
            <a:ext cx="1325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 cm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31683" y="4400550"/>
            <a:ext cx="2086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(1 km = 100000 cm)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249681" y="3436917"/>
            <a:ext cx="245772" cy="1738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26286" y="3744447"/>
            <a:ext cx="250464" cy="1574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445000" y="3216058"/>
            <a:ext cx="46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3765550"/>
            <a:ext cx="3895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6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4828731" y="3578037"/>
            <a:ext cx="220064" cy="1658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456946" y="3834375"/>
            <a:ext cx="223112" cy="1701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 bwMode="auto">
          <a:xfrm>
            <a:off x="4191305" y="1962150"/>
            <a:ext cx="2589839" cy="48617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76908" y="1974406"/>
            <a:ext cx="209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one revolution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84814" y="2051350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36945" y="2066739"/>
            <a:ext cx="836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r>
              <a:rPr lang="en-US" sz="12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6700" y="1920240"/>
            <a:ext cx="5715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68892" y="1373753"/>
            <a:ext cx="5787949" cy="5454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2930" y="42369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wheels of a car are of diameter 80 cm each.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How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many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complete revolutions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does each wheel make in 10 minutes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when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car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travelling at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speed of 66 km per hour?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4996" y="1466103"/>
            <a:ext cx="236220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revolutions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96227" y="1491503"/>
            <a:ext cx="36600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803569" y="1632193"/>
            <a:ext cx="322419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43200" y="1625015"/>
            <a:ext cx="39700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one revolution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2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479708">
            <a:off x="6838946" y="1071169"/>
            <a:ext cx="1889256" cy="1889256"/>
          </a:xfrm>
          <a:prstGeom prst="rect">
            <a:avLst/>
          </a:prstGeom>
          <a:noFill/>
        </p:spPr>
      </p:pic>
      <p:cxnSp>
        <p:nvCxnSpPr>
          <p:cNvPr id="63" name="Straight Connector 62"/>
          <p:cNvCxnSpPr/>
          <p:nvPr/>
        </p:nvCxnSpPr>
        <p:spPr>
          <a:xfrm>
            <a:off x="6852562" y="2016998"/>
            <a:ext cx="1841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10839" y="2000816"/>
            <a:ext cx="900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80 cm</a:t>
            </a:r>
            <a:endParaRPr lang="en-US" altLang="en-US" sz="1600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836687" y="1062676"/>
            <a:ext cx="1892808" cy="1892808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005153" y="1393015"/>
            <a:ext cx="2271514" cy="213535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48288" y="1336135"/>
            <a:ext cx="263271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distance covered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9373" y="2886939"/>
            <a:ext cx="3343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 1 minute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1682" y="2886939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54047" y="2770583"/>
            <a:ext cx="4574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66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215445" y="3060252"/>
            <a:ext cx="3208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67846" y="3018759"/>
            <a:ext cx="524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41916" y="2886939"/>
            <a:ext cx="915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km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 rot="10800000" flipH="1" flipV="1">
            <a:off x="1392229" y="2024379"/>
            <a:ext cx="2347368" cy="371156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38602" y="2021447"/>
            <a:ext cx="238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 km = 100000 cm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4133" y="2886939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009153" y="1114405"/>
            <a:ext cx="4404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?</a:t>
            </a:r>
            <a:endParaRPr lang="en-US" sz="3000" b="1" dirty="0">
              <a:solidFill>
                <a:srgbClr val="FF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863" y="4095750"/>
            <a:ext cx="3343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 10 minutes 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61965" y="1035050"/>
            <a:ext cx="65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32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4133" y="3506649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38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6" grpId="0" animBg="1"/>
      <p:bldP spid="36" grpId="1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  <p:bldP spid="32" grpId="0"/>
      <p:bldP spid="33" grpId="0"/>
      <p:bldP spid="24" grpId="0" animBg="1"/>
      <p:bldP spid="66" grpId="0"/>
      <p:bldP spid="67" grpId="0"/>
      <p:bldP spid="68" grpId="0"/>
      <p:bldP spid="70" grpId="0"/>
      <p:bldP spid="71" grpId="0"/>
      <p:bldP spid="72" grpId="0" animBg="1"/>
      <p:bldP spid="72" grpId="1" animBg="1"/>
      <p:bldP spid="73" grpId="0"/>
      <p:bldP spid="73" grpId="1"/>
      <p:bldP spid="74" grpId="0"/>
      <p:bldP spid="75" grpId="0"/>
      <p:bldP spid="75" grpId="1"/>
      <p:bldP spid="76" grpId="0"/>
      <p:bldP spid="78" grpId="0"/>
      <p:bldP spid="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3184621" y="1896202"/>
            <a:ext cx="3482879" cy="2126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836432" y="1584362"/>
            <a:ext cx="2411257" cy="22572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276290" y="4365092"/>
            <a:ext cx="4314234" cy="2696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2448" y="227848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5000" y="2197657"/>
            <a:ext cx="54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4562" y="2197657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82358" y="2197657"/>
            <a:ext cx="105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171453" y="2456484"/>
            <a:ext cx="13703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16700" y="2430594"/>
            <a:ext cx="582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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82448" y="2995906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2295" y="2905552"/>
            <a:ext cx="5029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192241" y="3170729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789046" y="3127802"/>
            <a:ext cx="1004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 × 22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45588" y="4340046"/>
            <a:ext cx="4600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Wheel makes 4375 revolutions in 10 minutes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58943" y="29055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39921" y="2905552"/>
            <a:ext cx="777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30052" y="29055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11030" y="2905552"/>
            <a:ext cx="606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68230" y="2905551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49208" y="2905552"/>
            <a:ext cx="328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71550" y="4332426"/>
            <a:ext cx="294042" cy="3221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8796" y="1715788"/>
            <a:ext cx="60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74060" y="1715788"/>
            <a:ext cx="236220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revolutions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82448" y="1713036"/>
            <a:ext cx="36600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22093" y="1546468"/>
            <a:ext cx="2504934" cy="2842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distance covered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211826" y="1847850"/>
            <a:ext cx="338582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21644" y="1843659"/>
            <a:ext cx="3970020" cy="2899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one revolution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82448" y="358775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48000" y="3587750"/>
            <a:ext cx="105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125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13551" y="3587750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731260" y="3587750"/>
            <a:ext cx="469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2930" y="208157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Q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wheels of a car are of diameter 80 cm each.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How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many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complete revolutions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does each wheel make in 10 minutes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when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car is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travelling at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speed of 66 km per hour? 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18033" y="1035750"/>
            <a:ext cx="5730643" cy="54540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03771" y="1081050"/>
            <a:ext cx="5394667" cy="454799"/>
          </a:xfrm>
          <a:prstGeom prst="roundRect">
            <a:avLst/>
          </a:prstGeom>
          <a:solidFill>
            <a:srgbClr val="FFBDD3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54996" y="1128100"/>
            <a:ext cx="236220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No. of revolutions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396227" y="1153500"/>
            <a:ext cx="366004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957814" y="1026710"/>
            <a:ext cx="263271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distance covered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2803569" y="1294190"/>
            <a:ext cx="322419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724148" y="1225095"/>
            <a:ext cx="3970020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covered in one revolution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59224" y="2295472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83074" y="2214643"/>
            <a:ext cx="548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541214" y="221464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757114" y="2214643"/>
            <a:ext cx="105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224467" y="2473470"/>
            <a:ext cx="13703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480731" y="2457110"/>
            <a:ext cx="497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59170" y="2426917"/>
            <a:ext cx="4876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6104467" y="2685898"/>
            <a:ext cx="3325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17686" y="2663673"/>
            <a:ext cx="312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813090" y="2452356"/>
            <a:ext cx="358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1" name="Picture 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479708">
            <a:off x="6838946" y="1071169"/>
            <a:ext cx="1889256" cy="1889256"/>
          </a:xfrm>
          <a:prstGeom prst="rect">
            <a:avLst/>
          </a:prstGeom>
          <a:noFill/>
        </p:spPr>
      </p:pic>
      <p:cxnSp>
        <p:nvCxnSpPr>
          <p:cNvPr id="125" name="Straight Connector 124"/>
          <p:cNvCxnSpPr/>
          <p:nvPr/>
        </p:nvCxnSpPr>
        <p:spPr>
          <a:xfrm>
            <a:off x="6852562" y="2016998"/>
            <a:ext cx="1841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7410839" y="2000816"/>
            <a:ext cx="900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</a:rPr>
              <a:t>80 cm</a:t>
            </a:r>
            <a:endParaRPr lang="en-US" altLang="en-US" sz="1600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836687" y="1062676"/>
            <a:ext cx="1892808" cy="1892808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869710" y="3315468"/>
            <a:ext cx="2564197" cy="43145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99520" y="3352251"/>
            <a:ext cx="2508148" cy="35789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850112" y="3300364"/>
            <a:ext cx="209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Distance travelled in</a:t>
            </a:r>
          </a:p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one revolution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48224" y="3377308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10149" y="3392697"/>
            <a:ext cx="827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80</a:t>
            </a:r>
            <a:r>
              <a:rPr lang="en-US" sz="12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p</a:t>
            </a: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cm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895469" y="3902930"/>
            <a:ext cx="3169326" cy="35657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kern="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47886" y="3962248"/>
            <a:ext cx="3065949" cy="24585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4762" y="3931041"/>
            <a:ext cx="20924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Total distance covered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86224" y="3921112"/>
            <a:ext cx="2940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27611" y="3950091"/>
            <a:ext cx="4546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8176" y="3950091"/>
            <a:ext cx="338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235804" y="3950091"/>
            <a:ext cx="7829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100000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522152" y="3249940"/>
            <a:ext cx="2865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 flipH="1">
            <a:off x="3211826" y="3039499"/>
            <a:ext cx="235278" cy="499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4324610" y="3253172"/>
            <a:ext cx="273151" cy="62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566760" y="3345319"/>
            <a:ext cx="197373" cy="62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21480000" flipH="1">
            <a:off x="4502888" y="3042133"/>
            <a:ext cx="377247" cy="43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558979" y="2768754"/>
            <a:ext cx="3987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50</a:t>
            </a:r>
            <a:endParaRPr lang="en-US" sz="11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4739441" y="2818933"/>
            <a:ext cx="103844" cy="15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4005653" y="3208419"/>
            <a:ext cx="103844" cy="15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3886200" y="3209577"/>
            <a:ext cx="103844" cy="1517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3750374" y="3035563"/>
            <a:ext cx="457764" cy="64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790479" y="2776714"/>
            <a:ext cx="4836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125</a:t>
            </a:r>
            <a:endParaRPr lang="en-US" sz="11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2781296" y="3921323"/>
            <a:ext cx="30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046848" y="3921323"/>
            <a:ext cx="68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4375</a:t>
            </a:r>
            <a:endParaRPr lang="en-US" sz="14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43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1" grpId="0" animBg="1"/>
      <p:bldP spid="81" grpId="1" animBg="1"/>
      <p:bldP spid="131" grpId="0" animBg="1"/>
      <p:bldP spid="14" grpId="0"/>
      <p:bldP spid="15" grpId="0"/>
      <p:bldP spid="16" grpId="0"/>
      <p:bldP spid="17" grpId="0"/>
      <p:bldP spid="19" grpId="0"/>
      <p:bldP spid="21" grpId="0"/>
      <p:bldP spid="22" grpId="0"/>
      <p:bldP spid="26" grpId="0"/>
      <p:bldP spid="30" grpId="0"/>
      <p:bldP spid="36" grpId="0"/>
      <p:bldP spid="37" grpId="0"/>
      <p:bldP spid="38" grpId="0"/>
      <p:bldP spid="39" grpId="0"/>
      <p:bldP spid="40" grpId="0"/>
      <p:bldP spid="41" grpId="0"/>
      <p:bldP spid="53" grpId="0"/>
      <p:bldP spid="56" grpId="0"/>
      <p:bldP spid="57" grpId="0"/>
      <p:bldP spid="58" grpId="0"/>
      <p:bldP spid="60" grpId="0"/>
      <p:bldP spid="101" grpId="0"/>
      <p:bldP spid="104" grpId="0"/>
      <p:bldP spid="105" grpId="0"/>
      <p:bldP spid="106" grpId="0"/>
      <p:bldP spid="126" grpId="0" animBg="1"/>
      <p:bldP spid="126" grpId="2" animBg="1"/>
      <p:bldP spid="107" grpId="0"/>
      <p:bldP spid="108" grpId="0"/>
      <p:bldP spid="109" grpId="0"/>
      <p:bldP spid="110" grpId="0"/>
      <p:bldP spid="112" grpId="0"/>
      <p:bldP spid="113" grpId="0"/>
      <p:bldP spid="115" grpId="0"/>
      <p:bldP spid="116" grpId="0"/>
      <p:bldP spid="61" grpId="0" animBg="1"/>
      <p:bldP spid="62" grpId="0" animBg="1"/>
      <p:bldP spid="62" grpId="1" animBg="1"/>
      <p:bldP spid="63" grpId="0"/>
      <p:bldP spid="64" grpId="0"/>
      <p:bldP spid="65" grpId="0"/>
      <p:bldP spid="66" grpId="0" animBg="1"/>
      <p:bldP spid="67" grpId="0" animBg="1"/>
      <p:bldP spid="67" grpId="1" animBg="1"/>
      <p:bldP spid="68" grpId="0"/>
      <p:bldP spid="69" grpId="0"/>
      <p:bldP spid="71" grpId="0"/>
      <p:bldP spid="72" grpId="0"/>
      <p:bldP spid="73" grpId="0"/>
      <p:bldP spid="129" grpId="0"/>
      <p:bldP spid="135" grpId="0"/>
      <p:bldP spid="140" grpId="0"/>
      <p:bldP spid="141" grpId="0"/>
      <p:bldP spid="1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1988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286000" y="971550"/>
            <a:ext cx="5257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latin typeface="Bookman Old Style" pitchFamily="18" charset="0"/>
              </a:defRPr>
            </a:lvl1pPr>
          </a:lstStyle>
          <a:p>
            <a:r>
              <a:rPr lang="en-US" dirty="0" smtClean="0">
                <a:solidFill>
                  <a:prstClr val="black"/>
                </a:solidFill>
              </a:rPr>
              <a:t>Module </a:t>
            </a:r>
            <a:r>
              <a:rPr lang="en-US" sz="20000" dirty="0" smtClean="0">
                <a:solidFill>
                  <a:prstClr val="black"/>
                </a:solidFill>
              </a:rPr>
              <a:t>7</a:t>
            </a: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1885950"/>
            <a:ext cx="4714877" cy="125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AREAS RELATED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TO 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685800" y="33178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</a:t>
            </a: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based on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finding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 Area of shaded region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593321" y="3706348"/>
            <a:ext cx="798079" cy="241285"/>
          </a:xfrm>
          <a:custGeom>
            <a:avLst/>
            <a:gdLst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2" fmla="*/ 1495910 w 2991820"/>
              <a:gd name="connsiteY2" fmla="*/ 1449324 h 2898648"/>
              <a:gd name="connsiteX3" fmla="*/ 1422973 w 2991820"/>
              <a:gd name="connsiteY3" fmla="*/ 2896924 h 2898648"/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0" fmla="*/ 756217 w 756217"/>
              <a:gd name="connsiteY0" fmla="*/ 241285 h 241285"/>
              <a:gd name="connsiteX1" fmla="*/ 0 w 756217"/>
              <a:gd name="connsiteY1" fmla="*/ 0 h 241285"/>
              <a:gd name="connsiteX2" fmla="*/ 756217 w 756217"/>
              <a:gd name="connsiteY2" fmla="*/ 241285 h 241285"/>
              <a:gd name="connsiteX0" fmla="*/ 756217 w 756217"/>
              <a:gd name="connsiteY0" fmla="*/ 241285 h 241285"/>
              <a:gd name="connsiteX1" fmla="*/ 0 w 756217"/>
              <a:gd name="connsiteY1" fmla="*/ 0 h 2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217" h="241285" stroke="0" extrusionOk="0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  <a:lnTo>
                  <a:pt x="756217" y="241285"/>
                </a:lnTo>
                <a:close/>
              </a:path>
              <a:path w="756217" h="241285" fill="none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056664" y="2447813"/>
            <a:ext cx="396368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471492" y="2447813"/>
            <a:ext cx="379658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438358" y="1894989"/>
            <a:ext cx="3124242" cy="27776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Chord 4"/>
          <p:cNvSpPr/>
          <p:nvPr/>
        </p:nvSpPr>
        <p:spPr>
          <a:xfrm rot="13544338">
            <a:off x="5994180" y="1029823"/>
            <a:ext cx="2947697" cy="2881777"/>
          </a:xfrm>
          <a:prstGeom prst="chord">
            <a:avLst>
              <a:gd name="adj1" fmla="val 4938679"/>
              <a:gd name="adj2" fmla="val 1378921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98098" y="415243"/>
            <a:ext cx="3799777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03904" y="407443"/>
            <a:ext cx="1131922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73540" y="407443"/>
            <a:ext cx="1226110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514" y="344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Find the area of the shaded region, if PQ = 24 cm, PR = 7 cm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and O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279" y="1382366"/>
            <a:ext cx="774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Sol.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7549951">
            <a:off x="7591436" y="2462751"/>
            <a:ext cx="76655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24 cm</a:t>
            </a:r>
          </a:p>
        </p:txBody>
      </p:sp>
      <p:sp>
        <p:nvSpPr>
          <p:cNvPr id="19" name="Rectangle 18"/>
          <p:cNvSpPr/>
          <p:nvPr/>
        </p:nvSpPr>
        <p:spPr>
          <a:xfrm rot="1014630">
            <a:off x="6554891" y="3823320"/>
            <a:ext cx="647934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7 cm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95321" y="913398"/>
            <a:ext cx="5608583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6400" y="90169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0743" y="901699"/>
            <a:ext cx="2357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(semicircle RPQ)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 rot="10800000" flipH="1" flipV="1">
            <a:off x="2011033" y="2574540"/>
            <a:ext cx="3287926" cy="48224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0542" y="2641344"/>
            <a:ext cx="327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RQ is the diameter of circle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 rot="10800000" flipH="1" flipV="1">
            <a:off x="2261549" y="2739034"/>
            <a:ext cx="2717295" cy="48224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46909" y="2809013"/>
            <a:ext cx="273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RPQ is the semi-circle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6105" y="1374541"/>
            <a:ext cx="968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QPR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374541"/>
            <a:ext cx="60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90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65375" y="1374541"/>
            <a:ext cx="2663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 [Angle in a semi-circle]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" name="Isosceles Triangle 6"/>
          <p:cNvSpPr/>
          <p:nvPr/>
        </p:nvSpPr>
        <p:spPr>
          <a:xfrm rot="1621056">
            <a:off x="7230855" y="1133069"/>
            <a:ext cx="734741" cy="2899270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913" h="1609593">
                <a:moveTo>
                  <a:pt x="0" y="1609593"/>
                </a:moveTo>
                <a:lnTo>
                  <a:pt x="244202" y="0"/>
                </a:lnTo>
                <a:lnTo>
                  <a:pt x="374913" y="1535541"/>
                </a:lnTo>
                <a:lnTo>
                  <a:pt x="0" y="160959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619875" y="1327983"/>
            <a:ext cx="1729483" cy="2355017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>
            <a:spLocks noChangeArrowheads="1"/>
          </p:cNvSpPr>
          <p:nvPr/>
        </p:nvSpPr>
        <p:spPr bwMode="auto">
          <a:xfrm>
            <a:off x="4873625" y="945505"/>
            <a:ext cx="1167300" cy="281421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7241" y="901699"/>
            <a:ext cx="131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(PQR)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3154" y="1795961"/>
            <a:ext cx="5477770" cy="525750"/>
            <a:chOff x="563154" y="1795961"/>
            <a:chExt cx="5477770" cy="525750"/>
          </a:xfrm>
        </p:grpSpPr>
        <p:sp>
          <p:nvSpPr>
            <p:cNvPr id="62" name="TextBox 61"/>
            <p:cNvSpPr txBox="1"/>
            <p:nvPr/>
          </p:nvSpPr>
          <p:spPr>
            <a:xfrm>
              <a:off x="563154" y="1887667"/>
              <a:ext cx="117674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err="1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ar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(PQR)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76279" y="1887667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49449" y="1795961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1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52614" y="1998546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973659" y="2055861"/>
              <a:ext cx="2608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192563" y="1897434"/>
              <a:ext cx="2902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ambria Math"/>
                </a:rPr>
                <a:t>×</a:t>
              </a:r>
              <a:endParaRPr lang="en-US" sz="1500" b="1" dirty="0">
                <a:solidFill>
                  <a:prstClr val="black"/>
                </a:solidFill>
                <a:latin typeface="ambria Math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79315" y="1875209"/>
              <a:ext cx="366160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Product of perpendicular sides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576279" y="240760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61802" y="2315894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64967" y="2518479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986012" y="2575794"/>
            <a:ext cx="260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00499" y="2412487"/>
                <a:ext cx="33740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dirty="0">
                          <a:solidFill>
                            <a:prstClr val="black"/>
                          </a:solidFill>
                          <a:latin typeface="ambria Math"/>
                        </a:rPr>
                        <m:t>×</m:t>
                      </m:r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ambria Math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499" y="2412487"/>
                <a:ext cx="337407" cy="323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439194" y="2412487"/>
            <a:ext cx="458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RP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76535" y="2412487"/>
                <a:ext cx="3115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dirty="0">
                          <a:solidFill>
                            <a:prstClr val="black"/>
                          </a:solidFill>
                          <a:latin typeface="ambria Math"/>
                        </a:rPr>
                        <m:t>×</m:t>
                      </m:r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ambria Math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5" y="2412487"/>
                <a:ext cx="311598" cy="3231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3021013" y="2412487"/>
            <a:ext cx="506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PQ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76279" y="295772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23940" y="286601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27105" y="3068600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948150" y="3125915"/>
            <a:ext cx="260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57638" y="2964424"/>
                <a:ext cx="359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dirty="0">
                          <a:solidFill>
                            <a:prstClr val="black"/>
                          </a:solidFill>
                          <a:latin typeface="ambria Math"/>
                        </a:rPr>
                        <m:t>×</m:t>
                      </m:r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ambria Math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38" y="2964424"/>
                <a:ext cx="359228" cy="3231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2390010" y="2964424"/>
            <a:ext cx="334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81275" y="2964424"/>
                <a:ext cx="359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dirty="0">
                          <a:solidFill>
                            <a:prstClr val="black"/>
                          </a:solidFill>
                          <a:latin typeface="ambria Math"/>
                        </a:rPr>
                        <m:t>×</m:t>
                      </m:r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ambria Math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75" y="2964424"/>
                <a:ext cx="359228" cy="3231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851150" y="2964424"/>
            <a:ext cx="50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1973659" y="3206536"/>
            <a:ext cx="217789" cy="98606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934263" y="3039431"/>
            <a:ext cx="263853" cy="195496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966878" y="2821227"/>
            <a:ext cx="369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12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76279" y="338830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24705" y="3388300"/>
            <a:ext cx="50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12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152487" y="3388300"/>
                <a:ext cx="359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500" b="1" dirty="0">
                          <a:solidFill>
                            <a:prstClr val="black"/>
                          </a:solidFill>
                          <a:latin typeface="ambria Math"/>
                        </a:rPr>
                        <m:t>×</m:t>
                      </m:r>
                    </m:oMath>
                  </m:oMathPara>
                </a14:m>
                <a:endParaRPr lang="en-US" sz="1500" b="1" dirty="0">
                  <a:solidFill>
                    <a:prstClr val="black"/>
                  </a:solidFill>
                  <a:latin typeface="ambria Math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487" y="3388300"/>
                <a:ext cx="359228" cy="3231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2425116" y="3388300"/>
            <a:ext cx="50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7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76279" y="3762375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37202" y="3762375"/>
            <a:ext cx="1246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84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166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 rot="2458081" flipH="1">
            <a:off x="7207370" y="1462507"/>
            <a:ext cx="1486433" cy="2949330"/>
          </a:xfrm>
          <a:custGeom>
            <a:avLst/>
            <a:gdLst>
              <a:gd name="connsiteX0" fmla="*/ 1487776 w 2952924"/>
              <a:gd name="connsiteY0" fmla="*/ 2896418 h 2896461"/>
              <a:gd name="connsiteX1" fmla="*/ 197802 w 2952924"/>
              <a:gd name="connsiteY1" fmla="*/ 2172335 h 2896461"/>
              <a:gd name="connsiteX2" fmla="*/ 222931 w 2952924"/>
              <a:gd name="connsiteY2" fmla="*/ 683017 h 2896461"/>
              <a:gd name="connsiteX3" fmla="*/ 1535253 w 2952924"/>
              <a:gd name="connsiteY3" fmla="*/ 1147 h 2896461"/>
              <a:gd name="connsiteX4" fmla="*/ 1476462 w 2952924"/>
              <a:gd name="connsiteY4" fmla="*/ 1448231 h 2896461"/>
              <a:gd name="connsiteX5" fmla="*/ 1487776 w 2952924"/>
              <a:gd name="connsiteY5" fmla="*/ 2896418 h 2896461"/>
              <a:gd name="connsiteX0" fmla="*/ 1487776 w 1535253"/>
              <a:gd name="connsiteY0" fmla="*/ 2896423 h 2896465"/>
              <a:gd name="connsiteX1" fmla="*/ 197802 w 1535253"/>
              <a:gd name="connsiteY1" fmla="*/ 2172340 h 2896465"/>
              <a:gd name="connsiteX2" fmla="*/ 222931 w 1535253"/>
              <a:gd name="connsiteY2" fmla="*/ 683022 h 2896465"/>
              <a:gd name="connsiteX3" fmla="*/ 1535253 w 1535253"/>
              <a:gd name="connsiteY3" fmla="*/ 1152 h 2896465"/>
              <a:gd name="connsiteX4" fmla="*/ 1513386 w 1535253"/>
              <a:gd name="connsiteY4" fmla="*/ 1445477 h 2896465"/>
              <a:gd name="connsiteX5" fmla="*/ 1487776 w 1535253"/>
              <a:gd name="connsiteY5" fmla="*/ 2896423 h 2896465"/>
              <a:gd name="connsiteX0" fmla="*/ 1465009 w 1511868"/>
              <a:gd name="connsiteY0" fmla="*/ 2919013 h 2919055"/>
              <a:gd name="connsiteX1" fmla="*/ 175035 w 1511868"/>
              <a:gd name="connsiteY1" fmla="*/ 2194930 h 2919055"/>
              <a:gd name="connsiteX2" fmla="*/ 200164 w 1511868"/>
              <a:gd name="connsiteY2" fmla="*/ 705612 h 2919055"/>
              <a:gd name="connsiteX3" fmla="*/ 1511868 w 1511868"/>
              <a:gd name="connsiteY3" fmla="*/ 855 h 2919055"/>
              <a:gd name="connsiteX4" fmla="*/ 1490619 w 1511868"/>
              <a:gd name="connsiteY4" fmla="*/ 1468067 h 2919055"/>
              <a:gd name="connsiteX5" fmla="*/ 1465009 w 1511868"/>
              <a:gd name="connsiteY5" fmla="*/ 2919013 h 2919055"/>
              <a:gd name="connsiteX0" fmla="*/ 1482127 w 1528986"/>
              <a:gd name="connsiteY0" fmla="*/ 2919012 h 2919054"/>
              <a:gd name="connsiteX1" fmla="*/ 165603 w 1528986"/>
              <a:gd name="connsiteY1" fmla="*/ 2190361 h 2919054"/>
              <a:gd name="connsiteX2" fmla="*/ 217282 w 1528986"/>
              <a:gd name="connsiteY2" fmla="*/ 705611 h 2919054"/>
              <a:gd name="connsiteX3" fmla="*/ 1528986 w 1528986"/>
              <a:gd name="connsiteY3" fmla="*/ 854 h 2919054"/>
              <a:gd name="connsiteX4" fmla="*/ 1507737 w 1528986"/>
              <a:gd name="connsiteY4" fmla="*/ 1468066 h 2919054"/>
              <a:gd name="connsiteX5" fmla="*/ 1482127 w 1528986"/>
              <a:gd name="connsiteY5" fmla="*/ 2919012 h 2919054"/>
              <a:gd name="connsiteX0" fmla="*/ 1467926 w 1514785"/>
              <a:gd name="connsiteY0" fmla="*/ 2918963 h 2918995"/>
              <a:gd name="connsiteX1" fmla="*/ 151402 w 1514785"/>
              <a:gd name="connsiteY1" fmla="*/ 2190312 h 2918995"/>
              <a:gd name="connsiteX2" fmla="*/ 180812 w 1514785"/>
              <a:gd name="connsiteY2" fmla="*/ 729067 h 2918995"/>
              <a:gd name="connsiteX3" fmla="*/ 1514785 w 1514785"/>
              <a:gd name="connsiteY3" fmla="*/ 805 h 2918995"/>
              <a:gd name="connsiteX4" fmla="*/ 1493536 w 1514785"/>
              <a:gd name="connsiteY4" fmla="*/ 1468017 h 2918995"/>
              <a:gd name="connsiteX5" fmla="*/ 1467926 w 1514785"/>
              <a:gd name="connsiteY5" fmla="*/ 2918963 h 2918995"/>
              <a:gd name="connsiteX0" fmla="*/ 1467926 w 1514785"/>
              <a:gd name="connsiteY0" fmla="*/ 2921718 h 2921750"/>
              <a:gd name="connsiteX1" fmla="*/ 151402 w 1514785"/>
              <a:gd name="connsiteY1" fmla="*/ 2193067 h 2921750"/>
              <a:gd name="connsiteX2" fmla="*/ 180812 w 1514785"/>
              <a:gd name="connsiteY2" fmla="*/ 731822 h 2921750"/>
              <a:gd name="connsiteX3" fmla="*/ 1514785 w 1514785"/>
              <a:gd name="connsiteY3" fmla="*/ 3560 h 2921750"/>
              <a:gd name="connsiteX4" fmla="*/ 1493536 w 1514785"/>
              <a:gd name="connsiteY4" fmla="*/ 1470772 h 2921750"/>
              <a:gd name="connsiteX5" fmla="*/ 1467926 w 1514785"/>
              <a:gd name="connsiteY5" fmla="*/ 2921718 h 2921750"/>
              <a:gd name="connsiteX0" fmla="*/ 1486498 w 1533357"/>
              <a:gd name="connsiteY0" fmla="*/ 2921718 h 2921749"/>
              <a:gd name="connsiteX1" fmla="*/ 169974 w 1533357"/>
              <a:gd name="connsiteY1" fmla="*/ 2193067 h 2921749"/>
              <a:gd name="connsiteX2" fmla="*/ 199384 w 1533357"/>
              <a:gd name="connsiteY2" fmla="*/ 731822 h 2921749"/>
              <a:gd name="connsiteX3" fmla="*/ 1533357 w 1533357"/>
              <a:gd name="connsiteY3" fmla="*/ 3560 h 2921749"/>
              <a:gd name="connsiteX4" fmla="*/ 1512108 w 1533357"/>
              <a:gd name="connsiteY4" fmla="*/ 1470772 h 2921749"/>
              <a:gd name="connsiteX5" fmla="*/ 1486498 w 1533357"/>
              <a:gd name="connsiteY5" fmla="*/ 2921718 h 2921749"/>
              <a:gd name="connsiteX0" fmla="*/ 1486498 w 1533357"/>
              <a:gd name="connsiteY0" fmla="*/ 2921718 h 2921718"/>
              <a:gd name="connsiteX1" fmla="*/ 169974 w 1533357"/>
              <a:gd name="connsiteY1" fmla="*/ 2193067 h 2921718"/>
              <a:gd name="connsiteX2" fmla="*/ 199384 w 1533357"/>
              <a:gd name="connsiteY2" fmla="*/ 731822 h 2921718"/>
              <a:gd name="connsiteX3" fmla="*/ 1533357 w 1533357"/>
              <a:gd name="connsiteY3" fmla="*/ 3560 h 2921718"/>
              <a:gd name="connsiteX4" fmla="*/ 1512108 w 1533357"/>
              <a:gd name="connsiteY4" fmla="*/ 1470772 h 2921718"/>
              <a:gd name="connsiteX5" fmla="*/ 1486498 w 1533357"/>
              <a:gd name="connsiteY5" fmla="*/ 2921718 h 2921718"/>
              <a:gd name="connsiteX0" fmla="*/ 1486498 w 1533357"/>
              <a:gd name="connsiteY0" fmla="*/ 2921718 h 2921718"/>
              <a:gd name="connsiteX1" fmla="*/ 169974 w 1533357"/>
              <a:gd name="connsiteY1" fmla="*/ 2193067 h 2921718"/>
              <a:gd name="connsiteX2" fmla="*/ 199384 w 1533357"/>
              <a:gd name="connsiteY2" fmla="*/ 731822 h 2921718"/>
              <a:gd name="connsiteX3" fmla="*/ 1533357 w 1533357"/>
              <a:gd name="connsiteY3" fmla="*/ 3560 h 2921718"/>
              <a:gd name="connsiteX4" fmla="*/ 1512108 w 1533357"/>
              <a:gd name="connsiteY4" fmla="*/ 1470772 h 2921718"/>
              <a:gd name="connsiteX5" fmla="*/ 1486498 w 1533357"/>
              <a:gd name="connsiteY5" fmla="*/ 2921718 h 2921718"/>
              <a:gd name="connsiteX0" fmla="*/ 1491813 w 1632222"/>
              <a:gd name="connsiteY0" fmla="*/ 2838471 h 2838471"/>
              <a:gd name="connsiteX1" fmla="*/ 175289 w 1632222"/>
              <a:gd name="connsiteY1" fmla="*/ 2109820 h 2838471"/>
              <a:gd name="connsiteX2" fmla="*/ 204699 w 1632222"/>
              <a:gd name="connsiteY2" fmla="*/ 648575 h 2838471"/>
              <a:gd name="connsiteX3" fmla="*/ 1632223 w 1632222"/>
              <a:gd name="connsiteY3" fmla="*/ 4210 h 2838471"/>
              <a:gd name="connsiteX4" fmla="*/ 1517423 w 1632222"/>
              <a:gd name="connsiteY4" fmla="*/ 1387525 h 2838471"/>
              <a:gd name="connsiteX5" fmla="*/ 1491813 w 1632222"/>
              <a:gd name="connsiteY5" fmla="*/ 2838471 h 2838471"/>
              <a:gd name="connsiteX0" fmla="*/ 1385535 w 1608624"/>
              <a:gd name="connsiteY0" fmla="*/ 2897902 h 2897902"/>
              <a:gd name="connsiteX1" fmla="*/ 151690 w 1608624"/>
              <a:gd name="connsiteY1" fmla="*/ 2109820 h 2897902"/>
              <a:gd name="connsiteX2" fmla="*/ 181100 w 1608624"/>
              <a:gd name="connsiteY2" fmla="*/ 648575 h 2897902"/>
              <a:gd name="connsiteX3" fmla="*/ 1608624 w 1608624"/>
              <a:gd name="connsiteY3" fmla="*/ 4210 h 2897902"/>
              <a:gd name="connsiteX4" fmla="*/ 1493824 w 1608624"/>
              <a:gd name="connsiteY4" fmla="*/ 1387525 h 2897902"/>
              <a:gd name="connsiteX5" fmla="*/ 1385535 w 1608624"/>
              <a:gd name="connsiteY5" fmla="*/ 2897902 h 2897902"/>
              <a:gd name="connsiteX0" fmla="*/ 1385535 w 1608624"/>
              <a:gd name="connsiteY0" fmla="*/ 2897902 h 2897902"/>
              <a:gd name="connsiteX1" fmla="*/ 151690 w 1608624"/>
              <a:gd name="connsiteY1" fmla="*/ 2109820 h 2897902"/>
              <a:gd name="connsiteX2" fmla="*/ 181100 w 1608624"/>
              <a:gd name="connsiteY2" fmla="*/ 648575 h 2897902"/>
              <a:gd name="connsiteX3" fmla="*/ 1608624 w 1608624"/>
              <a:gd name="connsiteY3" fmla="*/ 4210 h 2897902"/>
              <a:gd name="connsiteX4" fmla="*/ 1493824 w 1608624"/>
              <a:gd name="connsiteY4" fmla="*/ 1387525 h 2897902"/>
              <a:gd name="connsiteX5" fmla="*/ 1385535 w 1608624"/>
              <a:gd name="connsiteY5" fmla="*/ 2897902 h 2897902"/>
              <a:gd name="connsiteX0" fmla="*/ 1407875 w 1630964"/>
              <a:gd name="connsiteY0" fmla="*/ 2897902 h 2897902"/>
              <a:gd name="connsiteX1" fmla="*/ 174030 w 1630964"/>
              <a:gd name="connsiteY1" fmla="*/ 2109820 h 2897902"/>
              <a:gd name="connsiteX2" fmla="*/ 203440 w 1630964"/>
              <a:gd name="connsiteY2" fmla="*/ 648575 h 2897902"/>
              <a:gd name="connsiteX3" fmla="*/ 1630964 w 1630964"/>
              <a:gd name="connsiteY3" fmla="*/ 4210 h 2897902"/>
              <a:gd name="connsiteX4" fmla="*/ 1516164 w 1630964"/>
              <a:gd name="connsiteY4" fmla="*/ 1387525 h 2897902"/>
              <a:gd name="connsiteX5" fmla="*/ 1407875 w 1630964"/>
              <a:gd name="connsiteY5" fmla="*/ 2897902 h 2897902"/>
              <a:gd name="connsiteX0" fmla="*/ 1372888 w 1595977"/>
              <a:gd name="connsiteY0" fmla="*/ 2897968 h 2897968"/>
              <a:gd name="connsiteX1" fmla="*/ 139043 w 1595977"/>
              <a:gd name="connsiteY1" fmla="*/ 2109886 h 2897968"/>
              <a:gd name="connsiteX2" fmla="*/ 192212 w 1595977"/>
              <a:gd name="connsiteY2" fmla="*/ 642584 h 2897968"/>
              <a:gd name="connsiteX3" fmla="*/ 1595977 w 1595977"/>
              <a:gd name="connsiteY3" fmla="*/ 4276 h 2897968"/>
              <a:gd name="connsiteX4" fmla="*/ 1481177 w 1595977"/>
              <a:gd name="connsiteY4" fmla="*/ 1387591 h 2897968"/>
              <a:gd name="connsiteX5" fmla="*/ 1372888 w 1595977"/>
              <a:gd name="connsiteY5" fmla="*/ 2897968 h 2897968"/>
              <a:gd name="connsiteX0" fmla="*/ 1385501 w 1608590"/>
              <a:gd name="connsiteY0" fmla="*/ 2897836 h 2897836"/>
              <a:gd name="connsiteX1" fmla="*/ 131420 w 1608590"/>
              <a:gd name="connsiteY1" fmla="*/ 2034557 h 2897836"/>
              <a:gd name="connsiteX2" fmla="*/ 204825 w 1608590"/>
              <a:gd name="connsiteY2" fmla="*/ 642452 h 2897836"/>
              <a:gd name="connsiteX3" fmla="*/ 1608590 w 1608590"/>
              <a:gd name="connsiteY3" fmla="*/ 4144 h 2897836"/>
              <a:gd name="connsiteX4" fmla="*/ 1493790 w 1608590"/>
              <a:gd name="connsiteY4" fmla="*/ 1387459 h 2897836"/>
              <a:gd name="connsiteX5" fmla="*/ 1385501 w 1608590"/>
              <a:gd name="connsiteY5" fmla="*/ 2897836 h 2897836"/>
              <a:gd name="connsiteX0" fmla="*/ 1396181 w 1619270"/>
              <a:gd name="connsiteY0" fmla="*/ 2897836 h 2897836"/>
              <a:gd name="connsiteX1" fmla="*/ 142100 w 1619270"/>
              <a:gd name="connsiteY1" fmla="*/ 2034557 h 2897836"/>
              <a:gd name="connsiteX2" fmla="*/ 215505 w 1619270"/>
              <a:gd name="connsiteY2" fmla="*/ 642452 h 2897836"/>
              <a:gd name="connsiteX3" fmla="*/ 1619270 w 1619270"/>
              <a:gd name="connsiteY3" fmla="*/ 4144 h 2897836"/>
              <a:gd name="connsiteX4" fmla="*/ 1504470 w 1619270"/>
              <a:gd name="connsiteY4" fmla="*/ 1387459 h 2897836"/>
              <a:gd name="connsiteX5" fmla="*/ 1396181 w 1619270"/>
              <a:gd name="connsiteY5" fmla="*/ 2897836 h 2897836"/>
              <a:gd name="connsiteX0" fmla="*/ 1400320 w 1623409"/>
              <a:gd name="connsiteY0" fmla="*/ 2897854 h 2897854"/>
              <a:gd name="connsiteX1" fmla="*/ 146239 w 1623409"/>
              <a:gd name="connsiteY1" fmla="*/ 2034575 h 2897854"/>
              <a:gd name="connsiteX2" fmla="*/ 219644 w 1623409"/>
              <a:gd name="connsiteY2" fmla="*/ 642470 h 2897854"/>
              <a:gd name="connsiteX3" fmla="*/ 1623409 w 1623409"/>
              <a:gd name="connsiteY3" fmla="*/ 4162 h 2897854"/>
              <a:gd name="connsiteX4" fmla="*/ 1508609 w 1623409"/>
              <a:gd name="connsiteY4" fmla="*/ 1387477 h 2897854"/>
              <a:gd name="connsiteX5" fmla="*/ 1400320 w 1623409"/>
              <a:gd name="connsiteY5" fmla="*/ 2897854 h 289785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383923 w 1617734"/>
              <a:gd name="connsiteY0" fmla="*/ 2949550 h 2949550"/>
              <a:gd name="connsiteX1" fmla="*/ 140564 w 1617734"/>
              <a:gd name="connsiteY1" fmla="*/ 2036055 h 2949550"/>
              <a:gd name="connsiteX2" fmla="*/ 213969 w 1617734"/>
              <a:gd name="connsiteY2" fmla="*/ 643950 h 2949550"/>
              <a:gd name="connsiteX3" fmla="*/ 1617734 w 1617734"/>
              <a:gd name="connsiteY3" fmla="*/ 5642 h 2949550"/>
              <a:gd name="connsiteX4" fmla="*/ 1518413 w 1617734"/>
              <a:gd name="connsiteY4" fmla="*/ 1401447 h 2949550"/>
              <a:gd name="connsiteX5" fmla="*/ 1383923 w 1617734"/>
              <a:gd name="connsiteY5" fmla="*/ 2949550 h 2949550"/>
              <a:gd name="connsiteX0" fmla="*/ 1383923 w 1617734"/>
              <a:gd name="connsiteY0" fmla="*/ 2949550 h 2949550"/>
              <a:gd name="connsiteX1" fmla="*/ 140564 w 1617734"/>
              <a:gd name="connsiteY1" fmla="*/ 2036055 h 2949550"/>
              <a:gd name="connsiteX2" fmla="*/ 213969 w 1617734"/>
              <a:gd name="connsiteY2" fmla="*/ 643950 h 2949550"/>
              <a:gd name="connsiteX3" fmla="*/ 1617734 w 1617734"/>
              <a:gd name="connsiteY3" fmla="*/ 5642 h 2949550"/>
              <a:gd name="connsiteX4" fmla="*/ 1518413 w 1617734"/>
              <a:gd name="connsiteY4" fmla="*/ 1401447 h 2949550"/>
              <a:gd name="connsiteX5" fmla="*/ 1383923 w 1617734"/>
              <a:gd name="connsiteY5" fmla="*/ 2949550 h 2949550"/>
              <a:gd name="connsiteX0" fmla="*/ 1372880 w 1606691"/>
              <a:gd name="connsiteY0" fmla="*/ 2949330 h 2949330"/>
              <a:gd name="connsiteX1" fmla="*/ 129521 w 1606691"/>
              <a:gd name="connsiteY1" fmla="*/ 2035835 h 2949330"/>
              <a:gd name="connsiteX2" fmla="*/ 225107 w 1606691"/>
              <a:gd name="connsiteY2" fmla="*/ 655747 h 2949330"/>
              <a:gd name="connsiteX3" fmla="*/ 1606691 w 1606691"/>
              <a:gd name="connsiteY3" fmla="*/ 5422 h 2949330"/>
              <a:gd name="connsiteX4" fmla="*/ 1507370 w 1606691"/>
              <a:gd name="connsiteY4" fmla="*/ 1401227 h 2949330"/>
              <a:gd name="connsiteX5" fmla="*/ 1372880 w 1606691"/>
              <a:gd name="connsiteY5" fmla="*/ 2949330 h 294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6691" h="2949330">
                <a:moveTo>
                  <a:pt x="1372880" y="2949330"/>
                </a:moveTo>
                <a:cubicBezTo>
                  <a:pt x="711398" y="2855926"/>
                  <a:pt x="320816" y="2418099"/>
                  <a:pt x="129521" y="2035835"/>
                </a:cubicBezTo>
                <a:cubicBezTo>
                  <a:pt x="-61774" y="1653571"/>
                  <a:pt x="-50255" y="1005165"/>
                  <a:pt x="225107" y="655747"/>
                </a:cubicBezTo>
                <a:cubicBezTo>
                  <a:pt x="576896" y="209349"/>
                  <a:pt x="1034861" y="-40634"/>
                  <a:pt x="1606691" y="5422"/>
                </a:cubicBezTo>
                <a:cubicBezTo>
                  <a:pt x="1596054" y="478194"/>
                  <a:pt x="1555003" y="937285"/>
                  <a:pt x="1507370" y="1401227"/>
                </a:cubicBezTo>
                <a:cubicBezTo>
                  <a:pt x="1495662" y="1871466"/>
                  <a:pt x="1388457" y="2482213"/>
                  <a:pt x="1372880" y="294933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28575">
            <a:noFill/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 rot="10800000" flipH="1" flipV="1">
            <a:off x="2306015" y="2674028"/>
            <a:ext cx="2717295" cy="583521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86000" y="2662675"/>
            <a:ext cx="270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Angle in a semi-circle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 is a right angle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943600" y="979242"/>
            <a:ext cx="2987486" cy="3295099"/>
            <a:chOff x="5943600" y="979242"/>
            <a:chExt cx="2987486" cy="3295099"/>
          </a:xfrm>
        </p:grpSpPr>
        <p:sp>
          <p:nvSpPr>
            <p:cNvPr id="7" name="Oval 6"/>
            <p:cNvSpPr/>
            <p:nvPr/>
          </p:nvSpPr>
          <p:spPr>
            <a:xfrm>
              <a:off x="5943600" y="1029381"/>
              <a:ext cx="2987486" cy="2902584"/>
            </a:xfrm>
            <a:custGeom>
              <a:avLst/>
              <a:gdLst>
                <a:gd name="connsiteX0" fmla="*/ 0 w 2987486"/>
                <a:gd name="connsiteY0" fmla="*/ 1450759 h 2901518"/>
                <a:gd name="connsiteX1" fmla="*/ 1493743 w 2987486"/>
                <a:gd name="connsiteY1" fmla="*/ 0 h 2901518"/>
                <a:gd name="connsiteX2" fmla="*/ 2987486 w 2987486"/>
                <a:gd name="connsiteY2" fmla="*/ 1450759 h 2901518"/>
                <a:gd name="connsiteX3" fmla="*/ 1493743 w 2987486"/>
                <a:gd name="connsiteY3" fmla="*/ 2901518 h 2901518"/>
                <a:gd name="connsiteX4" fmla="*/ 0 w 2987486"/>
                <a:gd name="connsiteY4" fmla="*/ 1450759 h 2901518"/>
                <a:gd name="connsiteX0" fmla="*/ 0 w 2987486"/>
                <a:gd name="connsiteY0" fmla="*/ 1450759 h 2902584"/>
                <a:gd name="connsiteX1" fmla="*/ 1493743 w 2987486"/>
                <a:gd name="connsiteY1" fmla="*/ 0 h 2902584"/>
                <a:gd name="connsiteX2" fmla="*/ 2987486 w 2987486"/>
                <a:gd name="connsiteY2" fmla="*/ 1450759 h 2902584"/>
                <a:gd name="connsiteX3" fmla="*/ 1493743 w 2987486"/>
                <a:gd name="connsiteY3" fmla="*/ 2901518 h 2902584"/>
                <a:gd name="connsiteX4" fmla="*/ 0 w 2987486"/>
                <a:gd name="connsiteY4" fmla="*/ 1450759 h 290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7486" h="2902584">
                  <a:moveTo>
                    <a:pt x="0" y="1450759"/>
                  </a:moveTo>
                  <a:cubicBezTo>
                    <a:pt x="0" y="649527"/>
                    <a:pt x="668772" y="0"/>
                    <a:pt x="1493743" y="0"/>
                  </a:cubicBezTo>
                  <a:cubicBezTo>
                    <a:pt x="2318714" y="0"/>
                    <a:pt x="2987486" y="649527"/>
                    <a:pt x="2987486" y="1450759"/>
                  </a:cubicBezTo>
                  <a:cubicBezTo>
                    <a:pt x="2987486" y="2251991"/>
                    <a:pt x="2369514" y="2869768"/>
                    <a:pt x="1493743" y="2901518"/>
                  </a:cubicBezTo>
                  <a:cubicBezTo>
                    <a:pt x="617972" y="2933268"/>
                    <a:pt x="0" y="2251991"/>
                    <a:pt x="0" y="1450759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7460977" y="2455517"/>
              <a:ext cx="82547" cy="8254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5714" y="2198373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7849" y="3588828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43979" y="3905010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7165" y="979242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sp>
        <p:nvSpPr>
          <p:cNvPr id="109" name="Oval 12"/>
          <p:cNvSpPr>
            <a:spLocks noChangeArrowheads="1"/>
          </p:cNvSpPr>
          <p:nvPr/>
        </p:nvSpPr>
        <p:spPr bwMode="auto">
          <a:xfrm rot="2458081" flipH="1">
            <a:off x="7215496" y="1481396"/>
            <a:ext cx="1521580" cy="2943284"/>
          </a:xfrm>
          <a:custGeom>
            <a:avLst/>
            <a:gdLst>
              <a:gd name="connsiteX0" fmla="*/ 1487776 w 2952924"/>
              <a:gd name="connsiteY0" fmla="*/ 2896418 h 2896461"/>
              <a:gd name="connsiteX1" fmla="*/ 197802 w 2952924"/>
              <a:gd name="connsiteY1" fmla="*/ 2172335 h 2896461"/>
              <a:gd name="connsiteX2" fmla="*/ 222931 w 2952924"/>
              <a:gd name="connsiteY2" fmla="*/ 683017 h 2896461"/>
              <a:gd name="connsiteX3" fmla="*/ 1535253 w 2952924"/>
              <a:gd name="connsiteY3" fmla="*/ 1147 h 2896461"/>
              <a:gd name="connsiteX4" fmla="*/ 1476462 w 2952924"/>
              <a:gd name="connsiteY4" fmla="*/ 1448231 h 2896461"/>
              <a:gd name="connsiteX5" fmla="*/ 1487776 w 2952924"/>
              <a:gd name="connsiteY5" fmla="*/ 2896418 h 2896461"/>
              <a:gd name="connsiteX0" fmla="*/ 1487776 w 1535253"/>
              <a:gd name="connsiteY0" fmla="*/ 2896423 h 2896465"/>
              <a:gd name="connsiteX1" fmla="*/ 197802 w 1535253"/>
              <a:gd name="connsiteY1" fmla="*/ 2172340 h 2896465"/>
              <a:gd name="connsiteX2" fmla="*/ 222931 w 1535253"/>
              <a:gd name="connsiteY2" fmla="*/ 683022 h 2896465"/>
              <a:gd name="connsiteX3" fmla="*/ 1535253 w 1535253"/>
              <a:gd name="connsiteY3" fmla="*/ 1152 h 2896465"/>
              <a:gd name="connsiteX4" fmla="*/ 1513386 w 1535253"/>
              <a:gd name="connsiteY4" fmla="*/ 1445477 h 2896465"/>
              <a:gd name="connsiteX5" fmla="*/ 1487776 w 1535253"/>
              <a:gd name="connsiteY5" fmla="*/ 2896423 h 2896465"/>
              <a:gd name="connsiteX0" fmla="*/ 1465009 w 1511868"/>
              <a:gd name="connsiteY0" fmla="*/ 2919013 h 2919055"/>
              <a:gd name="connsiteX1" fmla="*/ 175035 w 1511868"/>
              <a:gd name="connsiteY1" fmla="*/ 2194930 h 2919055"/>
              <a:gd name="connsiteX2" fmla="*/ 200164 w 1511868"/>
              <a:gd name="connsiteY2" fmla="*/ 705612 h 2919055"/>
              <a:gd name="connsiteX3" fmla="*/ 1511868 w 1511868"/>
              <a:gd name="connsiteY3" fmla="*/ 855 h 2919055"/>
              <a:gd name="connsiteX4" fmla="*/ 1490619 w 1511868"/>
              <a:gd name="connsiteY4" fmla="*/ 1468067 h 2919055"/>
              <a:gd name="connsiteX5" fmla="*/ 1465009 w 1511868"/>
              <a:gd name="connsiteY5" fmla="*/ 2919013 h 2919055"/>
              <a:gd name="connsiteX0" fmla="*/ 1482127 w 1528986"/>
              <a:gd name="connsiteY0" fmla="*/ 2919012 h 2919054"/>
              <a:gd name="connsiteX1" fmla="*/ 165603 w 1528986"/>
              <a:gd name="connsiteY1" fmla="*/ 2190361 h 2919054"/>
              <a:gd name="connsiteX2" fmla="*/ 217282 w 1528986"/>
              <a:gd name="connsiteY2" fmla="*/ 705611 h 2919054"/>
              <a:gd name="connsiteX3" fmla="*/ 1528986 w 1528986"/>
              <a:gd name="connsiteY3" fmla="*/ 854 h 2919054"/>
              <a:gd name="connsiteX4" fmla="*/ 1507737 w 1528986"/>
              <a:gd name="connsiteY4" fmla="*/ 1468066 h 2919054"/>
              <a:gd name="connsiteX5" fmla="*/ 1482127 w 1528986"/>
              <a:gd name="connsiteY5" fmla="*/ 2919012 h 2919054"/>
              <a:gd name="connsiteX0" fmla="*/ 1467926 w 1514785"/>
              <a:gd name="connsiteY0" fmla="*/ 2918963 h 2918995"/>
              <a:gd name="connsiteX1" fmla="*/ 151402 w 1514785"/>
              <a:gd name="connsiteY1" fmla="*/ 2190312 h 2918995"/>
              <a:gd name="connsiteX2" fmla="*/ 180812 w 1514785"/>
              <a:gd name="connsiteY2" fmla="*/ 729067 h 2918995"/>
              <a:gd name="connsiteX3" fmla="*/ 1514785 w 1514785"/>
              <a:gd name="connsiteY3" fmla="*/ 805 h 2918995"/>
              <a:gd name="connsiteX4" fmla="*/ 1493536 w 1514785"/>
              <a:gd name="connsiteY4" fmla="*/ 1468017 h 2918995"/>
              <a:gd name="connsiteX5" fmla="*/ 1467926 w 1514785"/>
              <a:gd name="connsiteY5" fmla="*/ 2918963 h 2918995"/>
              <a:gd name="connsiteX0" fmla="*/ 1467926 w 1514785"/>
              <a:gd name="connsiteY0" fmla="*/ 2921718 h 2921750"/>
              <a:gd name="connsiteX1" fmla="*/ 151402 w 1514785"/>
              <a:gd name="connsiteY1" fmla="*/ 2193067 h 2921750"/>
              <a:gd name="connsiteX2" fmla="*/ 180812 w 1514785"/>
              <a:gd name="connsiteY2" fmla="*/ 731822 h 2921750"/>
              <a:gd name="connsiteX3" fmla="*/ 1514785 w 1514785"/>
              <a:gd name="connsiteY3" fmla="*/ 3560 h 2921750"/>
              <a:gd name="connsiteX4" fmla="*/ 1493536 w 1514785"/>
              <a:gd name="connsiteY4" fmla="*/ 1470772 h 2921750"/>
              <a:gd name="connsiteX5" fmla="*/ 1467926 w 1514785"/>
              <a:gd name="connsiteY5" fmla="*/ 2921718 h 2921750"/>
              <a:gd name="connsiteX0" fmla="*/ 1486498 w 1533357"/>
              <a:gd name="connsiteY0" fmla="*/ 2921718 h 2921749"/>
              <a:gd name="connsiteX1" fmla="*/ 169974 w 1533357"/>
              <a:gd name="connsiteY1" fmla="*/ 2193067 h 2921749"/>
              <a:gd name="connsiteX2" fmla="*/ 199384 w 1533357"/>
              <a:gd name="connsiteY2" fmla="*/ 731822 h 2921749"/>
              <a:gd name="connsiteX3" fmla="*/ 1533357 w 1533357"/>
              <a:gd name="connsiteY3" fmla="*/ 3560 h 2921749"/>
              <a:gd name="connsiteX4" fmla="*/ 1512108 w 1533357"/>
              <a:gd name="connsiteY4" fmla="*/ 1470772 h 2921749"/>
              <a:gd name="connsiteX5" fmla="*/ 1486498 w 1533357"/>
              <a:gd name="connsiteY5" fmla="*/ 2921718 h 2921749"/>
              <a:gd name="connsiteX0" fmla="*/ 1486498 w 1533357"/>
              <a:gd name="connsiteY0" fmla="*/ 2921718 h 2921718"/>
              <a:gd name="connsiteX1" fmla="*/ 169974 w 1533357"/>
              <a:gd name="connsiteY1" fmla="*/ 2193067 h 2921718"/>
              <a:gd name="connsiteX2" fmla="*/ 199384 w 1533357"/>
              <a:gd name="connsiteY2" fmla="*/ 731822 h 2921718"/>
              <a:gd name="connsiteX3" fmla="*/ 1533357 w 1533357"/>
              <a:gd name="connsiteY3" fmla="*/ 3560 h 2921718"/>
              <a:gd name="connsiteX4" fmla="*/ 1512108 w 1533357"/>
              <a:gd name="connsiteY4" fmla="*/ 1470772 h 2921718"/>
              <a:gd name="connsiteX5" fmla="*/ 1486498 w 1533357"/>
              <a:gd name="connsiteY5" fmla="*/ 2921718 h 2921718"/>
              <a:gd name="connsiteX0" fmla="*/ 1486498 w 1533357"/>
              <a:gd name="connsiteY0" fmla="*/ 2921718 h 2921718"/>
              <a:gd name="connsiteX1" fmla="*/ 169974 w 1533357"/>
              <a:gd name="connsiteY1" fmla="*/ 2193067 h 2921718"/>
              <a:gd name="connsiteX2" fmla="*/ 199384 w 1533357"/>
              <a:gd name="connsiteY2" fmla="*/ 731822 h 2921718"/>
              <a:gd name="connsiteX3" fmla="*/ 1533357 w 1533357"/>
              <a:gd name="connsiteY3" fmla="*/ 3560 h 2921718"/>
              <a:gd name="connsiteX4" fmla="*/ 1512108 w 1533357"/>
              <a:gd name="connsiteY4" fmla="*/ 1470772 h 2921718"/>
              <a:gd name="connsiteX5" fmla="*/ 1486498 w 1533357"/>
              <a:gd name="connsiteY5" fmla="*/ 2921718 h 2921718"/>
              <a:gd name="connsiteX0" fmla="*/ 1491813 w 1632222"/>
              <a:gd name="connsiteY0" fmla="*/ 2838471 h 2838471"/>
              <a:gd name="connsiteX1" fmla="*/ 175289 w 1632222"/>
              <a:gd name="connsiteY1" fmla="*/ 2109820 h 2838471"/>
              <a:gd name="connsiteX2" fmla="*/ 204699 w 1632222"/>
              <a:gd name="connsiteY2" fmla="*/ 648575 h 2838471"/>
              <a:gd name="connsiteX3" fmla="*/ 1632223 w 1632222"/>
              <a:gd name="connsiteY3" fmla="*/ 4210 h 2838471"/>
              <a:gd name="connsiteX4" fmla="*/ 1517423 w 1632222"/>
              <a:gd name="connsiteY4" fmla="*/ 1387525 h 2838471"/>
              <a:gd name="connsiteX5" fmla="*/ 1491813 w 1632222"/>
              <a:gd name="connsiteY5" fmla="*/ 2838471 h 2838471"/>
              <a:gd name="connsiteX0" fmla="*/ 1385535 w 1608624"/>
              <a:gd name="connsiteY0" fmla="*/ 2897902 h 2897902"/>
              <a:gd name="connsiteX1" fmla="*/ 151690 w 1608624"/>
              <a:gd name="connsiteY1" fmla="*/ 2109820 h 2897902"/>
              <a:gd name="connsiteX2" fmla="*/ 181100 w 1608624"/>
              <a:gd name="connsiteY2" fmla="*/ 648575 h 2897902"/>
              <a:gd name="connsiteX3" fmla="*/ 1608624 w 1608624"/>
              <a:gd name="connsiteY3" fmla="*/ 4210 h 2897902"/>
              <a:gd name="connsiteX4" fmla="*/ 1493824 w 1608624"/>
              <a:gd name="connsiteY4" fmla="*/ 1387525 h 2897902"/>
              <a:gd name="connsiteX5" fmla="*/ 1385535 w 1608624"/>
              <a:gd name="connsiteY5" fmla="*/ 2897902 h 2897902"/>
              <a:gd name="connsiteX0" fmla="*/ 1385535 w 1608624"/>
              <a:gd name="connsiteY0" fmla="*/ 2897902 h 2897902"/>
              <a:gd name="connsiteX1" fmla="*/ 151690 w 1608624"/>
              <a:gd name="connsiteY1" fmla="*/ 2109820 h 2897902"/>
              <a:gd name="connsiteX2" fmla="*/ 181100 w 1608624"/>
              <a:gd name="connsiteY2" fmla="*/ 648575 h 2897902"/>
              <a:gd name="connsiteX3" fmla="*/ 1608624 w 1608624"/>
              <a:gd name="connsiteY3" fmla="*/ 4210 h 2897902"/>
              <a:gd name="connsiteX4" fmla="*/ 1493824 w 1608624"/>
              <a:gd name="connsiteY4" fmla="*/ 1387525 h 2897902"/>
              <a:gd name="connsiteX5" fmla="*/ 1385535 w 1608624"/>
              <a:gd name="connsiteY5" fmla="*/ 2897902 h 2897902"/>
              <a:gd name="connsiteX0" fmla="*/ 1407875 w 1630964"/>
              <a:gd name="connsiteY0" fmla="*/ 2897902 h 2897902"/>
              <a:gd name="connsiteX1" fmla="*/ 174030 w 1630964"/>
              <a:gd name="connsiteY1" fmla="*/ 2109820 h 2897902"/>
              <a:gd name="connsiteX2" fmla="*/ 203440 w 1630964"/>
              <a:gd name="connsiteY2" fmla="*/ 648575 h 2897902"/>
              <a:gd name="connsiteX3" fmla="*/ 1630964 w 1630964"/>
              <a:gd name="connsiteY3" fmla="*/ 4210 h 2897902"/>
              <a:gd name="connsiteX4" fmla="*/ 1516164 w 1630964"/>
              <a:gd name="connsiteY4" fmla="*/ 1387525 h 2897902"/>
              <a:gd name="connsiteX5" fmla="*/ 1407875 w 1630964"/>
              <a:gd name="connsiteY5" fmla="*/ 2897902 h 2897902"/>
              <a:gd name="connsiteX0" fmla="*/ 1372888 w 1595977"/>
              <a:gd name="connsiteY0" fmla="*/ 2897968 h 2897968"/>
              <a:gd name="connsiteX1" fmla="*/ 139043 w 1595977"/>
              <a:gd name="connsiteY1" fmla="*/ 2109886 h 2897968"/>
              <a:gd name="connsiteX2" fmla="*/ 192212 w 1595977"/>
              <a:gd name="connsiteY2" fmla="*/ 642584 h 2897968"/>
              <a:gd name="connsiteX3" fmla="*/ 1595977 w 1595977"/>
              <a:gd name="connsiteY3" fmla="*/ 4276 h 2897968"/>
              <a:gd name="connsiteX4" fmla="*/ 1481177 w 1595977"/>
              <a:gd name="connsiteY4" fmla="*/ 1387591 h 2897968"/>
              <a:gd name="connsiteX5" fmla="*/ 1372888 w 1595977"/>
              <a:gd name="connsiteY5" fmla="*/ 2897968 h 2897968"/>
              <a:gd name="connsiteX0" fmla="*/ 1385501 w 1608590"/>
              <a:gd name="connsiteY0" fmla="*/ 2897836 h 2897836"/>
              <a:gd name="connsiteX1" fmla="*/ 131420 w 1608590"/>
              <a:gd name="connsiteY1" fmla="*/ 2034557 h 2897836"/>
              <a:gd name="connsiteX2" fmla="*/ 204825 w 1608590"/>
              <a:gd name="connsiteY2" fmla="*/ 642452 h 2897836"/>
              <a:gd name="connsiteX3" fmla="*/ 1608590 w 1608590"/>
              <a:gd name="connsiteY3" fmla="*/ 4144 h 2897836"/>
              <a:gd name="connsiteX4" fmla="*/ 1493790 w 1608590"/>
              <a:gd name="connsiteY4" fmla="*/ 1387459 h 2897836"/>
              <a:gd name="connsiteX5" fmla="*/ 1385501 w 1608590"/>
              <a:gd name="connsiteY5" fmla="*/ 2897836 h 2897836"/>
              <a:gd name="connsiteX0" fmla="*/ 1396181 w 1619270"/>
              <a:gd name="connsiteY0" fmla="*/ 2897836 h 2897836"/>
              <a:gd name="connsiteX1" fmla="*/ 142100 w 1619270"/>
              <a:gd name="connsiteY1" fmla="*/ 2034557 h 2897836"/>
              <a:gd name="connsiteX2" fmla="*/ 215505 w 1619270"/>
              <a:gd name="connsiteY2" fmla="*/ 642452 h 2897836"/>
              <a:gd name="connsiteX3" fmla="*/ 1619270 w 1619270"/>
              <a:gd name="connsiteY3" fmla="*/ 4144 h 2897836"/>
              <a:gd name="connsiteX4" fmla="*/ 1504470 w 1619270"/>
              <a:gd name="connsiteY4" fmla="*/ 1387459 h 2897836"/>
              <a:gd name="connsiteX5" fmla="*/ 1396181 w 1619270"/>
              <a:gd name="connsiteY5" fmla="*/ 2897836 h 2897836"/>
              <a:gd name="connsiteX0" fmla="*/ 1400320 w 1623409"/>
              <a:gd name="connsiteY0" fmla="*/ 2897854 h 2897854"/>
              <a:gd name="connsiteX1" fmla="*/ 146239 w 1623409"/>
              <a:gd name="connsiteY1" fmla="*/ 2034575 h 2897854"/>
              <a:gd name="connsiteX2" fmla="*/ 219644 w 1623409"/>
              <a:gd name="connsiteY2" fmla="*/ 642470 h 2897854"/>
              <a:gd name="connsiteX3" fmla="*/ 1623409 w 1623409"/>
              <a:gd name="connsiteY3" fmla="*/ 4162 h 2897854"/>
              <a:gd name="connsiteX4" fmla="*/ 1508609 w 1623409"/>
              <a:gd name="connsiteY4" fmla="*/ 1387477 h 2897854"/>
              <a:gd name="connsiteX5" fmla="*/ 1400320 w 1623409"/>
              <a:gd name="connsiteY5" fmla="*/ 2897854 h 289785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14060 w 1628860"/>
              <a:gd name="connsiteY4" fmla="*/ 138895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405771 w 1628860"/>
              <a:gd name="connsiteY0" fmla="*/ 2899334 h 2899334"/>
              <a:gd name="connsiteX1" fmla="*/ 151690 w 1628860"/>
              <a:gd name="connsiteY1" fmla="*/ 2036055 h 2899334"/>
              <a:gd name="connsiteX2" fmla="*/ 225095 w 1628860"/>
              <a:gd name="connsiteY2" fmla="*/ 643950 h 2899334"/>
              <a:gd name="connsiteX3" fmla="*/ 1628860 w 1628860"/>
              <a:gd name="connsiteY3" fmla="*/ 5642 h 2899334"/>
              <a:gd name="connsiteX4" fmla="*/ 1529539 w 1628860"/>
              <a:gd name="connsiteY4" fmla="*/ 1401447 h 2899334"/>
              <a:gd name="connsiteX5" fmla="*/ 1405771 w 1628860"/>
              <a:gd name="connsiteY5" fmla="*/ 2899334 h 2899334"/>
              <a:gd name="connsiteX0" fmla="*/ 1628860 w 1727256"/>
              <a:gd name="connsiteY0" fmla="*/ 0 h 2893692"/>
              <a:gd name="connsiteX1" fmla="*/ 1529539 w 1727256"/>
              <a:gd name="connsiteY1" fmla="*/ 1395805 h 2893692"/>
              <a:gd name="connsiteX2" fmla="*/ 1405771 w 1727256"/>
              <a:gd name="connsiteY2" fmla="*/ 2893692 h 2893692"/>
              <a:gd name="connsiteX3" fmla="*/ 151690 w 1727256"/>
              <a:gd name="connsiteY3" fmla="*/ 2030413 h 2893692"/>
              <a:gd name="connsiteX4" fmla="*/ 225095 w 1727256"/>
              <a:gd name="connsiteY4" fmla="*/ 638308 h 2893692"/>
              <a:gd name="connsiteX5" fmla="*/ 1727256 w 1727256"/>
              <a:gd name="connsiteY5" fmla="*/ 91440 h 2893692"/>
              <a:gd name="connsiteX0" fmla="*/ 1529539 w 1727256"/>
              <a:gd name="connsiteY0" fmla="*/ 1343223 h 2841110"/>
              <a:gd name="connsiteX1" fmla="*/ 1405771 w 1727256"/>
              <a:gd name="connsiteY1" fmla="*/ 2841110 h 2841110"/>
              <a:gd name="connsiteX2" fmla="*/ 151690 w 1727256"/>
              <a:gd name="connsiteY2" fmla="*/ 1977831 h 2841110"/>
              <a:gd name="connsiteX3" fmla="*/ 225095 w 1727256"/>
              <a:gd name="connsiteY3" fmla="*/ 585726 h 2841110"/>
              <a:gd name="connsiteX4" fmla="*/ 1727256 w 1727256"/>
              <a:gd name="connsiteY4" fmla="*/ 38858 h 2841110"/>
              <a:gd name="connsiteX0" fmla="*/ 1405771 w 1727256"/>
              <a:gd name="connsiteY0" fmla="*/ 2841110 h 2841110"/>
              <a:gd name="connsiteX1" fmla="*/ 151690 w 1727256"/>
              <a:gd name="connsiteY1" fmla="*/ 1977831 h 2841110"/>
              <a:gd name="connsiteX2" fmla="*/ 225095 w 1727256"/>
              <a:gd name="connsiteY2" fmla="*/ 585726 h 2841110"/>
              <a:gd name="connsiteX3" fmla="*/ 1727256 w 1727256"/>
              <a:gd name="connsiteY3" fmla="*/ 38858 h 2841110"/>
              <a:gd name="connsiteX0" fmla="*/ 1396093 w 1617509"/>
              <a:gd name="connsiteY0" fmla="*/ 2933635 h 2933635"/>
              <a:gd name="connsiteX1" fmla="*/ 142012 w 1617509"/>
              <a:gd name="connsiteY1" fmla="*/ 2070356 h 2933635"/>
              <a:gd name="connsiteX2" fmla="*/ 215417 w 1617509"/>
              <a:gd name="connsiteY2" fmla="*/ 678251 h 2933635"/>
              <a:gd name="connsiteX3" fmla="*/ 1617510 w 1617509"/>
              <a:gd name="connsiteY3" fmla="*/ 25407 h 2933635"/>
              <a:gd name="connsiteX0" fmla="*/ 1396093 w 1617510"/>
              <a:gd name="connsiteY0" fmla="*/ 2910410 h 2910410"/>
              <a:gd name="connsiteX1" fmla="*/ 142012 w 1617510"/>
              <a:gd name="connsiteY1" fmla="*/ 2047131 h 2910410"/>
              <a:gd name="connsiteX2" fmla="*/ 215417 w 1617510"/>
              <a:gd name="connsiteY2" fmla="*/ 655026 h 2910410"/>
              <a:gd name="connsiteX3" fmla="*/ 1617510 w 1617510"/>
              <a:gd name="connsiteY3" fmla="*/ 2182 h 2910410"/>
              <a:gd name="connsiteX0" fmla="*/ 1390510 w 1611927"/>
              <a:gd name="connsiteY0" fmla="*/ 2910410 h 2910410"/>
              <a:gd name="connsiteX1" fmla="*/ 136429 w 1611927"/>
              <a:gd name="connsiteY1" fmla="*/ 2047131 h 2910410"/>
              <a:gd name="connsiteX2" fmla="*/ 209834 w 1611927"/>
              <a:gd name="connsiteY2" fmla="*/ 655026 h 2910410"/>
              <a:gd name="connsiteX3" fmla="*/ 1611927 w 1611927"/>
              <a:gd name="connsiteY3" fmla="*/ 2182 h 2910410"/>
              <a:gd name="connsiteX0" fmla="*/ 1408446 w 1629863"/>
              <a:gd name="connsiteY0" fmla="*/ 2910410 h 2910410"/>
              <a:gd name="connsiteX1" fmla="*/ 154365 w 1629863"/>
              <a:gd name="connsiteY1" fmla="*/ 2047131 h 2910410"/>
              <a:gd name="connsiteX2" fmla="*/ 227770 w 1629863"/>
              <a:gd name="connsiteY2" fmla="*/ 655026 h 2910410"/>
              <a:gd name="connsiteX3" fmla="*/ 1629863 w 1629863"/>
              <a:gd name="connsiteY3" fmla="*/ 2182 h 2910410"/>
              <a:gd name="connsiteX0" fmla="*/ 1362203 w 1605340"/>
              <a:gd name="connsiteY0" fmla="*/ 2943342 h 2943342"/>
              <a:gd name="connsiteX1" fmla="*/ 129842 w 1605340"/>
              <a:gd name="connsiteY1" fmla="*/ 2047131 h 2943342"/>
              <a:gd name="connsiteX2" fmla="*/ 203247 w 1605340"/>
              <a:gd name="connsiteY2" fmla="*/ 655026 h 2943342"/>
              <a:gd name="connsiteX3" fmla="*/ 1605340 w 1605340"/>
              <a:gd name="connsiteY3" fmla="*/ 2182 h 2943342"/>
              <a:gd name="connsiteX0" fmla="*/ 1362203 w 1605340"/>
              <a:gd name="connsiteY0" fmla="*/ 2943342 h 2943342"/>
              <a:gd name="connsiteX1" fmla="*/ 129842 w 1605340"/>
              <a:gd name="connsiteY1" fmla="*/ 2047131 h 2943342"/>
              <a:gd name="connsiteX2" fmla="*/ 203247 w 1605340"/>
              <a:gd name="connsiteY2" fmla="*/ 655026 h 2943342"/>
              <a:gd name="connsiteX3" fmla="*/ 1605340 w 1605340"/>
              <a:gd name="connsiteY3" fmla="*/ 2182 h 2943342"/>
              <a:gd name="connsiteX0" fmla="*/ 1397198 w 1640335"/>
              <a:gd name="connsiteY0" fmla="*/ 2943342 h 2943342"/>
              <a:gd name="connsiteX1" fmla="*/ 164837 w 1640335"/>
              <a:gd name="connsiteY1" fmla="*/ 2047131 h 2943342"/>
              <a:gd name="connsiteX2" fmla="*/ 238242 w 1640335"/>
              <a:gd name="connsiteY2" fmla="*/ 655026 h 2943342"/>
              <a:gd name="connsiteX3" fmla="*/ 1640335 w 1640335"/>
              <a:gd name="connsiteY3" fmla="*/ 2182 h 2943342"/>
              <a:gd name="connsiteX0" fmla="*/ 1380564 w 1623701"/>
              <a:gd name="connsiteY0" fmla="*/ 2943342 h 2943342"/>
              <a:gd name="connsiteX1" fmla="*/ 148203 w 1623701"/>
              <a:gd name="connsiteY1" fmla="*/ 2047131 h 2943342"/>
              <a:gd name="connsiteX2" fmla="*/ 221608 w 1623701"/>
              <a:gd name="connsiteY2" fmla="*/ 655026 h 2943342"/>
              <a:gd name="connsiteX3" fmla="*/ 1623701 w 1623701"/>
              <a:gd name="connsiteY3" fmla="*/ 2182 h 2943342"/>
              <a:gd name="connsiteX0" fmla="*/ 1394194 w 1637331"/>
              <a:gd name="connsiteY0" fmla="*/ 2943284 h 2943284"/>
              <a:gd name="connsiteX1" fmla="*/ 161833 w 1637331"/>
              <a:gd name="connsiteY1" fmla="*/ 2047073 h 2943284"/>
              <a:gd name="connsiteX2" fmla="*/ 235238 w 1637331"/>
              <a:gd name="connsiteY2" fmla="*/ 654968 h 2943284"/>
              <a:gd name="connsiteX3" fmla="*/ 1637331 w 1637331"/>
              <a:gd name="connsiteY3" fmla="*/ 2124 h 2943284"/>
              <a:gd name="connsiteX0" fmla="*/ 1394194 w 1637331"/>
              <a:gd name="connsiteY0" fmla="*/ 2943284 h 2943284"/>
              <a:gd name="connsiteX1" fmla="*/ 161833 w 1637331"/>
              <a:gd name="connsiteY1" fmla="*/ 2047073 h 2943284"/>
              <a:gd name="connsiteX2" fmla="*/ 235238 w 1637331"/>
              <a:gd name="connsiteY2" fmla="*/ 654968 h 2943284"/>
              <a:gd name="connsiteX3" fmla="*/ 1637331 w 1637331"/>
              <a:gd name="connsiteY3" fmla="*/ 2124 h 29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331" h="2943284">
                <a:moveTo>
                  <a:pt x="1394194" y="2943284"/>
                </a:moveTo>
                <a:cubicBezTo>
                  <a:pt x="658717" y="2832220"/>
                  <a:pt x="345879" y="2375083"/>
                  <a:pt x="161833" y="2047073"/>
                </a:cubicBezTo>
                <a:cubicBezTo>
                  <a:pt x="-75555" y="1623996"/>
                  <a:pt x="-52358" y="1021030"/>
                  <a:pt x="235238" y="654968"/>
                </a:cubicBezTo>
                <a:cubicBezTo>
                  <a:pt x="494883" y="324483"/>
                  <a:pt x="950821" y="-30776"/>
                  <a:pt x="1637331" y="2124"/>
                </a:cubicBezTo>
              </a:path>
            </a:pathLst>
          </a:custGeom>
          <a:noFill/>
          <a:ln w="28575">
            <a:solidFill>
              <a:srgbClr val="00B050"/>
            </a:solidFill>
            <a:round/>
            <a:headEnd/>
            <a:tailEnd/>
          </a:ln>
          <a:effectLst>
            <a:glow rad="63500">
              <a:srgbClr val="92D050">
                <a:alpha val="40000"/>
              </a:srgbClr>
            </a:glow>
          </a:effectLst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1447800" y="2634703"/>
            <a:ext cx="3764249" cy="6990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45" name="TextBox 58"/>
          <p:cNvSpPr txBox="1">
            <a:spLocks noChangeArrowheads="1"/>
          </p:cNvSpPr>
          <p:nvPr/>
        </p:nvSpPr>
        <p:spPr bwMode="auto">
          <a:xfrm>
            <a:off x="1583024" y="2687511"/>
            <a:ext cx="3449858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right angle triangle?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586963" y="2742369"/>
            <a:ext cx="3726411" cy="535276"/>
            <a:chOff x="489659" y="3321190"/>
            <a:chExt cx="3726411" cy="535276"/>
          </a:xfrm>
        </p:grpSpPr>
        <p:grpSp>
          <p:nvGrpSpPr>
            <p:cNvPr id="59" name="Group 58"/>
            <p:cNvGrpSpPr/>
            <p:nvPr/>
          </p:nvGrpSpPr>
          <p:grpSpPr>
            <a:xfrm>
              <a:off x="489659" y="3321190"/>
              <a:ext cx="381000" cy="535276"/>
              <a:chOff x="4015704" y="4400032"/>
              <a:chExt cx="381000" cy="53527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4015704" y="4400032"/>
                <a:ext cx="35922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US" sz="15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15704" y="4612143"/>
                <a:ext cx="381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2</a:t>
                </a:r>
                <a:endParaRPr lang="en-US" sz="15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4051773" y="4669458"/>
                <a:ext cx="237179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68708" y="3403223"/>
                  <a:ext cx="359228" cy="3231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15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08" y="3403223"/>
                  <a:ext cx="359228" cy="3231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/>
            <p:cNvSpPr txBox="1"/>
            <p:nvPr/>
          </p:nvSpPr>
          <p:spPr>
            <a:xfrm>
              <a:off x="921931" y="3403223"/>
              <a:ext cx="3294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Product of perpendicular sides</a:t>
              </a:r>
              <a:endParaRPr lang="en-US" sz="15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9" name="Isosceles Triangle 6"/>
          <p:cNvSpPr/>
          <p:nvPr/>
        </p:nvSpPr>
        <p:spPr>
          <a:xfrm rot="1621056">
            <a:off x="7215465" y="1118846"/>
            <a:ext cx="745943" cy="2909281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  <a:gd name="connsiteX0" fmla="*/ 0 w 374913"/>
              <a:gd name="connsiteY0" fmla="*/ 1597722 h 1597722"/>
              <a:gd name="connsiteX1" fmla="*/ 238854 w 374913"/>
              <a:gd name="connsiteY1" fmla="*/ 0 h 1597722"/>
              <a:gd name="connsiteX2" fmla="*/ 374913 w 374913"/>
              <a:gd name="connsiteY2" fmla="*/ 1523670 h 1597722"/>
              <a:gd name="connsiteX3" fmla="*/ 0 w 374913"/>
              <a:gd name="connsiteY3" fmla="*/ 1597722 h 1597722"/>
              <a:gd name="connsiteX0" fmla="*/ 0 w 374913"/>
              <a:gd name="connsiteY0" fmla="*/ 1598969 h 1598969"/>
              <a:gd name="connsiteX1" fmla="*/ 246453 w 374913"/>
              <a:gd name="connsiteY1" fmla="*/ 0 h 1598969"/>
              <a:gd name="connsiteX2" fmla="*/ 374913 w 374913"/>
              <a:gd name="connsiteY2" fmla="*/ 1524917 h 1598969"/>
              <a:gd name="connsiteX3" fmla="*/ 0 w 374913"/>
              <a:gd name="connsiteY3" fmla="*/ 1598969 h 1598969"/>
              <a:gd name="connsiteX0" fmla="*/ 0 w 374913"/>
              <a:gd name="connsiteY0" fmla="*/ 1598969 h 1598969"/>
              <a:gd name="connsiteX1" fmla="*/ 246453 w 374913"/>
              <a:gd name="connsiteY1" fmla="*/ 0 h 1598969"/>
              <a:gd name="connsiteX2" fmla="*/ 374913 w 374913"/>
              <a:gd name="connsiteY2" fmla="*/ 1524917 h 1598969"/>
              <a:gd name="connsiteX3" fmla="*/ 0 w 374913"/>
              <a:gd name="connsiteY3" fmla="*/ 1598969 h 1598969"/>
              <a:gd name="connsiteX0" fmla="*/ 0 w 380629"/>
              <a:gd name="connsiteY0" fmla="*/ 1610055 h 1610055"/>
              <a:gd name="connsiteX1" fmla="*/ 252169 w 380629"/>
              <a:gd name="connsiteY1" fmla="*/ 0 h 1610055"/>
              <a:gd name="connsiteX2" fmla="*/ 380629 w 380629"/>
              <a:gd name="connsiteY2" fmla="*/ 1524917 h 1610055"/>
              <a:gd name="connsiteX3" fmla="*/ 0 w 380629"/>
              <a:gd name="connsiteY3" fmla="*/ 1610055 h 1610055"/>
              <a:gd name="connsiteX0" fmla="*/ 0 w 380629"/>
              <a:gd name="connsiteY0" fmla="*/ 1619477 h 1619477"/>
              <a:gd name="connsiteX1" fmla="*/ 247754 w 380629"/>
              <a:gd name="connsiteY1" fmla="*/ 0 h 1619477"/>
              <a:gd name="connsiteX2" fmla="*/ 380629 w 380629"/>
              <a:gd name="connsiteY2" fmla="*/ 1534339 h 1619477"/>
              <a:gd name="connsiteX3" fmla="*/ 0 w 380629"/>
              <a:gd name="connsiteY3" fmla="*/ 1619477 h 1619477"/>
              <a:gd name="connsiteX0" fmla="*/ 0 w 380629"/>
              <a:gd name="connsiteY0" fmla="*/ 1608454 h 1608454"/>
              <a:gd name="connsiteX1" fmla="*/ 249283 w 380629"/>
              <a:gd name="connsiteY1" fmla="*/ 0 h 1608454"/>
              <a:gd name="connsiteX2" fmla="*/ 380629 w 380629"/>
              <a:gd name="connsiteY2" fmla="*/ 1523316 h 1608454"/>
              <a:gd name="connsiteX3" fmla="*/ 0 w 380629"/>
              <a:gd name="connsiteY3" fmla="*/ 1608454 h 1608454"/>
              <a:gd name="connsiteX0" fmla="*/ 0 w 380629"/>
              <a:gd name="connsiteY0" fmla="*/ 1616399 h 1616399"/>
              <a:gd name="connsiteX1" fmla="*/ 256471 w 380629"/>
              <a:gd name="connsiteY1" fmla="*/ 0 h 1616399"/>
              <a:gd name="connsiteX2" fmla="*/ 380629 w 380629"/>
              <a:gd name="connsiteY2" fmla="*/ 1531261 h 1616399"/>
              <a:gd name="connsiteX3" fmla="*/ 0 w 380629"/>
              <a:gd name="connsiteY3" fmla="*/ 1616399 h 1616399"/>
              <a:gd name="connsiteX0" fmla="*/ 0 w 380629"/>
              <a:gd name="connsiteY0" fmla="*/ 1615151 h 1615151"/>
              <a:gd name="connsiteX1" fmla="*/ 248872 w 380629"/>
              <a:gd name="connsiteY1" fmla="*/ 0 h 1615151"/>
              <a:gd name="connsiteX2" fmla="*/ 380629 w 380629"/>
              <a:gd name="connsiteY2" fmla="*/ 1530013 h 1615151"/>
              <a:gd name="connsiteX3" fmla="*/ 0 w 380629"/>
              <a:gd name="connsiteY3" fmla="*/ 1615151 h 161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629" h="1615151">
                <a:moveTo>
                  <a:pt x="0" y="1615151"/>
                </a:moveTo>
                <a:cubicBezTo>
                  <a:pt x="82151" y="1082161"/>
                  <a:pt x="162305" y="523568"/>
                  <a:pt x="248872" y="0"/>
                </a:cubicBezTo>
                <a:lnTo>
                  <a:pt x="380629" y="1530013"/>
                </a:lnTo>
                <a:lnTo>
                  <a:pt x="0" y="1615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7842" y="3762375"/>
            <a:ext cx="11767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(PQR)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2400" y="3762375"/>
            <a:ext cx="3434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 rot="1318910">
            <a:off x="7181855" y="3700323"/>
            <a:ext cx="199307" cy="2005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318910">
            <a:off x="7189535" y="3704589"/>
            <a:ext cx="176523" cy="20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7321550" y="1352550"/>
            <a:ext cx="1031875" cy="25717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97650" y="3683000"/>
            <a:ext cx="723900" cy="234950"/>
          </a:xfrm>
          <a:prstGeom prst="line">
            <a:avLst/>
          </a:prstGeom>
          <a:ln w="3810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8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4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repeatCount="4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7" grpId="0" animBg="1"/>
      <p:bldP spid="97" grpId="1" animBg="1"/>
      <p:bldP spid="89" grpId="0" animBg="1"/>
      <p:bldP spid="89" grpId="1" animBg="1"/>
      <p:bldP spid="76" grpId="0" animBg="1"/>
      <p:bldP spid="76" grpId="1" animBg="1"/>
      <p:bldP spid="5" grpId="0" animBg="1"/>
      <p:bldP spid="5" grpId="1" animBg="1"/>
      <p:bldP spid="20" grpId="0" animBg="1"/>
      <p:bldP spid="20" grpId="1" animBg="1"/>
      <p:bldP spid="18" grpId="0" animBg="1"/>
      <p:bldP spid="18" grpId="1" animBg="1"/>
      <p:bldP spid="18" grpId="2" animBg="1"/>
      <p:bldP spid="18" grpId="3" animBg="1"/>
      <p:bldP spid="16" grpId="0" animBg="1"/>
      <p:bldP spid="16" grpId="1" animBg="1"/>
      <p:bldP spid="16" grpId="2" animBg="1"/>
      <p:bldP spid="16" grpId="3" animBg="1"/>
      <p:bldP spid="15" grpId="0"/>
      <p:bldP spid="17" grpId="0" animBg="1"/>
      <p:bldP spid="19" grpId="0" animBg="1"/>
      <p:bldP spid="22" grpId="0" animBg="1"/>
      <p:bldP spid="23" grpId="0"/>
      <p:bldP spid="25" grpId="0"/>
      <p:bldP spid="30" grpId="0" animBg="1"/>
      <p:bldP spid="30" grpId="1" animBg="1"/>
      <p:bldP spid="31" grpId="0"/>
      <p:bldP spid="31" grpId="1"/>
      <p:bldP spid="34" grpId="0" animBg="1"/>
      <p:bldP spid="34" grpId="1" animBg="1"/>
      <p:bldP spid="35" grpId="0"/>
      <p:bldP spid="35" grpId="1"/>
      <p:bldP spid="40" grpId="0"/>
      <p:bldP spid="41" grpId="0"/>
      <p:bldP spid="8" grpId="0" animBg="1"/>
      <p:bldP spid="43" grpId="0" animBg="1"/>
      <p:bldP spid="26" grpId="0"/>
      <p:bldP spid="71" grpId="0"/>
      <p:bldP spid="72" grpId="0"/>
      <p:bldP spid="73" grpId="0"/>
      <p:bldP spid="75" grpId="0"/>
      <p:bldP spid="81" grpId="0"/>
      <p:bldP spid="83" grpId="0"/>
      <p:bldP spid="88" grpId="0"/>
      <p:bldP spid="90" grpId="0"/>
      <p:bldP spid="91" grpId="0"/>
      <p:bldP spid="92" grpId="0"/>
      <p:bldP spid="94" grpId="0"/>
      <p:bldP spid="95" grpId="0"/>
      <p:bldP spid="96" grpId="0"/>
      <p:bldP spid="9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24" grpId="0" animBg="1"/>
      <p:bldP spid="24" grpId="1" animBg="1"/>
      <p:bldP spid="36" grpId="0" animBg="1"/>
      <p:bldP spid="36" grpId="1" animBg="1"/>
      <p:bldP spid="37" grpId="0"/>
      <p:bldP spid="37" grpId="1"/>
      <p:bldP spid="109" grpId="0" animBg="1"/>
      <p:bldP spid="109" grpId="1" animBg="1"/>
      <p:bldP spid="109" grpId="2" animBg="1"/>
      <p:bldP spid="44" grpId="0" animBg="1"/>
      <p:bldP spid="44" grpId="1" animBg="1"/>
      <p:bldP spid="45" grpId="0"/>
      <p:bldP spid="45" grpId="1"/>
      <p:bldP spid="29" grpId="0" animBg="1"/>
      <p:bldP spid="29" grpId="2" animBg="1"/>
      <p:bldP spid="113" grpId="0"/>
      <p:bldP spid="114" grpId="0"/>
      <p:bldP spid="39" grpId="0" animBg="1"/>
      <p:bldP spid="39" grpId="1" animBg="1"/>
      <p:bldP spid="39" grpId="2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rc 2"/>
          <p:cNvSpPr/>
          <p:nvPr/>
        </p:nvSpPr>
        <p:spPr>
          <a:xfrm>
            <a:off x="6593321" y="3689681"/>
            <a:ext cx="798079" cy="241285"/>
          </a:xfrm>
          <a:custGeom>
            <a:avLst/>
            <a:gdLst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2" fmla="*/ 1495910 w 2991820"/>
              <a:gd name="connsiteY2" fmla="*/ 1449324 h 2898648"/>
              <a:gd name="connsiteX3" fmla="*/ 1422973 w 2991820"/>
              <a:gd name="connsiteY3" fmla="*/ 2896924 h 2898648"/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0" fmla="*/ 756217 w 756217"/>
              <a:gd name="connsiteY0" fmla="*/ 241285 h 241285"/>
              <a:gd name="connsiteX1" fmla="*/ 0 w 756217"/>
              <a:gd name="connsiteY1" fmla="*/ 0 h 241285"/>
              <a:gd name="connsiteX2" fmla="*/ 756217 w 756217"/>
              <a:gd name="connsiteY2" fmla="*/ 241285 h 241285"/>
              <a:gd name="connsiteX0" fmla="*/ 756217 w 756217"/>
              <a:gd name="connsiteY0" fmla="*/ 241285 h 241285"/>
              <a:gd name="connsiteX1" fmla="*/ 0 w 756217"/>
              <a:gd name="connsiteY1" fmla="*/ 0 h 2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217" h="241285" stroke="0" extrusionOk="0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  <a:lnTo>
                  <a:pt x="756217" y="241285"/>
                </a:lnTo>
                <a:close/>
              </a:path>
              <a:path w="756217" h="241285" fill="none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6"/>
          <p:cNvSpPr/>
          <p:nvPr/>
        </p:nvSpPr>
        <p:spPr>
          <a:xfrm rot="1621056">
            <a:off x="7231909" y="1138166"/>
            <a:ext cx="736905" cy="2875889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  <a:gd name="connsiteX0" fmla="*/ 0 w 374913"/>
              <a:gd name="connsiteY0" fmla="*/ 1597722 h 1597722"/>
              <a:gd name="connsiteX1" fmla="*/ 238854 w 374913"/>
              <a:gd name="connsiteY1" fmla="*/ 0 h 1597722"/>
              <a:gd name="connsiteX2" fmla="*/ 374913 w 374913"/>
              <a:gd name="connsiteY2" fmla="*/ 1523670 h 1597722"/>
              <a:gd name="connsiteX3" fmla="*/ 0 w 374913"/>
              <a:gd name="connsiteY3" fmla="*/ 1597722 h 1597722"/>
              <a:gd name="connsiteX0" fmla="*/ 0 w 374913"/>
              <a:gd name="connsiteY0" fmla="*/ 1598969 h 1598969"/>
              <a:gd name="connsiteX1" fmla="*/ 246453 w 374913"/>
              <a:gd name="connsiteY1" fmla="*/ 0 h 1598969"/>
              <a:gd name="connsiteX2" fmla="*/ 374913 w 374913"/>
              <a:gd name="connsiteY2" fmla="*/ 1524917 h 1598969"/>
              <a:gd name="connsiteX3" fmla="*/ 0 w 374913"/>
              <a:gd name="connsiteY3" fmla="*/ 1598969 h 1598969"/>
              <a:gd name="connsiteX0" fmla="*/ 0 w 374913"/>
              <a:gd name="connsiteY0" fmla="*/ 1598969 h 1598969"/>
              <a:gd name="connsiteX1" fmla="*/ 246453 w 374913"/>
              <a:gd name="connsiteY1" fmla="*/ 0 h 1598969"/>
              <a:gd name="connsiteX2" fmla="*/ 374913 w 374913"/>
              <a:gd name="connsiteY2" fmla="*/ 1524917 h 1598969"/>
              <a:gd name="connsiteX3" fmla="*/ 0 w 374913"/>
              <a:gd name="connsiteY3" fmla="*/ 1598969 h 1598969"/>
              <a:gd name="connsiteX0" fmla="*/ 0 w 376017"/>
              <a:gd name="connsiteY0" fmla="*/ 1596613 h 1596613"/>
              <a:gd name="connsiteX1" fmla="*/ 247557 w 376017"/>
              <a:gd name="connsiteY1" fmla="*/ 0 h 1596613"/>
              <a:gd name="connsiteX2" fmla="*/ 376017 w 376017"/>
              <a:gd name="connsiteY2" fmla="*/ 1524917 h 1596613"/>
              <a:gd name="connsiteX3" fmla="*/ 0 w 376017"/>
              <a:gd name="connsiteY3" fmla="*/ 1596613 h 159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017" h="1596613">
                <a:moveTo>
                  <a:pt x="0" y="1596613"/>
                </a:moveTo>
                <a:cubicBezTo>
                  <a:pt x="82151" y="1063623"/>
                  <a:pt x="160990" y="523568"/>
                  <a:pt x="247557" y="0"/>
                </a:cubicBezTo>
                <a:lnTo>
                  <a:pt x="376017" y="1524917"/>
                </a:lnTo>
                <a:lnTo>
                  <a:pt x="0" y="1596613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318910">
            <a:off x="7227847" y="3702503"/>
            <a:ext cx="136766" cy="20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6084853" y="409552"/>
            <a:ext cx="1192327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382266" y="1868614"/>
            <a:ext cx="473704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4746074" y="407443"/>
            <a:ext cx="1307551" cy="24119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1608831" y="1868614"/>
            <a:ext cx="473704" cy="25251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Chord 44"/>
          <p:cNvSpPr/>
          <p:nvPr/>
        </p:nvSpPr>
        <p:spPr>
          <a:xfrm rot="13544338">
            <a:off x="5994180" y="1029823"/>
            <a:ext cx="2947697" cy="2881777"/>
          </a:xfrm>
          <a:prstGeom prst="chord">
            <a:avLst>
              <a:gd name="adj1" fmla="val 4938679"/>
              <a:gd name="adj2" fmla="val 1378921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3514" y="344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Find the area of the shaded region, if PQ = 24 cm, PR = 7 cm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and O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7549951">
            <a:off x="7591436" y="2462751"/>
            <a:ext cx="76655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24 cm</a:t>
            </a:r>
          </a:p>
        </p:txBody>
      </p:sp>
      <p:sp>
        <p:nvSpPr>
          <p:cNvPr id="30" name="Rectangle 29" hidden="1"/>
          <p:cNvSpPr/>
          <p:nvPr/>
        </p:nvSpPr>
        <p:spPr>
          <a:xfrm rot="1014630">
            <a:off x="6554891" y="3823320"/>
            <a:ext cx="647934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7 cm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5321" y="913398"/>
            <a:ext cx="5608583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6400" y="90169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979242"/>
            <a:ext cx="2987486" cy="3295099"/>
            <a:chOff x="5943600" y="979242"/>
            <a:chExt cx="2987486" cy="3295099"/>
          </a:xfrm>
        </p:grpSpPr>
        <p:sp>
          <p:nvSpPr>
            <p:cNvPr id="35" name="Oval 34"/>
            <p:cNvSpPr/>
            <p:nvPr/>
          </p:nvSpPr>
          <p:spPr>
            <a:xfrm>
              <a:off x="5943600" y="1029381"/>
              <a:ext cx="2987486" cy="29015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7460977" y="2455517"/>
              <a:ext cx="82547" cy="8254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05082" y="2159385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7849" y="3588828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43979" y="3905010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07165" y="979242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sp>
        <p:nvSpPr>
          <p:cNvPr id="42" name="Isosceles Triangle 6"/>
          <p:cNvSpPr/>
          <p:nvPr/>
        </p:nvSpPr>
        <p:spPr>
          <a:xfrm rot="1621056">
            <a:off x="7231999" y="1133842"/>
            <a:ext cx="739068" cy="2884379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  <a:gd name="connsiteX0" fmla="*/ 0 w 376060"/>
              <a:gd name="connsiteY0" fmla="*/ 1601326 h 1601326"/>
              <a:gd name="connsiteX1" fmla="*/ 245349 w 376060"/>
              <a:gd name="connsiteY1" fmla="*/ 0 h 1601326"/>
              <a:gd name="connsiteX2" fmla="*/ 376060 w 376060"/>
              <a:gd name="connsiteY2" fmla="*/ 1535541 h 1601326"/>
              <a:gd name="connsiteX3" fmla="*/ 0 w 376060"/>
              <a:gd name="connsiteY3" fmla="*/ 1601326 h 1601326"/>
              <a:gd name="connsiteX0" fmla="*/ 0 w 377121"/>
              <a:gd name="connsiteY0" fmla="*/ 1601326 h 1601326"/>
              <a:gd name="connsiteX1" fmla="*/ 245349 w 377121"/>
              <a:gd name="connsiteY1" fmla="*/ 0 h 1601326"/>
              <a:gd name="connsiteX2" fmla="*/ 377121 w 377121"/>
              <a:gd name="connsiteY2" fmla="*/ 1531984 h 1601326"/>
              <a:gd name="connsiteX3" fmla="*/ 0 w 377121"/>
              <a:gd name="connsiteY3" fmla="*/ 1601326 h 160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121" h="1601326">
                <a:moveTo>
                  <a:pt x="0" y="1601326"/>
                </a:moveTo>
                <a:lnTo>
                  <a:pt x="245349" y="0"/>
                </a:lnTo>
                <a:lnTo>
                  <a:pt x="377121" y="1531984"/>
                </a:lnTo>
                <a:lnTo>
                  <a:pt x="0" y="160132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7241" y="901699"/>
            <a:ext cx="131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(PQR)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72200" y="4295043"/>
            <a:ext cx="2257404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210300" y="4274341"/>
            <a:ext cx="22060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(PQR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84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279" y="1382366"/>
            <a:ext cx="774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2666463" y="945505"/>
            <a:ext cx="2027457" cy="281421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0743" y="901699"/>
            <a:ext cx="2357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(semicircle RPQ) 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716978" y="1324455"/>
            <a:ext cx="1178829" cy="323165"/>
            <a:chOff x="3030762" y="1997802"/>
            <a:chExt cx="1178829" cy="323165"/>
          </a:xfrm>
        </p:grpSpPr>
        <p:sp>
          <p:nvSpPr>
            <p:cNvPr id="65" name="Rounded Rectangle 64"/>
            <p:cNvSpPr>
              <a:spLocks noChangeArrowheads="1"/>
            </p:cNvSpPr>
            <p:nvPr/>
          </p:nvSpPr>
          <p:spPr bwMode="auto">
            <a:xfrm>
              <a:off x="3069934" y="2048685"/>
              <a:ext cx="1017672" cy="230657"/>
            </a:xfrm>
            <a:prstGeom prst="round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  <a:defRPr/>
              </a:pPr>
              <a:endPara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30762" y="1997802"/>
              <a:ext cx="11788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FF0000"/>
                  </a:solidFill>
                  <a:latin typeface="Bookman Old Style" pitchFamily="18" charset="0"/>
                  <a:sym typeface="Symbol"/>
                </a:rPr>
                <a:t>To find: r </a:t>
              </a:r>
              <a:endParaRPr lang="en-US" sz="15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37227" y="1371433"/>
            <a:ext cx="1176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 PQR,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4418" y="1371433"/>
            <a:ext cx="9688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QPR 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18460" y="1371433"/>
            <a:ext cx="60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90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" y="1820831"/>
            <a:ext cx="6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09369" y="1820831"/>
            <a:ext cx="35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78845" y="1820831"/>
            <a:ext cx="58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QP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40264" y="1820831"/>
            <a:ext cx="36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26556" y="1820831"/>
            <a:ext cx="588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23752" y="1830167"/>
            <a:ext cx="272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 [by Pythagoras theorem]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9369" y="2266413"/>
            <a:ext cx="35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32631" y="2266413"/>
            <a:ext cx="7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(24)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56874" y="2266413"/>
            <a:ext cx="36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76754" y="2266413"/>
            <a:ext cx="7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(7)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9369" y="2724297"/>
            <a:ext cx="35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37806" y="2724297"/>
            <a:ext cx="7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576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62049" y="2724297"/>
            <a:ext cx="36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281929" y="2724297"/>
            <a:ext cx="7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49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27871" y="3130592"/>
            <a:ext cx="35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7139" y="3130592"/>
            <a:ext cx="77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625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3114" y="1820831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3114" y="2266413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53114" y="2724297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3114" y="3130592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3114" y="3506033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7871" y="3506033"/>
            <a:ext cx="35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10968" y="3506033"/>
            <a:ext cx="927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25cm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23752" y="3506033"/>
            <a:ext cx="2723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 [Taking square roots]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9087" y="2266413"/>
            <a:ext cx="6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4188" y="2724297"/>
            <a:ext cx="6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6986" y="3130592"/>
            <a:ext cx="6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9087" y="3506033"/>
            <a:ext cx="62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 rot="10800000" flipH="1" flipV="1">
            <a:off x="1922339" y="2266950"/>
            <a:ext cx="3716461" cy="641873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89502" y="2265191"/>
            <a:ext cx="378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Let us apply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Pythagoras theorem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to get the length of 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2069411" y="2631532"/>
            <a:ext cx="2903683" cy="699047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lIns="91347" tIns="45669" rIns="91347" bIns="45669"/>
          <a:lstStyle/>
          <a:p>
            <a:pPr algn="ctr">
              <a:defRPr/>
            </a:pPr>
            <a:r>
              <a:rPr lang="en-US" sz="1200" kern="0" dirty="0">
                <a:solidFill>
                  <a:sysClr val="window" lastClr="FFFFFF"/>
                </a:solidFill>
                <a:latin typeface="Bookman Old Style" pitchFamily="18" charset="0"/>
              </a:rPr>
              <a:t>            </a:t>
            </a:r>
          </a:p>
        </p:txBody>
      </p:sp>
      <p:sp>
        <p:nvSpPr>
          <p:cNvPr id="53" name="TextBox 58"/>
          <p:cNvSpPr txBox="1">
            <a:spLocks noChangeArrowheads="1"/>
          </p:cNvSpPr>
          <p:nvPr/>
        </p:nvSpPr>
        <p:spPr bwMode="auto">
          <a:xfrm>
            <a:off x="2135959" y="2675117"/>
            <a:ext cx="2802223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</a:rPr>
              <a:t>What is the formula to find area of semi-circle?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857071" y="2907260"/>
            <a:ext cx="148635" cy="21077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56939" y="2540180"/>
            <a:ext cx="272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FF33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ookman Old Style" pitchFamily="18" charset="0"/>
                <a:sym typeface="Symbol"/>
              </a:rPr>
              <a:t>?</a:t>
            </a:r>
            <a:endParaRPr lang="en-US" sz="2400" b="1" dirty="0">
              <a:solidFill>
                <a:srgbClr val="66FF33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Bookman Old Style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099438" y="2657337"/>
            <a:ext cx="1202616" cy="600109"/>
            <a:chOff x="473784" y="3276740"/>
            <a:chExt cx="1202616" cy="600109"/>
          </a:xfrm>
        </p:grpSpPr>
        <p:grpSp>
          <p:nvGrpSpPr>
            <p:cNvPr id="55" name="Group 54"/>
            <p:cNvGrpSpPr/>
            <p:nvPr/>
          </p:nvGrpSpPr>
          <p:grpSpPr>
            <a:xfrm>
              <a:off x="473784" y="3276740"/>
              <a:ext cx="384175" cy="600109"/>
              <a:chOff x="3999829" y="4355582"/>
              <a:chExt cx="384175" cy="600109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99829" y="4355582"/>
                <a:ext cx="359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1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003004" y="4625457"/>
                <a:ext cx="381000" cy="33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FF00"/>
                    </a:solidFill>
                    <a:latin typeface="Bookman Old Style" pitchFamily="18" charset="0"/>
                    <a:sym typeface="Symbol"/>
                  </a:rPr>
                  <a:t>2</a:t>
                </a:r>
                <a:endParaRPr lang="en-US" sz="2000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043089" y="4698033"/>
                <a:ext cx="260897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dirty="0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</m:oMath>
                    </m:oMathPara>
                  </a14:m>
                  <a:endParaRPr lang="en-US" sz="2000" dirty="0">
                    <a:solidFill>
                      <a:srgbClr val="FFFF00"/>
                    </a:solidFill>
                    <a:latin typeface="Bookman Old Style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58" y="3403223"/>
                  <a:ext cx="35922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/>
            <p:cNvSpPr txBox="1"/>
            <p:nvPr/>
          </p:nvSpPr>
          <p:spPr>
            <a:xfrm>
              <a:off x="1017182" y="3403223"/>
              <a:ext cx="6592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r</a:t>
              </a:r>
              <a:r>
                <a:rPr lang="en-US" sz="2000" b="1" baseline="30000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sz="2000" b="1" dirty="0" smtClean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sz="2000" b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5" name="Rounded Rectangle 104"/>
          <p:cNvSpPr/>
          <p:nvPr/>
        </p:nvSpPr>
        <p:spPr bwMode="auto">
          <a:xfrm rot="10800000" flipH="1" flipV="1">
            <a:off x="2955890" y="1823730"/>
            <a:ext cx="1855949" cy="438408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33726" y="1868614"/>
            <a:ext cx="184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Consider </a:t>
            </a:r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PQR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166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9" name="Rectangle 108"/>
          <p:cNvSpPr/>
          <p:nvPr/>
        </p:nvSpPr>
        <p:spPr>
          <a:xfrm rot="1318910">
            <a:off x="7221253" y="3695019"/>
            <a:ext cx="158422" cy="200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85" grpId="0" animBg="1"/>
      <p:bldP spid="85" grpId="1" animBg="1"/>
      <p:bldP spid="84" grpId="0" animBg="1"/>
      <p:bldP spid="84" grpId="1" animBg="1"/>
      <p:bldP spid="81" grpId="0" animBg="1"/>
      <p:bldP spid="81" grpId="1" animBg="1"/>
      <p:bldP spid="80" grpId="0" animBg="1"/>
      <p:bldP spid="80" grpId="1" animBg="1"/>
      <p:bldP spid="51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2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86" grpId="0"/>
      <p:bldP spid="102" grpId="0"/>
      <p:bldP spid="103" grpId="0"/>
      <p:bldP spid="104" grpId="0"/>
      <p:bldP spid="68" grpId="0" animBg="1"/>
      <p:bldP spid="68" grpId="1" animBg="1"/>
      <p:bldP spid="69" grpId="0"/>
      <p:bldP spid="69" grpId="1"/>
      <p:bldP spid="52" grpId="0" animBg="1"/>
      <p:bldP spid="52" grpId="1" animBg="1"/>
      <p:bldP spid="53" grpId="0"/>
      <p:bldP spid="53" grpId="1"/>
      <p:bldP spid="63" grpId="0" animBg="1"/>
      <p:bldP spid="63" grpId="1" animBg="1"/>
      <p:bldP spid="64" grpId="0"/>
      <p:bldP spid="64" grpId="1"/>
      <p:bldP spid="105" grpId="0" animBg="1"/>
      <p:bldP spid="105" grpId="1" animBg="1"/>
      <p:bldP spid="106" grpId="0"/>
      <p:bldP spid="106" grpId="1"/>
      <p:bldP spid="109" grpId="0" animBg="1"/>
      <p:bldP spid="109" grpId="1" animBg="1"/>
      <p:bldP spid="10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rc 2"/>
          <p:cNvSpPr/>
          <p:nvPr/>
        </p:nvSpPr>
        <p:spPr>
          <a:xfrm>
            <a:off x="6593321" y="3696824"/>
            <a:ext cx="798079" cy="241285"/>
          </a:xfrm>
          <a:custGeom>
            <a:avLst/>
            <a:gdLst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2" fmla="*/ 1495910 w 2991820"/>
              <a:gd name="connsiteY2" fmla="*/ 1449324 h 2898648"/>
              <a:gd name="connsiteX3" fmla="*/ 1422973 w 2991820"/>
              <a:gd name="connsiteY3" fmla="*/ 2896924 h 2898648"/>
              <a:gd name="connsiteX0" fmla="*/ 1422973 w 2991820"/>
              <a:gd name="connsiteY0" fmla="*/ 2896924 h 2898648"/>
              <a:gd name="connsiteX1" fmla="*/ 666756 w 2991820"/>
              <a:gd name="connsiteY1" fmla="*/ 2655639 h 2898648"/>
              <a:gd name="connsiteX0" fmla="*/ 756217 w 756217"/>
              <a:gd name="connsiteY0" fmla="*/ 241285 h 241285"/>
              <a:gd name="connsiteX1" fmla="*/ 0 w 756217"/>
              <a:gd name="connsiteY1" fmla="*/ 0 h 241285"/>
              <a:gd name="connsiteX2" fmla="*/ 756217 w 756217"/>
              <a:gd name="connsiteY2" fmla="*/ 241285 h 241285"/>
              <a:gd name="connsiteX0" fmla="*/ 756217 w 756217"/>
              <a:gd name="connsiteY0" fmla="*/ 241285 h 241285"/>
              <a:gd name="connsiteX1" fmla="*/ 0 w 756217"/>
              <a:gd name="connsiteY1" fmla="*/ 0 h 2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217" h="241285" stroke="0" extrusionOk="0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  <a:lnTo>
                  <a:pt x="756217" y="241285"/>
                </a:lnTo>
                <a:close/>
              </a:path>
              <a:path w="756217" h="241285" fill="none">
                <a:moveTo>
                  <a:pt x="756217" y="241285"/>
                </a:moveTo>
                <a:cubicBezTo>
                  <a:pt x="486276" y="228518"/>
                  <a:pt x="224947" y="145137"/>
                  <a:pt x="0" y="0"/>
                </a:cubicBezTo>
              </a:path>
            </a:pathLst>
          </a:cu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3147112" y="2440993"/>
            <a:ext cx="111614" cy="1567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3248891" y="2445383"/>
            <a:ext cx="101467" cy="15679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902934" y="1726860"/>
            <a:ext cx="2005584" cy="492074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5" name="Chord 44"/>
          <p:cNvSpPr/>
          <p:nvPr/>
        </p:nvSpPr>
        <p:spPr>
          <a:xfrm rot="13544338">
            <a:off x="5994180" y="1029823"/>
            <a:ext cx="2947697" cy="2881777"/>
          </a:xfrm>
          <a:prstGeom prst="chord">
            <a:avLst>
              <a:gd name="adj1" fmla="val 4938679"/>
              <a:gd name="adj2" fmla="val 1378921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3514" y="344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 Find the area of the shaded region, if PQ = 24 cm, PR = 7 cm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and O is the </a:t>
            </a:r>
            <a:r>
              <a:rPr lang="en-US" sz="1600" b="1" dirty="0" err="1" smtClean="0">
                <a:solidFill>
                  <a:srgbClr val="0000FF"/>
                </a:solidFill>
                <a:latin typeface="Bookman Old Style" pitchFamily="18" charset="0"/>
              </a:rPr>
              <a:t>centre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of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7549951">
            <a:off x="7591436" y="2462751"/>
            <a:ext cx="766557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24 cm</a:t>
            </a:r>
          </a:p>
        </p:txBody>
      </p:sp>
      <p:sp>
        <p:nvSpPr>
          <p:cNvPr id="30" name="Rectangle 29"/>
          <p:cNvSpPr/>
          <p:nvPr/>
        </p:nvSpPr>
        <p:spPr>
          <a:xfrm rot="1014630">
            <a:off x="6554891" y="3823320"/>
            <a:ext cx="647934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softEdge rad="63500"/>
          </a:effectLst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Bookman Old Style"/>
              </a:rPr>
              <a:t>7 cm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5321" y="913398"/>
            <a:ext cx="5608583" cy="346388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6400" y="901699"/>
            <a:ext cx="24384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500" b="1" dirty="0" err="1" smtClean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alt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(shaded region) =</a:t>
            </a:r>
            <a:endParaRPr lang="en-US" altLang="en-US" sz="15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979242"/>
            <a:ext cx="2987486" cy="3295099"/>
            <a:chOff x="5943600" y="979242"/>
            <a:chExt cx="2987486" cy="3295099"/>
          </a:xfrm>
        </p:grpSpPr>
        <p:sp>
          <p:nvSpPr>
            <p:cNvPr id="35" name="Oval 34"/>
            <p:cNvSpPr/>
            <p:nvPr/>
          </p:nvSpPr>
          <p:spPr>
            <a:xfrm>
              <a:off x="5943600" y="1029381"/>
              <a:ext cx="2987486" cy="29015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7460977" y="2455517"/>
              <a:ext cx="82547" cy="8254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05082" y="2159385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O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27849" y="3588828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Bookman Old Style" pitchFamily="18" charset="0"/>
                </a:rPr>
                <a:t>R</a:t>
              </a:r>
              <a:endParaRPr lang="en-US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43979" y="3905010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07165" y="979242"/>
              <a:ext cx="4127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Bookman Old Style" pitchFamily="18" charset="0"/>
                </a:rPr>
                <a:t>Q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 rot="1318910">
            <a:off x="7215639" y="3756125"/>
            <a:ext cx="139515" cy="14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Isosceles Triangle 6"/>
          <p:cNvSpPr/>
          <p:nvPr/>
        </p:nvSpPr>
        <p:spPr>
          <a:xfrm rot="1621056">
            <a:off x="7230855" y="1133069"/>
            <a:ext cx="734741" cy="2899270"/>
          </a:xfrm>
          <a:custGeom>
            <a:avLst/>
            <a:gdLst>
              <a:gd name="connsiteX0" fmla="*/ 0 w 406056"/>
              <a:gd name="connsiteY0" fmla="*/ 1562069 h 1562069"/>
              <a:gd name="connsiteX1" fmla="*/ 203028 w 406056"/>
              <a:gd name="connsiteY1" fmla="*/ 0 h 1562069"/>
              <a:gd name="connsiteX2" fmla="*/ 406056 w 406056"/>
              <a:gd name="connsiteY2" fmla="*/ 1562069 h 1562069"/>
              <a:gd name="connsiteX3" fmla="*/ 0 w 406056"/>
              <a:gd name="connsiteY3" fmla="*/ 1562069 h 1562069"/>
              <a:gd name="connsiteX0" fmla="*/ 0 w 414096"/>
              <a:gd name="connsiteY0" fmla="*/ 1604152 h 1604152"/>
              <a:gd name="connsiteX1" fmla="*/ 211068 w 414096"/>
              <a:gd name="connsiteY1" fmla="*/ 0 h 1604152"/>
              <a:gd name="connsiteX2" fmla="*/ 414096 w 414096"/>
              <a:gd name="connsiteY2" fmla="*/ 1562069 h 1604152"/>
              <a:gd name="connsiteX3" fmla="*/ 0 w 414096"/>
              <a:gd name="connsiteY3" fmla="*/ 1604152 h 1604152"/>
              <a:gd name="connsiteX0" fmla="*/ 0 w 429427"/>
              <a:gd name="connsiteY0" fmla="*/ 1604152 h 1604152"/>
              <a:gd name="connsiteX1" fmla="*/ 211068 w 429427"/>
              <a:gd name="connsiteY1" fmla="*/ 0 h 1604152"/>
              <a:gd name="connsiteX2" fmla="*/ 429427 w 429427"/>
              <a:gd name="connsiteY2" fmla="*/ 1532209 h 1604152"/>
              <a:gd name="connsiteX3" fmla="*/ 0 w 429427"/>
              <a:gd name="connsiteY3" fmla="*/ 1604152 h 1604152"/>
              <a:gd name="connsiteX0" fmla="*/ 0 w 429427"/>
              <a:gd name="connsiteY0" fmla="*/ 1591364 h 1591364"/>
              <a:gd name="connsiteX1" fmla="*/ 223008 w 429427"/>
              <a:gd name="connsiteY1" fmla="*/ 0 h 1591364"/>
              <a:gd name="connsiteX2" fmla="*/ 429427 w 429427"/>
              <a:gd name="connsiteY2" fmla="*/ 1519421 h 1591364"/>
              <a:gd name="connsiteX3" fmla="*/ 0 w 429427"/>
              <a:gd name="connsiteY3" fmla="*/ 1591364 h 1591364"/>
              <a:gd name="connsiteX0" fmla="*/ 0 w 370379"/>
              <a:gd name="connsiteY0" fmla="*/ 1591364 h 1591364"/>
              <a:gd name="connsiteX1" fmla="*/ 223008 w 370379"/>
              <a:gd name="connsiteY1" fmla="*/ 0 h 1591364"/>
              <a:gd name="connsiteX2" fmla="*/ 370379 w 370379"/>
              <a:gd name="connsiteY2" fmla="*/ 1545710 h 1591364"/>
              <a:gd name="connsiteX3" fmla="*/ 0 w 370379"/>
              <a:gd name="connsiteY3" fmla="*/ 1591364 h 1591364"/>
              <a:gd name="connsiteX0" fmla="*/ 0 w 353719"/>
              <a:gd name="connsiteY0" fmla="*/ 1591364 h 1591364"/>
              <a:gd name="connsiteX1" fmla="*/ 223008 w 353719"/>
              <a:gd name="connsiteY1" fmla="*/ 0 h 1591364"/>
              <a:gd name="connsiteX2" fmla="*/ 353719 w 353719"/>
              <a:gd name="connsiteY2" fmla="*/ 1535541 h 1591364"/>
              <a:gd name="connsiteX3" fmla="*/ 0 w 353719"/>
              <a:gd name="connsiteY3" fmla="*/ 1591364 h 1591364"/>
              <a:gd name="connsiteX0" fmla="*/ 0 w 374913"/>
              <a:gd name="connsiteY0" fmla="*/ 1609593 h 1609593"/>
              <a:gd name="connsiteX1" fmla="*/ 244202 w 374913"/>
              <a:gd name="connsiteY1" fmla="*/ 0 h 1609593"/>
              <a:gd name="connsiteX2" fmla="*/ 374913 w 374913"/>
              <a:gd name="connsiteY2" fmla="*/ 1535541 h 1609593"/>
              <a:gd name="connsiteX3" fmla="*/ 0 w 374913"/>
              <a:gd name="connsiteY3" fmla="*/ 1609593 h 160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913" h="1609593">
                <a:moveTo>
                  <a:pt x="0" y="1609593"/>
                </a:moveTo>
                <a:lnTo>
                  <a:pt x="244202" y="0"/>
                </a:lnTo>
                <a:lnTo>
                  <a:pt x="374913" y="1535541"/>
                </a:lnTo>
                <a:lnTo>
                  <a:pt x="0" y="160959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57241" y="901699"/>
            <a:ext cx="131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(PQR)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Rounded Rectangle 50"/>
          <p:cNvSpPr>
            <a:spLocks noChangeArrowheads="1"/>
          </p:cNvSpPr>
          <p:nvPr/>
        </p:nvSpPr>
        <p:spPr bwMode="auto">
          <a:xfrm>
            <a:off x="2666463" y="945505"/>
            <a:ext cx="2027457" cy="281421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endParaRPr lang="en-US" altLang="en-US" sz="1600" b="1" dirty="0" smtClean="0">
              <a:solidFill>
                <a:srgbClr val="FF0000"/>
              </a:solidFill>
              <a:latin typeface="Maiandra GD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0743" y="901699"/>
            <a:ext cx="23576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(semicircle RPQ) –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1279" y="1382366"/>
            <a:ext cx="774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Sol: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70000" y="1374671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QR  = 25 cm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2386" y="1795064"/>
            <a:ext cx="484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21637" y="1674637"/>
            <a:ext cx="1905713" cy="570817"/>
            <a:chOff x="1021637" y="1674637"/>
            <a:chExt cx="1905713" cy="570817"/>
          </a:xfrm>
        </p:grpSpPr>
        <p:sp>
          <p:nvSpPr>
            <p:cNvPr id="120" name="TextBox 119"/>
            <p:cNvSpPr txBox="1"/>
            <p:nvPr/>
          </p:nvSpPr>
          <p:spPr>
            <a:xfrm>
              <a:off x="1965328" y="1674637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25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20125" y="1792343"/>
              <a:ext cx="359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=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1637" y="1795064"/>
              <a:ext cx="8833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radius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2003424" y="1974676"/>
              <a:ext cx="381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023811" y="192228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38977" y="1756964"/>
              <a:ext cx="5883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cm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370727" y="2356610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61042" y="2351275"/>
            <a:ext cx="22678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ar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(semicircle RPQ)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34046" y="2227793"/>
            <a:ext cx="968023" cy="547120"/>
            <a:chOff x="2634046" y="2227793"/>
            <a:chExt cx="968023" cy="547120"/>
          </a:xfrm>
        </p:grpSpPr>
        <p:sp>
          <p:nvSpPr>
            <p:cNvPr id="127" name="TextBox 126"/>
            <p:cNvSpPr txBox="1"/>
            <p:nvPr/>
          </p:nvSpPr>
          <p:spPr>
            <a:xfrm>
              <a:off x="2634046" y="2227793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2677857" y="2513543"/>
              <a:ext cx="2371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634046" y="2451748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83897" y="2325404"/>
              <a:ext cx="71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  <a:latin typeface="ambria Math"/>
                </a:rPr>
                <a:t>×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 </a:t>
              </a:r>
              <a:r>
                <a:rPr lang="el-GR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</a:t>
              </a:r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r</a:t>
              </a:r>
              <a:r>
                <a:rPr lang="en-US" sz="1500" b="1" baseline="30000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626855" y="2761199"/>
            <a:ext cx="4898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370727" y="284658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670666" y="3034249"/>
            <a:ext cx="2371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626855" y="2985661"/>
            <a:ext cx="381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886461" y="2846581"/>
            <a:ext cx="2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mbria Math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95325" y="2761199"/>
            <a:ext cx="489854" cy="547627"/>
            <a:chOff x="3095325" y="2761199"/>
            <a:chExt cx="489854" cy="547627"/>
          </a:xfrm>
        </p:grpSpPr>
        <p:sp>
          <p:nvSpPr>
            <p:cNvPr id="139" name="TextBox 138"/>
            <p:cNvSpPr txBox="1"/>
            <p:nvPr/>
          </p:nvSpPr>
          <p:spPr>
            <a:xfrm>
              <a:off x="3095325" y="2761199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22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>
              <a:off x="3174453" y="3034249"/>
              <a:ext cx="2608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130250" y="2985661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7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429000" y="2846581"/>
            <a:ext cx="285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ambria Math"/>
              </a:rPr>
              <a:t>×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7408" y="2761199"/>
            <a:ext cx="1090133" cy="533338"/>
            <a:chOff x="3687408" y="2761199"/>
            <a:chExt cx="1090133" cy="533338"/>
          </a:xfrm>
        </p:grpSpPr>
        <p:sp>
          <p:nvSpPr>
            <p:cNvPr id="145" name="TextBox 144"/>
            <p:cNvSpPr txBox="1"/>
            <p:nvPr/>
          </p:nvSpPr>
          <p:spPr>
            <a:xfrm>
              <a:off x="3687408" y="2761199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25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3766536" y="3034249"/>
              <a:ext cx="2608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736622" y="2966609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021083" y="2846581"/>
              <a:ext cx="285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ambria Math"/>
                </a:rPr>
                <a:t>×</a:t>
              </a:r>
              <a:endParaRPr lang="en-US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87687" y="2761199"/>
              <a:ext cx="48985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</a:rPr>
                <a:t>25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4366815" y="3034249"/>
              <a:ext cx="2608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4346427" y="2971372"/>
              <a:ext cx="381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2</a:t>
              </a:r>
              <a:endParaRPr lang="en-US" sz="15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53" name="Straight Connector 152"/>
          <p:cNvCxnSpPr/>
          <p:nvPr/>
        </p:nvCxnSpPr>
        <p:spPr>
          <a:xfrm flipH="1">
            <a:off x="2682961" y="3107202"/>
            <a:ext cx="217789" cy="98606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063875" y="2602173"/>
            <a:ext cx="369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11</a:t>
            </a:r>
            <a:endParaRPr lang="en-US" sz="11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 flipH="1">
            <a:off x="3194194" y="2860483"/>
            <a:ext cx="239568" cy="144370"/>
          </a:xfrm>
          <a:prstGeom prst="line">
            <a:avLst/>
          </a:prstGeom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370727" y="3369151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2662918" y="3257550"/>
            <a:ext cx="1454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r>
              <a:rPr lang="el-GR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ambria Math"/>
              </a:rPr>
              <a:t>×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25 </a:t>
            </a:r>
            <a:r>
              <a:rPr lang="en-US" sz="1400" b="1" dirty="0" smtClean="0">
                <a:solidFill>
                  <a:prstClr val="black"/>
                </a:solidFill>
                <a:latin typeface="ambria Math"/>
              </a:rPr>
              <a:t>×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25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>
            <a:off x="2776279" y="3548061"/>
            <a:ext cx="11988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008973" y="3532139"/>
            <a:ext cx="73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 </a:t>
            </a:r>
            <a:r>
              <a:rPr lang="en-US" sz="1600" b="1" dirty="0" smtClean="0">
                <a:solidFill>
                  <a:prstClr val="black"/>
                </a:solidFill>
                <a:latin typeface="ambria Math"/>
              </a:rPr>
              <a:t>×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7</a:t>
            </a:r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370727" y="4007114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709843" y="3895513"/>
            <a:ext cx="746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</a:rPr>
              <a:t>6875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2776541" y="4176498"/>
            <a:ext cx="559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833681" y="4146287"/>
            <a:ext cx="4540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28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370727" y="4469452"/>
            <a:ext cx="3592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sz="15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66970" y="4469452"/>
            <a:ext cx="13465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245.53 cm</a:t>
            </a:r>
            <a:r>
              <a:rPr lang="en-US" sz="15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5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8620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 rot="10800000" flipH="1" flipV="1">
            <a:off x="762001" y="2325404"/>
            <a:ext cx="3287926" cy="482249"/>
          </a:xfrm>
          <a:prstGeom prst="roundRect">
            <a:avLst/>
          </a:prstGeom>
          <a:solidFill>
            <a:srgbClr val="80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81510" y="2392208"/>
            <a:ext cx="327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Bookman Old Style" pitchFamily="18" charset="0"/>
              </a:rPr>
              <a:t>QR is the diameter of circle </a:t>
            </a:r>
            <a:endParaRPr lang="en-US" sz="1600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716978" y="1324455"/>
            <a:ext cx="1178829" cy="323165"/>
            <a:chOff x="3030762" y="1997802"/>
            <a:chExt cx="1178829" cy="323165"/>
          </a:xfrm>
        </p:grpSpPr>
        <p:sp>
          <p:nvSpPr>
            <p:cNvPr id="72" name="Rounded Rectangle 71"/>
            <p:cNvSpPr>
              <a:spLocks noChangeArrowheads="1"/>
            </p:cNvSpPr>
            <p:nvPr/>
          </p:nvSpPr>
          <p:spPr bwMode="auto">
            <a:xfrm>
              <a:off x="3069934" y="2048685"/>
              <a:ext cx="1017672" cy="230657"/>
            </a:xfrm>
            <a:prstGeom prst="round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  <a:defRPr/>
              </a:pPr>
              <a:endParaRPr lang="en-US" altLang="en-US" sz="1800" b="1" dirty="0" smtClean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30762" y="1997802"/>
              <a:ext cx="11788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rgbClr val="FF0000"/>
                  </a:solidFill>
                  <a:latin typeface="Bookman Old Style" pitchFamily="18" charset="0"/>
                  <a:sym typeface="Symbol"/>
                </a:rPr>
                <a:t>To find: r </a:t>
              </a:r>
              <a:endParaRPr lang="en-US" sz="1500" b="1" dirty="0">
                <a:solidFill>
                  <a:srgbClr val="FF00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021660" y="622532"/>
            <a:ext cx="424039" cy="64633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172200" y="4295043"/>
            <a:ext cx="2257404" cy="308604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6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210300" y="4274341"/>
            <a:ext cx="22060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  <a:sym typeface="Symbol"/>
              </a:rPr>
              <a:t>a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(PQR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) = 84 cm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7" name="Straight Connector 6"/>
          <p:cNvCxnSpPr>
            <a:stCxn id="42" idx="1"/>
            <a:endCxn id="42" idx="0"/>
          </p:cNvCxnSpPr>
          <p:nvPr/>
        </p:nvCxnSpPr>
        <p:spPr>
          <a:xfrm flipH="1">
            <a:off x="6612430" y="1341790"/>
            <a:ext cx="1743384" cy="2365463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144" grpId="0" animBg="1"/>
      <p:bldP spid="144" grpId="1" animBg="1"/>
      <p:bldP spid="143" grpId="0" animBg="1"/>
      <p:bldP spid="143" grpId="1" animBg="1"/>
      <p:bldP spid="123" grpId="0"/>
      <p:bldP spid="128" grpId="0"/>
      <p:bldP spid="134" grpId="0"/>
      <p:bldP spid="135" grpId="0"/>
      <p:bldP spid="137" grpId="0"/>
      <p:bldP spid="138" grpId="0"/>
      <p:bldP spid="142" grpId="0"/>
      <p:bldP spid="154" grpId="0"/>
      <p:bldP spid="156" grpId="0"/>
      <p:bldP spid="157" grpId="0"/>
      <p:bldP spid="159" grpId="0"/>
      <p:bldP spid="160" grpId="0"/>
      <p:bldP spid="161" grpId="0"/>
      <p:bldP spid="163" grpId="0"/>
      <p:bldP spid="164" grpId="0"/>
      <p:bldP spid="165" grpId="0"/>
      <p:bldP spid="166" grpId="0"/>
      <p:bldP spid="102" grpId="0" animBg="1"/>
      <p:bldP spid="102" grpId="1" animBg="1"/>
      <p:bldP spid="103" grpId="0"/>
      <p:bldP spid="103" grpId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19567</TotalTime>
  <Words>4878</Words>
  <Application>Microsoft Office PowerPoint</Application>
  <PresentationFormat>On-screen Show (16:9)</PresentationFormat>
  <Paragraphs>1599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45</vt:i4>
      </vt:variant>
    </vt:vector>
  </HeadingPairs>
  <TitlesOfParts>
    <vt:vector size="60" baseType="lpstr">
      <vt:lpstr>ambria Math</vt:lpstr>
      <vt:lpstr>Arial</vt:lpstr>
      <vt:lpstr>Arial Rounded MT Bold</vt:lpstr>
      <vt:lpstr>Bookman Old Style</vt:lpstr>
      <vt:lpstr>Calibri</vt:lpstr>
      <vt:lpstr>Cambria Math</vt:lpstr>
      <vt:lpstr>Maiandra GD</vt:lpstr>
      <vt:lpstr>Symbol</vt:lpstr>
      <vt:lpstr>Wingdings</vt:lpstr>
      <vt:lpstr>5_Office Theme</vt:lpstr>
      <vt:lpstr>6_Office Theme</vt:lpstr>
      <vt:lpstr>Custom Design</vt:lpstr>
      <vt:lpstr>Office Theme</vt:lpstr>
      <vt:lpstr>2_Office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2962</cp:revision>
  <dcterms:created xsi:type="dcterms:W3CDTF">2013-07-31T12:47:49Z</dcterms:created>
  <dcterms:modified xsi:type="dcterms:W3CDTF">2022-04-23T05:14:18Z</dcterms:modified>
</cp:coreProperties>
</file>