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713" r:id="rId3"/>
    <p:sldMasterId id="2147483726" r:id="rId4"/>
  </p:sldMasterIdLst>
  <p:notesMasterIdLst>
    <p:notesMasterId r:id="rId33"/>
  </p:notesMasterIdLst>
  <p:sldIdLst>
    <p:sldId id="441" r:id="rId5"/>
    <p:sldId id="450" r:id="rId6"/>
    <p:sldId id="451" r:id="rId7"/>
    <p:sldId id="452" r:id="rId8"/>
    <p:sldId id="453" r:id="rId9"/>
    <p:sldId id="454" r:id="rId10"/>
    <p:sldId id="485" r:id="rId11"/>
    <p:sldId id="486" r:id="rId12"/>
    <p:sldId id="469" r:id="rId13"/>
    <p:sldId id="470" r:id="rId14"/>
    <p:sldId id="487" r:id="rId15"/>
    <p:sldId id="488" r:id="rId16"/>
    <p:sldId id="476" r:id="rId17"/>
    <p:sldId id="475" r:id="rId18"/>
    <p:sldId id="442" r:id="rId19"/>
    <p:sldId id="460" r:id="rId20"/>
    <p:sldId id="477" r:id="rId21"/>
    <p:sldId id="478" r:id="rId22"/>
    <p:sldId id="479" r:id="rId23"/>
    <p:sldId id="489" r:id="rId24"/>
    <p:sldId id="490" r:id="rId25"/>
    <p:sldId id="472" r:id="rId26"/>
    <p:sldId id="473" r:id="rId27"/>
    <p:sldId id="474" r:id="rId28"/>
    <p:sldId id="491" r:id="rId29"/>
    <p:sldId id="492" r:id="rId30"/>
    <p:sldId id="390" r:id="rId31"/>
    <p:sldId id="49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9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8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3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2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5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0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0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4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3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9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2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7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8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1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1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8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8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51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51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51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75" r:id="rId6"/>
    <p:sldLayoutId id="2147483776" r:id="rId7"/>
    <p:sldLayoutId id="214748377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5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8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81000" y="4289425"/>
            <a:ext cx="5092393" cy="323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526814" y="2381250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80357" y="2379881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78846" y="2379881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240" y="451100"/>
            <a:ext cx="246888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77240" y="701290"/>
            <a:ext cx="320040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85177" y="464952"/>
            <a:ext cx="1205969" cy="2410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87925" y="462530"/>
            <a:ext cx="155448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369" y="462530"/>
            <a:ext cx="1405952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62400" y="691130"/>
            <a:ext cx="91440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790922" y="732787"/>
            <a:ext cx="947547" cy="20320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107" y="2359462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1490"/>
            <a:ext cx="818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The cuboid water tank has length 2 m, breadth 1.6 m and height 1.8 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capacity of the tank in litres.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7401" y="4263390"/>
            <a:ext cx="512064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Volume of cuboid water tank is 5760 litres.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521" y="2351306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cuboid water tank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97155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501" y="2676426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29241" y="2676426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1.6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77881" y="2676426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1.8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63481" y="2981226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5.76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3493" y="33063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5.76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95001" y="3306346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1000 litres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3481" y="3860066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5760 litres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67882" y="3572312"/>
            <a:ext cx="2177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[1m</a:t>
            </a:r>
            <a:r>
              <a:rPr lang="en-US" sz="1600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= 1000 litres]</a:t>
            </a:r>
            <a:endParaRPr lang="en-US" sz="16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2438400" y="209550"/>
            <a:ext cx="1097280" cy="365760"/>
          </a:xfrm>
          <a:prstGeom prst="wedgeRoundRectCallout">
            <a:avLst>
              <a:gd name="adj1" fmla="val -45238"/>
              <a:gd name="adj2" fmla="val 9246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Volume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06921" y="2748816"/>
            <a:ext cx="274320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cuboid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5321" y="284328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× </a:t>
            </a:r>
            <a:r>
              <a:rPr lang="en-IN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IN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× </a:t>
            </a:r>
            <a:r>
              <a:rPr lang="en-IN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endParaRPr lang="en-IN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4714" y="1361967"/>
            <a:ext cx="1813110" cy="2610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5997" y="1707852"/>
            <a:ext cx="2149564" cy="2533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13477" y="2046169"/>
            <a:ext cx="2024987" cy="243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5388" y="1313668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length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 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4734" y="1656449"/>
            <a:ext cx="2214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breadth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 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8255" y="1981200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height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1.8 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69009" y="1635176"/>
            <a:ext cx="2626161" cy="646986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IN" sz="16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We know that,</a:t>
            </a:r>
          </a:p>
          <a:p>
            <a:pPr algn="ctr"/>
            <a:r>
              <a:rPr lang="en-IN" sz="16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1 m</a:t>
            </a:r>
            <a:r>
              <a:rPr lang="en-IN" sz="1600" b="1" kern="0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r>
              <a:rPr lang="en-IN" sz="16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 = 1000 litres </a:t>
            </a:r>
          </a:p>
        </p:txBody>
      </p:sp>
    </p:spTree>
    <p:extLst>
      <p:ext uri="{BB962C8B-B14F-4D97-AF65-F5344CB8AC3E}">
        <p14:creationId xmlns:p14="http://schemas.microsoft.com/office/powerpoint/2010/main" val="31123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8" grpId="0" animBg="1"/>
      <p:bldP spid="78" grpId="1" animBg="1"/>
      <p:bldP spid="40" grpId="0" animBg="1"/>
      <p:bldP spid="40" grpId="1" animBg="1"/>
      <p:bldP spid="41" grpId="0" animBg="1"/>
      <p:bldP spid="41" grpId="1" animBg="1"/>
      <p:bldP spid="10" grpId="0" animBg="1"/>
      <p:bldP spid="10" grpId="1" animBg="1"/>
      <p:bldP spid="71" grpId="0" animBg="1"/>
      <p:bldP spid="7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6" grpId="0" animBg="1"/>
      <p:bldP spid="46" grpId="1" animBg="1"/>
      <p:bldP spid="3" grpId="0"/>
      <p:bldP spid="64" grpId="0"/>
      <p:bldP spid="38" grpId="0"/>
      <p:bldP spid="8" grpId="0"/>
      <p:bldP spid="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4" grpId="0" animBg="1"/>
      <p:bldP spid="44" grpId="1" animBg="1"/>
      <p:bldP spid="47" grpId="0" animBg="1"/>
      <p:bldP spid="47" grpId="1" animBg="1"/>
      <p:bldP spid="48" grpId="0"/>
      <p:bldP spid="48" grpId="1"/>
      <p:bldP spid="43" grpId="0" animBg="1"/>
      <p:bldP spid="43" grpId="1" animBg="1"/>
      <p:bldP spid="45" grpId="2" animBg="1"/>
      <p:bldP spid="45" grpId="3" animBg="1"/>
      <p:bldP spid="49" grpId="0" animBg="1"/>
      <p:bldP spid="49" grpId="1" animBg="1"/>
      <p:bldP spid="50" grpId="0"/>
      <p:bldP spid="51" grpId="0"/>
      <p:bldP spid="52" grpId="0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5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8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3170574" y="3400155"/>
            <a:ext cx="179414" cy="2533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59829" y="3400155"/>
            <a:ext cx="179414" cy="2533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050956" y="2553632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431956" y="2553632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2511" y="217170"/>
            <a:ext cx="3976157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83266" y="457200"/>
            <a:ext cx="2644959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33086" y="215900"/>
            <a:ext cx="2403601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51860" y="457200"/>
            <a:ext cx="100584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06468" y="457200"/>
            <a:ext cx="1106424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60208" y="444500"/>
            <a:ext cx="1186238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118588" y="685800"/>
            <a:ext cx="3670635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13808" y="1502857"/>
            <a:ext cx="1463040" cy="10158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92789" y="1495148"/>
            <a:ext cx="1463040" cy="1015898"/>
          </a:xfrm>
          <a:prstGeom prst="rect">
            <a:avLst/>
          </a:prstGeom>
          <a:solidFill>
            <a:srgbClr val="FF7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4481195" y="2532117"/>
            <a:ext cx="1783080" cy="321379"/>
          </a:xfrm>
          <a:prstGeom prst="parallelogram">
            <a:avLst>
              <a:gd name="adj" fmla="val 10161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Parallelogram 47"/>
          <p:cNvSpPr/>
          <p:nvPr/>
        </p:nvSpPr>
        <p:spPr>
          <a:xfrm rot="5400000" flipH="1">
            <a:off x="5450111" y="2015706"/>
            <a:ext cx="1339139" cy="323519"/>
          </a:xfrm>
          <a:prstGeom prst="parallelogram">
            <a:avLst>
              <a:gd name="adj" fmla="val 10101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arallelogram 46"/>
          <p:cNvSpPr/>
          <p:nvPr/>
        </p:nvSpPr>
        <p:spPr>
          <a:xfrm rot="5400000" flipH="1">
            <a:off x="3965446" y="2020978"/>
            <a:ext cx="1339139" cy="323519"/>
          </a:xfrm>
          <a:prstGeom prst="parallelogram">
            <a:avLst>
              <a:gd name="adj" fmla="val 10101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71458"/>
            <a:ext cx="787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 fish tank is in the form of a cuboid whose external measures are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80 cm ×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40 cm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× 30 cm. The base, side faces and back face  are to be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covered with a coloured paper. Find the area of the paper needed.</a:t>
            </a:r>
          </a:p>
        </p:txBody>
      </p:sp>
      <p:sp>
        <p:nvSpPr>
          <p:cNvPr id="97" name="Parallelogram 96"/>
          <p:cNvSpPr/>
          <p:nvPr/>
        </p:nvSpPr>
        <p:spPr>
          <a:xfrm>
            <a:off x="4486275" y="2533660"/>
            <a:ext cx="1783080" cy="321379"/>
          </a:xfrm>
          <a:prstGeom prst="parallelogram">
            <a:avLst>
              <a:gd name="adj" fmla="val 101612"/>
            </a:avLst>
          </a:prstGeom>
          <a:solidFill>
            <a:srgbClr val="FF7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Parallelogram 97"/>
          <p:cNvSpPr/>
          <p:nvPr/>
        </p:nvSpPr>
        <p:spPr>
          <a:xfrm rot="5400000" flipH="1">
            <a:off x="5415781" y="2002303"/>
            <a:ext cx="1407448" cy="350325"/>
          </a:xfrm>
          <a:prstGeom prst="parallelogram">
            <a:avLst>
              <a:gd name="adj" fmla="val 101017"/>
            </a:avLst>
          </a:prstGeom>
          <a:solidFill>
            <a:srgbClr val="6E5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Parallelogram 98"/>
          <p:cNvSpPr/>
          <p:nvPr/>
        </p:nvSpPr>
        <p:spPr>
          <a:xfrm rot="5400000" flipH="1">
            <a:off x="3949449" y="2014887"/>
            <a:ext cx="1366055" cy="336655"/>
          </a:xfrm>
          <a:prstGeom prst="parallelogram">
            <a:avLst>
              <a:gd name="adj" fmla="val 101017"/>
            </a:avLst>
          </a:prstGeom>
          <a:solidFill>
            <a:srgbClr val="6E5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855" y="123751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60240" y="1492646"/>
            <a:ext cx="1844040" cy="1371600"/>
            <a:chOff x="6461760" y="1581150"/>
            <a:chExt cx="1844040" cy="1371600"/>
          </a:xfrm>
        </p:grpSpPr>
        <p:sp>
          <p:nvSpPr>
            <p:cNvPr id="4" name="Cube 3"/>
            <p:cNvSpPr/>
            <p:nvPr/>
          </p:nvSpPr>
          <p:spPr>
            <a:xfrm>
              <a:off x="6461760" y="1581150"/>
              <a:ext cx="1828800" cy="1371600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804660" y="1581150"/>
              <a:ext cx="0" cy="10058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97040" y="2609850"/>
              <a:ext cx="15087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461760" y="2609850"/>
              <a:ext cx="342900" cy="3429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822356" y="280128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80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70996" y="280128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40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2356" y="3075602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3200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928" y="3357365"/>
            <a:ext cx="2755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two side faces =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15533" y="3625397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81283" y="362539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40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76882" y="362612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30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523" y="3899717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2400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1408" y="4180289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Area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of back face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5926" y="4454609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80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58846" y="4454609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30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5926" y="4728929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2400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23990" y="2886283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79490" y="257850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17920" y="187873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13680" y="2254656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1284" y="253615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lb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12578" y="2033239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bh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19600" y="2033239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bh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239850" y="1873656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lh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2370" y="2523152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11196" y="4222199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176612" y="4222199"/>
            <a:ext cx="179414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58683" y="4191719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81407" y="1690163"/>
            <a:ext cx="2022829" cy="2610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47650" y="1972548"/>
            <a:ext cx="2149564" cy="2533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62430" y="2260063"/>
            <a:ext cx="2024987" cy="243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137" y="1432094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cuboid fish tank,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042" y="1641864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length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6387" y="1921145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breadth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7208" y="2195096"/>
            <a:ext cx="2146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height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29936" y="2511722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base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43744" y="1021173"/>
            <a:ext cx="8915030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94524" y="977701"/>
            <a:ext cx="3429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the paper needed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6088" y="977701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base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92988" y="977701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two side faces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68166" y="977701"/>
            <a:ext cx="21266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back face 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453432" y="3043483"/>
            <a:ext cx="3079369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6425" y="3049598"/>
            <a:ext cx="345281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area of base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187313" y="4276456"/>
            <a:ext cx="3455391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7504" y="4333147"/>
            <a:ext cx="363012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area of a side face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271446" y="4283257"/>
            <a:ext cx="3079369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9605" y="4333147"/>
            <a:ext cx="345281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area of back face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25142" y="3357365"/>
            <a:ext cx="120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2 ×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73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2" grpId="0" animBg="1"/>
      <p:bldP spid="82" grpId="1" animBg="1"/>
      <p:bldP spid="83" grpId="0" animBg="1"/>
      <p:bldP spid="83" grpId="1" animBg="1"/>
      <p:bldP spid="10" grpId="0" animBg="1"/>
      <p:bldP spid="10" grpId="1" animBg="1"/>
      <p:bldP spid="71" grpId="0" animBg="1"/>
      <p:bldP spid="71" grpId="1" animBg="1"/>
      <p:bldP spid="37" grpId="0" animBg="1"/>
      <p:bldP spid="37" grpId="1" animBg="1"/>
      <p:bldP spid="39" grpId="0" animBg="1"/>
      <p:bldP spid="39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17" grpId="0" animBg="1"/>
      <p:bldP spid="100" grpId="0" animBg="1"/>
      <p:bldP spid="100" grpId="1" animBg="1"/>
      <p:bldP spid="100" grpId="2" animBg="1"/>
      <p:bldP spid="16" grpId="0" animBg="1"/>
      <p:bldP spid="48" grpId="0" animBg="1"/>
      <p:bldP spid="47" grpId="0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8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25" grpId="0"/>
      <p:bldP spid="72" grpId="0"/>
      <p:bldP spid="73" grpId="0"/>
      <p:bldP spid="74" grpId="0"/>
      <p:bldP spid="74" grpId="1"/>
      <p:bldP spid="77" grpId="0"/>
      <p:bldP spid="77" grpId="1"/>
      <p:bldP spid="79" grpId="0"/>
      <p:bldP spid="79" grpId="1"/>
      <p:bldP spid="80" grpId="0"/>
      <p:bldP spid="80" grpId="1"/>
      <p:bldP spid="81" grpId="0"/>
      <p:bldP spid="81" grpId="1"/>
      <p:bldP spid="26" grpId="0"/>
      <p:bldP spid="89" grpId="0" animBg="1"/>
      <p:bldP spid="89" grpId="1" animBg="1"/>
      <p:bldP spid="90" grpId="0" animBg="1"/>
      <p:bldP spid="90" grpId="1" animBg="1"/>
      <p:bldP spid="27" grpId="0"/>
      <p:bldP spid="70" grpId="0" animBg="1"/>
      <p:bldP spid="70" grpId="1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8" grpId="0"/>
      <p:bldP spid="91" grpId="0"/>
      <p:bldP spid="92" grpId="0"/>
      <p:bldP spid="93" grpId="0"/>
      <p:bldP spid="94" grpId="0"/>
      <p:bldP spid="84" grpId="0" animBg="1"/>
      <p:bldP spid="85" grpId="0"/>
      <p:bldP spid="86" grpId="0"/>
      <p:bldP spid="95" grpId="0"/>
      <p:bldP spid="96" grpId="0"/>
      <p:bldP spid="101" grpId="0" animBg="1"/>
      <p:bldP spid="101" grpId="1" animBg="1"/>
      <p:bldP spid="102" grpId="0"/>
      <p:bldP spid="102" grpId="1"/>
      <p:bldP spid="110" grpId="0" animBg="1"/>
      <p:bldP spid="110" grpId="1" animBg="1"/>
      <p:bldP spid="111" grpId="0"/>
      <p:bldP spid="111" grpId="1"/>
      <p:bldP spid="114" grpId="0" animBg="1"/>
      <p:bldP spid="114" grpId="1" animBg="1"/>
      <p:bldP spid="115" grpId="0"/>
      <p:bldP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 bwMode="auto">
          <a:xfrm>
            <a:off x="1468157" y="2065615"/>
            <a:ext cx="1343948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1531638" y="2332501"/>
            <a:ext cx="2417372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1444120" y="2624614"/>
            <a:ext cx="1887940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04800" y="3714760"/>
            <a:ext cx="4519886" cy="3373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2939132" y="3409960"/>
            <a:ext cx="2806494" cy="33732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085857" y="3763203"/>
            <a:ext cx="3671480" cy="33732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2536250" y="4112026"/>
            <a:ext cx="3194051" cy="34069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324" y="3714751"/>
            <a:ext cx="457200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Area of the paper needed is 8000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" y="1706867"/>
            <a:ext cx="2856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rea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of the paper needed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329" y="2926433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3200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17559" y="2926433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+ 2400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94814" y="2926433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+ 2400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0314" y="3264253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8000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171458"/>
            <a:ext cx="787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fish tank is in the form of a cuboid whose external measures are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80 cm ×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40 cm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× 30 cm. The base, side faces and back face  are to be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covered with a coloured paper. Find the area of the paper needed.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116064" y="977053"/>
            <a:ext cx="8990109" cy="34754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583" y="1047750"/>
            <a:ext cx="8849836" cy="222754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76200" y="990401"/>
            <a:ext cx="3429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the paper needed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4412" y="990401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base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11312" y="990401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two side faces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8166" y="990401"/>
            <a:ext cx="21266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Area of back face 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13808" y="1471306"/>
            <a:ext cx="1463040" cy="10158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4481195" y="2500565"/>
            <a:ext cx="1783080" cy="321379"/>
          </a:xfrm>
          <a:prstGeom prst="parallelogram">
            <a:avLst>
              <a:gd name="adj" fmla="val 10161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Parallelogram 59"/>
          <p:cNvSpPr/>
          <p:nvPr/>
        </p:nvSpPr>
        <p:spPr>
          <a:xfrm rot="5400000" flipH="1">
            <a:off x="5450111" y="1984155"/>
            <a:ext cx="1339139" cy="323519"/>
          </a:xfrm>
          <a:prstGeom prst="parallelogram">
            <a:avLst>
              <a:gd name="adj" fmla="val 10101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Parallelogram 60"/>
          <p:cNvSpPr/>
          <p:nvPr/>
        </p:nvSpPr>
        <p:spPr>
          <a:xfrm rot="5400000" flipH="1">
            <a:off x="3965446" y="1989427"/>
            <a:ext cx="1339139" cy="323519"/>
          </a:xfrm>
          <a:prstGeom prst="parallelogram">
            <a:avLst>
              <a:gd name="adj" fmla="val 10101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60240" y="1461095"/>
            <a:ext cx="1844040" cy="1371600"/>
            <a:chOff x="6461760" y="1581150"/>
            <a:chExt cx="1844040" cy="1371600"/>
          </a:xfrm>
        </p:grpSpPr>
        <p:sp>
          <p:nvSpPr>
            <p:cNvPr id="66" name="Cube 65"/>
            <p:cNvSpPr/>
            <p:nvPr/>
          </p:nvSpPr>
          <p:spPr>
            <a:xfrm>
              <a:off x="6461760" y="1581150"/>
              <a:ext cx="1828800" cy="1371600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804660" y="1581150"/>
              <a:ext cx="0" cy="10058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97040" y="2609850"/>
              <a:ext cx="15087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461760" y="2609850"/>
              <a:ext cx="342900" cy="3429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5223990" y="2800360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79490" y="254695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17920" y="1847185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2591923" y="4146884"/>
            <a:ext cx="3100115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0985" y="2023454"/>
            <a:ext cx="24564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= Area of base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2123623" y="3805043"/>
            <a:ext cx="3599138" cy="25529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10173" y="2290532"/>
            <a:ext cx="28476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 + Area of two side faces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7614" y="2596233"/>
            <a:ext cx="23388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+ Area of back face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3062199" y="3446339"/>
            <a:ext cx="2591750" cy="2710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8855" y="139499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028957" y="3424579"/>
            <a:ext cx="2698578" cy="338554"/>
            <a:chOff x="471028" y="4818648"/>
            <a:chExt cx="2698578" cy="338554"/>
          </a:xfrm>
        </p:grpSpPr>
        <p:sp>
          <p:nvSpPr>
            <p:cNvPr id="83" name="Rectangle 82"/>
            <p:cNvSpPr/>
            <p:nvPr/>
          </p:nvSpPr>
          <p:spPr>
            <a:xfrm>
              <a:off x="1761848" y="4818648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 3200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1028" y="4818648"/>
              <a:ext cx="1478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Area of base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57401" y="3775848"/>
            <a:ext cx="3712189" cy="338554"/>
            <a:chOff x="2413525" y="3602807"/>
            <a:chExt cx="3712189" cy="338554"/>
          </a:xfrm>
        </p:grpSpPr>
        <p:sp>
          <p:nvSpPr>
            <p:cNvPr id="85" name="Rectangle 84"/>
            <p:cNvSpPr/>
            <p:nvPr/>
          </p:nvSpPr>
          <p:spPr>
            <a:xfrm>
              <a:off x="2413525" y="3602807"/>
              <a:ext cx="25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Area of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two side faces</a:t>
              </a:r>
              <a:endParaRPr lang="en-US" sz="1600" b="1" i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17956" y="3602807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 2400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30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536106" y="4132768"/>
            <a:ext cx="3237935" cy="338554"/>
            <a:chOff x="3051740" y="5024314"/>
            <a:chExt cx="3237935" cy="338554"/>
          </a:xfrm>
        </p:grpSpPr>
        <p:sp>
          <p:nvSpPr>
            <p:cNvPr id="87" name="Rectangle 86"/>
            <p:cNvSpPr/>
            <p:nvPr/>
          </p:nvSpPr>
          <p:spPr>
            <a:xfrm>
              <a:off x="3051740" y="5024314"/>
              <a:ext cx="20120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Area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of back face</a:t>
              </a:r>
              <a:endParaRPr lang="en-US" sz="1600" b="1" i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81917" y="5024314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 2400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30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9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98" grpId="0" animBg="1"/>
      <p:bldP spid="92" grpId="0" animBg="1"/>
      <p:bldP spid="93" grpId="0" animBg="1"/>
      <p:bldP spid="94" grpId="0" animBg="1"/>
      <p:bldP spid="8" grpId="0"/>
      <p:bldP spid="22" grpId="0"/>
      <p:bldP spid="23" grpId="0"/>
      <p:bldP spid="24" grpId="0"/>
      <p:bldP spid="25" grpId="0"/>
      <p:bldP spid="26" grpId="0"/>
      <p:bldP spid="82" grpId="0" animBg="1"/>
      <p:bldP spid="82" grpId="1" animBg="1"/>
      <p:bldP spid="97" grpId="0" animBg="1"/>
      <p:bldP spid="97" grpId="1" animBg="1"/>
      <p:bldP spid="78" grpId="0"/>
      <p:bldP spid="96" grpId="0" animBg="1"/>
      <p:bldP spid="96" grpId="1" animBg="1"/>
      <p:bldP spid="79" grpId="0"/>
      <p:bldP spid="80" grpId="0"/>
      <p:bldP spid="95" grpId="0" animBg="1"/>
      <p:bldP spid="9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6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11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CUBE – Introduction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568248" y="416854"/>
            <a:ext cx="1689407" cy="631300"/>
            <a:chOff x="2023" y="161"/>
            <a:chExt cx="2203" cy="508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023" y="169"/>
              <a:ext cx="2036" cy="481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77" y="161"/>
              <a:ext cx="2149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CUBE </a:t>
              </a:r>
            </a:p>
          </p:txBody>
        </p:sp>
      </p:grpSp>
      <p:pic>
        <p:nvPicPr>
          <p:cNvPr id="16" name="Picture 6" descr="rubix-c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2137115"/>
            <a:ext cx="205156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dice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12500" t="7008" r="12500" b="22910"/>
          <a:stretch>
            <a:fillRect/>
          </a:stretch>
        </p:blipFill>
        <p:spPr bwMode="auto">
          <a:xfrm>
            <a:off x="3954337" y="3257551"/>
            <a:ext cx="876227" cy="97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8205" y="4242148"/>
            <a:ext cx="2060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kern="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Rubix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cube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86215" y="4242148"/>
            <a:ext cx="1099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Dice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23168" y="2444328"/>
            <a:ext cx="3073708" cy="77547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2526" y="2544093"/>
            <a:ext cx="307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few examples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376" y="1197183"/>
            <a:ext cx="80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Cube is a special type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cuboid in which all surfaces are square in shape</a:t>
            </a:r>
          </a:p>
        </p:txBody>
      </p:sp>
    </p:spTree>
    <p:extLst>
      <p:ext uri="{BB962C8B-B14F-4D97-AF65-F5344CB8AC3E}">
        <p14:creationId xmlns:p14="http://schemas.microsoft.com/office/powerpoint/2010/main" val="6425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0" grpId="0" animBg="1"/>
      <p:bldP spid="10" grpId="1" animBg="1"/>
      <p:bldP spid="11" grpId="0"/>
      <p:bldP spid="11" grpId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/>
          <p:cNvSpPr/>
          <p:nvPr/>
        </p:nvSpPr>
        <p:spPr>
          <a:xfrm>
            <a:off x="6343749" y="1478529"/>
            <a:ext cx="403225" cy="1913344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225" h="1915116">
                <a:moveTo>
                  <a:pt x="403225" y="0"/>
                </a:moveTo>
                <a:cubicBezTo>
                  <a:pt x="400314" y="508264"/>
                  <a:pt x="397404" y="1016529"/>
                  <a:pt x="394493" y="1524793"/>
                </a:cubicBezTo>
                <a:lnTo>
                  <a:pt x="0" y="1915116"/>
                </a:lnTo>
                <a:cubicBezTo>
                  <a:pt x="265" y="1411614"/>
                  <a:pt x="529" y="908112"/>
                  <a:pt x="794" y="404610"/>
                </a:cubicBezTo>
                <a:lnTo>
                  <a:pt x="403225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2" name="Rectangle 17"/>
          <p:cNvSpPr/>
          <p:nvPr/>
        </p:nvSpPr>
        <p:spPr>
          <a:xfrm>
            <a:off x="6749348" y="1462131"/>
            <a:ext cx="1336675" cy="1563235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6974" y="201788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6354057" y="3020491"/>
            <a:ext cx="1719262" cy="405029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405404">
                <a:moveTo>
                  <a:pt x="411956" y="5556"/>
                </a:moveTo>
                <a:lnTo>
                  <a:pt x="1719262" y="0"/>
                </a:lnTo>
                <a:lnTo>
                  <a:pt x="1307306" y="404610"/>
                </a:lnTo>
                <a:lnTo>
                  <a:pt x="0" y="405404"/>
                </a:lnTo>
                <a:lnTo>
                  <a:pt x="411956" y="555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324609" y="1453427"/>
            <a:ext cx="1776413" cy="1991607"/>
            <a:chOff x="3369" y="1015"/>
            <a:chExt cx="1263" cy="1416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372" y="1327"/>
              <a:ext cx="954" cy="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 b="1">
                <a:solidFill>
                  <a:prstClr val="black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V="1">
              <a:off x="3369" y="1015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375" y="2122"/>
              <a:ext cx="30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678" y="1015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4323" y="1018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4320" y="2128"/>
              <a:ext cx="303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3684" y="1024"/>
              <a:ext cx="9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4629" y="102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666" y="2119"/>
              <a:ext cx="9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7" name="Rectangle 17"/>
          <p:cNvSpPr/>
          <p:nvPr/>
        </p:nvSpPr>
        <p:spPr>
          <a:xfrm>
            <a:off x="7684030" y="1486140"/>
            <a:ext cx="411961" cy="1913344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1" h="1915116">
                <a:moveTo>
                  <a:pt x="411961" y="0"/>
                </a:moveTo>
                <a:cubicBezTo>
                  <a:pt x="409050" y="508264"/>
                  <a:pt x="406140" y="1016529"/>
                  <a:pt x="403229" y="1524793"/>
                </a:cubicBezTo>
                <a:lnTo>
                  <a:pt x="8736" y="1915116"/>
                </a:lnTo>
                <a:cubicBezTo>
                  <a:pt x="9001" y="1411614"/>
                  <a:pt x="-260" y="914462"/>
                  <a:pt x="5" y="410960"/>
                </a:cubicBezTo>
                <a:lnTo>
                  <a:pt x="411961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9294" y="1473176"/>
            <a:ext cx="1719262" cy="405029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405404">
                <a:moveTo>
                  <a:pt x="411956" y="5556"/>
                </a:moveTo>
                <a:lnTo>
                  <a:pt x="1719262" y="0"/>
                </a:lnTo>
                <a:lnTo>
                  <a:pt x="1307306" y="404610"/>
                </a:lnTo>
                <a:lnTo>
                  <a:pt x="0" y="405404"/>
                </a:lnTo>
                <a:lnTo>
                  <a:pt x="411956" y="555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69800" y="416854"/>
            <a:ext cx="1660267" cy="631300"/>
            <a:chOff x="2025" y="161"/>
            <a:chExt cx="2165" cy="50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2025" y="169"/>
              <a:ext cx="2036" cy="481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2041" y="161"/>
              <a:ext cx="2149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CUBE 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598956" y="2061631"/>
            <a:ext cx="3166844" cy="77547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5385" y="2138516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geometrical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figure of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0449" y="148217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5212" y="302949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0696" y="229965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2089" y="229965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6333619" y="1887063"/>
            <a:ext cx="1336675" cy="1563235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1246" y="24428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013" y="1435475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 cube has six faces.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4042" y="3073072"/>
            <a:ext cx="3166844" cy="853026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23781" y="3160562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All the sides of a cube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 equal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3761" y="3220230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‘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’ be the length of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each side</a:t>
            </a:r>
            <a:endParaRPr lang="en-US" b="1" dirty="0" smtClean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1326" y="34472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2" grpId="0" animBg="1"/>
      <p:bldP spid="32" grpId="1" animBg="1"/>
      <p:bldP spid="33" grpId="0"/>
      <p:bldP spid="33" grpId="1"/>
      <p:bldP spid="23" grpId="0" animBg="1"/>
      <p:bldP spid="23" grpId="1" animBg="1"/>
      <p:bldP spid="27" grpId="0" animBg="1"/>
      <p:bldP spid="27" grpId="1" animBg="1"/>
      <p:bldP spid="18" grpId="0" animBg="1"/>
      <p:bldP spid="18" grpId="1" animBg="1"/>
      <p:bldP spid="16" grpId="0" animBg="1"/>
      <p:bldP spid="16" grpId="1" animBg="1"/>
      <p:bldP spid="17" grpId="0"/>
      <p:bldP spid="17" grpId="1"/>
      <p:bldP spid="22" grpId="0"/>
      <p:bldP spid="22" grpId="1"/>
      <p:bldP spid="24" grpId="0"/>
      <p:bldP spid="24" grpId="1"/>
      <p:bldP spid="26" grpId="0"/>
      <p:bldP spid="26" grpId="1"/>
      <p:bldP spid="28" grpId="0"/>
      <p:bldP spid="28" grpId="1"/>
      <p:bldP spid="30" grpId="0" animBg="1"/>
      <p:bldP spid="30" grpId="1" animBg="1"/>
      <p:bldP spid="31" grpId="0"/>
      <p:bldP spid="31" grpId="1"/>
      <p:bldP spid="35" grpId="0"/>
      <p:bldP spid="36" grpId="0" animBg="1"/>
      <p:bldP spid="36" grpId="1" animBg="1"/>
      <p:bldP spid="37" grpId="0"/>
      <p:bldP spid="37" grpId="1"/>
      <p:bldP spid="38" grpId="0"/>
      <p:bldP spid="38" grpId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3796571" y="2207559"/>
            <a:ext cx="29687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5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2800" b="1" i="1" kern="15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11718" y="1729422"/>
            <a:ext cx="29687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5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2800" b="1" i="1" kern="15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44897" y="2114135"/>
            <a:ext cx="301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2400" b="1" baseline="30000" dirty="0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27412" y="3605434"/>
            <a:ext cx="6039241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490" y="380711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Vertical surface area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6704" y="38071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×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1299" y="41764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i="1" kern="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b="1" kern="0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39672" y="45083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16552" y="45083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76214" y="380711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Area of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square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face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39672" y="41764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02664" y="41764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 ×</a:t>
            </a:r>
            <a:endParaRPr lang="en-US" b="1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38734" y="795636"/>
            <a:ext cx="1771883" cy="1992982"/>
            <a:chOff x="6851417" y="1223112"/>
            <a:chExt cx="1771883" cy="1994828"/>
          </a:xfrm>
        </p:grpSpPr>
        <p:sp>
          <p:nvSpPr>
            <p:cNvPr id="3" name="Rectangle 17"/>
            <p:cNvSpPr/>
            <p:nvPr/>
          </p:nvSpPr>
          <p:spPr>
            <a:xfrm>
              <a:off x="6871062" y="1244354"/>
              <a:ext cx="403225" cy="1915116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25" h="1915116">
                  <a:moveTo>
                    <a:pt x="403225" y="0"/>
                  </a:moveTo>
                  <a:cubicBezTo>
                    <a:pt x="400314" y="508264"/>
                    <a:pt x="397404" y="1016529"/>
                    <a:pt x="394493" y="1524793"/>
                  </a:cubicBezTo>
                  <a:lnTo>
                    <a:pt x="0" y="1915116"/>
                  </a:lnTo>
                  <a:cubicBezTo>
                    <a:pt x="265" y="1411614"/>
                    <a:pt x="529" y="908112"/>
                    <a:pt x="794" y="404610"/>
                  </a:cubicBezTo>
                  <a:lnTo>
                    <a:pt x="403225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17"/>
            <p:cNvSpPr/>
            <p:nvPr/>
          </p:nvSpPr>
          <p:spPr>
            <a:xfrm>
              <a:off x="7276670" y="1227931"/>
              <a:ext cx="1336675" cy="1564683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  <a:gd name="connsiteX0" fmla="*/ 913606 w 913606"/>
                <a:gd name="connsiteY0" fmla="*/ 185940 h 2101056"/>
                <a:gd name="connsiteX1" fmla="*/ 904874 w 913606"/>
                <a:gd name="connsiteY1" fmla="*/ 1710733 h 2101056"/>
                <a:gd name="connsiteX2" fmla="*/ 510381 w 913606"/>
                <a:gd name="connsiteY2" fmla="*/ 2101056 h 2101056"/>
                <a:gd name="connsiteX3" fmla="*/ 0 w 913606"/>
                <a:gd name="connsiteY3" fmla="*/ 0 h 2101056"/>
                <a:gd name="connsiteX4" fmla="*/ 913606 w 913606"/>
                <a:gd name="connsiteY4" fmla="*/ 185940 h 2101056"/>
                <a:gd name="connsiteX0" fmla="*/ 1332706 w 1332706"/>
                <a:gd name="connsiteY0" fmla="*/ 1790 h 2101056"/>
                <a:gd name="connsiteX1" fmla="*/ 904874 w 1332706"/>
                <a:gd name="connsiteY1" fmla="*/ 171073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2706 w 1332706"/>
                <a:gd name="connsiteY0" fmla="*/ 1790 h 2101056"/>
                <a:gd name="connsiteX1" fmla="*/ 1330324 w 1332706"/>
                <a:gd name="connsiteY1" fmla="*/ 156468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6675 w 1336675"/>
                <a:gd name="connsiteY0" fmla="*/ 1790 h 1564683"/>
                <a:gd name="connsiteX1" fmla="*/ 1334293 w 1336675"/>
                <a:gd name="connsiteY1" fmla="*/ 1564683 h 1564683"/>
                <a:gd name="connsiteX2" fmla="*/ 0 w 1336675"/>
                <a:gd name="connsiteY2" fmla="*/ 1548606 h 1564683"/>
                <a:gd name="connsiteX3" fmla="*/ 3969 w 1336675"/>
                <a:gd name="connsiteY3" fmla="*/ 0 h 1564683"/>
                <a:gd name="connsiteX4" fmla="*/ 1336675 w 1336675"/>
                <a:gd name="connsiteY4" fmla="*/ 1790 h 15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1564683">
                  <a:moveTo>
                    <a:pt x="1336675" y="1790"/>
                  </a:moveTo>
                  <a:cubicBezTo>
                    <a:pt x="1333764" y="510054"/>
                    <a:pt x="1337204" y="1056419"/>
                    <a:pt x="1334293" y="1564683"/>
                  </a:cubicBezTo>
                  <a:lnTo>
                    <a:pt x="0" y="1548606"/>
                  </a:lnTo>
                  <a:cubicBezTo>
                    <a:pt x="265" y="1045104"/>
                    <a:pt x="3704" y="503502"/>
                    <a:pt x="3969" y="0"/>
                  </a:cubicBezTo>
                  <a:lnTo>
                    <a:pt x="1336675" y="179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Rectangle 17"/>
            <p:cNvSpPr/>
            <p:nvPr/>
          </p:nvSpPr>
          <p:spPr>
            <a:xfrm>
              <a:off x="6868683" y="2775035"/>
              <a:ext cx="1719262" cy="405404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262" h="405404">
                  <a:moveTo>
                    <a:pt x="411956" y="5556"/>
                  </a:moveTo>
                  <a:lnTo>
                    <a:pt x="1719262" y="0"/>
                  </a:lnTo>
                  <a:lnTo>
                    <a:pt x="1307306" y="404610"/>
                  </a:lnTo>
                  <a:lnTo>
                    <a:pt x="0" y="405404"/>
                  </a:lnTo>
                  <a:lnTo>
                    <a:pt x="411956" y="5556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17"/>
            <p:cNvSpPr/>
            <p:nvPr/>
          </p:nvSpPr>
          <p:spPr>
            <a:xfrm>
              <a:off x="8211339" y="1251974"/>
              <a:ext cx="411961" cy="1915116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61" h="1915116">
                  <a:moveTo>
                    <a:pt x="411961" y="0"/>
                  </a:moveTo>
                  <a:cubicBezTo>
                    <a:pt x="409050" y="508264"/>
                    <a:pt x="406140" y="1016529"/>
                    <a:pt x="403229" y="1524793"/>
                  </a:cubicBezTo>
                  <a:lnTo>
                    <a:pt x="8736" y="1915116"/>
                  </a:lnTo>
                  <a:cubicBezTo>
                    <a:pt x="9001" y="1411614"/>
                    <a:pt x="-260" y="914462"/>
                    <a:pt x="5" y="410960"/>
                  </a:cubicBezTo>
                  <a:lnTo>
                    <a:pt x="411961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7"/>
            <p:cNvSpPr/>
            <p:nvPr/>
          </p:nvSpPr>
          <p:spPr>
            <a:xfrm>
              <a:off x="6857570" y="1223112"/>
              <a:ext cx="1719262" cy="405404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262" h="405404">
                  <a:moveTo>
                    <a:pt x="411956" y="5556"/>
                  </a:moveTo>
                  <a:lnTo>
                    <a:pt x="1719262" y="0"/>
                  </a:lnTo>
                  <a:lnTo>
                    <a:pt x="1307306" y="404610"/>
                  </a:lnTo>
                  <a:lnTo>
                    <a:pt x="0" y="405404"/>
                  </a:lnTo>
                  <a:lnTo>
                    <a:pt x="411956" y="5556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7"/>
            <p:cNvSpPr/>
            <p:nvPr/>
          </p:nvSpPr>
          <p:spPr>
            <a:xfrm>
              <a:off x="6851417" y="1653257"/>
              <a:ext cx="1336675" cy="1564683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  <a:gd name="connsiteX0" fmla="*/ 913606 w 913606"/>
                <a:gd name="connsiteY0" fmla="*/ 185940 h 2101056"/>
                <a:gd name="connsiteX1" fmla="*/ 904874 w 913606"/>
                <a:gd name="connsiteY1" fmla="*/ 1710733 h 2101056"/>
                <a:gd name="connsiteX2" fmla="*/ 510381 w 913606"/>
                <a:gd name="connsiteY2" fmla="*/ 2101056 h 2101056"/>
                <a:gd name="connsiteX3" fmla="*/ 0 w 913606"/>
                <a:gd name="connsiteY3" fmla="*/ 0 h 2101056"/>
                <a:gd name="connsiteX4" fmla="*/ 913606 w 913606"/>
                <a:gd name="connsiteY4" fmla="*/ 185940 h 2101056"/>
                <a:gd name="connsiteX0" fmla="*/ 1332706 w 1332706"/>
                <a:gd name="connsiteY0" fmla="*/ 1790 h 2101056"/>
                <a:gd name="connsiteX1" fmla="*/ 904874 w 1332706"/>
                <a:gd name="connsiteY1" fmla="*/ 171073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2706 w 1332706"/>
                <a:gd name="connsiteY0" fmla="*/ 1790 h 2101056"/>
                <a:gd name="connsiteX1" fmla="*/ 1330324 w 1332706"/>
                <a:gd name="connsiteY1" fmla="*/ 156468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6675 w 1336675"/>
                <a:gd name="connsiteY0" fmla="*/ 1790 h 1564683"/>
                <a:gd name="connsiteX1" fmla="*/ 1334293 w 1336675"/>
                <a:gd name="connsiteY1" fmla="*/ 1564683 h 1564683"/>
                <a:gd name="connsiteX2" fmla="*/ 0 w 1336675"/>
                <a:gd name="connsiteY2" fmla="*/ 1548606 h 1564683"/>
                <a:gd name="connsiteX3" fmla="*/ 3969 w 1336675"/>
                <a:gd name="connsiteY3" fmla="*/ 0 h 1564683"/>
                <a:gd name="connsiteX4" fmla="*/ 1336675 w 1336675"/>
                <a:gd name="connsiteY4" fmla="*/ 1790 h 15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1564683">
                  <a:moveTo>
                    <a:pt x="1336675" y="1790"/>
                  </a:moveTo>
                  <a:cubicBezTo>
                    <a:pt x="1333764" y="510054"/>
                    <a:pt x="1337204" y="1056419"/>
                    <a:pt x="1334293" y="1564683"/>
                  </a:cubicBezTo>
                  <a:lnTo>
                    <a:pt x="0" y="1548606"/>
                  </a:lnTo>
                  <a:cubicBezTo>
                    <a:pt x="265" y="1045104"/>
                    <a:pt x="3704" y="503502"/>
                    <a:pt x="3969" y="0"/>
                  </a:cubicBezTo>
                  <a:lnTo>
                    <a:pt x="1336675" y="179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09965" y="396965"/>
            <a:ext cx="2569004" cy="657396"/>
            <a:chOff x="1947" y="145"/>
            <a:chExt cx="3350" cy="529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47" y="145"/>
              <a:ext cx="3113" cy="529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979" y="161"/>
              <a:ext cx="3318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Formulae </a:t>
              </a: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59228" y="165735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tabLst>
                <a:tab pos="685800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2400" b="1" dirty="0">
                <a:solidFill>
                  <a:prstClr val="black"/>
                </a:solidFill>
                <a:latin typeface="Bookman Old Style" pitchFamily="18" charset="0"/>
              </a:rPr>
              <a:t>.	Total surface </a:t>
            </a: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area =</a:t>
            </a:r>
            <a:endParaRPr lang="en-US" sz="2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9228" y="1200160"/>
            <a:ext cx="434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2400" b="1" dirty="0">
                <a:solidFill>
                  <a:prstClr val="black"/>
                </a:solidFill>
                <a:latin typeface="Bookman Old Style" pitchFamily="18" charset="0"/>
              </a:rPr>
              <a:t>.	Vertical surface area </a:t>
            </a: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59228" y="2114562"/>
            <a:ext cx="3429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968375" algn="l"/>
                <a:tab pos="3025775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3. Volume </a:t>
            </a:r>
            <a:r>
              <a:rPr lang="en-US" sz="2400" b="1" dirty="0">
                <a:solidFill>
                  <a:prstClr val="black"/>
                </a:solidFill>
                <a:latin typeface="Bookman Old Style" pitchFamily="18" charset="0"/>
              </a:rPr>
              <a:t>of cube </a:t>
            </a: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68576" y="2086950"/>
            <a:ext cx="2782588" cy="836219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87" y="219167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formulae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related to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120016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2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3200" b="1" i="1" kern="15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9036" y="2158659"/>
            <a:ext cx="2739222" cy="779956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1323" y="2225780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cube has four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vertical square faces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62420" y="1657358"/>
            <a:ext cx="73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sz="2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2400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sz="2400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1310" y="2652292"/>
            <a:ext cx="3223949" cy="826997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495" y="2764227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Volume of a cube is the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capacity of the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3" name="Group 30"/>
          <p:cNvGrpSpPr>
            <a:grpSpLocks/>
          </p:cNvGrpSpPr>
          <p:nvPr/>
        </p:nvGrpSpPr>
        <p:grpSpPr bwMode="auto">
          <a:xfrm>
            <a:off x="6821487" y="775083"/>
            <a:ext cx="1776413" cy="2358705"/>
            <a:chOff x="3369" y="1015"/>
            <a:chExt cx="1263" cy="1677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3794" y="2408"/>
              <a:ext cx="301" cy="2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l</a:t>
              </a:r>
            </a:p>
          </p:txBody>
        </p:sp>
        <p:sp>
          <p:nvSpPr>
            <p:cNvPr id="65" name="Rectangle 16"/>
            <p:cNvSpPr>
              <a:spLocks noChangeArrowheads="1"/>
            </p:cNvSpPr>
            <p:nvPr/>
          </p:nvSpPr>
          <p:spPr bwMode="auto">
            <a:xfrm>
              <a:off x="3372" y="1327"/>
              <a:ext cx="954" cy="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V="1">
              <a:off x="3369" y="1015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V="1">
              <a:off x="3375" y="2122"/>
              <a:ext cx="30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3678" y="1015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 flipV="1">
              <a:off x="4323" y="1018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V="1">
              <a:off x="4320" y="2128"/>
              <a:ext cx="303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684" y="1024"/>
              <a:ext cx="9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4629" y="102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3666" y="2119"/>
              <a:ext cx="9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Rectangle 17"/>
          <p:cNvSpPr/>
          <p:nvPr/>
        </p:nvSpPr>
        <p:spPr>
          <a:xfrm>
            <a:off x="6837645" y="1216742"/>
            <a:ext cx="1323441" cy="1547757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59498" y="3562360"/>
            <a:ext cx="5783757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3166" y="3638550"/>
            <a:ext cx="25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=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29197" y="3638892"/>
            <a:ext cx="5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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02986" y="40055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b="1" kern="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46400" y="43565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05743" y="43565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0663" y="363855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Area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of a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square face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5002408" y="1799257"/>
            <a:ext cx="1787600" cy="853026"/>
          </a:xfrm>
          <a:prstGeom prst="wedgeRoundRectCallout">
            <a:avLst>
              <a:gd name="adj1" fmla="val 73956"/>
              <a:gd name="adj2" fmla="val -37507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92223" y="193947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For cube,</a:t>
            </a:r>
          </a:p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=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=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h</a:t>
            </a:r>
            <a:endParaRPr lang="en-US" b="1" i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46400" y="402205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81416" y="4005571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 ×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4804" y="3633373"/>
            <a:ext cx="4511761" cy="11429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424755" y="3636991"/>
            <a:ext cx="27761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Volume of a cube =</a:t>
            </a:r>
            <a:endParaRPr 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129597" y="3660412"/>
            <a:ext cx="1375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20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2785545" y="4041703"/>
            <a:ext cx="1588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=  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20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2786263" y="4420268"/>
            <a:ext cx="7943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=   </a:t>
            </a:r>
            <a:r>
              <a:rPr lang="en-US" sz="2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20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2000" b="1" baseline="5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547674" y="2566774"/>
            <a:ext cx="2970828" cy="489134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41577" y="2626608"/>
            <a:ext cx="298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square = (Side)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176409" y="2053940"/>
            <a:ext cx="3135489" cy="853026"/>
          </a:xfrm>
          <a:prstGeom prst="wedgeRoundRectCallout">
            <a:avLst>
              <a:gd name="adj1" fmla="val 74321"/>
              <a:gd name="adj2" fmla="val -31625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5025" y="2192480"/>
            <a:ext cx="252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shaded face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b="1" i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8" name="Rectangle 17"/>
          <p:cNvSpPr/>
          <p:nvPr/>
        </p:nvSpPr>
        <p:spPr>
          <a:xfrm>
            <a:off x="6838717" y="1226526"/>
            <a:ext cx="1320354" cy="152462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3917204" y="1847605"/>
            <a:ext cx="2617226" cy="1032162"/>
          </a:xfrm>
          <a:prstGeom prst="wedgeRoundRectCallout">
            <a:avLst>
              <a:gd name="adj1" fmla="val 71792"/>
              <a:gd name="adj2" fmla="val -8686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11497" y="2060275"/>
            <a:ext cx="26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shaded face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l 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</a:p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40380" y="1274948"/>
            <a:ext cx="29687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5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2800" b="1" i="1" kern="1500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7" grpId="0"/>
      <p:bldP spid="97" grpId="0"/>
      <p:bldP spid="25" grpId="0" animBg="1"/>
      <p:bldP spid="25" grpId="1" animBg="1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4" grpId="0"/>
      <p:bldP spid="34" grpId="1"/>
      <p:bldP spid="38" grpId="0"/>
      <p:bldP spid="38" grpId="1"/>
      <p:bldP spid="83" grpId="0"/>
      <p:bldP spid="83" grpId="1"/>
      <p:bldP spid="84" grpId="0"/>
      <p:bldP spid="84" grpId="1"/>
      <p:bldP spid="14" grpId="0"/>
      <p:bldP spid="15" grpId="0"/>
      <p:bldP spid="16" grpId="0"/>
      <p:bldP spid="17" grpId="0" animBg="1"/>
      <p:bldP spid="17" grpId="1" animBg="1"/>
      <p:bldP spid="18" grpId="0"/>
      <p:bldP spid="18" grpId="1"/>
      <p:bldP spid="35" grpId="0"/>
      <p:bldP spid="36" grpId="0" animBg="1"/>
      <p:bldP spid="36" grpId="1" animBg="1"/>
      <p:bldP spid="37" grpId="0"/>
      <p:bldP spid="37" grpId="1"/>
      <p:bldP spid="59" grpId="0"/>
      <p:bldP spid="61" grpId="0" animBg="1"/>
      <p:bldP spid="61" grpId="1" animBg="1"/>
      <p:bldP spid="62" grpId="0"/>
      <p:bldP spid="62" grpId="1"/>
      <p:bldP spid="28" grpId="0" animBg="1"/>
      <p:bldP spid="28" grpId="1" animBg="1"/>
      <p:bldP spid="101" grpId="0" animBg="1"/>
      <p:bldP spid="101" grpId="1" animBg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75" grpId="0" animBg="1"/>
      <p:bldP spid="75" grpId="1" animBg="1"/>
      <p:bldP spid="76" grpId="0"/>
      <p:bldP spid="76" grpId="1"/>
      <p:bldP spid="79" grpId="0"/>
      <p:bldP spid="79" grpId="1"/>
      <p:bldP spid="82" grpId="0"/>
      <p:bldP spid="82" grpId="1"/>
      <p:bldP spid="80" grpId="0" animBg="1"/>
      <p:bldP spid="80" grpId="1" animBg="1"/>
      <p:bldP spid="111" grpId="0"/>
      <p:bldP spid="111" grpId="1"/>
      <p:bldP spid="74" grpId="0"/>
      <p:bldP spid="74" grpId="1"/>
      <p:bldP spid="77" grpId="0"/>
      <p:bldP spid="77" grpId="1"/>
      <p:bldP spid="78" grpId="0"/>
      <p:bldP spid="78" grpId="1"/>
      <p:bldP spid="81" grpId="0" animBg="1"/>
      <p:bldP spid="81" grpId="1" animBg="1"/>
      <p:bldP spid="85" grpId="0"/>
      <p:bldP spid="85" grpId="1"/>
      <p:bldP spid="29" grpId="0" animBg="1"/>
      <p:bldP spid="29" grpId="1" animBg="1"/>
      <p:bldP spid="30" grpId="0"/>
      <p:bldP spid="30" grpId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CUBOID - Introduction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5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5</a:t>
            </a:r>
            <a:endParaRPr lang="en-IN" sz="5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Cube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8777" y="3355302"/>
            <a:ext cx="5047355" cy="3248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07180" y="1735723"/>
            <a:ext cx="192958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240" y="685800"/>
            <a:ext cx="301752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794760" y="685800"/>
            <a:ext cx="420624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2" y="640080"/>
            <a:ext cx="773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The side of a cube is 60 cm. Find the total surface area of the cube.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" y="3348990"/>
            <a:ext cx="52120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Total surface area of the cube is 21600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708686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the cube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00" y="97863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1708686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7600" y="2059206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6 ×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1971" y="2059206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(60)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461796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6 ×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51971" y="2461796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3600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2842796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21600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04800" y="2327910"/>
            <a:ext cx="283464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Total surface area of cube?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62986" y="242237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2358" y="1240600"/>
            <a:ext cx="2022829" cy="2610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1200150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length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6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21008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4" grpId="0" animBg="1"/>
      <p:bldP spid="54" grpId="1" animBg="1"/>
      <p:bldP spid="10" grpId="0" animBg="1"/>
      <p:bldP spid="10" grpId="1" animBg="1"/>
      <p:bldP spid="35" grpId="0" animBg="1"/>
      <p:bldP spid="7" grpId="0"/>
      <p:bldP spid="64" grpId="0"/>
      <p:bldP spid="38" grpId="0"/>
      <p:bldP spid="8" grpId="0"/>
      <p:bldP spid="4" grpId="0"/>
      <p:bldP spid="43" grpId="0"/>
      <p:bldP spid="45" grpId="0"/>
      <p:bldP spid="49" grpId="0"/>
      <p:bldP spid="50" grpId="0"/>
      <p:bldP spid="51" grpId="0"/>
      <p:bldP spid="52" grpId="0" animBg="1"/>
      <p:bldP spid="52" grpId="1" animBg="1"/>
      <p:bldP spid="53" grpId="0"/>
      <p:bldP spid="53" grpId="1"/>
      <p:bldP spid="19" grpId="4" animBg="1"/>
      <p:bldP spid="19" grpId="5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95398" y="4360880"/>
            <a:ext cx="4690377" cy="5399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685622" y="2418715"/>
            <a:ext cx="192958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51323" y="3554730"/>
            <a:ext cx="192958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3311" y="2076450"/>
            <a:ext cx="886637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78806" y="1034194"/>
            <a:ext cx="2168747" cy="2293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95537" y="993744"/>
            <a:ext cx="3193595" cy="2293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960" y="281133"/>
            <a:ext cx="4251960" cy="222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22960" y="509733"/>
            <a:ext cx="640080" cy="222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29200" y="509733"/>
            <a:ext cx="2560320" cy="222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1640" y="509733"/>
            <a:ext cx="3017520" cy="222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93770" y="291482"/>
            <a:ext cx="548640" cy="21390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68855" y="288621"/>
            <a:ext cx="960120" cy="20761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4721" y="2393950"/>
            <a:ext cx="489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9080" y="4339600"/>
            <a:ext cx="4846320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Total surface area of the cube is 216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and Volume of the cube is 216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2" y="941070"/>
            <a:ext cx="331853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Perimeter of one face of cube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666750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8514" y="951230"/>
            <a:ext cx="228780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Perimeter of square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0" y="1215390"/>
            <a:ext cx="6639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5199" y="1215390"/>
            <a:ext cx="4571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4696" y="1626870"/>
            <a:ext cx="52770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1120" y="1489710"/>
            <a:ext cx="4571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6840" y="1764030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26840" y="1809750"/>
            <a:ext cx="3200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6120" y="2038350"/>
            <a:ext cx="130676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6 cm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1" y="2393950"/>
            <a:ext cx="31406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cube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6120" y="2668270"/>
            <a:ext cx="70884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6 ×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4760" y="2668270"/>
            <a:ext cx="5421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(6)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6120" y="2942590"/>
            <a:ext cx="70884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6 ×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0480" y="2942590"/>
            <a:ext cx="4571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46120" y="3216910"/>
            <a:ext cx="12715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216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5361" y="3524250"/>
            <a:ext cx="20265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cube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5598" y="3524250"/>
            <a:ext cx="35298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000" y="3798570"/>
            <a:ext cx="73609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(6)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6998" y="4072890"/>
            <a:ext cx="12715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216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Cube 1"/>
          <p:cNvSpPr/>
          <p:nvPr/>
        </p:nvSpPr>
        <p:spPr>
          <a:xfrm>
            <a:off x="6858000" y="941070"/>
            <a:ext cx="1188720" cy="1188720"/>
          </a:xfrm>
          <a:prstGeom prst="cub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1489720"/>
            <a:ext cx="25359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1335" y="1249680"/>
            <a:ext cx="868680" cy="86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1480" y="1572091"/>
            <a:ext cx="283464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Total surface area of cube?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9666" y="1666559"/>
            <a:ext cx="52610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36488" y="1506737"/>
            <a:ext cx="283464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cube?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0114" y="1601205"/>
            <a:ext cx="373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29156" y="1562298"/>
            <a:ext cx="274320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Perimeter of square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44828" y="1656766"/>
            <a:ext cx="42511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4</a:t>
            </a:r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endParaRPr lang="en-IN" b="1" i="1" baseline="30000" dirty="0" smtClean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63882" y="1241915"/>
            <a:ext cx="886141" cy="8861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54302" y="958850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6968" y="1150620"/>
            <a:ext cx="43313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6488" y="1562298"/>
            <a:ext cx="36260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Curved Down Arrow 8"/>
          <p:cNvSpPr/>
          <p:nvPr/>
        </p:nvSpPr>
        <p:spPr>
          <a:xfrm flipH="1" flipV="1">
            <a:off x="3487420" y="1460887"/>
            <a:ext cx="614680" cy="131366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96390" y="296291"/>
            <a:ext cx="1099015" cy="20151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2" y="209560"/>
            <a:ext cx="729558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Perimeter of one face of cube is 24 cm.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(i) the total area of the 6 faces (ii) the volume of the cube.</a:t>
            </a:r>
          </a:p>
        </p:txBody>
      </p:sp>
    </p:spTree>
    <p:extLst>
      <p:ext uri="{BB962C8B-B14F-4D97-AF65-F5344CB8AC3E}">
        <p14:creationId xmlns:p14="http://schemas.microsoft.com/office/powerpoint/2010/main" val="16412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4" grpId="0" animBg="1"/>
      <p:bldP spid="54" grpId="1" animBg="1"/>
      <p:bldP spid="43" grpId="0" animBg="1"/>
      <p:bldP spid="43" grpId="1" animBg="1"/>
      <p:bldP spid="42" grpId="0" animBg="1"/>
      <p:bldP spid="42" grpId="1" animBg="1"/>
      <p:bldP spid="42" grpId="2" animBg="1"/>
      <p:bldP spid="42" grpId="3" animBg="1"/>
      <p:bldP spid="59" grpId="0" animBg="1"/>
      <p:bldP spid="59" grpId="1" animBg="1"/>
      <p:bldP spid="58" grpId="0" animBg="1"/>
      <p:bldP spid="58" grpId="1" animBg="1"/>
      <p:bldP spid="10" grpId="0" animBg="1"/>
      <p:bldP spid="10" grpId="1" animBg="1"/>
      <p:bldP spid="10" grpId="2" animBg="1"/>
      <p:bldP spid="10" grpId="3" animBg="1"/>
      <p:bldP spid="35" grpId="0" animBg="1"/>
      <p:bldP spid="35" grpId="1" animBg="1"/>
      <p:bldP spid="46" grpId="0" animBg="1"/>
      <p:bldP spid="46" grpId="1" animBg="1"/>
      <p:bldP spid="47" grpId="0" animBg="1"/>
      <p:bldP spid="47" grpId="1" animBg="1"/>
      <p:bldP spid="40" grpId="0" animBg="1"/>
      <p:bldP spid="40" grpId="1" animBg="1"/>
      <p:bldP spid="41" grpId="0" animBg="1"/>
      <p:bldP spid="41" grpId="1" animBg="1"/>
      <p:bldP spid="29" grpId="0"/>
      <p:bldP spid="38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9" grpId="0"/>
      <p:bldP spid="44" grpId="0"/>
      <p:bldP spid="2" grpId="0" animBg="1"/>
      <p:bldP spid="4" grpId="0"/>
      <p:bldP spid="5" grpId="0" animBg="1"/>
      <p:bldP spid="45" grpId="0" animBg="1"/>
      <p:bldP spid="45" grpId="1" animBg="1"/>
      <p:bldP spid="48" grpId="0"/>
      <p:bldP spid="48" grpId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/>
      <p:bldP spid="52" grpId="1"/>
      <p:bldP spid="55" grpId="0" animBg="1"/>
      <p:bldP spid="55" grpId="1" animBg="1"/>
      <p:bldP spid="55" grpId="2" animBg="1"/>
      <p:bldP spid="56" grpId="0"/>
      <p:bldP spid="57" grpId="0"/>
      <p:bldP spid="60" grpId="0"/>
      <p:bldP spid="9" grpId="0" animBg="1"/>
      <p:bldP spid="9" grpId="1" animBg="1"/>
      <p:bldP spid="53" grpId="0" animBg="1"/>
      <p:bldP spid="5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77761" y="3617974"/>
            <a:ext cx="4717458" cy="312200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82390" y="2131695"/>
            <a:ext cx="192958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60396" y="1772384"/>
            <a:ext cx="975301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240" y="700020"/>
            <a:ext cx="374904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33900" y="700020"/>
            <a:ext cx="2834640" cy="2458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7601" y="2103120"/>
            <a:ext cx="48923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0080"/>
            <a:ext cx="71080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The volume of a cube is 1000 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its total surface area.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3604796"/>
            <a:ext cx="52120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Total surface area of the cube is 600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1" y="1188720"/>
            <a:ext cx="221567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a cube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914400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0320" y="1188720"/>
            <a:ext cx="35298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1721" y="1463040"/>
            <a:ext cx="54694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63050" y="1463040"/>
            <a:ext cx="97815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1000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68900" y="1737360"/>
            <a:ext cx="85151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0240" y="1737360"/>
            <a:ext cx="70564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0420" y="1737360"/>
            <a:ext cx="222528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cube roots]</a:t>
            </a:r>
            <a:endParaRPr lang="en-US" sz="1600" b="1" i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2103120"/>
            <a:ext cx="33297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a cube =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9000" y="2461796"/>
            <a:ext cx="70884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6 ×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23380" y="2461796"/>
            <a:ext cx="67839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(10)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9000" y="2842796"/>
            <a:ext cx="70884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6 ×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23360" y="2842796"/>
            <a:ext cx="5934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3181350"/>
            <a:ext cx="127150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600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89960" y="1108710"/>
            <a:ext cx="283464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cube?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3586" y="1203178"/>
            <a:ext cx="373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642106" y="1175117"/>
            <a:ext cx="283464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Total surface area of cube?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292" y="1269585"/>
            <a:ext cx="52610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IN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IN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12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4" grpId="1" animBg="1"/>
      <p:bldP spid="27" grpId="0" animBg="1"/>
      <p:bldP spid="27" grpId="1" animBg="1"/>
      <p:bldP spid="10" grpId="0" animBg="1"/>
      <p:bldP spid="10" grpId="1" animBg="1"/>
      <p:bldP spid="35" grpId="0" animBg="1"/>
      <p:bldP spid="35" grpId="1" animBg="1"/>
      <p:bldP spid="21" grpId="0"/>
      <p:bldP spid="7" grpId="0"/>
      <p:bldP spid="64" grpId="0"/>
      <p:bldP spid="38" grpId="0"/>
      <p:bldP spid="8" grpId="0"/>
      <p:bldP spid="4" grpId="0"/>
      <p:bldP spid="43" grpId="0"/>
      <p:bldP spid="49" grpId="0"/>
      <p:bldP spid="50" grpId="0"/>
      <p:bldP spid="51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/>
      <p:bldP spid="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5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3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Cube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879764" y="2361915"/>
            <a:ext cx="3210638" cy="2860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79178" y="406413"/>
            <a:ext cx="3349353" cy="242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60888" y="685971"/>
            <a:ext cx="484939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37867" y="400059"/>
            <a:ext cx="575215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7520" y="348302"/>
            <a:ext cx="6417535" cy="62324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Q. 2 cubes each of volume 64 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are joined end to end.</a:t>
            </a:r>
          </a:p>
          <a:p>
            <a:pPr>
              <a:spcAft>
                <a:spcPts val="300"/>
              </a:spcAft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	   Find the surface 	area of the resulting cuboid.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953049" y="4531545"/>
            <a:ext cx="4163464" cy="275087"/>
          </a:xfrm>
          <a:prstGeom prst="flowChartProcess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420603" y="1376450"/>
            <a:ext cx="1457325" cy="1370409"/>
          </a:xfrm>
          <a:prstGeom prst="cube">
            <a:avLst>
              <a:gd name="adj" fmla="val 22499"/>
            </a:avLst>
          </a:prstGeom>
          <a:solidFill>
            <a:srgbClr val="00B0F0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6563603" y="1376450"/>
            <a:ext cx="1457325" cy="1370409"/>
          </a:xfrm>
          <a:prstGeom prst="cube">
            <a:avLst>
              <a:gd name="adj" fmla="val 22499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4618" y="2335650"/>
            <a:ext cx="12954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8 cm,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49187" y="2714305"/>
            <a:ext cx="914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4 cm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715987" y="2748059"/>
            <a:ext cx="914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4 cm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730346" y="2525565"/>
            <a:ext cx="914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4 cm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26752" y="1761361"/>
            <a:ext cx="914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4 cm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057405" y="2335650"/>
            <a:ext cx="50206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6569" y="1152525"/>
            <a:ext cx="6477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Sol.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0247" y="1152525"/>
            <a:ext cx="3375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spcAft>
                <a:spcPts val="300"/>
              </a:spcAft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>
                <a:latin typeface="Bookman Old Style"/>
              </a:rPr>
              <a:t>Volume of one cube = </a:t>
            </a:r>
            <a:r>
              <a:rPr lang="en-US" sz="1600" b="1" dirty="0" smtClean="0">
                <a:latin typeface="Bookman Old Style"/>
              </a:rPr>
              <a:t>64 </a:t>
            </a:r>
            <a:r>
              <a:rPr lang="en-US" sz="1600" b="1" dirty="0">
                <a:latin typeface="Bookman Old Style"/>
              </a:rPr>
              <a:t>cm³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54449" y="1405361"/>
            <a:ext cx="1143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i="1" dirty="0">
                <a:latin typeface="Bookman Old Style"/>
              </a:rPr>
              <a:t>a</a:t>
            </a:r>
            <a:r>
              <a:rPr lang="en-US" sz="1600" b="1" baseline="30000" dirty="0">
                <a:latin typeface="Bookman Old Style"/>
              </a:rPr>
              <a:t>3</a:t>
            </a:r>
            <a:r>
              <a:rPr lang="en-US" sz="1600" b="1" dirty="0">
                <a:latin typeface="Bookman Old Style"/>
              </a:rPr>
              <a:t>  =  64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0062" y="1657350"/>
            <a:ext cx="135853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i="1" dirty="0">
                <a:latin typeface="Bookman Old Style"/>
              </a:rPr>
              <a:t>a</a:t>
            </a:r>
            <a:r>
              <a:rPr lang="en-US" sz="1600" b="1" dirty="0">
                <a:latin typeface="Bookman Old Style"/>
              </a:rPr>
              <a:t>   =  4 cm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00" y="1664807"/>
            <a:ext cx="3175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979" y="1964814"/>
            <a:ext cx="278531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spcAft>
                <a:spcPts val="300"/>
              </a:spcAft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>
                <a:latin typeface="Bookman Old Style"/>
              </a:rPr>
              <a:t>After joining the </a:t>
            </a:r>
            <a:r>
              <a:rPr lang="en-US" sz="1600" b="1" dirty="0" smtClean="0">
                <a:latin typeface="Bookman Old Style"/>
              </a:rPr>
              <a:t>cubes,                 </a:t>
            </a:r>
            <a:endParaRPr lang="en-US" sz="1600" b="1" dirty="0">
              <a:latin typeface="Bookman Old Sty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8594" y="2335650"/>
            <a:ext cx="5715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l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8593" y="2686862"/>
            <a:ext cx="1524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>
                <a:latin typeface="Bookman Old Style"/>
              </a:rPr>
              <a:t>Surface area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52085" y="2686862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57449" y="2686862"/>
            <a:ext cx="1820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>
                <a:latin typeface="Bookman Old Style"/>
              </a:rPr>
              <a:t>2 (</a:t>
            </a:r>
            <a:r>
              <a:rPr lang="en-US" sz="1600" b="1" i="1" dirty="0" err="1">
                <a:latin typeface="Bookman Old Style"/>
              </a:rPr>
              <a:t>lb</a:t>
            </a:r>
            <a:r>
              <a:rPr lang="en-US" sz="1600" b="1" i="1" dirty="0">
                <a:latin typeface="Bookman Old Style"/>
              </a:rPr>
              <a:t> + </a:t>
            </a:r>
            <a:r>
              <a:rPr lang="en-US" sz="1600" b="1" i="1" dirty="0" err="1">
                <a:latin typeface="Bookman Old Style"/>
              </a:rPr>
              <a:t>bh</a:t>
            </a:r>
            <a:r>
              <a:rPr lang="en-US" sz="1600" b="1" i="1" dirty="0">
                <a:latin typeface="Bookman Old Style"/>
              </a:rPr>
              <a:t> + </a:t>
            </a:r>
            <a:r>
              <a:rPr lang="en-US" sz="1600" b="1" i="1" dirty="0" err="1">
                <a:latin typeface="Bookman Old Style"/>
              </a:rPr>
              <a:t>lh</a:t>
            </a:r>
            <a:r>
              <a:rPr lang="en-US" sz="1600" b="1" dirty="0"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52085" y="3067863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57449" y="3067863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0616" y="3067863"/>
            <a:ext cx="264059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(                            )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61213" y="3067863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9878" y="3067863"/>
            <a:ext cx="5247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×4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14901" y="3067863"/>
            <a:ext cx="34355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11985" y="3067863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60650" y="3067863"/>
            <a:ext cx="5247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×4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61544" y="3067863"/>
            <a:ext cx="34355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83371" y="3067863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32036" y="3067863"/>
            <a:ext cx="5247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×4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2085" y="3452505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57449" y="3452505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77393" y="3452505"/>
            <a:ext cx="17369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(                    )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83321" y="3452505"/>
            <a:ext cx="5247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10981" y="3452505"/>
            <a:ext cx="34355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8065" y="3452505"/>
            <a:ext cx="45729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16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15608" y="3452505"/>
            <a:ext cx="34355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37435" y="3452505"/>
            <a:ext cx="5050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52085" y="3830101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57165" y="3830101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4693" y="3830101"/>
            <a:ext cx="67150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× 80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52085" y="4194565"/>
            <a:ext cx="296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57449" y="4194565"/>
            <a:ext cx="10581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latin typeface="Bookman Old Style"/>
              </a:rPr>
              <a:t>160cm</a:t>
            </a:r>
            <a:r>
              <a:rPr lang="en-US" sz="1600" b="1" baseline="30000" dirty="0" smtClean="0"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41917" y="4490754"/>
            <a:ext cx="427682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spcAft>
                <a:spcPts val="300"/>
              </a:spcAft>
              <a:tabLst>
                <a:tab pos="465138" algn="ctr"/>
                <a:tab pos="4803775" algn="r"/>
                <a:tab pos="5080000" algn="ctr"/>
                <a:tab pos="5311775" algn="l"/>
              </a:tabLst>
            </a:pPr>
            <a:r>
              <a:rPr lang="en-US" sz="1600" b="1" dirty="0">
                <a:latin typeface="Bookman Old Style"/>
              </a:rPr>
              <a:t>Surface area of the cuboid is 160 cm</a:t>
            </a:r>
            <a:r>
              <a:rPr lang="en-US" sz="1600" b="1" baseline="30000" dirty="0">
                <a:latin typeface="Bookman Old Style"/>
              </a:rPr>
              <a:t>2</a:t>
            </a:r>
            <a:endParaRPr lang="en-US" sz="1600" b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779178" y="2930348"/>
            <a:ext cx="2639712" cy="87011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5" name="TextBox 58"/>
          <p:cNvSpPr txBox="1">
            <a:spLocks noChangeArrowheads="1"/>
          </p:cNvSpPr>
          <p:nvPr/>
        </p:nvSpPr>
        <p:spPr bwMode="auto">
          <a:xfrm>
            <a:off x="762001" y="2949908"/>
            <a:ext cx="2802223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surface area of a cuboid ?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931578" y="3158948"/>
            <a:ext cx="2639712" cy="6990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6" name="TextBox 58"/>
          <p:cNvSpPr txBox="1">
            <a:spLocks noChangeArrowheads="1"/>
          </p:cNvSpPr>
          <p:nvPr/>
        </p:nvSpPr>
        <p:spPr bwMode="auto">
          <a:xfrm>
            <a:off x="914401" y="3173656"/>
            <a:ext cx="280222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volume of  cube 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90917" y="3244299"/>
            <a:ext cx="60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2400" b="1" i="1" dirty="0">
                <a:solidFill>
                  <a:srgbClr val="FFFF00"/>
                </a:solidFill>
                <a:latin typeface="Bookman Old Style"/>
              </a:rPr>
              <a:t>a</a:t>
            </a:r>
            <a:r>
              <a:rPr lang="en-US" sz="2400" b="1" baseline="30000" dirty="0">
                <a:solidFill>
                  <a:srgbClr val="FFFF00"/>
                </a:solidFill>
                <a:latin typeface="Bookman Old Style"/>
              </a:rPr>
              <a:t>3</a:t>
            </a:r>
            <a:r>
              <a:rPr lang="en-US" sz="2400" b="1" dirty="0">
                <a:solidFill>
                  <a:srgbClr val="FFFF00"/>
                </a:solidFill>
                <a:latin typeface="Bookman Old Style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80206" y="2335650"/>
            <a:ext cx="52290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1200142" y="3151577"/>
            <a:ext cx="2398154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b="1" dirty="0">
                <a:solidFill>
                  <a:srgbClr val="FFFF00"/>
                </a:solidFill>
                <a:latin typeface="Bookman Old Style"/>
              </a:rPr>
              <a:t>2 (</a:t>
            </a:r>
            <a:r>
              <a:rPr lang="en-US" b="1" i="1" dirty="0" err="1">
                <a:solidFill>
                  <a:srgbClr val="FFFF00"/>
                </a:solidFill>
                <a:latin typeface="Bookman Old Style"/>
              </a:rPr>
              <a:t>lb</a:t>
            </a:r>
            <a:r>
              <a:rPr lang="en-US" b="1" i="1" dirty="0">
                <a:solidFill>
                  <a:srgbClr val="FFFF00"/>
                </a:solidFill>
                <a:latin typeface="Bookman Old Style"/>
              </a:rPr>
              <a:t> + </a:t>
            </a:r>
            <a:r>
              <a:rPr lang="en-US" b="1" i="1" dirty="0" err="1">
                <a:solidFill>
                  <a:srgbClr val="FFFF00"/>
                </a:solidFill>
                <a:latin typeface="Bookman Old Style"/>
              </a:rPr>
              <a:t>bh</a:t>
            </a:r>
            <a:r>
              <a:rPr lang="en-US" b="1" i="1" dirty="0">
                <a:solidFill>
                  <a:srgbClr val="FFFF00"/>
                </a:solidFill>
                <a:latin typeface="Bookman Old Style"/>
              </a:rPr>
              <a:t> + </a:t>
            </a:r>
            <a:r>
              <a:rPr lang="en-US" b="1" i="1" dirty="0" err="1">
                <a:solidFill>
                  <a:srgbClr val="FFFF00"/>
                </a:solidFill>
                <a:latin typeface="Bookman Old Style"/>
              </a:rPr>
              <a:t>lh</a:t>
            </a:r>
            <a:r>
              <a:rPr lang="en-US" b="1" dirty="0">
                <a:solidFill>
                  <a:srgbClr val="FFFF00"/>
                </a:solidFill>
                <a:latin typeface="Bookman Old Style"/>
              </a:rPr>
              <a:t>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82706" y="4434529"/>
            <a:ext cx="3175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0545" y="1390650"/>
            <a:ext cx="3175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>
              <a:tabLst>
                <a:tab pos="465138" algn="ctr"/>
                <a:tab pos="3541713" algn="r"/>
                <a:tab pos="3832225" algn="ctr"/>
                <a:tab pos="4165600" algn="l"/>
              </a:tabLst>
            </a:pPr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43619" y="3343569"/>
            <a:ext cx="432224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06283" y="3343569"/>
            <a:ext cx="432224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54810" y="3343569"/>
            <a:ext cx="432224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437339" y="2335650"/>
            <a:ext cx="78579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4cm, 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469270" y="2335650"/>
            <a:ext cx="6447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4cm</a:t>
            </a:r>
            <a:endParaRPr lang="en-US" sz="1600" dirty="0"/>
          </a:p>
        </p:txBody>
      </p:sp>
      <p:sp>
        <p:nvSpPr>
          <p:cNvPr id="96" name="Cube 95"/>
          <p:cNvSpPr/>
          <p:nvPr/>
        </p:nvSpPr>
        <p:spPr>
          <a:xfrm>
            <a:off x="5420599" y="1379729"/>
            <a:ext cx="2613019" cy="1370409"/>
          </a:xfrm>
          <a:prstGeom prst="cube">
            <a:avLst>
              <a:gd name="adj" fmla="val 22499"/>
            </a:avLst>
          </a:prstGeom>
          <a:solidFill>
            <a:srgbClr val="00B050">
              <a:alpha val="94902"/>
            </a:srgbClr>
          </a:solidFill>
          <a:ln w="25400">
            <a:solidFill>
              <a:srgbClr val="000000">
                <a:alpha val="69804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 bwMode="auto">
          <a:xfrm>
            <a:off x="4273763" y="976761"/>
            <a:ext cx="3482104" cy="2860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54500" y="950496"/>
            <a:ext cx="398076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tabLst>
                <a:tab pos="317500" algn="l"/>
                <a:tab pos="62865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Hint: find :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,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 and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 of cuboid</a:t>
            </a:r>
            <a:endParaRPr lang="en-US" sz="16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0587" y="2090060"/>
            <a:ext cx="1143000" cy="27699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/>
              </a:rPr>
              <a:t>64 cm</a:t>
            </a:r>
            <a:r>
              <a:rPr lang="en-US" sz="1200" b="1" baseline="30000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/>
              </a:rPr>
              <a:t>3</a:t>
            </a:r>
            <a:endParaRPr lang="en-US" sz="1400" baseline="30000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63587" y="2090060"/>
            <a:ext cx="1143000" cy="27699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/>
              </a:rPr>
              <a:t>64 cm</a:t>
            </a:r>
            <a:r>
              <a:rPr lang="en-US" sz="1200" b="1" baseline="30000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/>
              </a:rPr>
              <a:t>3</a:t>
            </a:r>
            <a:endParaRPr lang="en-US" sz="1400" baseline="30000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7712946" y="2435201"/>
            <a:ext cx="314325" cy="30852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020912" y="1370417"/>
            <a:ext cx="0" cy="107416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05208" y="2748361"/>
            <a:ext cx="229501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904931" y="2525836"/>
            <a:ext cx="308701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prstClr val="black"/>
                </a:solidFill>
                <a:latin typeface="Bookman Old Style"/>
              </a:rPr>
              <a:t>b</a:t>
            </a:r>
            <a:endParaRPr lang="en-US" sz="1400" i="1" dirty="0"/>
          </a:p>
        </p:txBody>
      </p:sp>
      <p:sp>
        <p:nvSpPr>
          <p:cNvPr id="107" name="Rectangle 106"/>
          <p:cNvSpPr/>
          <p:nvPr/>
        </p:nvSpPr>
        <p:spPr>
          <a:xfrm>
            <a:off x="8050801" y="1758161"/>
            <a:ext cx="265045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prstClr val="black"/>
                </a:solidFill>
                <a:latin typeface="Bookman Old Style"/>
              </a:rPr>
              <a:t>h</a:t>
            </a:r>
            <a:endParaRPr lang="en-US" sz="1400" i="1" dirty="0"/>
          </a:p>
        </p:txBody>
      </p:sp>
      <p:grpSp>
        <p:nvGrpSpPr>
          <p:cNvPr id="80" name="Group 77"/>
          <p:cNvGrpSpPr/>
          <p:nvPr/>
        </p:nvGrpSpPr>
        <p:grpSpPr>
          <a:xfrm rot="16200000">
            <a:off x="6443629" y="1886613"/>
            <a:ext cx="257975" cy="2375928"/>
            <a:chOff x="8519955" y="1744921"/>
            <a:chExt cx="350534" cy="4220885"/>
          </a:xfrm>
          <a:effectLst/>
        </p:grpSpPr>
        <p:cxnSp>
          <p:nvCxnSpPr>
            <p:cNvPr id="81" name="Straight Connector 80"/>
            <p:cNvCxnSpPr/>
            <p:nvPr/>
          </p:nvCxnSpPr>
          <p:spPr>
            <a:xfrm rot="5400000">
              <a:off x="6575899" y="3853724"/>
              <a:ext cx="4220885" cy="32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 rot="5400000">
              <a:off x="8311410" y="3700747"/>
              <a:ext cx="767623" cy="350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391990" y="2942268"/>
            <a:ext cx="418033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latin typeface="Bookman Old Style"/>
              </a:rPr>
              <a:t> 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63300" y="2926340"/>
            <a:ext cx="675413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8 cm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05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4" grpId="0" animBg="1"/>
      <p:bldP spid="74" grpId="1" animBg="1"/>
      <p:bldP spid="62" grpId="0" animBg="1"/>
      <p:bldP spid="62" grpId="1" animBg="1"/>
      <p:bldP spid="61" grpId="0" animBg="1"/>
      <p:bldP spid="61" grpId="1" animBg="1"/>
      <p:bldP spid="4" grpId="0" animBg="1"/>
      <p:bldP spid="5" grpId="0" animBg="1"/>
      <p:bldP spid="6" grpId="0" animBg="1"/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4" grpId="0" animBg="1"/>
      <p:bldP spid="64" grpId="1" animBg="1"/>
      <p:bldP spid="65" grpId="0"/>
      <p:bldP spid="65" grpId="1"/>
      <p:bldP spid="75" grpId="0" animBg="1"/>
      <p:bldP spid="75" grpId="1" animBg="1"/>
      <p:bldP spid="76" grpId="0"/>
      <p:bldP spid="76" grpId="1"/>
      <p:bldP spid="77" grpId="0"/>
      <p:bldP spid="77" grpId="1"/>
      <p:bldP spid="3" grpId="0"/>
      <p:bldP spid="71" grpId="0"/>
      <p:bldP spid="71" grpId="1"/>
      <p:bldP spid="82" grpId="0"/>
      <p:bldP spid="84" grpId="0"/>
      <p:bldP spid="87" grpId="0"/>
      <p:bldP spid="90" grpId="0"/>
      <p:bldP spid="96" grpId="0" animBg="1"/>
      <p:bldP spid="98" grpId="1" animBg="1"/>
      <p:bldP spid="99" grpId="0"/>
      <p:bldP spid="20" grpId="0"/>
      <p:bldP spid="21" grpId="0"/>
      <p:bldP spid="106" grpId="0"/>
      <p:bldP spid="106" grpId="1"/>
      <p:bldP spid="107" grpId="0"/>
      <p:bldP spid="107" grpId="1"/>
      <p:bldP spid="94" grpId="0"/>
      <p:bldP spid="94" grpId="1"/>
      <p:bldP spid="1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821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5"/>
          <p:cNvGrpSpPr>
            <a:grpSpLocks/>
          </p:cNvGrpSpPr>
          <p:nvPr/>
        </p:nvGrpSpPr>
        <p:grpSpPr bwMode="auto">
          <a:xfrm>
            <a:off x="3700465" y="332429"/>
            <a:ext cx="1950927" cy="609036"/>
            <a:chOff x="1947" y="125"/>
            <a:chExt cx="2010" cy="640"/>
          </a:xfrm>
        </p:grpSpPr>
        <p:sp>
          <p:nvSpPr>
            <p:cNvPr id="200" name="Rectangle 14"/>
            <p:cNvSpPr>
              <a:spLocks noChangeArrowheads="1"/>
            </p:cNvSpPr>
            <p:nvPr/>
          </p:nvSpPr>
          <p:spPr bwMode="auto">
            <a:xfrm>
              <a:off x="1947" y="125"/>
              <a:ext cx="1919" cy="640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99" name="Text Box 5"/>
            <p:cNvSpPr txBox="1">
              <a:spLocks noChangeArrowheads="1"/>
            </p:cNvSpPr>
            <p:nvPr/>
          </p:nvSpPr>
          <p:spPr bwMode="auto">
            <a:xfrm>
              <a:off x="1973" y="156"/>
              <a:ext cx="198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0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CUBOID </a:t>
              </a:r>
            </a:p>
          </p:txBody>
        </p:sp>
      </p:grpSp>
      <p:pic>
        <p:nvPicPr>
          <p:cNvPr id="201" name="Picture 17" descr="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11" y="1262492"/>
            <a:ext cx="1612899" cy="161140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2" name="Text Box 8"/>
          <p:cNvSpPr txBox="1">
            <a:spLocks noChangeArrowheads="1"/>
          </p:cNvSpPr>
          <p:nvPr/>
        </p:nvSpPr>
        <p:spPr bwMode="auto">
          <a:xfrm>
            <a:off x="363540" y="742262"/>
            <a:ext cx="210826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prstClr val="black"/>
                </a:solidFill>
                <a:latin typeface="Bookman Old Style" pitchFamily="18" charset="0"/>
              </a:rPr>
              <a:t>Examples : </a:t>
            </a:r>
          </a:p>
        </p:txBody>
      </p:sp>
      <p:sp>
        <p:nvSpPr>
          <p:cNvPr id="203" name="Text Box 15"/>
          <p:cNvSpPr txBox="1">
            <a:spLocks noChangeArrowheads="1"/>
          </p:cNvSpPr>
          <p:nvPr/>
        </p:nvSpPr>
        <p:spPr bwMode="auto">
          <a:xfrm>
            <a:off x="6082858" y="2887524"/>
            <a:ext cx="214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Fish Aquarium</a:t>
            </a:r>
          </a:p>
        </p:txBody>
      </p:sp>
      <p:sp>
        <p:nvSpPr>
          <p:cNvPr id="204" name="Text Box 16"/>
          <p:cNvSpPr txBox="1">
            <a:spLocks noChangeArrowheads="1"/>
          </p:cNvSpPr>
          <p:nvPr/>
        </p:nvSpPr>
        <p:spPr bwMode="auto">
          <a:xfrm>
            <a:off x="1486958" y="2873889"/>
            <a:ext cx="899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Brick</a:t>
            </a:r>
          </a:p>
        </p:txBody>
      </p:sp>
      <p:pic>
        <p:nvPicPr>
          <p:cNvPr id="205" name="Picture 16" descr="images 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724" y="3302493"/>
            <a:ext cx="1981200" cy="1550764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6" name="Picture 18" descr="images (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6506" y="1262483"/>
            <a:ext cx="1899446" cy="159560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10" name="Text Box 15"/>
          <p:cNvSpPr txBox="1">
            <a:spLocks noChangeArrowheads="1"/>
          </p:cNvSpPr>
          <p:nvPr/>
        </p:nvSpPr>
        <p:spPr bwMode="auto">
          <a:xfrm>
            <a:off x="3844386" y="2816802"/>
            <a:ext cx="10438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Bookman Old Style" pitchFamily="18" charset="0"/>
              </a:rPr>
              <a:t>Boxes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74849" y="1962151"/>
            <a:ext cx="2983311" cy="77547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4920" y="2049215"/>
            <a:ext cx="307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few examples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/>
      <p:bldP spid="204" grpId="0"/>
      <p:bldP spid="210" grpId="0"/>
      <p:bldP spid="2" grpId="0" animBg="1"/>
      <p:bldP spid="2" grpId="1" animBg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58"/>
          <p:cNvSpPr>
            <a:spLocks noChangeArrowheads="1"/>
          </p:cNvSpPr>
          <p:nvPr/>
        </p:nvSpPr>
        <p:spPr bwMode="auto">
          <a:xfrm>
            <a:off x="5380331" y="1095348"/>
            <a:ext cx="3474654" cy="173572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5" name="Freeform 68"/>
          <p:cNvSpPr>
            <a:spLocks/>
          </p:cNvSpPr>
          <p:nvPr/>
        </p:nvSpPr>
        <p:spPr bwMode="auto">
          <a:xfrm>
            <a:off x="4482619" y="1073344"/>
            <a:ext cx="910028" cy="2377871"/>
          </a:xfrm>
          <a:custGeom>
            <a:avLst/>
            <a:gdLst>
              <a:gd name="T0" fmla="*/ 0 w 572"/>
              <a:gd name="T1" fmla="*/ 647700 h 1496"/>
              <a:gd name="T2" fmla="*/ 0 w 572"/>
              <a:gd name="T3" fmla="*/ 2374900 h 1496"/>
              <a:gd name="T4" fmla="*/ 908050 w 572"/>
              <a:gd name="T5" fmla="*/ 1727200 h 1496"/>
              <a:gd name="T6" fmla="*/ 908050 w 572"/>
              <a:gd name="T7" fmla="*/ 0 h 1496"/>
              <a:gd name="T8" fmla="*/ 0 w 572"/>
              <a:gd name="T9" fmla="*/ 647700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2" h="1496">
                <a:moveTo>
                  <a:pt x="0" y="408"/>
                </a:moveTo>
                <a:lnTo>
                  <a:pt x="0" y="1496"/>
                </a:lnTo>
                <a:lnTo>
                  <a:pt x="572" y="1088"/>
                </a:lnTo>
                <a:lnTo>
                  <a:pt x="572" y="0"/>
                </a:lnTo>
                <a:lnTo>
                  <a:pt x="0" y="40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4457631" y="2826506"/>
            <a:ext cx="4371954" cy="638973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5" name="Text Box 37"/>
          <p:cNvSpPr txBox="1">
            <a:spLocks noChangeArrowheads="1"/>
          </p:cNvSpPr>
          <p:nvPr/>
        </p:nvSpPr>
        <p:spPr bwMode="auto">
          <a:xfrm>
            <a:off x="6043273" y="3414715"/>
            <a:ext cx="31978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</a:p>
        </p:txBody>
      </p:sp>
      <p:sp>
        <p:nvSpPr>
          <p:cNvPr id="176" name="Text Box 39"/>
          <p:cNvSpPr txBox="1">
            <a:spLocks noChangeArrowheads="1"/>
          </p:cNvSpPr>
          <p:nvPr/>
        </p:nvSpPr>
        <p:spPr bwMode="auto">
          <a:xfrm>
            <a:off x="8369913" y="3069602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</a:p>
        </p:txBody>
      </p:sp>
      <p:grpSp>
        <p:nvGrpSpPr>
          <p:cNvPr id="178" name="Group 71"/>
          <p:cNvGrpSpPr>
            <a:grpSpLocks/>
          </p:cNvGrpSpPr>
          <p:nvPr/>
        </p:nvGrpSpPr>
        <p:grpSpPr bwMode="auto">
          <a:xfrm>
            <a:off x="4487773" y="1071765"/>
            <a:ext cx="4381500" cy="2374693"/>
            <a:chOff x="1110" y="1019"/>
            <a:chExt cx="2754" cy="1494"/>
          </a:xfrm>
        </p:grpSpPr>
        <p:sp>
          <p:nvSpPr>
            <p:cNvPr id="179" name="Rectangle 47"/>
            <p:cNvSpPr>
              <a:spLocks noChangeArrowheads="1"/>
            </p:cNvSpPr>
            <p:nvPr/>
          </p:nvSpPr>
          <p:spPr bwMode="auto">
            <a:xfrm>
              <a:off x="1116" y="1421"/>
              <a:ext cx="2184" cy="10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0" name="Line 48"/>
            <p:cNvSpPr>
              <a:spLocks noChangeShapeType="1"/>
            </p:cNvSpPr>
            <p:nvPr/>
          </p:nvSpPr>
          <p:spPr bwMode="auto">
            <a:xfrm flipV="1">
              <a:off x="1110" y="1019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1" name="Line 49"/>
            <p:cNvSpPr>
              <a:spLocks noChangeShapeType="1"/>
            </p:cNvSpPr>
            <p:nvPr/>
          </p:nvSpPr>
          <p:spPr bwMode="auto">
            <a:xfrm flipV="1">
              <a:off x="1119" y="2111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2" name="Line 50"/>
            <p:cNvSpPr>
              <a:spLocks noChangeShapeType="1"/>
            </p:cNvSpPr>
            <p:nvPr/>
          </p:nvSpPr>
          <p:spPr bwMode="auto">
            <a:xfrm flipV="1">
              <a:off x="3288" y="1034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3" name="Line 51"/>
            <p:cNvSpPr>
              <a:spLocks noChangeShapeType="1"/>
            </p:cNvSpPr>
            <p:nvPr/>
          </p:nvSpPr>
          <p:spPr bwMode="auto">
            <a:xfrm flipV="1">
              <a:off x="3300" y="2117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4" name="Line 52"/>
            <p:cNvSpPr>
              <a:spLocks noChangeShapeType="1"/>
            </p:cNvSpPr>
            <p:nvPr/>
          </p:nvSpPr>
          <p:spPr bwMode="auto">
            <a:xfrm>
              <a:off x="1671" y="1022"/>
              <a:ext cx="0" cy="1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5" name="Line 53"/>
            <p:cNvSpPr>
              <a:spLocks noChangeShapeType="1"/>
            </p:cNvSpPr>
            <p:nvPr/>
          </p:nvSpPr>
          <p:spPr bwMode="auto">
            <a:xfrm>
              <a:off x="1668" y="1028"/>
              <a:ext cx="21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6" name="Line 54"/>
            <p:cNvSpPr>
              <a:spLocks noChangeShapeType="1"/>
            </p:cNvSpPr>
            <p:nvPr/>
          </p:nvSpPr>
          <p:spPr bwMode="auto">
            <a:xfrm>
              <a:off x="3858" y="1028"/>
              <a:ext cx="0" cy="10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7" name="Line 55"/>
            <p:cNvSpPr>
              <a:spLocks noChangeShapeType="1"/>
            </p:cNvSpPr>
            <p:nvPr/>
          </p:nvSpPr>
          <p:spPr bwMode="auto">
            <a:xfrm>
              <a:off x="1674" y="2117"/>
              <a:ext cx="2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8" name="Freeform 67"/>
          <p:cNvSpPr>
            <a:spLocks/>
          </p:cNvSpPr>
          <p:nvPr/>
        </p:nvSpPr>
        <p:spPr bwMode="auto">
          <a:xfrm>
            <a:off x="4486206" y="1069184"/>
            <a:ext cx="4371954" cy="638973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Rectangle 70"/>
          <p:cNvSpPr>
            <a:spLocks noChangeArrowheads="1"/>
          </p:cNvSpPr>
          <p:nvPr/>
        </p:nvSpPr>
        <p:spPr bwMode="auto">
          <a:xfrm>
            <a:off x="4486582" y="1725003"/>
            <a:ext cx="3473063" cy="1735720"/>
          </a:xfrm>
          <a:prstGeom prst="rect">
            <a:avLst/>
          </a:prstGeom>
          <a:solidFill>
            <a:srgbClr val="FF66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0" name="Freeform 66"/>
          <p:cNvSpPr>
            <a:spLocks/>
          </p:cNvSpPr>
          <p:nvPr/>
        </p:nvSpPr>
        <p:spPr bwMode="auto">
          <a:xfrm>
            <a:off x="7975119" y="1065414"/>
            <a:ext cx="910028" cy="2377871"/>
          </a:xfrm>
          <a:custGeom>
            <a:avLst/>
            <a:gdLst>
              <a:gd name="T0" fmla="*/ 0 w 572"/>
              <a:gd name="T1" fmla="*/ 647700 h 1496"/>
              <a:gd name="T2" fmla="*/ 0 w 572"/>
              <a:gd name="T3" fmla="*/ 2374900 h 1496"/>
              <a:gd name="T4" fmla="*/ 908050 w 572"/>
              <a:gd name="T5" fmla="*/ 1727200 h 1496"/>
              <a:gd name="T6" fmla="*/ 908050 w 572"/>
              <a:gd name="T7" fmla="*/ 0 h 1496"/>
              <a:gd name="T8" fmla="*/ 0 w 572"/>
              <a:gd name="T9" fmla="*/ 647700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2" h="1496">
                <a:moveTo>
                  <a:pt x="0" y="408"/>
                </a:moveTo>
                <a:lnTo>
                  <a:pt x="0" y="1496"/>
                </a:lnTo>
                <a:lnTo>
                  <a:pt x="572" y="1088"/>
                </a:lnTo>
                <a:lnTo>
                  <a:pt x="572" y="0"/>
                </a:lnTo>
                <a:lnTo>
                  <a:pt x="0" y="408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1" name="Line 73"/>
          <p:cNvSpPr>
            <a:spLocks noChangeShapeType="1"/>
          </p:cNvSpPr>
          <p:nvPr/>
        </p:nvSpPr>
        <p:spPr bwMode="auto">
          <a:xfrm>
            <a:off x="4481784" y="3443274"/>
            <a:ext cx="349374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2" name="Line 74"/>
          <p:cNvSpPr>
            <a:spLocks noChangeShapeType="1"/>
          </p:cNvSpPr>
          <p:nvPr/>
        </p:nvSpPr>
        <p:spPr bwMode="auto">
          <a:xfrm flipV="1">
            <a:off x="7944948" y="2799491"/>
            <a:ext cx="921165" cy="66281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3" name="Line 75"/>
          <p:cNvSpPr>
            <a:spLocks noChangeShapeType="1"/>
          </p:cNvSpPr>
          <p:nvPr/>
        </p:nvSpPr>
        <p:spPr bwMode="auto">
          <a:xfrm>
            <a:off x="7959000" y="1712914"/>
            <a:ext cx="0" cy="169626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b="1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94" name="Group 15"/>
          <p:cNvGrpSpPr>
            <a:grpSpLocks/>
          </p:cNvGrpSpPr>
          <p:nvPr/>
        </p:nvGrpSpPr>
        <p:grpSpPr bwMode="auto">
          <a:xfrm>
            <a:off x="3682171" y="237720"/>
            <a:ext cx="1925620" cy="595402"/>
            <a:chOff x="1838" y="24"/>
            <a:chExt cx="2081" cy="640"/>
          </a:xfrm>
        </p:grpSpPr>
        <p:sp>
          <p:nvSpPr>
            <p:cNvPr id="196" name="Rectangle 14"/>
            <p:cNvSpPr>
              <a:spLocks noChangeArrowheads="1"/>
            </p:cNvSpPr>
            <p:nvPr/>
          </p:nvSpPr>
          <p:spPr bwMode="auto">
            <a:xfrm>
              <a:off x="1840" y="24"/>
              <a:ext cx="1923" cy="640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95" name="Text Box 5"/>
            <p:cNvSpPr txBox="1">
              <a:spLocks noChangeArrowheads="1"/>
            </p:cNvSpPr>
            <p:nvPr/>
          </p:nvSpPr>
          <p:spPr bwMode="auto">
            <a:xfrm>
              <a:off x="1838" y="53"/>
              <a:ext cx="2081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0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CUBOID </a:t>
              </a:r>
            </a:p>
          </p:txBody>
        </p:sp>
      </p:grpSp>
      <p:sp>
        <p:nvSpPr>
          <p:cNvPr id="202" name="Rounded Rectangle 201"/>
          <p:cNvSpPr/>
          <p:nvPr/>
        </p:nvSpPr>
        <p:spPr>
          <a:xfrm>
            <a:off x="739528" y="3945333"/>
            <a:ext cx="3073708" cy="83621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72397" y="4075467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geometrical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figure of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Text Box 39"/>
          <p:cNvSpPr txBox="1">
            <a:spLocks noChangeArrowheads="1"/>
          </p:cNvSpPr>
          <p:nvPr/>
        </p:nvSpPr>
        <p:spPr bwMode="auto">
          <a:xfrm>
            <a:off x="6439969" y="1162190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07" name="Text Box 39"/>
          <p:cNvSpPr txBox="1">
            <a:spLocks noChangeArrowheads="1"/>
          </p:cNvSpPr>
          <p:nvPr/>
        </p:nvSpPr>
        <p:spPr bwMode="auto">
          <a:xfrm>
            <a:off x="6439969" y="2883886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08" name="Text Box 39"/>
          <p:cNvSpPr txBox="1">
            <a:spLocks noChangeArrowheads="1"/>
          </p:cNvSpPr>
          <p:nvPr/>
        </p:nvSpPr>
        <p:spPr bwMode="auto">
          <a:xfrm>
            <a:off x="6019471" y="2340281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09" name="Text Box 39"/>
          <p:cNvSpPr txBox="1">
            <a:spLocks noChangeArrowheads="1"/>
          </p:cNvSpPr>
          <p:nvPr/>
        </p:nvSpPr>
        <p:spPr bwMode="auto">
          <a:xfrm>
            <a:off x="4702975" y="2237579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10" name="Text Box 39"/>
          <p:cNvSpPr txBox="1">
            <a:spLocks noChangeArrowheads="1"/>
          </p:cNvSpPr>
          <p:nvPr/>
        </p:nvSpPr>
        <p:spPr bwMode="auto">
          <a:xfrm>
            <a:off x="6914019" y="1725034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211" name="Text Box 39"/>
          <p:cNvSpPr txBox="1">
            <a:spLocks noChangeArrowheads="1"/>
          </p:cNvSpPr>
          <p:nvPr/>
        </p:nvSpPr>
        <p:spPr bwMode="auto">
          <a:xfrm>
            <a:off x="8201888" y="2137645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25289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 cuboid has six faces.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803" y="1458808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Two horizontal faces.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Text Box 39"/>
          <p:cNvSpPr txBox="1">
            <a:spLocks noChangeArrowheads="1"/>
          </p:cNvSpPr>
          <p:nvPr/>
        </p:nvSpPr>
        <p:spPr bwMode="auto">
          <a:xfrm>
            <a:off x="6439516" y="1162190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7" name="Text Box 39"/>
          <p:cNvSpPr txBox="1">
            <a:spLocks noChangeArrowheads="1"/>
          </p:cNvSpPr>
          <p:nvPr/>
        </p:nvSpPr>
        <p:spPr bwMode="auto">
          <a:xfrm>
            <a:off x="6439516" y="2883886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21" name="Text Box 39"/>
          <p:cNvSpPr txBox="1">
            <a:spLocks noChangeArrowheads="1"/>
          </p:cNvSpPr>
          <p:nvPr/>
        </p:nvSpPr>
        <p:spPr bwMode="auto">
          <a:xfrm>
            <a:off x="6019471" y="2338270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22" name="Text Box 39"/>
          <p:cNvSpPr txBox="1">
            <a:spLocks noChangeArrowheads="1"/>
          </p:cNvSpPr>
          <p:nvPr/>
        </p:nvSpPr>
        <p:spPr bwMode="auto">
          <a:xfrm>
            <a:off x="4702975" y="2235568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23" name="Text Box 39"/>
          <p:cNvSpPr txBox="1">
            <a:spLocks noChangeArrowheads="1"/>
          </p:cNvSpPr>
          <p:nvPr/>
        </p:nvSpPr>
        <p:spPr bwMode="auto">
          <a:xfrm>
            <a:off x="7296080" y="1151995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224" name="Text Box 39"/>
          <p:cNvSpPr txBox="1">
            <a:spLocks noChangeArrowheads="1"/>
          </p:cNvSpPr>
          <p:nvPr/>
        </p:nvSpPr>
        <p:spPr bwMode="auto">
          <a:xfrm>
            <a:off x="8201888" y="2135632"/>
            <a:ext cx="40728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112799" y="1826768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Four vertical faces.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885385" y="1648428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421008" y="1648428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308763" y="1001671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781870" y="1001671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8781870" y="2721061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7885385" y="3380743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424183" y="3380743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5308763" y="2721061"/>
            <a:ext cx="133530" cy="13340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28600" y="2228027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 cuboid has eight corners.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Text Box 41"/>
          <p:cNvSpPr txBox="1">
            <a:spLocks noChangeArrowheads="1"/>
          </p:cNvSpPr>
          <p:nvPr/>
        </p:nvSpPr>
        <p:spPr bwMode="auto">
          <a:xfrm>
            <a:off x="7962897" y="2288308"/>
            <a:ext cx="39933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28600" y="2699391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 cuboid has three dimensions,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52193" y="297083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w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hich are length 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breadth 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and height 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"/>
                            </p:stCondLst>
                            <p:childTnLst>
                              <p:par>
                                <p:cTn id="1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5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5" presetClass="emph" presetSubtype="0" repeatCount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7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  <p:bldP spid="163" grpId="2" animBg="1"/>
      <p:bldP spid="163" grpId="3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6" grpId="2" animBg="1"/>
      <p:bldP spid="166" grpId="3" animBg="1"/>
      <p:bldP spid="175" grpId="0"/>
      <p:bldP spid="176" grpId="0"/>
      <p:bldP spid="188" grpId="0" animBg="1"/>
      <p:bldP spid="188" grpId="1" animBg="1"/>
      <p:bldP spid="188" grpId="2" animBg="1"/>
      <p:bldP spid="188" grpId="3" animBg="1"/>
      <p:bldP spid="189" grpId="0" animBg="1"/>
      <p:bldP spid="189" grpId="1" animBg="1"/>
      <p:bldP spid="189" grpId="2" animBg="1"/>
      <p:bldP spid="189" grpId="3" animBg="1"/>
      <p:bldP spid="190" grpId="0" animBg="1"/>
      <p:bldP spid="190" grpId="1" animBg="1"/>
      <p:bldP spid="190" grpId="2" animBg="1"/>
      <p:bldP spid="190" grpId="3" animBg="1"/>
      <p:bldP spid="191" grpId="0" animBg="1"/>
      <p:bldP spid="192" grpId="0" animBg="1"/>
      <p:bldP spid="193" grpId="0" animBg="1"/>
      <p:bldP spid="202" grpId="0" animBg="1"/>
      <p:bldP spid="202" grpId="1" animBg="1"/>
      <p:bldP spid="203" grpId="0"/>
      <p:bldP spid="203" grpId="1"/>
      <p:bldP spid="206" grpId="0"/>
      <p:bldP spid="206" grpId="1"/>
      <p:bldP spid="207" grpId="0"/>
      <p:bldP spid="207" grpId="1"/>
      <p:bldP spid="208" grpId="0"/>
      <p:bldP spid="208" grpId="1"/>
      <p:bldP spid="209" grpId="0"/>
      <p:bldP spid="209" grpId="1"/>
      <p:bldP spid="210" grpId="0"/>
      <p:bldP spid="210" grpId="1"/>
      <p:bldP spid="211" grpId="0"/>
      <p:bldP spid="211" grpId="1"/>
      <p:bldP spid="4" grpId="0"/>
      <p:bldP spid="6" grpId="0"/>
      <p:bldP spid="216" grpId="0"/>
      <p:bldP spid="216" grpId="1"/>
      <p:bldP spid="217" grpId="0"/>
      <p:bldP spid="217" grpId="1"/>
      <p:bldP spid="221" grpId="0"/>
      <p:bldP spid="221" grpId="1"/>
      <p:bldP spid="222" grpId="0"/>
      <p:bldP spid="222" grpId="1"/>
      <p:bldP spid="223" grpId="0"/>
      <p:bldP spid="223" grpId="1"/>
      <p:bldP spid="224" grpId="0"/>
      <p:bldP spid="224" grpId="1"/>
      <p:bldP spid="225" grpId="0"/>
      <p:bldP spid="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3" grpId="1" animBg="1"/>
      <p:bldP spid="234" grpId="0" animBg="1"/>
      <p:bldP spid="235" grpId="0" animBg="1"/>
      <p:bldP spid="236" grpId="0"/>
      <p:bldP spid="177" grpId="0"/>
      <p:bldP spid="2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255346" y="3230517"/>
            <a:ext cx="6305173" cy="15692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8600" y="3281597"/>
            <a:ext cx="2385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Vertical surface area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85541" y="32815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485541" y="36152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58709" y="3615249"/>
            <a:ext cx="407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</a:rPr>
              <a:t>lh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42697" y="36152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716104" y="3615249"/>
            <a:ext cx="407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</a:rPr>
              <a:t>lh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004175" y="36060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657991" y="3605673"/>
            <a:ext cx="452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</a:rPr>
              <a:t>bh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980320" y="36152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163875" y="3615249"/>
            <a:ext cx="452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</a:rPr>
              <a:t>bh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485541" y="39052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705258" y="3905279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20873" y="39052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393291" y="390527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bh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85541" y="42122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711954" y="42122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052711" y="4212237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85541" y="45148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826995" y="3879879"/>
            <a:ext cx="6585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763024" y="3879879"/>
            <a:ext cx="7274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23362" y="451487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25039" y="4514879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782161" y="4176391"/>
            <a:ext cx="1772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464571" y="4176391"/>
            <a:ext cx="1772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003784" y="4176391"/>
            <a:ext cx="1772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737897" y="4176391"/>
            <a:ext cx="1772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842589" y="4212237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2595" y="3281597"/>
            <a:ext cx="4195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Sum of areas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vertical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surfaces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83434" y="3105160"/>
            <a:ext cx="6456034" cy="14097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9652" y="3147070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430112" y="31470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80474" y="3501534"/>
            <a:ext cx="656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469043" y="38352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70988" y="3835225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auto">
          <a:xfrm>
            <a:off x="2786142" y="3835225"/>
            <a:ext cx="573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29573" y="3184639"/>
            <a:ext cx="1725371" cy="258194"/>
          </a:xfrm>
          <a:prstGeom prst="roundRect">
            <a:avLst/>
          </a:prstGeom>
          <a:solidFill>
            <a:srgbClr val="66FFFF"/>
          </a:solidFill>
          <a:ln w="19050" cmpd="dbl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10586" y="3193346"/>
            <a:ext cx="2157435" cy="278418"/>
          </a:xfrm>
          <a:prstGeom prst="roundRect">
            <a:avLst/>
          </a:prstGeom>
          <a:solidFill>
            <a:srgbClr val="66FFFF"/>
          </a:solidFill>
          <a:ln w="19050" cmpd="dbl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64900" y="350153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i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5580" y="3835225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+ 2</a:t>
            </a:r>
            <a:r>
              <a:rPr lang="en-US" sz="1600" b="1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bh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662228" y="3147070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Vertical surface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469043" y="31470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2044" y="3147070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2 base faces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69043" y="41752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0" name="Rectangle 10"/>
          <p:cNvSpPr>
            <a:spLocks noChangeArrowheads="1"/>
          </p:cNvSpPr>
          <p:nvPr/>
        </p:nvSpPr>
        <p:spPr bwMode="auto">
          <a:xfrm>
            <a:off x="2747612" y="4175231"/>
            <a:ext cx="433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69043" y="350153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2692364" y="3501534"/>
            <a:ext cx="1750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 (</a:t>
            </a:r>
            <a:r>
              <a:rPr lang="en-US" sz="1600" b="1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l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 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  <a:endParaRPr lang="en-US" sz="1600" b="1" i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92840" y="934938"/>
            <a:ext cx="3893259" cy="278418"/>
          </a:xfrm>
          <a:prstGeom prst="roundRect">
            <a:avLst/>
          </a:prstGeom>
          <a:solidFill>
            <a:srgbClr val="66FFFF"/>
          </a:solidFill>
          <a:ln w="19050" cmpd="dbl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7973" y="2110859"/>
            <a:ext cx="2878949" cy="853026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Freeform 69"/>
          <p:cNvSpPr>
            <a:spLocks/>
          </p:cNvSpPr>
          <p:nvPr/>
        </p:nvSpPr>
        <p:spPr bwMode="auto">
          <a:xfrm>
            <a:off x="5685505" y="2224810"/>
            <a:ext cx="3145954" cy="458981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6324989" y="986151"/>
            <a:ext cx="2501684" cy="1246262"/>
          </a:xfrm>
          <a:prstGeom prst="rect">
            <a:avLst/>
          </a:prstGeom>
          <a:solidFill>
            <a:srgbClr val="FF66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Freeform 66"/>
          <p:cNvSpPr>
            <a:spLocks/>
          </p:cNvSpPr>
          <p:nvPr/>
        </p:nvSpPr>
        <p:spPr bwMode="auto">
          <a:xfrm>
            <a:off x="5677855" y="974975"/>
            <a:ext cx="648492" cy="1708809"/>
          </a:xfrm>
          <a:custGeom>
            <a:avLst/>
            <a:gdLst>
              <a:gd name="T0" fmla="*/ 0 w 572"/>
              <a:gd name="T1" fmla="*/ 647700 h 1496"/>
              <a:gd name="T2" fmla="*/ 0 w 572"/>
              <a:gd name="T3" fmla="*/ 2374900 h 1496"/>
              <a:gd name="T4" fmla="*/ 908050 w 572"/>
              <a:gd name="T5" fmla="*/ 1727200 h 1496"/>
              <a:gd name="T6" fmla="*/ 908050 w 572"/>
              <a:gd name="T7" fmla="*/ 0 h 1496"/>
              <a:gd name="T8" fmla="*/ 0 w 572"/>
              <a:gd name="T9" fmla="*/ 647700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2" h="1496">
                <a:moveTo>
                  <a:pt x="0" y="408"/>
                </a:moveTo>
                <a:lnTo>
                  <a:pt x="0" y="1496"/>
                </a:lnTo>
                <a:lnTo>
                  <a:pt x="572" y="1088"/>
                </a:lnTo>
                <a:lnTo>
                  <a:pt x="572" y="0"/>
                </a:lnTo>
                <a:lnTo>
                  <a:pt x="0" y="40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92455" y="207487"/>
            <a:ext cx="1953855" cy="523220"/>
            <a:chOff x="3611564" y="207485"/>
            <a:chExt cx="1915355" cy="523220"/>
          </a:xfrm>
        </p:grpSpPr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3611564" y="273050"/>
              <a:ext cx="1862601" cy="457577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614191" y="207485"/>
              <a:ext cx="191272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Formulae</a:t>
              </a:r>
            </a:p>
          </p:txBody>
        </p:sp>
      </p:grp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67000" y="896056"/>
            <a:ext cx="2205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2 (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l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h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806316" y="1337594"/>
            <a:ext cx="24478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(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lb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b="1" i="1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bh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b="1" i="1" kern="0" dirty="0" err="1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lh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54519" y="895350"/>
            <a:ext cx="30317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Vertical Surface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Area 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41483" y="1337594"/>
            <a:ext cx="27012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Total Surface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Area = 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6832084" y="2683782"/>
            <a:ext cx="262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8504691" y="2412230"/>
            <a:ext cx="334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</a:p>
        </p:txBody>
      </p:sp>
      <p:grpSp>
        <p:nvGrpSpPr>
          <p:cNvPr id="28" name="Group 71"/>
          <p:cNvGrpSpPr>
            <a:grpSpLocks/>
          </p:cNvGrpSpPr>
          <p:nvPr/>
        </p:nvGrpSpPr>
        <p:grpSpPr bwMode="auto">
          <a:xfrm>
            <a:off x="5685507" y="971560"/>
            <a:ext cx="3145953" cy="1705051"/>
            <a:chOff x="1110" y="1019"/>
            <a:chExt cx="2754" cy="1494"/>
          </a:xfrm>
        </p:grpSpPr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1116" y="1421"/>
              <a:ext cx="2184" cy="10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1110" y="1019"/>
              <a:ext cx="564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1119" y="2111"/>
              <a:ext cx="564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 flipV="1">
              <a:off x="3288" y="1034"/>
              <a:ext cx="564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3300" y="2117"/>
              <a:ext cx="564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1671" y="1022"/>
              <a:ext cx="0" cy="11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>
              <a:off x="1668" y="1028"/>
              <a:ext cx="2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>
              <a:off x="3858" y="1028"/>
              <a:ext cx="0" cy="10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>
              <a:off x="1674" y="2117"/>
              <a:ext cx="2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91028" y="2208940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formulae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related to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Freeform 66"/>
          <p:cNvSpPr>
            <a:spLocks/>
          </p:cNvSpPr>
          <p:nvPr/>
        </p:nvSpPr>
        <p:spPr bwMode="auto">
          <a:xfrm>
            <a:off x="8184356" y="974975"/>
            <a:ext cx="648492" cy="1708809"/>
          </a:xfrm>
          <a:custGeom>
            <a:avLst/>
            <a:gdLst>
              <a:gd name="T0" fmla="*/ 0 w 572"/>
              <a:gd name="T1" fmla="*/ 647700 h 1496"/>
              <a:gd name="T2" fmla="*/ 0 w 572"/>
              <a:gd name="T3" fmla="*/ 2374900 h 1496"/>
              <a:gd name="T4" fmla="*/ 908050 w 572"/>
              <a:gd name="T5" fmla="*/ 1727200 h 1496"/>
              <a:gd name="T6" fmla="*/ 908050 w 572"/>
              <a:gd name="T7" fmla="*/ 0 h 1496"/>
              <a:gd name="T8" fmla="*/ 0 w 572"/>
              <a:gd name="T9" fmla="*/ 647700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2" h="1496">
                <a:moveTo>
                  <a:pt x="0" y="408"/>
                </a:moveTo>
                <a:lnTo>
                  <a:pt x="0" y="1496"/>
                </a:lnTo>
                <a:lnTo>
                  <a:pt x="572" y="1088"/>
                </a:lnTo>
                <a:lnTo>
                  <a:pt x="572" y="0"/>
                </a:lnTo>
                <a:lnTo>
                  <a:pt x="0" y="40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2475294" y="1481426"/>
            <a:ext cx="3117273" cy="1006000"/>
          </a:xfrm>
          <a:prstGeom prst="wedgeRoundRectCallout">
            <a:avLst>
              <a:gd name="adj1" fmla="val 65685"/>
              <a:gd name="adj2" fmla="val -11964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58231" y="1695756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the shaded face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b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×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0" name="Rectangle 70"/>
          <p:cNvSpPr>
            <a:spLocks noChangeArrowheads="1"/>
          </p:cNvSpPr>
          <p:nvPr/>
        </p:nvSpPr>
        <p:spPr bwMode="auto">
          <a:xfrm>
            <a:off x="5685506" y="1431106"/>
            <a:ext cx="2501684" cy="1246262"/>
          </a:xfrm>
          <a:prstGeom prst="rect">
            <a:avLst/>
          </a:prstGeom>
          <a:solidFill>
            <a:srgbClr val="FF66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7845549" y="1880421"/>
            <a:ext cx="32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91" name="Rounded Rectangular Callout 90"/>
          <p:cNvSpPr/>
          <p:nvPr/>
        </p:nvSpPr>
        <p:spPr>
          <a:xfrm>
            <a:off x="2179265" y="1957488"/>
            <a:ext cx="3117273" cy="811613"/>
          </a:xfrm>
          <a:prstGeom prst="wedgeRoundRectCallout">
            <a:avLst>
              <a:gd name="adj1" fmla="val 73501"/>
              <a:gd name="adj2" fmla="val -27846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40319" y="2039069"/>
            <a:ext cx="308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rea of the shaded face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×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95" name="Rounded Rectangular Callout 94"/>
          <p:cNvSpPr/>
          <p:nvPr/>
        </p:nvSpPr>
        <p:spPr>
          <a:xfrm>
            <a:off x="2405973" y="1428752"/>
            <a:ext cx="3309047" cy="795621"/>
          </a:xfrm>
          <a:prstGeom prst="wedgeRoundRectCallout">
            <a:avLst>
              <a:gd name="adj1" fmla="val 71092"/>
              <a:gd name="adj2" fmla="val -4520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222" y="1484328"/>
            <a:ext cx="308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the shaded face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75164" y="2438063"/>
            <a:ext cx="3414889" cy="491436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00697" y="2476978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 cuboid has 2 base faces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Freeform 67"/>
          <p:cNvSpPr>
            <a:spLocks/>
          </p:cNvSpPr>
          <p:nvPr/>
        </p:nvSpPr>
        <p:spPr bwMode="auto">
          <a:xfrm>
            <a:off x="5685506" y="972501"/>
            <a:ext cx="3145955" cy="457840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1" name="Rounded Rectangular Callout 130"/>
          <p:cNvSpPr/>
          <p:nvPr/>
        </p:nvSpPr>
        <p:spPr>
          <a:xfrm>
            <a:off x="2948267" y="2092969"/>
            <a:ext cx="3038308" cy="811613"/>
          </a:xfrm>
          <a:prstGeom prst="wedgeRoundRectCallout">
            <a:avLst>
              <a:gd name="adj1" fmla="val 72467"/>
              <a:gd name="adj2" fmla="val 1282"/>
              <a:gd name="adj3" fmla="val 16667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41983" y="2199989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the shaded face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×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 b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078871" y="1589955"/>
            <a:ext cx="3166844" cy="113537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43419" y="1668987"/>
            <a:ext cx="335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first understand formula for vertical surface area of a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771166" y="1741173"/>
            <a:ext cx="3166844" cy="1135378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35714" y="1820204"/>
            <a:ext cx="335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now understand the formula for total surface area of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03736" y="2679131"/>
            <a:ext cx="4443959" cy="400869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4676" y="2701382"/>
            <a:ext cx="472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Area of rectangle = Product of adjacent sides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43301" y="4095836"/>
            <a:ext cx="1997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495482" y="4095836"/>
            <a:ext cx="1997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24595" y="4095836"/>
            <a:ext cx="1997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0"/>
          <p:cNvSpPr>
            <a:spLocks noChangeArrowheads="1"/>
          </p:cNvSpPr>
          <p:nvPr/>
        </p:nvSpPr>
        <p:spPr bwMode="auto">
          <a:xfrm>
            <a:off x="2832100" y="4175231"/>
            <a:ext cx="16048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(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lb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b="1" i="1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bh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b="1" i="1" kern="0" dirty="0" err="1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lh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2471614" y="1769943"/>
            <a:ext cx="3117273" cy="878860"/>
          </a:xfrm>
          <a:prstGeom prst="wedgeRectCallout">
            <a:avLst>
              <a:gd name="adj1" fmla="val 139801"/>
              <a:gd name="adj2" fmla="val -38241"/>
            </a:avLst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75285" y="1897858"/>
            <a:ext cx="308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Area of the shaded face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b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×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727961" y="3549930"/>
            <a:ext cx="1098225" cy="25586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/>
      <p:bldP spid="76" grpId="1"/>
      <p:bldP spid="78" grpId="0"/>
      <p:bldP spid="78" grpId="1"/>
      <p:bldP spid="104" grpId="0"/>
      <p:bldP spid="104" grpId="1"/>
      <p:bldP spid="105" grpId="0"/>
      <p:bldP spid="105" grpId="1"/>
      <p:bldP spid="109" grpId="0"/>
      <p:bldP spid="109" grpId="1"/>
      <p:bldP spid="145" grpId="0"/>
      <p:bldP spid="145" grpId="1"/>
      <p:bldP spid="147" grpId="0"/>
      <p:bldP spid="147" grpId="1"/>
      <p:bldP spid="160" grpId="0"/>
      <p:bldP spid="160" grpId="1"/>
      <p:bldP spid="161" grpId="0"/>
      <p:bldP spid="161" grpId="1"/>
      <p:bldP spid="162" grpId="0"/>
      <p:bldP spid="162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6" grpId="0"/>
      <p:bldP spid="176" grpId="1"/>
      <p:bldP spid="177" grpId="0"/>
      <p:bldP spid="177" grpId="1"/>
      <p:bldP spid="179" grpId="0"/>
      <p:bldP spid="179" grpId="1"/>
      <p:bldP spid="103" grpId="0"/>
      <p:bldP spid="103" grpId="1"/>
      <p:bldP spid="106" grpId="0"/>
      <p:bldP spid="106" grpId="1"/>
      <p:bldP spid="107" grpId="0"/>
      <p:bldP spid="107" grpId="1"/>
      <p:bldP spid="128" grpId="0"/>
      <p:bldP spid="128" grpId="1"/>
      <p:bldP spid="77" grpId="0"/>
      <p:bldP spid="77" grpId="1"/>
      <p:bldP spid="124" grpId="0" animBg="1"/>
      <p:bldP spid="124" grpId="1" animBg="1"/>
      <p:bldP spid="125" grpId="0"/>
      <p:bldP spid="125" grpId="1"/>
      <p:bldP spid="127" grpId="0"/>
      <p:bldP spid="127" grpId="1"/>
      <p:bldP spid="138" grpId="0"/>
      <p:bldP spid="138" grpId="1"/>
      <p:bldP spid="148" grpId="0"/>
      <p:bldP spid="148" grpId="1"/>
      <p:bldP spid="152" grpId="0"/>
      <p:bldP spid="152" grpId="1"/>
      <p:bldP spid="153" grpId="0"/>
      <p:bldP spid="153" grpId="1"/>
      <p:bldP spid="3" grpId="0" animBg="1"/>
      <p:bldP spid="3" grpId="1" animBg="1"/>
      <p:bldP spid="149" grpId="0" animBg="1"/>
      <p:bldP spid="149" grpId="1" animBg="1"/>
      <p:bldP spid="143" grpId="0"/>
      <p:bldP spid="143" grpId="1"/>
      <p:bldP spid="9" grpId="0"/>
      <p:bldP spid="9" grpId="1"/>
      <p:bldP spid="99" grpId="0"/>
      <p:bldP spid="99" grpId="1"/>
      <p:bldP spid="101" grpId="0"/>
      <p:bldP spid="101" grpId="1"/>
      <p:bldP spid="102" grpId="0"/>
      <p:bldP spid="102" grpId="1"/>
      <p:bldP spid="108" grpId="0"/>
      <p:bldP spid="108" grpId="1"/>
      <p:bldP spid="108" grpId="2"/>
      <p:bldP spid="110" grpId="0"/>
      <p:bldP spid="110" grpId="1"/>
      <p:bldP spid="111" grpId="0"/>
      <p:bldP spid="111" grpId="1"/>
      <p:bldP spid="114" grpId="0"/>
      <p:bldP spid="114" grpId="1"/>
      <p:bldP spid="100" grpId="0" animBg="1"/>
      <p:bldP spid="100" grpId="1" animBg="1"/>
      <p:bldP spid="18" grpId="0" animBg="1"/>
      <p:bldP spid="18" grpId="1" animBg="1"/>
      <p:bldP spid="139" grpId="0" animBg="1"/>
      <p:bldP spid="139" grpId="1" animBg="1"/>
      <p:bldP spid="98" grpId="0" animBg="1"/>
      <p:bldP spid="98" grpId="1" animBg="1"/>
      <p:bldP spid="85" grpId="0" animBg="1"/>
      <p:bldP spid="85" grpId="1" animBg="1"/>
      <p:bldP spid="5" grpId="0"/>
      <p:bldP spid="6" grpId="0"/>
      <p:bldP spid="7" grpId="0"/>
      <p:bldP spid="8" grpId="0"/>
      <p:bldP spid="26" grpId="0"/>
      <p:bldP spid="27" grpId="0"/>
      <p:bldP spid="19" grpId="0"/>
      <p:bldP spid="19" grpId="1"/>
      <p:bldP spid="80" grpId="0" animBg="1"/>
      <p:bldP spid="80" grpId="1" animBg="1"/>
      <p:bldP spid="86" grpId="0" animBg="1"/>
      <p:bldP spid="86" grpId="1" animBg="1"/>
      <p:bldP spid="87" grpId="0"/>
      <p:bldP spid="87" grpId="1"/>
      <p:bldP spid="90" grpId="0" animBg="1"/>
      <p:bldP spid="90" grpId="1" animBg="1"/>
      <p:bldP spid="64" grpId="0"/>
      <p:bldP spid="91" grpId="0" animBg="1"/>
      <p:bldP spid="91" grpId="1" animBg="1"/>
      <p:bldP spid="92" grpId="0"/>
      <p:bldP spid="92" grpId="1"/>
      <p:bldP spid="95" grpId="0" animBg="1"/>
      <p:bldP spid="95" grpId="1" animBg="1"/>
      <p:bldP spid="96" grpId="0"/>
      <p:bldP spid="96" grpId="1"/>
      <p:bldP spid="134" grpId="0" animBg="1"/>
      <p:bldP spid="134" grpId="1" animBg="1"/>
      <p:bldP spid="135" grpId="0"/>
      <p:bldP spid="135" grpId="1"/>
      <p:bldP spid="146" grpId="0" animBg="1"/>
      <p:bldP spid="146" grpId="1" animBg="1"/>
      <p:bldP spid="131" grpId="0" animBg="1"/>
      <p:bldP spid="131" grpId="1" animBg="1"/>
      <p:bldP spid="132" grpId="0"/>
      <p:bldP spid="132" grpId="1"/>
      <p:bldP spid="130" grpId="0" animBg="1"/>
      <p:bldP spid="130" grpId="1" animBg="1"/>
      <p:bldP spid="140" grpId="0"/>
      <p:bldP spid="140" grpId="1"/>
      <p:bldP spid="112" grpId="0" animBg="1"/>
      <p:bldP spid="112" grpId="1" animBg="1"/>
      <p:bldP spid="113" grpId="0"/>
      <p:bldP spid="113" grpId="1"/>
      <p:bldP spid="115" grpId="0" animBg="1"/>
      <p:bldP spid="115" grpId="1" animBg="1"/>
      <p:bldP spid="116" grpId="0"/>
      <p:bldP spid="116" grpId="1"/>
      <p:bldP spid="142" grpId="0"/>
      <p:bldP spid="142" grpId="1"/>
      <p:bldP spid="81" grpId="0" animBg="1"/>
      <p:bldP spid="81" grpId="1" animBg="1"/>
      <p:bldP spid="82" grpId="0"/>
      <p:bldP spid="82" grpId="1"/>
      <p:bldP spid="136" grpId="0" animBg="1"/>
      <p:bldP spid="1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7"/>
          <p:cNvSpPr>
            <a:spLocks/>
          </p:cNvSpPr>
          <p:nvPr/>
        </p:nvSpPr>
        <p:spPr bwMode="auto">
          <a:xfrm>
            <a:off x="5530923" y="647073"/>
            <a:ext cx="3148157" cy="1689750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10007"/>
              <a:gd name="connsiteY0" fmla="*/ 0 h 27044"/>
              <a:gd name="connsiteX1" fmla="*/ 7 w 10007"/>
              <a:gd name="connsiteY1" fmla="*/ 27044 h 27044"/>
              <a:gd name="connsiteX2" fmla="*/ 7976 w 10007"/>
              <a:gd name="connsiteY2" fmla="*/ 27044 h 27044"/>
              <a:gd name="connsiteX3" fmla="*/ 10007 w 10007"/>
              <a:gd name="connsiteY3" fmla="*/ 17193 h 27044"/>
              <a:gd name="connsiteX4" fmla="*/ 0 w 10007"/>
              <a:gd name="connsiteY4" fmla="*/ 0 h 27044"/>
              <a:gd name="connsiteX0" fmla="*/ 0 w 10044"/>
              <a:gd name="connsiteY0" fmla="*/ 9312 h 36356"/>
              <a:gd name="connsiteX1" fmla="*/ 7 w 10044"/>
              <a:gd name="connsiteY1" fmla="*/ 36356 h 36356"/>
              <a:gd name="connsiteX2" fmla="*/ 7976 w 10044"/>
              <a:gd name="connsiteY2" fmla="*/ 36356 h 36356"/>
              <a:gd name="connsiteX3" fmla="*/ 10007 w 10044"/>
              <a:gd name="connsiteY3" fmla="*/ 26505 h 36356"/>
              <a:gd name="connsiteX4" fmla="*/ 9890 w 10044"/>
              <a:gd name="connsiteY4" fmla="*/ 0 h 36356"/>
              <a:gd name="connsiteX5" fmla="*/ 0 w 10044"/>
              <a:gd name="connsiteY5" fmla="*/ 9312 h 36356"/>
              <a:gd name="connsiteX0" fmla="*/ 0 w 10007"/>
              <a:gd name="connsiteY0" fmla="*/ 9313 h 36357"/>
              <a:gd name="connsiteX1" fmla="*/ 7 w 10007"/>
              <a:gd name="connsiteY1" fmla="*/ 36357 h 36357"/>
              <a:gd name="connsiteX2" fmla="*/ 7976 w 10007"/>
              <a:gd name="connsiteY2" fmla="*/ 36357 h 36357"/>
              <a:gd name="connsiteX3" fmla="*/ 10007 w 10007"/>
              <a:gd name="connsiteY3" fmla="*/ 26506 h 36357"/>
              <a:gd name="connsiteX4" fmla="*/ 9890 w 10007"/>
              <a:gd name="connsiteY4" fmla="*/ 1 h 36357"/>
              <a:gd name="connsiteX5" fmla="*/ 0 w 10007"/>
              <a:gd name="connsiteY5" fmla="*/ 9313 h 36357"/>
              <a:gd name="connsiteX0" fmla="*/ 0 w 10007"/>
              <a:gd name="connsiteY0" fmla="*/ 9313 h 36357"/>
              <a:gd name="connsiteX1" fmla="*/ 7 w 10007"/>
              <a:gd name="connsiteY1" fmla="*/ 36357 h 36357"/>
              <a:gd name="connsiteX2" fmla="*/ 7976 w 10007"/>
              <a:gd name="connsiteY2" fmla="*/ 36357 h 36357"/>
              <a:gd name="connsiteX3" fmla="*/ 10007 w 10007"/>
              <a:gd name="connsiteY3" fmla="*/ 26506 h 36357"/>
              <a:gd name="connsiteX4" fmla="*/ 9890 w 10007"/>
              <a:gd name="connsiteY4" fmla="*/ 1 h 36357"/>
              <a:gd name="connsiteX5" fmla="*/ 0 w 10007"/>
              <a:gd name="connsiteY5" fmla="*/ 9313 h 36357"/>
              <a:gd name="connsiteX0" fmla="*/ 0 w 10007"/>
              <a:gd name="connsiteY0" fmla="*/ 9313 h 36357"/>
              <a:gd name="connsiteX1" fmla="*/ 7 w 10007"/>
              <a:gd name="connsiteY1" fmla="*/ 36357 h 36357"/>
              <a:gd name="connsiteX2" fmla="*/ 7976 w 10007"/>
              <a:gd name="connsiteY2" fmla="*/ 36357 h 36357"/>
              <a:gd name="connsiteX3" fmla="*/ 10007 w 10007"/>
              <a:gd name="connsiteY3" fmla="*/ 26506 h 36357"/>
              <a:gd name="connsiteX4" fmla="*/ 9971 w 10007"/>
              <a:gd name="connsiteY4" fmla="*/ 1 h 36357"/>
              <a:gd name="connsiteX5" fmla="*/ 0 w 10007"/>
              <a:gd name="connsiteY5" fmla="*/ 9313 h 36357"/>
              <a:gd name="connsiteX0" fmla="*/ 0 w 10007"/>
              <a:gd name="connsiteY0" fmla="*/ 9313 h 36357"/>
              <a:gd name="connsiteX1" fmla="*/ 7 w 10007"/>
              <a:gd name="connsiteY1" fmla="*/ 36357 h 36357"/>
              <a:gd name="connsiteX2" fmla="*/ 7976 w 10007"/>
              <a:gd name="connsiteY2" fmla="*/ 36357 h 36357"/>
              <a:gd name="connsiteX3" fmla="*/ 10007 w 10007"/>
              <a:gd name="connsiteY3" fmla="*/ 27060 h 36357"/>
              <a:gd name="connsiteX4" fmla="*/ 9971 w 10007"/>
              <a:gd name="connsiteY4" fmla="*/ 1 h 36357"/>
              <a:gd name="connsiteX5" fmla="*/ 0 w 10007"/>
              <a:gd name="connsiteY5" fmla="*/ 9313 h 36357"/>
              <a:gd name="connsiteX0" fmla="*/ 0 w 10007"/>
              <a:gd name="connsiteY0" fmla="*/ 9313 h 36773"/>
              <a:gd name="connsiteX1" fmla="*/ 7 w 10007"/>
              <a:gd name="connsiteY1" fmla="*/ 36357 h 36773"/>
              <a:gd name="connsiteX2" fmla="*/ 7936 w 10007"/>
              <a:gd name="connsiteY2" fmla="*/ 36773 h 36773"/>
              <a:gd name="connsiteX3" fmla="*/ 10007 w 10007"/>
              <a:gd name="connsiteY3" fmla="*/ 27060 h 36773"/>
              <a:gd name="connsiteX4" fmla="*/ 9971 w 10007"/>
              <a:gd name="connsiteY4" fmla="*/ 1 h 36773"/>
              <a:gd name="connsiteX5" fmla="*/ 0 w 10007"/>
              <a:gd name="connsiteY5" fmla="*/ 9313 h 36773"/>
              <a:gd name="connsiteX0" fmla="*/ 0 w 10007"/>
              <a:gd name="connsiteY0" fmla="*/ 9313 h 36773"/>
              <a:gd name="connsiteX1" fmla="*/ 7 w 10007"/>
              <a:gd name="connsiteY1" fmla="*/ 36773 h 36773"/>
              <a:gd name="connsiteX2" fmla="*/ 7936 w 10007"/>
              <a:gd name="connsiteY2" fmla="*/ 36773 h 36773"/>
              <a:gd name="connsiteX3" fmla="*/ 10007 w 10007"/>
              <a:gd name="connsiteY3" fmla="*/ 27060 h 36773"/>
              <a:gd name="connsiteX4" fmla="*/ 9971 w 10007"/>
              <a:gd name="connsiteY4" fmla="*/ 1 h 36773"/>
              <a:gd name="connsiteX5" fmla="*/ 0 w 10007"/>
              <a:gd name="connsiteY5" fmla="*/ 9313 h 36773"/>
              <a:gd name="connsiteX0" fmla="*/ 0 w 10007"/>
              <a:gd name="connsiteY0" fmla="*/ 10350 h 37810"/>
              <a:gd name="connsiteX1" fmla="*/ 7 w 10007"/>
              <a:gd name="connsiteY1" fmla="*/ 37810 h 37810"/>
              <a:gd name="connsiteX2" fmla="*/ 7936 w 10007"/>
              <a:gd name="connsiteY2" fmla="*/ 37810 h 37810"/>
              <a:gd name="connsiteX3" fmla="*/ 10007 w 10007"/>
              <a:gd name="connsiteY3" fmla="*/ 28097 h 37810"/>
              <a:gd name="connsiteX4" fmla="*/ 9971 w 10007"/>
              <a:gd name="connsiteY4" fmla="*/ 1038 h 37810"/>
              <a:gd name="connsiteX5" fmla="*/ 2059 w 10007"/>
              <a:gd name="connsiteY5" fmla="*/ 622 h 37810"/>
              <a:gd name="connsiteX6" fmla="*/ 0 w 10007"/>
              <a:gd name="connsiteY6" fmla="*/ 10350 h 37810"/>
              <a:gd name="connsiteX0" fmla="*/ 0 w 10007"/>
              <a:gd name="connsiteY0" fmla="*/ 9728 h 37188"/>
              <a:gd name="connsiteX1" fmla="*/ 7 w 10007"/>
              <a:gd name="connsiteY1" fmla="*/ 37188 h 37188"/>
              <a:gd name="connsiteX2" fmla="*/ 7936 w 10007"/>
              <a:gd name="connsiteY2" fmla="*/ 37188 h 37188"/>
              <a:gd name="connsiteX3" fmla="*/ 10007 w 10007"/>
              <a:gd name="connsiteY3" fmla="*/ 27475 h 37188"/>
              <a:gd name="connsiteX4" fmla="*/ 9971 w 10007"/>
              <a:gd name="connsiteY4" fmla="*/ 416 h 37188"/>
              <a:gd name="connsiteX5" fmla="*/ 2059 w 10007"/>
              <a:gd name="connsiteY5" fmla="*/ 0 h 37188"/>
              <a:gd name="connsiteX6" fmla="*/ 0 w 10007"/>
              <a:gd name="connsiteY6" fmla="*/ 9728 h 37188"/>
              <a:gd name="connsiteX0" fmla="*/ 0 w 10007"/>
              <a:gd name="connsiteY0" fmla="*/ 9728 h 37188"/>
              <a:gd name="connsiteX1" fmla="*/ 7 w 10007"/>
              <a:gd name="connsiteY1" fmla="*/ 37188 h 37188"/>
              <a:gd name="connsiteX2" fmla="*/ 7936 w 10007"/>
              <a:gd name="connsiteY2" fmla="*/ 37188 h 37188"/>
              <a:gd name="connsiteX3" fmla="*/ 10007 w 10007"/>
              <a:gd name="connsiteY3" fmla="*/ 27475 h 37188"/>
              <a:gd name="connsiteX4" fmla="*/ 9971 w 10007"/>
              <a:gd name="connsiteY4" fmla="*/ 416 h 37188"/>
              <a:gd name="connsiteX5" fmla="*/ 2059 w 10007"/>
              <a:gd name="connsiteY5" fmla="*/ 0 h 37188"/>
              <a:gd name="connsiteX6" fmla="*/ 0 w 10007"/>
              <a:gd name="connsiteY6" fmla="*/ 9728 h 37188"/>
              <a:gd name="connsiteX0" fmla="*/ 0 w 10007"/>
              <a:gd name="connsiteY0" fmla="*/ 9447 h 36907"/>
              <a:gd name="connsiteX1" fmla="*/ 7 w 10007"/>
              <a:gd name="connsiteY1" fmla="*/ 36907 h 36907"/>
              <a:gd name="connsiteX2" fmla="*/ 7936 w 10007"/>
              <a:gd name="connsiteY2" fmla="*/ 36907 h 36907"/>
              <a:gd name="connsiteX3" fmla="*/ 10007 w 10007"/>
              <a:gd name="connsiteY3" fmla="*/ 27194 h 36907"/>
              <a:gd name="connsiteX4" fmla="*/ 9971 w 10007"/>
              <a:gd name="connsiteY4" fmla="*/ 135 h 36907"/>
              <a:gd name="connsiteX5" fmla="*/ 2039 w 10007"/>
              <a:gd name="connsiteY5" fmla="*/ 135 h 36907"/>
              <a:gd name="connsiteX6" fmla="*/ 0 w 10007"/>
              <a:gd name="connsiteY6" fmla="*/ 9447 h 3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7" h="36907">
                <a:moveTo>
                  <a:pt x="0" y="9447"/>
                </a:moveTo>
                <a:cubicBezTo>
                  <a:pt x="2" y="18462"/>
                  <a:pt x="5" y="27892"/>
                  <a:pt x="7" y="36907"/>
                </a:cubicBezTo>
                <a:lnTo>
                  <a:pt x="7936" y="36907"/>
                </a:lnTo>
                <a:lnTo>
                  <a:pt x="10007" y="27194"/>
                </a:lnTo>
                <a:cubicBezTo>
                  <a:pt x="10008" y="27273"/>
                  <a:pt x="9990" y="-83"/>
                  <a:pt x="9971" y="135"/>
                </a:cubicBezTo>
                <a:cubicBezTo>
                  <a:pt x="10045" y="-189"/>
                  <a:pt x="1965" y="182"/>
                  <a:pt x="2039" y="135"/>
                </a:cubicBezTo>
                <a:lnTo>
                  <a:pt x="0" y="9447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4" name="Freeform 69"/>
          <p:cNvSpPr>
            <a:spLocks/>
          </p:cNvSpPr>
          <p:nvPr/>
        </p:nvSpPr>
        <p:spPr bwMode="auto">
          <a:xfrm>
            <a:off x="5531665" y="1893514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6671563" y="2419350"/>
            <a:ext cx="262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8352279" y="2083608"/>
            <a:ext cx="334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7693150" y="1551799"/>
            <a:ext cx="32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2971800" y="2430933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2000" b="1" i="1" kern="0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l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</a:t>
            </a:r>
            <a:r>
              <a:rPr lang="en-US" sz="20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304800" y="2419350"/>
            <a:ext cx="3534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cuboid  =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20800" y="1014501"/>
            <a:ext cx="3117273" cy="1006000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2602" y="1180625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Volume of cuboid is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capacity of the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86888" y="1137164"/>
            <a:ext cx="3166624" cy="755823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087" y="1190898"/>
            <a:ext cx="311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the base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the cuboid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16878" y="972823"/>
            <a:ext cx="2382855" cy="1106600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6568" y="1070076"/>
            <a:ext cx="217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Area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rectangular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base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24559" y="13348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02446" y="838858"/>
            <a:ext cx="2936612" cy="1254144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56553" y="921134"/>
            <a:ext cx="2648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place another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rectangle of same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length and breadth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it</a:t>
            </a:r>
          </a:p>
        </p:txBody>
      </p:sp>
      <p:sp>
        <p:nvSpPr>
          <p:cNvPr id="36" name="Freeform 69"/>
          <p:cNvSpPr>
            <a:spLocks/>
          </p:cNvSpPr>
          <p:nvPr/>
        </p:nvSpPr>
        <p:spPr bwMode="auto">
          <a:xfrm>
            <a:off x="5531665" y="1823728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61470" y="1019705"/>
            <a:ext cx="3383531" cy="914545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8101" y="1165110"/>
            <a:ext cx="30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Area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two rectangles 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1288" y="133646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312116" y="847249"/>
            <a:ext cx="3117273" cy="1338986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56554" y="946505"/>
            <a:ext cx="2648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place another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rectangle of same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length and breadth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them</a:t>
            </a:r>
          </a:p>
        </p:txBody>
      </p:sp>
      <p:sp>
        <p:nvSpPr>
          <p:cNvPr id="42" name="Freeform 69"/>
          <p:cNvSpPr>
            <a:spLocks/>
          </p:cNvSpPr>
          <p:nvPr/>
        </p:nvSpPr>
        <p:spPr bwMode="auto">
          <a:xfrm>
            <a:off x="5531665" y="1757829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53258" y="1112075"/>
            <a:ext cx="2833885" cy="831405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5433" y="1195452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Area of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3 rectangular bases 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28738" y="133646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3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60630" y="808900"/>
            <a:ext cx="3852165" cy="1534251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8224" y="879047"/>
            <a:ext cx="380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Continuing the process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if we place ‘h’ such rectangles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one another,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31923" y="134804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b</a:t>
            </a:r>
            <a:endParaRPr lang="en-US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8427" y="1659220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space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occupied ?</a:t>
            </a:r>
          </a:p>
        </p:txBody>
      </p:sp>
      <p:sp>
        <p:nvSpPr>
          <p:cNvPr id="52" name="Freeform 69"/>
          <p:cNvSpPr>
            <a:spLocks/>
          </p:cNvSpPr>
          <p:nvPr/>
        </p:nvSpPr>
        <p:spPr bwMode="auto">
          <a:xfrm>
            <a:off x="5531665" y="1682971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3" name="Freeform 69"/>
          <p:cNvSpPr>
            <a:spLocks/>
          </p:cNvSpPr>
          <p:nvPr/>
        </p:nvSpPr>
        <p:spPr bwMode="auto">
          <a:xfrm>
            <a:off x="5531665" y="1606068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4" name="Freeform 69"/>
          <p:cNvSpPr>
            <a:spLocks/>
          </p:cNvSpPr>
          <p:nvPr/>
        </p:nvSpPr>
        <p:spPr bwMode="auto">
          <a:xfrm>
            <a:off x="5531665" y="1532296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5" name="Freeform 69"/>
          <p:cNvSpPr>
            <a:spLocks/>
          </p:cNvSpPr>
          <p:nvPr/>
        </p:nvSpPr>
        <p:spPr bwMode="auto">
          <a:xfrm>
            <a:off x="5531665" y="1456699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6" name="Freeform 69"/>
          <p:cNvSpPr>
            <a:spLocks/>
          </p:cNvSpPr>
          <p:nvPr/>
        </p:nvSpPr>
        <p:spPr bwMode="auto">
          <a:xfrm>
            <a:off x="5531665" y="1386172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Freeform 69"/>
          <p:cNvSpPr>
            <a:spLocks/>
          </p:cNvSpPr>
          <p:nvPr/>
        </p:nvSpPr>
        <p:spPr bwMode="auto">
          <a:xfrm>
            <a:off x="5531665" y="1323807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Freeform 69"/>
          <p:cNvSpPr>
            <a:spLocks/>
          </p:cNvSpPr>
          <p:nvPr/>
        </p:nvSpPr>
        <p:spPr bwMode="auto">
          <a:xfrm>
            <a:off x="5531665" y="1257196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9" name="Freeform 69"/>
          <p:cNvSpPr>
            <a:spLocks/>
          </p:cNvSpPr>
          <p:nvPr/>
        </p:nvSpPr>
        <p:spPr bwMode="auto">
          <a:xfrm>
            <a:off x="5531665" y="1188202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0" name="Freeform 69"/>
          <p:cNvSpPr>
            <a:spLocks/>
          </p:cNvSpPr>
          <p:nvPr/>
        </p:nvSpPr>
        <p:spPr bwMode="auto">
          <a:xfrm>
            <a:off x="5531665" y="1126348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1" name="Freeform 69"/>
          <p:cNvSpPr>
            <a:spLocks/>
          </p:cNvSpPr>
          <p:nvPr/>
        </p:nvSpPr>
        <p:spPr bwMode="auto">
          <a:xfrm>
            <a:off x="5531665" y="1064491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Freeform 69"/>
          <p:cNvSpPr>
            <a:spLocks/>
          </p:cNvSpPr>
          <p:nvPr/>
        </p:nvSpPr>
        <p:spPr bwMode="auto">
          <a:xfrm>
            <a:off x="5531665" y="1000258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3" name="Freeform 69"/>
          <p:cNvSpPr>
            <a:spLocks/>
          </p:cNvSpPr>
          <p:nvPr/>
        </p:nvSpPr>
        <p:spPr bwMode="auto">
          <a:xfrm>
            <a:off x="5531665" y="928885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5531665" y="855133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5" name="Freeform 69"/>
          <p:cNvSpPr>
            <a:spLocks/>
          </p:cNvSpPr>
          <p:nvPr/>
        </p:nvSpPr>
        <p:spPr bwMode="auto">
          <a:xfrm>
            <a:off x="5531665" y="783760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6" name="Freeform 69"/>
          <p:cNvSpPr>
            <a:spLocks/>
          </p:cNvSpPr>
          <p:nvPr/>
        </p:nvSpPr>
        <p:spPr bwMode="auto">
          <a:xfrm>
            <a:off x="5531665" y="714767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Freeform 69"/>
          <p:cNvSpPr>
            <a:spLocks/>
          </p:cNvSpPr>
          <p:nvPr/>
        </p:nvSpPr>
        <p:spPr bwMode="auto">
          <a:xfrm>
            <a:off x="5531665" y="643723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Freeform 69"/>
          <p:cNvSpPr>
            <a:spLocks/>
          </p:cNvSpPr>
          <p:nvPr/>
        </p:nvSpPr>
        <p:spPr bwMode="auto">
          <a:xfrm>
            <a:off x="5531665" y="648160"/>
            <a:ext cx="3139281" cy="455984"/>
          </a:xfrm>
          <a:custGeom>
            <a:avLst/>
            <a:gdLst>
              <a:gd name="T0" fmla="*/ 895350 w 2748"/>
              <a:gd name="T1" fmla="*/ 0 h 402"/>
              <a:gd name="T2" fmla="*/ 0 w 2748"/>
              <a:gd name="T3" fmla="*/ 638175 h 402"/>
              <a:gd name="T4" fmla="*/ 3476625 w 2748"/>
              <a:gd name="T5" fmla="*/ 638175 h 402"/>
              <a:gd name="T6" fmla="*/ 4362450 w 2748"/>
              <a:gd name="T7" fmla="*/ 9525 h 402"/>
              <a:gd name="T8" fmla="*/ 895350 w 2748"/>
              <a:gd name="T9" fmla="*/ 0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8" h="402">
                <a:moveTo>
                  <a:pt x="564" y="0"/>
                </a:moveTo>
                <a:lnTo>
                  <a:pt x="0" y="402"/>
                </a:lnTo>
                <a:lnTo>
                  <a:pt x="2190" y="402"/>
                </a:lnTo>
                <a:lnTo>
                  <a:pt x="2748" y="6"/>
                </a:lnTo>
                <a:lnTo>
                  <a:pt x="564" y="0"/>
                </a:lnTo>
                <a:close/>
              </a:path>
            </a:pathLst>
          </a:custGeom>
          <a:solidFill>
            <a:srgbClr val="FF66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533127" y="642938"/>
            <a:ext cx="3145953" cy="1705051"/>
            <a:chOff x="1110" y="1019"/>
            <a:chExt cx="2754" cy="1494"/>
          </a:xfrm>
        </p:grpSpPr>
        <p:sp>
          <p:nvSpPr>
            <p:cNvPr id="10" name="Rectangle 47"/>
            <p:cNvSpPr>
              <a:spLocks noChangeArrowheads="1"/>
            </p:cNvSpPr>
            <p:nvPr/>
          </p:nvSpPr>
          <p:spPr bwMode="auto">
            <a:xfrm>
              <a:off x="1116" y="1421"/>
              <a:ext cx="2184" cy="10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V="1">
              <a:off x="1110" y="1019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Line 49"/>
            <p:cNvSpPr>
              <a:spLocks noChangeShapeType="1"/>
            </p:cNvSpPr>
            <p:nvPr/>
          </p:nvSpPr>
          <p:spPr bwMode="auto">
            <a:xfrm flipV="1">
              <a:off x="1119" y="2111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 flipV="1">
              <a:off x="3288" y="1034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 flipV="1">
              <a:off x="3300" y="2117"/>
              <a:ext cx="564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1671" y="1022"/>
              <a:ext cx="0" cy="1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6" name="Line 53"/>
            <p:cNvSpPr>
              <a:spLocks noChangeShapeType="1"/>
            </p:cNvSpPr>
            <p:nvPr/>
          </p:nvSpPr>
          <p:spPr bwMode="auto">
            <a:xfrm>
              <a:off x="1668" y="1028"/>
              <a:ext cx="21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7" name="Line 54"/>
            <p:cNvSpPr>
              <a:spLocks noChangeShapeType="1"/>
            </p:cNvSpPr>
            <p:nvPr/>
          </p:nvSpPr>
          <p:spPr bwMode="auto">
            <a:xfrm>
              <a:off x="3858" y="1028"/>
              <a:ext cx="0" cy="10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>
              <a:off x="1674" y="2117"/>
              <a:ext cx="2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8650904" y="1098674"/>
            <a:ext cx="32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71" name="Straight Arrow Connector 70"/>
          <p:cNvCxnSpPr>
            <a:stCxn id="69" idx="0"/>
          </p:cNvCxnSpPr>
          <p:nvPr/>
        </p:nvCxnSpPr>
        <p:spPr>
          <a:xfrm flipV="1">
            <a:off x="8814902" y="624368"/>
            <a:ext cx="0" cy="4743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</p:cNvCxnSpPr>
          <p:nvPr/>
        </p:nvCxnSpPr>
        <p:spPr>
          <a:xfrm>
            <a:off x="8814902" y="1468006"/>
            <a:ext cx="0" cy="421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615536" y="1095330"/>
            <a:ext cx="2757348" cy="788350"/>
          </a:xfrm>
          <a:prstGeom prst="roundRect">
            <a:avLst/>
          </a:prstGeom>
          <a:solidFill>
            <a:srgbClr val="99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55143" y="1217050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figure so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formed 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84036" y="1367041"/>
            <a:ext cx="10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Cuboid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157917" y="2878533"/>
            <a:ext cx="1872563" cy="2131627"/>
          </a:xfrm>
          <a:prstGeom prst="roundRect">
            <a:avLst/>
          </a:prstGeom>
          <a:solidFill>
            <a:srgbClr val="66FFFF"/>
          </a:solidFill>
          <a:ln w="19050" cmpd="dbl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28959" y="340986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28959" y="312911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59370" y="28594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049845" y="3746400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049845" y="3855598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49845" y="3964795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049845" y="4073993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49845" y="4183191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49845" y="4292389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049845" y="4401587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49845" y="4510785"/>
            <a:ext cx="45720" cy="4567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052215" y="4641741"/>
            <a:ext cx="40980" cy="31198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00542" y="1221702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 Volume of cuboid =</a:t>
            </a:r>
            <a:endParaRPr lang="en-US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77332" y="1497672"/>
            <a:ext cx="12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572721" y="4686863"/>
            <a:ext cx="1004833" cy="2741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24151" y="46335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592455" y="207487"/>
            <a:ext cx="1953855" cy="523220"/>
            <a:chOff x="3611564" y="207485"/>
            <a:chExt cx="1915355" cy="523220"/>
          </a:xfrm>
        </p:grpSpPr>
        <p:sp>
          <p:nvSpPr>
            <p:cNvPr id="93" name="Rectangle 14"/>
            <p:cNvSpPr>
              <a:spLocks noChangeArrowheads="1"/>
            </p:cNvSpPr>
            <p:nvPr/>
          </p:nvSpPr>
          <p:spPr bwMode="auto">
            <a:xfrm>
              <a:off x="3611564" y="273050"/>
              <a:ext cx="1862601" cy="457577"/>
            </a:xfrm>
            <a:prstGeom prst="rect">
              <a:avLst/>
            </a:prstGeom>
            <a:solidFill>
              <a:srgbClr val="66FFFF"/>
            </a:solidFill>
            <a:ln w="19050" cmpd="dbl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3614191" y="207485"/>
              <a:ext cx="191272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Formulae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4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9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1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3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4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6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7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9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2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2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3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3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3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4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4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5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5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5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6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6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7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47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4" grpId="0" animBg="1"/>
      <p:bldP spid="4" grpId="1" animBg="1"/>
      <p:bldP spid="4" grpId="2" animBg="1"/>
      <p:bldP spid="21" grpId="0"/>
      <p:bldP spid="24" grpId="0"/>
      <p:bldP spid="25" grpId="0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/>
      <p:bldP spid="32" grpId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6" grpId="2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 animBg="1"/>
      <p:bldP spid="40" grpId="1" animBg="1"/>
      <p:bldP spid="41" grpId="0"/>
      <p:bldP spid="41" grpId="1"/>
      <p:bldP spid="42" grpId="0" animBg="1"/>
      <p:bldP spid="42" grpId="1" animBg="1"/>
      <p:bldP spid="42" grpId="2" animBg="1"/>
      <p:bldP spid="43" grpId="0" animBg="1"/>
      <p:bldP spid="43" grpId="1" animBg="1"/>
      <p:bldP spid="44" grpId="0"/>
      <p:bldP spid="44" grpId="1"/>
      <p:bldP spid="45" grpId="0"/>
      <p:bldP spid="45" grpId="1"/>
      <p:bldP spid="46" grpId="0" animBg="1"/>
      <p:bldP spid="46" grpId="1" animBg="1"/>
      <p:bldP spid="47" grpId="0"/>
      <p:bldP spid="47" grpId="1"/>
      <p:bldP spid="48" grpId="0"/>
      <p:bldP spid="48" grpId="1"/>
      <p:bldP spid="49" grpId="0"/>
      <p:bldP spid="49" grpId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9" grpId="0"/>
      <p:bldP spid="74" grpId="0" animBg="1"/>
      <p:bldP spid="74" grpId="1" animBg="1"/>
      <p:bldP spid="75" grpId="0"/>
      <p:bldP spid="75" grpId="1"/>
      <p:bldP spid="76" grpId="0"/>
      <p:bldP spid="76" grpId="1"/>
      <p:bldP spid="78" grpId="0" animBg="1"/>
      <p:bldP spid="78" grpId="1" animBg="1"/>
      <p:bldP spid="80" grpId="0"/>
      <p:bldP spid="80" grpId="1"/>
      <p:bldP spid="81" grpId="0"/>
      <p:bldP spid="81" grpId="1"/>
      <p:bldP spid="82" grpId="0"/>
      <p:bldP spid="82" grpId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6" grpId="0"/>
      <p:bldP spid="96" grpId="1"/>
      <p:bldP spid="97" grpId="0"/>
      <p:bldP spid="97" grpId="1"/>
      <p:bldP spid="98" grpId="0" animBg="1"/>
      <p:bldP spid="98" grpId="1" animBg="1"/>
      <p:bldP spid="98" grpId="2" animBg="1"/>
      <p:bldP spid="79" grpId="0"/>
      <p:bldP spid="7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7195" y="1371422"/>
            <a:ext cx="32496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2</a:t>
            </a:r>
            <a:endParaRPr lang="en-IN" sz="5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07741" y="4171951"/>
            <a:ext cx="5092393" cy="3493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96290" y="500514"/>
            <a:ext cx="2834640" cy="2410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6958" y="263221"/>
            <a:ext cx="5541264" cy="2584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09560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dimensions of a cuboid in cm are 16 ×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14 ×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20.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its total surface area.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8636" y="4171950"/>
            <a:ext cx="52120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Total surface area of the cuboid is 1648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09593" y="1361967"/>
            <a:ext cx="2022829" cy="2610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775871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7887" y="266753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49356" y="2667530"/>
            <a:ext cx="105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(16 × 14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63756" y="2667756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+ 14 × 20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15316" y="2667530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+ 16 × 20)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37887" y="299900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49373" y="2999000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(224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98016" y="299900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+ 280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83816" y="2999000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+ 320)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37887" y="3359045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49356" y="3359045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(824)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37876" y="3700046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1648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5997" y="1707852"/>
            <a:ext cx="2149564" cy="2533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3477" y="2046169"/>
            <a:ext cx="2024987" cy="243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924892" y="2348190"/>
            <a:ext cx="233741" cy="24103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373223" y="2350574"/>
            <a:ext cx="302754" cy="2362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903539" y="2352892"/>
            <a:ext cx="245663" cy="2316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33800" y="1144213"/>
            <a:ext cx="3017520" cy="5652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total surface area of cuboid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4600" y="1246993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2(</a:t>
            </a:r>
            <a:r>
              <a:rPr lang="en-IN" sz="1600" b="1" i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lb</a:t>
            </a:r>
            <a:r>
              <a:rPr lang="en-IN" sz="1600" b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IN" sz="1600" b="1" i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bh</a:t>
            </a:r>
            <a:r>
              <a:rPr lang="en-IN" sz="1600" b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IN" sz="1600" b="1" i="1" dirty="0" err="1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lh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)</a:t>
            </a:r>
            <a:endParaRPr lang="en-IN" sz="1600" b="1" baseline="30000" dirty="0" smtClean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484" y="1002298"/>
            <a:ext cx="2040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For given cuboid,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389" y="1313668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length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16 cm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734" y="1656449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breadth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14 cm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255" y="1981200"/>
            <a:ext cx="2146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height (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20 cm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422" y="229943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Total surface area of cuboid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2056" y="2299430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2(</a:t>
            </a:r>
            <a:r>
              <a:rPr lang="en-US" sz="1600" b="1" i="1" dirty="0" err="1">
                <a:solidFill>
                  <a:prstClr val="black"/>
                </a:solidFill>
                <a:latin typeface="Bookman Old Style" pitchFamily="18" charset="0"/>
              </a:rPr>
              <a:t>lb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b="1" i="1" dirty="0" err="1">
                <a:solidFill>
                  <a:prstClr val="black"/>
                </a:solidFill>
                <a:latin typeface="Bookman Old Style" pitchFamily="18" charset="0"/>
              </a:rPr>
              <a:t>bh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b="1" i="1" dirty="0" err="1">
                <a:solidFill>
                  <a:prstClr val="black"/>
                </a:solidFill>
                <a:latin typeface="Bookman Old Style" pitchFamily="18" charset="0"/>
              </a:rPr>
              <a:t>lh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000519" y="2947987"/>
            <a:ext cx="803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60950" y="2947987"/>
            <a:ext cx="803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05525" y="2947987"/>
            <a:ext cx="803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08670" y="3267075"/>
            <a:ext cx="17324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1" grpId="0" animBg="1"/>
      <p:bldP spid="71" grpId="1" animBg="1"/>
      <p:bldP spid="10" grpId="0" animBg="1"/>
      <p:bldP spid="10" grpId="1" animBg="1"/>
      <p:bldP spid="64" grpId="0"/>
      <p:bldP spid="78" grpId="0" animBg="1"/>
      <p:bldP spid="78" grpId="1" animBg="1"/>
      <p:bldP spid="78" grpId="2" animBg="1"/>
      <p:bldP spid="78" grpId="3" animBg="1"/>
      <p:bldP spid="8" grpId="0"/>
      <p:bldP spid="11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2" grpId="1" animBg="1"/>
      <p:bldP spid="92" grpId="2" animBg="1"/>
      <p:bldP spid="92" grpId="3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27" grpId="0" animBg="1"/>
      <p:bldP spid="27" grpId="1" animBg="1"/>
      <p:bldP spid="28" grpId="0"/>
      <p:bldP spid="28" grpId="1"/>
      <p:bldP spid="2" grpId="0"/>
      <p:bldP spid="3" grpId="0"/>
      <p:bldP spid="4" grpId="0"/>
      <p:bldP spid="5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10662963</TotalTime>
  <Words>1763</Words>
  <Application>Microsoft Office PowerPoint</Application>
  <PresentationFormat>On-screen Show (16:9)</PresentationFormat>
  <Paragraphs>483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Rounded MT Bold</vt:lpstr>
      <vt:lpstr>Book Antiqua</vt:lpstr>
      <vt:lpstr>Bookman Old Style</vt:lpstr>
      <vt:lpstr>Calibri</vt:lpstr>
      <vt:lpstr>MT Extra</vt:lpstr>
      <vt:lpstr>Symbol</vt:lpstr>
      <vt:lpstr>Wingdings</vt:lpstr>
      <vt:lpstr>Office Theme</vt:lpstr>
      <vt:lpstr>Custom Design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3578</cp:revision>
  <dcterms:created xsi:type="dcterms:W3CDTF">2013-07-31T12:47:49Z</dcterms:created>
  <dcterms:modified xsi:type="dcterms:W3CDTF">2022-04-23T05:15:47Z</dcterms:modified>
</cp:coreProperties>
</file>