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  <p:sldMasterId id="2147483858" r:id="rId3"/>
    <p:sldMasterId id="2147483875" r:id="rId4"/>
  </p:sldMasterIdLst>
  <p:notesMasterIdLst>
    <p:notesMasterId r:id="rId39"/>
  </p:notesMasterIdLst>
  <p:sldIdLst>
    <p:sldId id="847" r:id="rId5"/>
    <p:sldId id="848" r:id="rId6"/>
    <p:sldId id="916" r:id="rId7"/>
    <p:sldId id="917" r:id="rId8"/>
    <p:sldId id="918" r:id="rId9"/>
    <p:sldId id="919" r:id="rId10"/>
    <p:sldId id="939" r:id="rId11"/>
    <p:sldId id="757" r:id="rId12"/>
    <p:sldId id="758" r:id="rId13"/>
    <p:sldId id="721" r:id="rId14"/>
    <p:sldId id="722" r:id="rId15"/>
    <p:sldId id="723" r:id="rId16"/>
    <p:sldId id="759" r:id="rId17"/>
    <p:sldId id="760" r:id="rId18"/>
    <p:sldId id="724" r:id="rId19"/>
    <p:sldId id="725" r:id="rId20"/>
    <p:sldId id="726" r:id="rId21"/>
    <p:sldId id="761" r:id="rId22"/>
    <p:sldId id="762" r:id="rId23"/>
    <p:sldId id="733" r:id="rId24"/>
    <p:sldId id="736" r:id="rId25"/>
    <p:sldId id="765" r:id="rId26"/>
    <p:sldId id="766" r:id="rId27"/>
    <p:sldId id="767" r:id="rId28"/>
    <p:sldId id="768" r:id="rId29"/>
    <p:sldId id="769" r:id="rId30"/>
    <p:sldId id="770" r:id="rId31"/>
    <p:sldId id="771" r:id="rId32"/>
    <p:sldId id="772" r:id="rId33"/>
    <p:sldId id="773" r:id="rId34"/>
    <p:sldId id="774" r:id="rId35"/>
    <p:sldId id="775" r:id="rId36"/>
    <p:sldId id="776" r:id="rId37"/>
    <p:sldId id="940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F8EB"/>
    <a:srgbClr val="66FFFF"/>
    <a:srgbClr val="0066FF"/>
    <a:srgbClr val="800000"/>
    <a:srgbClr val="9D3232"/>
    <a:srgbClr val="33CCFF"/>
    <a:srgbClr val="4F81BD"/>
    <a:srgbClr val="752B29"/>
    <a:srgbClr val="6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9112" autoAdjust="0"/>
  </p:normalViewPr>
  <p:slideViewPr>
    <p:cSldViewPr>
      <p:cViewPr varScale="1">
        <p:scale>
          <a:sx n="150" d="100"/>
          <a:sy n="150" d="100"/>
        </p:scale>
        <p:origin x="13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982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8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3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79E9E-9872-43A7-9CBC-9B9E41A1BEC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6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0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8583-6B24-487B-888B-0330707B24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8583-6B24-487B-888B-0330707B24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8583-6B24-487B-888B-0330707B241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9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3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2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89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6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68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77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4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0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4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81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26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27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32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16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604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18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9E68678-2451-48B3-8F3E-ECD0FDB8459B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CF633A7-4BB1-41ED-A81E-B5D2B70CE12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803" r:id="rId6"/>
    <p:sldLayoutId id="214748380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0C2A-7351-4ADA-93EB-39F05B3B56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DF1C-112F-468E-9FF0-DB74BA843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9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jpeg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1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7500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1816040" y="740020"/>
            <a:ext cx="2556615" cy="2465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5356" y="986942"/>
            <a:ext cx="3360246" cy="26271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013203" y="756648"/>
            <a:ext cx="1400700" cy="2465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185040" y="503007"/>
            <a:ext cx="1652422" cy="2465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11565" y="762399"/>
            <a:ext cx="2085544" cy="2465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2816" y="499374"/>
            <a:ext cx="1039226" cy="2465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4190" y="258261"/>
            <a:ext cx="3779926" cy="2465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97183" y="274467"/>
            <a:ext cx="2601195" cy="2330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6118" y="209550"/>
            <a:ext cx="5101551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metallic sphere of radius 4.2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melted and recast into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shape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cylinder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radius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6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height of the cylinder.</a:t>
            </a:r>
          </a:p>
        </p:txBody>
      </p:sp>
      <p:grpSp>
        <p:nvGrpSpPr>
          <p:cNvPr id="22537" name="Group 22536"/>
          <p:cNvGrpSpPr/>
          <p:nvPr/>
        </p:nvGrpSpPr>
        <p:grpSpPr>
          <a:xfrm>
            <a:off x="3815645" y="1807323"/>
            <a:ext cx="1828800" cy="1828800"/>
            <a:chOff x="3646652" y="1436627"/>
            <a:chExt cx="1828800" cy="1828800"/>
          </a:xfrm>
          <a:effectLst/>
        </p:grpSpPr>
        <p:sp>
          <p:nvSpPr>
            <p:cNvPr id="143" name="Oval 142"/>
            <p:cNvSpPr/>
            <p:nvPr/>
          </p:nvSpPr>
          <p:spPr>
            <a:xfrm rot="4500000">
              <a:off x="4366429" y="2154452"/>
              <a:ext cx="365758" cy="9144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 rot="6000000">
              <a:off x="3646652" y="1436627"/>
              <a:ext cx="1828800" cy="182880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536" name="Rectangle 22535"/>
          <p:cNvSpPr/>
          <p:nvPr/>
        </p:nvSpPr>
        <p:spPr>
          <a:xfrm>
            <a:off x="3559218" y="3723900"/>
            <a:ext cx="2267712" cy="182880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5" name="Flowchart: Stored Data 22534"/>
          <p:cNvSpPr/>
          <p:nvPr/>
        </p:nvSpPr>
        <p:spPr>
          <a:xfrm rot="16200000">
            <a:off x="1949875" y="4374606"/>
            <a:ext cx="5486400" cy="2313432"/>
          </a:xfrm>
          <a:prstGeom prst="flowChartOnlineStorag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14232" y="4000058"/>
            <a:ext cx="822960" cy="1029615"/>
            <a:chOff x="4440330" y="3923245"/>
            <a:chExt cx="822960" cy="1029615"/>
          </a:xfrm>
          <a:effectLst/>
        </p:grpSpPr>
        <p:sp>
          <p:nvSpPr>
            <p:cNvPr id="16" name="Oval 15"/>
            <p:cNvSpPr/>
            <p:nvPr/>
          </p:nvSpPr>
          <p:spPr>
            <a:xfrm>
              <a:off x="4440330" y="4678540"/>
              <a:ext cx="82296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4667100" y="3923245"/>
              <a:ext cx="365760" cy="914400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43208" y="3606581"/>
            <a:ext cx="941835" cy="447009"/>
            <a:chOff x="4369286" y="3522449"/>
            <a:chExt cx="941835" cy="447009"/>
          </a:xfrm>
          <a:effectLst/>
        </p:grpSpPr>
        <p:sp>
          <p:nvSpPr>
            <p:cNvPr id="29" name="Lightning Bolt 28"/>
            <p:cNvSpPr/>
            <p:nvPr/>
          </p:nvSpPr>
          <p:spPr>
            <a:xfrm rot="6000000" flipH="1">
              <a:off x="4369286" y="3560854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Lightning Bolt 27"/>
            <p:cNvSpPr/>
            <p:nvPr/>
          </p:nvSpPr>
          <p:spPr>
            <a:xfrm rot="15600000">
              <a:off x="4945361" y="3522449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ghtning Bolt 18"/>
            <p:cNvSpPr/>
            <p:nvPr/>
          </p:nvSpPr>
          <p:spPr>
            <a:xfrm rot="15000000">
              <a:off x="4899486" y="3575455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Lightning Bolt 23"/>
            <p:cNvSpPr/>
            <p:nvPr/>
          </p:nvSpPr>
          <p:spPr>
            <a:xfrm rot="6600000" flipH="1">
              <a:off x="4431495" y="3583395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Lightning Bolt 24"/>
            <p:cNvSpPr/>
            <p:nvPr/>
          </p:nvSpPr>
          <p:spPr>
            <a:xfrm rot="7800000" flipH="1">
              <a:off x="4531553" y="3590612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Lightning Bolt 25"/>
            <p:cNvSpPr/>
            <p:nvPr/>
          </p:nvSpPr>
          <p:spPr>
            <a:xfrm rot="13800000">
              <a:off x="4784357" y="3590612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Lightning Bolt 26"/>
            <p:cNvSpPr/>
            <p:nvPr/>
          </p:nvSpPr>
          <p:spPr>
            <a:xfrm rot="12900000">
              <a:off x="4672087" y="3603698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8" name="Group 22537"/>
          <p:cNvGrpSpPr/>
          <p:nvPr/>
        </p:nvGrpSpPr>
        <p:grpSpPr>
          <a:xfrm>
            <a:off x="3551898" y="1650030"/>
            <a:ext cx="2286000" cy="2057400"/>
            <a:chOff x="3650280" y="1658573"/>
            <a:chExt cx="2286000" cy="2057400"/>
          </a:xfrm>
          <a:effectLst/>
        </p:grpSpPr>
        <p:sp>
          <p:nvSpPr>
            <p:cNvPr id="167" name="Arc 166"/>
            <p:cNvSpPr/>
            <p:nvPr/>
          </p:nvSpPr>
          <p:spPr>
            <a:xfrm flipH="1" flipV="1">
              <a:off x="3650280" y="1887173"/>
              <a:ext cx="2286000" cy="1828800"/>
            </a:xfrm>
            <a:prstGeom prst="arc">
              <a:avLst>
                <a:gd name="adj1" fmla="val 10790169"/>
                <a:gd name="adj2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3650280" y="1891283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936280" y="1887173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3650280" y="1658573"/>
              <a:ext cx="22860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3" name="Can 182"/>
          <p:cNvSpPr/>
          <p:nvPr/>
        </p:nvSpPr>
        <p:spPr>
          <a:xfrm>
            <a:off x="6683502" y="2178559"/>
            <a:ext cx="1828800" cy="2743200"/>
          </a:xfrm>
          <a:prstGeom prst="can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3551898" y="1650030"/>
            <a:ext cx="2286000" cy="2057400"/>
            <a:chOff x="6049690" y="1802430"/>
            <a:chExt cx="2286000" cy="2057400"/>
          </a:xfrm>
          <a:effectLst/>
        </p:grpSpPr>
        <p:sp>
          <p:nvSpPr>
            <p:cNvPr id="179" name="Rectangle 178"/>
            <p:cNvSpPr/>
            <p:nvPr/>
          </p:nvSpPr>
          <p:spPr>
            <a:xfrm>
              <a:off x="6049690" y="2593900"/>
              <a:ext cx="2286000" cy="365760"/>
            </a:xfrm>
            <a:prstGeom prst="rect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6049690" y="1802430"/>
              <a:ext cx="2286000" cy="2057400"/>
              <a:chOff x="3650280" y="1658573"/>
              <a:chExt cx="2286000" cy="2057400"/>
            </a:xfrm>
          </p:grpSpPr>
          <p:sp>
            <p:nvSpPr>
              <p:cNvPr id="181" name="Arc 180"/>
              <p:cNvSpPr/>
              <p:nvPr/>
            </p:nvSpPr>
            <p:spPr>
              <a:xfrm flipH="1" flipV="1">
                <a:off x="3650280" y="1887173"/>
                <a:ext cx="2286000" cy="1828800"/>
              </a:xfrm>
              <a:prstGeom prst="arc">
                <a:avLst>
                  <a:gd name="adj1" fmla="val 10790169"/>
                  <a:gd name="adj2" fmla="val 0"/>
                </a:avLst>
              </a:prstGeom>
              <a:solidFill>
                <a:srgbClr val="292929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3650280" y="189128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936280" y="188717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/>
              <p:nvPr/>
            </p:nvSpPr>
            <p:spPr>
              <a:xfrm>
                <a:off x="3650280" y="1658573"/>
                <a:ext cx="22860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2546" name="Group 22545"/>
          <p:cNvGrpSpPr/>
          <p:nvPr/>
        </p:nvGrpSpPr>
        <p:grpSpPr>
          <a:xfrm>
            <a:off x="4637388" y="503440"/>
            <a:ext cx="2598743" cy="2002255"/>
            <a:chOff x="6380577" y="1835148"/>
            <a:chExt cx="2598743" cy="2002255"/>
          </a:xfrm>
          <a:effectLst/>
        </p:grpSpPr>
        <p:grpSp>
          <p:nvGrpSpPr>
            <p:cNvPr id="22545" name="Group 22544"/>
            <p:cNvGrpSpPr/>
            <p:nvPr/>
          </p:nvGrpSpPr>
          <p:grpSpPr>
            <a:xfrm>
              <a:off x="6380577" y="2008603"/>
              <a:ext cx="2446709" cy="1828800"/>
              <a:chOff x="6380577" y="2008603"/>
              <a:chExt cx="2446709" cy="1828800"/>
            </a:xfrm>
          </p:grpSpPr>
          <p:grpSp>
            <p:nvGrpSpPr>
              <p:cNvPr id="186" name="Group 185"/>
              <p:cNvGrpSpPr/>
              <p:nvPr/>
            </p:nvGrpSpPr>
            <p:grpSpPr>
              <a:xfrm rot="1200000">
                <a:off x="6380577" y="2008603"/>
                <a:ext cx="2286000" cy="1828800"/>
                <a:chOff x="3650280" y="1887173"/>
                <a:chExt cx="2286000" cy="1828800"/>
              </a:xfrm>
            </p:grpSpPr>
            <p:sp>
              <p:nvSpPr>
                <p:cNvPr id="187" name="Arc 186"/>
                <p:cNvSpPr/>
                <p:nvPr/>
              </p:nvSpPr>
              <p:spPr>
                <a:xfrm flipH="1" flipV="1">
                  <a:off x="3650280" y="1887173"/>
                  <a:ext cx="2286000" cy="1828800"/>
                </a:xfrm>
                <a:prstGeom prst="arc">
                  <a:avLst>
                    <a:gd name="adj1" fmla="val 10790169"/>
                    <a:gd name="adj2" fmla="val 0"/>
                  </a:avLst>
                </a:prstGeom>
                <a:solidFill>
                  <a:srgbClr val="29292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650280" y="1891283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44" name="Right Triangle 22543"/>
              <p:cNvSpPr/>
              <p:nvPr/>
            </p:nvSpPr>
            <p:spPr>
              <a:xfrm rot="17400000">
                <a:off x="7227086" y="1364280"/>
                <a:ext cx="914400" cy="2286000"/>
              </a:xfrm>
              <a:prstGeom prst="rtTriangl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 rot="1200000">
                <a:off x="8754017" y="242710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Oval 198"/>
            <p:cNvSpPr/>
            <p:nvPr/>
          </p:nvSpPr>
          <p:spPr>
            <a:xfrm rot="1200000">
              <a:off x="6693320" y="1835148"/>
              <a:ext cx="22860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36798" y="549283"/>
            <a:ext cx="2876402" cy="1964740"/>
            <a:chOff x="6174938" y="1484985"/>
            <a:chExt cx="2876402" cy="1964740"/>
          </a:xfrm>
          <a:effectLst/>
        </p:grpSpPr>
        <p:grpSp>
          <p:nvGrpSpPr>
            <p:cNvPr id="202" name="Group 201"/>
            <p:cNvGrpSpPr/>
            <p:nvPr/>
          </p:nvGrpSpPr>
          <p:grpSpPr>
            <a:xfrm rot="1200000">
              <a:off x="6174938" y="1620925"/>
              <a:ext cx="2373440" cy="1828800"/>
              <a:chOff x="6380577" y="2008602"/>
              <a:chExt cx="2373440" cy="1828800"/>
            </a:xfrm>
          </p:grpSpPr>
          <p:grpSp>
            <p:nvGrpSpPr>
              <p:cNvPr id="204" name="Group 203"/>
              <p:cNvGrpSpPr/>
              <p:nvPr/>
            </p:nvGrpSpPr>
            <p:grpSpPr>
              <a:xfrm rot="1200000">
                <a:off x="6380577" y="2008602"/>
                <a:ext cx="2286000" cy="1828800"/>
                <a:chOff x="3650280" y="1887172"/>
                <a:chExt cx="2286000" cy="1828800"/>
              </a:xfrm>
            </p:grpSpPr>
            <p:sp>
              <p:nvSpPr>
                <p:cNvPr id="207" name="Arc 206"/>
                <p:cNvSpPr/>
                <p:nvPr/>
              </p:nvSpPr>
              <p:spPr>
                <a:xfrm flipH="1" flipV="1">
                  <a:off x="3650280" y="1887172"/>
                  <a:ext cx="2286000" cy="1828800"/>
                </a:xfrm>
                <a:prstGeom prst="arc">
                  <a:avLst>
                    <a:gd name="adj1" fmla="val 10790169"/>
                    <a:gd name="adj2" fmla="val 0"/>
                  </a:avLst>
                </a:prstGeom>
                <a:solidFill>
                  <a:srgbClr val="29292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3650280" y="1891283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1200000">
                <a:off x="8754017" y="242710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267916" y="1484985"/>
              <a:ext cx="2783424" cy="1645920"/>
              <a:chOff x="6267916" y="1483617"/>
              <a:chExt cx="2783424" cy="1645920"/>
            </a:xfrm>
          </p:grpSpPr>
          <p:sp>
            <p:nvSpPr>
              <p:cNvPr id="209" name="Right Triangle 208"/>
              <p:cNvSpPr/>
              <p:nvPr/>
            </p:nvSpPr>
            <p:spPr>
              <a:xfrm rot="17400000">
                <a:off x="7089073" y="1354435"/>
                <a:ext cx="908826" cy="2357931"/>
              </a:xfrm>
              <a:custGeom>
                <a:avLst/>
                <a:gdLst>
                  <a:gd name="connsiteX0" fmla="*/ 0 w 914400"/>
                  <a:gd name="connsiteY0" fmla="*/ 2286000 h 2286000"/>
                  <a:gd name="connsiteX1" fmla="*/ 0 w 914400"/>
                  <a:gd name="connsiteY1" fmla="*/ 0 h 2286000"/>
                  <a:gd name="connsiteX2" fmla="*/ 914400 w 914400"/>
                  <a:gd name="connsiteY2" fmla="*/ 2286000 h 2286000"/>
                  <a:gd name="connsiteX3" fmla="*/ 0 w 914400"/>
                  <a:gd name="connsiteY3" fmla="*/ 2286000 h 2286000"/>
                  <a:gd name="connsiteX0" fmla="*/ 5363 w 914400"/>
                  <a:gd name="connsiteY0" fmla="*/ 1989859 h 2286000"/>
                  <a:gd name="connsiteX1" fmla="*/ 0 w 914400"/>
                  <a:gd name="connsiteY1" fmla="*/ 0 h 2286000"/>
                  <a:gd name="connsiteX2" fmla="*/ 914400 w 914400"/>
                  <a:gd name="connsiteY2" fmla="*/ 2286000 h 2286000"/>
                  <a:gd name="connsiteX3" fmla="*/ 5363 w 914400"/>
                  <a:gd name="connsiteY3" fmla="*/ 1989859 h 2286000"/>
                  <a:gd name="connsiteX0" fmla="*/ 88 w 936717"/>
                  <a:gd name="connsiteY0" fmla="*/ 1988317 h 2286000"/>
                  <a:gd name="connsiteX1" fmla="*/ 22317 w 936717"/>
                  <a:gd name="connsiteY1" fmla="*/ 0 h 2286000"/>
                  <a:gd name="connsiteX2" fmla="*/ 936717 w 936717"/>
                  <a:gd name="connsiteY2" fmla="*/ 2286000 h 2286000"/>
                  <a:gd name="connsiteX3" fmla="*/ 88 w 936717"/>
                  <a:gd name="connsiteY3" fmla="*/ 1988317 h 2286000"/>
                  <a:gd name="connsiteX0" fmla="*/ 80 w 936709"/>
                  <a:gd name="connsiteY0" fmla="*/ 2043500 h 2341183"/>
                  <a:gd name="connsiteX1" fmla="*/ 25393 w 936709"/>
                  <a:gd name="connsiteY1" fmla="*/ 0 h 2341183"/>
                  <a:gd name="connsiteX2" fmla="*/ 936709 w 936709"/>
                  <a:gd name="connsiteY2" fmla="*/ 2341183 h 2341183"/>
                  <a:gd name="connsiteX3" fmla="*/ 80 w 936709"/>
                  <a:gd name="connsiteY3" fmla="*/ 2043500 h 2341183"/>
                  <a:gd name="connsiteX0" fmla="*/ 80 w 911914"/>
                  <a:gd name="connsiteY0" fmla="*/ 2043500 h 2357931"/>
                  <a:gd name="connsiteX1" fmla="*/ 25393 w 911914"/>
                  <a:gd name="connsiteY1" fmla="*/ 0 h 2357931"/>
                  <a:gd name="connsiteX2" fmla="*/ 911914 w 911914"/>
                  <a:gd name="connsiteY2" fmla="*/ 2357931 h 2357931"/>
                  <a:gd name="connsiteX3" fmla="*/ 80 w 911914"/>
                  <a:gd name="connsiteY3" fmla="*/ 2043500 h 2357931"/>
                  <a:gd name="connsiteX0" fmla="*/ 89 w 908826"/>
                  <a:gd name="connsiteY0" fmla="*/ 2030788 h 2357931"/>
                  <a:gd name="connsiteX1" fmla="*/ 22305 w 908826"/>
                  <a:gd name="connsiteY1" fmla="*/ 0 h 2357931"/>
                  <a:gd name="connsiteX2" fmla="*/ 908826 w 908826"/>
                  <a:gd name="connsiteY2" fmla="*/ 2357931 h 2357931"/>
                  <a:gd name="connsiteX3" fmla="*/ 89 w 908826"/>
                  <a:gd name="connsiteY3" fmla="*/ 2030788 h 2357931"/>
                  <a:gd name="connsiteX0" fmla="*/ 89 w 908826"/>
                  <a:gd name="connsiteY0" fmla="*/ 2030788 h 2357931"/>
                  <a:gd name="connsiteX1" fmla="*/ 22305 w 908826"/>
                  <a:gd name="connsiteY1" fmla="*/ 0 h 2357931"/>
                  <a:gd name="connsiteX2" fmla="*/ 908826 w 908826"/>
                  <a:gd name="connsiteY2" fmla="*/ 2357931 h 2357931"/>
                  <a:gd name="connsiteX3" fmla="*/ 89 w 908826"/>
                  <a:gd name="connsiteY3" fmla="*/ 2030788 h 2357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826" h="2357931">
                    <a:moveTo>
                      <a:pt x="89" y="2030788"/>
                    </a:moveTo>
                    <a:cubicBezTo>
                      <a:pt x="-1699" y="1367502"/>
                      <a:pt x="24093" y="663286"/>
                      <a:pt x="22305" y="0"/>
                    </a:cubicBezTo>
                    <a:lnTo>
                      <a:pt x="908826" y="2357931"/>
                    </a:lnTo>
                    <a:lnTo>
                      <a:pt x="89" y="203078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 rot="2400000">
                <a:off x="6765340" y="1591300"/>
                <a:ext cx="22860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6267916" y="1483617"/>
                <a:ext cx="1645920" cy="1645920"/>
                <a:chOff x="6267916" y="1483617"/>
                <a:chExt cx="1645920" cy="1645920"/>
              </a:xfrm>
              <a:solidFill>
                <a:schemeClr val="bg1"/>
              </a:solidFill>
            </p:grpSpPr>
            <p:sp>
              <p:nvSpPr>
                <p:cNvPr id="8" name="Chord 7"/>
                <p:cNvSpPr/>
                <p:nvPr/>
              </p:nvSpPr>
              <p:spPr>
                <a:xfrm>
                  <a:off x="6267916" y="1483617"/>
                  <a:ext cx="1645920" cy="1645920"/>
                </a:xfrm>
                <a:prstGeom prst="chord">
                  <a:avLst>
                    <a:gd name="adj1" fmla="val 9778737"/>
                    <a:gd name="adj2" fmla="val 1329036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>
                  <a:off x="6293804" y="1797589"/>
                  <a:ext cx="1060704" cy="731520"/>
                </a:xfrm>
                <a:prstGeom prst="triangle">
                  <a:avLst>
                    <a:gd name="adj" fmla="val 155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230" name="Straight Arrow Connector 229"/>
          <p:cNvCxnSpPr/>
          <p:nvPr/>
        </p:nvCxnSpPr>
        <p:spPr>
          <a:xfrm>
            <a:off x="7597902" y="2393161"/>
            <a:ext cx="914400" cy="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6591100" y="2398442"/>
            <a:ext cx="0" cy="22860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6088777" y="3401491"/>
            <a:ext cx="554960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Bookman Old Style" pitchFamily="18" charset="0"/>
              </a:rPr>
              <a:t>h</a:t>
            </a:r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</a:rPr>
              <a:t> = ?</a:t>
            </a:r>
            <a:endParaRPr lang="en-US" sz="11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279606" y="1579404"/>
            <a:ext cx="91440" cy="329184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9169" y="120015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3654329" y="613806"/>
            <a:ext cx="3506101" cy="70408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70752" y="664884"/>
            <a:ext cx="349326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The metallic sphere is melted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and re-casted into the cylinder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695987" y="2154568"/>
            <a:ext cx="50045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6cm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589281" y="2357509"/>
            <a:ext cx="74198" cy="7130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65581" y="2888440"/>
            <a:ext cx="923651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latin typeface="Bookman Old Style" pitchFamily="18" charset="0"/>
              </a:rPr>
              <a:t>=</a:t>
            </a:r>
            <a:endParaRPr lang="en-US" sz="9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912543" y="1497339"/>
            <a:ext cx="1828800" cy="1828800"/>
          </a:xfrm>
          <a:prstGeom prst="ellipse">
            <a:avLst/>
          </a:prstGeom>
          <a:solidFill>
            <a:srgbClr val="292929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8" name="Straight Arrow Connector 227"/>
          <p:cNvCxnSpPr/>
          <p:nvPr/>
        </p:nvCxnSpPr>
        <p:spPr>
          <a:xfrm>
            <a:off x="1827877" y="2407534"/>
            <a:ext cx="896112" cy="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999300" y="2159939"/>
            <a:ext cx="64152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4.2cm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04407" y="2358386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 rot="10800000">
            <a:off x="3556000" y="1651000"/>
            <a:ext cx="2286000" cy="457200"/>
          </a:xfrm>
          <a:prstGeom prst="arc">
            <a:avLst>
              <a:gd name="adj1" fmla="val 1078549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48131" y="2635759"/>
            <a:ext cx="1828800" cy="1828800"/>
            <a:chOff x="-2057400" y="2293589"/>
            <a:chExt cx="1828800" cy="1828800"/>
          </a:xfrm>
        </p:grpSpPr>
        <p:sp>
          <p:nvSpPr>
            <p:cNvPr id="107" name="Isosceles Triangle 48"/>
            <p:cNvSpPr/>
            <p:nvPr/>
          </p:nvSpPr>
          <p:spPr>
            <a:xfrm>
              <a:off x="-2057400" y="2293589"/>
              <a:ext cx="1828800" cy="182880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-1129577" y="3207989"/>
              <a:ext cx="896112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-958154" y="2992281"/>
              <a:ext cx="641522" cy="2616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FFFF00"/>
                  </a:solidFill>
                  <a:latin typeface="Bookman Old Style" pitchFamily="18" charset="0"/>
                </a:rPr>
                <a:t>4.2cm</a:t>
              </a:r>
              <a:endParaRPr lang="en-US" sz="11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-1153047" y="3159906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Rounded Rectangle 80"/>
          <p:cNvSpPr/>
          <p:nvPr/>
        </p:nvSpPr>
        <p:spPr bwMode="auto">
          <a:xfrm>
            <a:off x="656120" y="1606295"/>
            <a:ext cx="4217494" cy="3334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08166" y="1649634"/>
            <a:ext cx="1826029" cy="264916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807344" y="1644339"/>
            <a:ext cx="1998793" cy="264916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49598" y="1618906"/>
            <a:ext cx="45352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" y="1618906"/>
            <a:ext cx="198596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sphere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87855" y="1618906"/>
            <a:ext cx="223777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Volume of cylinder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1" name="Rectangular Callout 130"/>
          <p:cNvSpPr/>
          <p:nvPr/>
        </p:nvSpPr>
        <p:spPr>
          <a:xfrm>
            <a:off x="3037015" y="1067617"/>
            <a:ext cx="1015038" cy="457876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259696" y="94625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15320" y="938154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41412" y="948912"/>
            <a:ext cx="1029065" cy="546991"/>
            <a:chOff x="6802260" y="3326326"/>
            <a:chExt cx="1245169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941961" y="3326326"/>
              <a:ext cx="1105468" cy="546991"/>
              <a:chOff x="6778187" y="2704409"/>
              <a:chExt cx="1105468" cy="5469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219912" y="2795467"/>
                <a:ext cx="6637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500" b="1" baseline="-25000" dirty="0">
                    <a:solidFill>
                      <a:prstClr val="white"/>
                    </a:solidFill>
                    <a:latin typeface="Bookman Old Style" pitchFamily="18" charset="0"/>
                  </a:rPr>
                  <a:t>1</a:t>
                </a:r>
                <a:r>
                  <a:rPr lang="en-US" sz="15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  <a:endParaRPr lang="en-US" sz="15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4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3" name="TextBox 132"/>
          <p:cNvSpPr txBox="1"/>
          <p:nvPr/>
        </p:nvSpPr>
        <p:spPr>
          <a:xfrm>
            <a:off x="2077044" y="82515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1316228" y="1962150"/>
            <a:ext cx="297164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08551" y="2001368"/>
            <a:ext cx="277711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 cylinder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1349604" y="1962150"/>
            <a:ext cx="297164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73012" y="1975677"/>
            <a:ext cx="2733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1204 L 0.01336 -0.13303 L 0.03073 -0.22439 L 0.06545 -0.26636 L 0.18871 -0.28056 C 0.24635 -0.28056 0.31753 -0.18642 0.31753 -0.11019 L 0.31753 0.06018 " pathEditMode="relative" rAng="0" ptsTypes="FAAAfFF">
                                      <p:cBhvr>
                                        <p:cTn id="6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68" y="-981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7037E-7 L 0.00104 -0.25 " pathEditMode="relative" rAng="0" ptsTypes="AA">
                                      <p:cBhvr>
                                        <p:cTn id="92" dur="5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4" dur="4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5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19618E-6 L 0.104 -0.2149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-10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3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77" grpId="0" animBg="1"/>
      <p:bldP spid="77" grpId="1" animBg="1"/>
      <p:bldP spid="76" grpId="0" animBg="1"/>
      <p:bldP spid="76" grpId="1" animBg="1"/>
      <p:bldP spid="74" grpId="0" animBg="1"/>
      <p:bldP spid="74" grpId="1" animBg="1"/>
      <p:bldP spid="75" grpId="0" animBg="1"/>
      <p:bldP spid="75" grpId="1" animBg="1"/>
      <p:bldP spid="73" grpId="0" animBg="1"/>
      <p:bldP spid="73" grpId="1" animBg="1"/>
      <p:bldP spid="71" grpId="0" animBg="1"/>
      <p:bldP spid="71" grpId="1" animBg="1"/>
      <p:bldP spid="89" grpId="0" animBg="1"/>
      <p:bldP spid="89" grpId="1" animBg="1"/>
      <p:bldP spid="70" grpId="0" build="p"/>
      <p:bldP spid="22536" grpId="0" animBg="1"/>
      <p:bldP spid="22536" grpId="1" animBg="1"/>
      <p:bldP spid="183" grpId="0" animBg="1"/>
      <p:bldP spid="232" grpId="0"/>
      <p:bldP spid="234" grpId="0" animBg="1"/>
      <p:bldP spid="234" grpId="1" animBg="1"/>
      <p:bldP spid="72" grpId="0"/>
      <p:bldP spid="79" grpId="0" animBg="1"/>
      <p:bldP spid="79" grpId="1" animBg="1"/>
      <p:bldP spid="80" grpId="0"/>
      <p:bldP spid="80" grpId="1"/>
      <p:bldP spid="229" grpId="0"/>
      <p:bldP spid="105" grpId="0" animBg="1"/>
      <p:bldP spid="106" grpId="0"/>
      <p:bldP spid="49" grpId="0" animBg="1"/>
      <p:bldP spid="49" grpId="1" animBg="1"/>
      <p:bldP spid="49" grpId="2" animBg="1"/>
      <p:bldP spid="195" grpId="0"/>
      <p:bldP spid="195" grpId="1"/>
      <p:bldP spid="3" grpId="0" animBg="1"/>
      <p:bldP spid="3" grpId="1" animBg="1"/>
      <p:bldP spid="2" grpId="0" animBg="1"/>
      <p:bldP spid="2" grpId="1" animBg="1"/>
      <p:bldP spid="81" grpId="0" animBg="1"/>
      <p:bldP spid="88" grpId="0" animBg="1"/>
      <p:bldP spid="88" grpId="1" animBg="1"/>
      <p:bldP spid="109" grpId="0" animBg="1"/>
      <p:bldP spid="109" grpId="1" animBg="1"/>
      <p:bldP spid="84" grpId="0"/>
      <p:bldP spid="82" grpId="0"/>
      <p:bldP spid="86" grpId="0"/>
      <p:bldP spid="131" grpId="0" animBg="1"/>
      <p:bldP spid="135" grpId="0"/>
      <p:bldP spid="136" grpId="0"/>
      <p:bldP spid="133" grpId="0"/>
      <p:bldP spid="111" grpId="0" animBg="1"/>
      <p:bldP spid="111" grpId="1" animBg="1"/>
      <p:bldP spid="112" grpId="0"/>
      <p:bldP spid="112" grpId="1"/>
      <p:bldP spid="92" grpId="0" animBg="1"/>
      <p:bldP spid="92" grpId="1" animBg="1"/>
      <p:bldP spid="93" grpId="0"/>
      <p:bldP spid="9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243766" y="614483"/>
            <a:ext cx="2508228" cy="24956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26126" y="2393368"/>
            <a:ext cx="159250" cy="1770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11039" y="2356777"/>
            <a:ext cx="151282" cy="1824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16100" y="349250"/>
            <a:ext cx="2558641" cy="24956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8299" y="2766824"/>
            <a:ext cx="54213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017771" y="2132666"/>
            <a:ext cx="416919" cy="609600"/>
            <a:chOff x="3775343" y="3972927"/>
            <a:chExt cx="416919" cy="609600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2343398" y="2264371"/>
            <a:ext cx="77450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54686" y="2643206"/>
            <a:ext cx="416919" cy="609600"/>
            <a:chOff x="3775343" y="3972927"/>
            <a:chExt cx="416919" cy="609600"/>
          </a:xfrm>
          <a:effectLst/>
        </p:grpSpPr>
        <p:sp>
          <p:nvSpPr>
            <p:cNvPr id="31" name="Rectangle 30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094687" y="2290389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45163" y="2290389"/>
            <a:ext cx="762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4687" y="2812483"/>
            <a:ext cx="30253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70903" y="2812483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67601" y="2812483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67630" y="2812483"/>
            <a:ext cx="47216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32821" y="2812483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32864" y="2812483"/>
            <a:ext cx="39862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00974" y="2812483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7210" y="2812483"/>
            <a:ext cx="38123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36863" y="2781683"/>
            <a:ext cx="9428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(4.2)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" y="1801196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33597" y="1419664"/>
            <a:ext cx="4217494" cy="3334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4800" y="299818"/>
            <a:ext cx="824230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metallic sphere of radius 4.2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melted and recast into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shape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cylinder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radius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6 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height of the cylinder.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22796" y="1460850"/>
            <a:ext cx="4036632" cy="26287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27075" y="1432275"/>
            <a:ext cx="45352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177" y="1432275"/>
            <a:ext cx="198596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sphere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65332" y="1432275"/>
            <a:ext cx="223777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Volume of cylinder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3014492" y="880986"/>
            <a:ext cx="1015038" cy="457876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518889" y="762281"/>
            <a:ext cx="1029065" cy="546991"/>
            <a:chOff x="6802260" y="3326326"/>
            <a:chExt cx="1245169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802260" y="3368308"/>
                  <a:ext cx="1244175" cy="436253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60" y="3368308"/>
                  <a:ext cx="1244175" cy="436253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6941961" y="3326326"/>
              <a:ext cx="1105468" cy="546991"/>
              <a:chOff x="6778187" y="2704409"/>
              <a:chExt cx="1105468" cy="5469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219912" y="2795467"/>
                <a:ext cx="6637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5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</a:t>
                </a:r>
                <a:r>
                  <a:rPr lang="en-US" sz="15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  <a:endParaRPr lang="en-US" sz="15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4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" name="TextBox 60"/>
          <p:cNvSpPr txBox="1"/>
          <p:nvPr/>
        </p:nvSpPr>
        <p:spPr>
          <a:xfrm>
            <a:off x="3597130" y="75184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408794" y="1824824"/>
            <a:ext cx="2139111" cy="2296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1218194" y="1855646"/>
            <a:ext cx="1944645" cy="2296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90153" y="1785785"/>
            <a:ext cx="258876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Vol.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of the sphere 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94619" y="1785785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95878" y="1785785"/>
            <a:ext cx="2242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092834" y="2895885"/>
            <a:ext cx="86026" cy="17175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81575" y="2931395"/>
            <a:ext cx="86026" cy="17175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57200" y="3363388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94687" y="3363021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24490" y="3360848"/>
            <a:ext cx="117799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6 × 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234650" y="3368887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920750" y="3243481"/>
            <a:ext cx="390100" cy="589367"/>
            <a:chOff x="3799914" y="3978871"/>
            <a:chExt cx="390100" cy="589367"/>
          </a:xfrm>
          <a:effectLst/>
        </p:grpSpPr>
        <p:sp>
          <p:nvSpPr>
            <p:cNvPr id="137" name="Rectangle 136"/>
            <p:cNvSpPr/>
            <p:nvPr/>
          </p:nvSpPr>
          <p:spPr>
            <a:xfrm>
              <a:off x="3811006" y="3978871"/>
              <a:ext cx="374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99914" y="4229684"/>
              <a:ext cx="3901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3838794" y="4277727"/>
              <a:ext cx="3145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394526" y="3235661"/>
            <a:ext cx="497055" cy="605006"/>
            <a:chOff x="3746971" y="3978871"/>
            <a:chExt cx="497055" cy="605006"/>
          </a:xfrm>
          <a:effectLst/>
        </p:grpSpPr>
        <p:sp>
          <p:nvSpPr>
            <p:cNvPr id="141" name="Rectangle 140"/>
            <p:cNvSpPr/>
            <p:nvPr/>
          </p:nvSpPr>
          <p:spPr>
            <a:xfrm>
              <a:off x="3766024" y="3978871"/>
              <a:ext cx="4566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746971" y="4245323"/>
              <a:ext cx="4970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3838794" y="4277727"/>
              <a:ext cx="3145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1782331" y="3368887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1966022" y="3235661"/>
            <a:ext cx="497055" cy="605006"/>
            <a:chOff x="3746971" y="3978871"/>
            <a:chExt cx="497055" cy="605006"/>
          </a:xfrm>
          <a:effectLst/>
        </p:grpSpPr>
        <p:sp>
          <p:nvSpPr>
            <p:cNvPr id="146" name="Rectangle 145"/>
            <p:cNvSpPr/>
            <p:nvPr/>
          </p:nvSpPr>
          <p:spPr>
            <a:xfrm>
              <a:off x="3766024" y="3978871"/>
              <a:ext cx="4566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46971" y="4245323"/>
              <a:ext cx="4970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3838794" y="4277727"/>
              <a:ext cx="3145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2348753" y="3368887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2547343" y="3235661"/>
            <a:ext cx="497055" cy="605006"/>
            <a:chOff x="3746971" y="3978871"/>
            <a:chExt cx="497055" cy="605006"/>
          </a:xfrm>
          <a:effectLst/>
        </p:grpSpPr>
        <p:sp>
          <p:nvSpPr>
            <p:cNvPr id="151" name="Rectangle 150"/>
            <p:cNvSpPr/>
            <p:nvPr/>
          </p:nvSpPr>
          <p:spPr>
            <a:xfrm>
              <a:off x="3766024" y="3978871"/>
              <a:ext cx="4566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746971" y="4245323"/>
              <a:ext cx="4970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3838794" y="4277727"/>
              <a:ext cx="3145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1127427" y="3915187"/>
            <a:ext cx="18966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× 42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42 × 42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28843" y="4175209"/>
            <a:ext cx="1982821" cy="32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× 6 × 6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244065" y="4208964"/>
            <a:ext cx="1684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094687" y="3984159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399012" y="3981986"/>
            <a:ext cx="39574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1228033" y="4248373"/>
            <a:ext cx="282908" cy="1768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 flipV="1">
            <a:off x="1652545" y="3995330"/>
            <a:ext cx="257189" cy="16076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1397109" y="3828751"/>
            <a:ext cx="44991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14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1622065" y="4234294"/>
            <a:ext cx="282908" cy="1768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V="1">
            <a:off x="2121244" y="3989754"/>
            <a:ext cx="257189" cy="16076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1972087" y="3822401"/>
            <a:ext cx="44991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Bookman Old Style" pitchFamily="18" charset="0"/>
              </a:rPr>
              <a:t>7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1997355" y="4230818"/>
            <a:ext cx="282908" cy="1768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6" name="Straight Connector 165"/>
          <p:cNvCxnSpPr/>
          <p:nvPr/>
        </p:nvCxnSpPr>
        <p:spPr>
          <a:xfrm flipV="1">
            <a:off x="2653760" y="3992628"/>
            <a:ext cx="257189" cy="16076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67" name="TextBox 166"/>
          <p:cNvSpPr txBox="1"/>
          <p:nvPr/>
        </p:nvSpPr>
        <p:spPr>
          <a:xfrm>
            <a:off x="2504603" y="3825275"/>
            <a:ext cx="44991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57200" y="4000049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730906" y="4597764"/>
            <a:ext cx="30483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093187" y="4597764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371235" y="4470102"/>
            <a:ext cx="1513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14× 7 × 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797244" y="4717807"/>
            <a:ext cx="6882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3464591" y="4745703"/>
            <a:ext cx="13398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457200" y="457642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6" name="Can 95"/>
          <p:cNvSpPr/>
          <p:nvPr/>
        </p:nvSpPr>
        <p:spPr>
          <a:xfrm>
            <a:off x="7534196" y="1010367"/>
            <a:ext cx="1228804" cy="1843204"/>
          </a:xfrm>
          <a:prstGeom prst="can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151920" y="1156960"/>
            <a:ext cx="602984" cy="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381796" y="1134100"/>
            <a:ext cx="0" cy="16459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866933" y="1777256"/>
            <a:ext cx="58060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Bookman Old Style" pitchFamily="18" charset="0"/>
              </a:rPr>
              <a:t>h</a:t>
            </a:r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</a:rPr>
              <a:t> =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23441" y="953622"/>
            <a:ext cx="50045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6cm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149068" y="1136424"/>
            <a:ext cx="43356" cy="3709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49703" y="1620976"/>
            <a:ext cx="43152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ookman Old Style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644477" y="1419664"/>
            <a:ext cx="984923" cy="922958"/>
            <a:chOff x="-2057400" y="2293589"/>
            <a:chExt cx="1951581" cy="1828800"/>
          </a:xfrm>
        </p:grpSpPr>
        <p:sp>
          <p:nvSpPr>
            <p:cNvPr id="105" name="Isosceles Triangle 48"/>
            <p:cNvSpPr/>
            <p:nvPr/>
          </p:nvSpPr>
          <p:spPr>
            <a:xfrm>
              <a:off x="-2057400" y="2293589"/>
              <a:ext cx="1828800" cy="182880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-1129577" y="3207989"/>
              <a:ext cx="896112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-1126425" y="3134739"/>
              <a:ext cx="1020606" cy="42689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rgbClr val="FFFF00"/>
                  </a:solidFill>
                  <a:latin typeface="Bookman Old Style" pitchFamily="18" charset="0"/>
                </a:rPr>
                <a:t>4.2cm</a:t>
              </a:r>
              <a:endParaRPr lang="en-US" sz="8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-1153047" y="3159906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34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2" grpId="0"/>
      <p:bldP spid="29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 animBg="1"/>
      <p:bldP spid="52" grpId="1" animBg="1"/>
      <p:bldP spid="52" grpId="2" animBg="1"/>
      <p:bldP spid="53" grpId="0" animBg="1"/>
      <p:bldP spid="53" grpId="1" animBg="1"/>
      <p:bldP spid="54" grpId="0" animBg="1"/>
      <p:bldP spid="54" grpId="1" animBg="1"/>
      <p:bldP spid="55" grpId="0"/>
      <p:bldP spid="56" grpId="0"/>
      <p:bldP spid="57" grpId="0"/>
      <p:bldP spid="132" grpId="0"/>
      <p:bldP spid="133" grpId="0"/>
      <p:bldP spid="134" grpId="0"/>
      <p:bldP spid="135" grpId="0"/>
      <p:bldP spid="144" grpId="0"/>
      <p:bldP spid="149" grpId="0"/>
      <p:bldP spid="154" grpId="0"/>
      <p:bldP spid="155" grpId="0"/>
      <p:bldP spid="157" grpId="0"/>
      <p:bldP spid="158" grpId="0"/>
      <p:bldP spid="161" grpId="0"/>
      <p:bldP spid="164" grpId="0"/>
      <p:bldP spid="167" grpId="0"/>
      <p:bldP spid="168" grpId="0"/>
      <p:bldP spid="169" grpId="0"/>
      <p:bldP spid="170" grpId="0"/>
      <p:bldP spid="172" grpId="0"/>
      <p:bldP spid="173" grpId="0"/>
      <p:bldP spid="1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04800" y="299818"/>
            <a:ext cx="824230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metallic sphere of radius 4.2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melted and recast into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shape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a cylinder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radius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6 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height of the cylinder.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013219" y="3650736"/>
            <a:ext cx="3432511" cy="287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413345" y="1980008"/>
            <a:ext cx="46601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737360" y="1980008"/>
            <a:ext cx="29710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1868965" y="2470195"/>
            <a:ext cx="1160477" cy="563250"/>
            <a:chOff x="3417890" y="3953471"/>
            <a:chExt cx="1160477" cy="681531"/>
          </a:xfrm>
          <a:effectLst/>
        </p:grpSpPr>
        <p:sp>
          <p:nvSpPr>
            <p:cNvPr id="194" name="Rectangle 193"/>
            <p:cNvSpPr/>
            <p:nvPr/>
          </p:nvSpPr>
          <p:spPr>
            <a:xfrm>
              <a:off x="3417890" y="3953471"/>
              <a:ext cx="1160477" cy="391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2744</a:t>
              </a:r>
              <a:endPara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646098" y="4243973"/>
              <a:ext cx="688206" cy="391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3670876" y="4277727"/>
              <a:ext cx="6504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/>
          <p:cNvSpPr/>
          <p:nvPr/>
        </p:nvSpPr>
        <p:spPr>
          <a:xfrm>
            <a:off x="1737360" y="3147149"/>
            <a:ext cx="29710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081108" y="3147149"/>
            <a:ext cx="111929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2.744 cm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020927" y="3620185"/>
            <a:ext cx="351250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Height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 is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2.74 cm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54920" y="362018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2014875" y="1859965"/>
            <a:ext cx="1513185" cy="563250"/>
            <a:chOff x="3417889" y="3953471"/>
            <a:chExt cx="1513185" cy="681531"/>
          </a:xfrm>
          <a:effectLst/>
        </p:grpSpPr>
        <p:sp>
          <p:nvSpPr>
            <p:cNvPr id="270" name="Rectangle 269"/>
            <p:cNvSpPr/>
            <p:nvPr/>
          </p:nvSpPr>
          <p:spPr>
            <a:xfrm>
              <a:off x="3417889" y="3953471"/>
              <a:ext cx="1513185" cy="391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/>
                </a:rPr>
                <a:t>× 14× 7 × 7</a:t>
              </a:r>
              <a:endPara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843898" y="4243973"/>
              <a:ext cx="688206" cy="391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3511245" y="4277727"/>
              <a:ext cx="13398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tangle 272"/>
          <p:cNvSpPr/>
          <p:nvPr/>
        </p:nvSpPr>
        <p:spPr>
          <a:xfrm>
            <a:off x="1737360" y="2590238"/>
            <a:ext cx="29710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633597" y="1419664"/>
            <a:ext cx="4217494" cy="3334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27075" y="1432275"/>
            <a:ext cx="45352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5177" y="1432275"/>
            <a:ext cx="198596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sphere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5332" y="1432275"/>
            <a:ext cx="223777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Volume of cylinder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5" name="Rectangular Callout 74"/>
          <p:cNvSpPr/>
          <p:nvPr/>
        </p:nvSpPr>
        <p:spPr>
          <a:xfrm>
            <a:off x="3014492" y="880986"/>
            <a:ext cx="1015038" cy="457876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518889" y="762281"/>
            <a:ext cx="1029065" cy="546991"/>
            <a:chOff x="6802260" y="3326326"/>
            <a:chExt cx="1245169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02260" y="3368308"/>
                  <a:ext cx="1244175" cy="436253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60" y="3368308"/>
                  <a:ext cx="1244175" cy="436253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6941961" y="3326326"/>
              <a:ext cx="1105468" cy="546991"/>
              <a:chOff x="6778187" y="2704409"/>
              <a:chExt cx="1105468" cy="54699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219912" y="2795467"/>
                <a:ext cx="6637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5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</a:t>
                </a:r>
                <a:r>
                  <a:rPr lang="en-US" sz="15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  <a:endParaRPr lang="en-US" sz="15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4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TextBox 84"/>
          <p:cNvSpPr txBox="1"/>
          <p:nvPr/>
        </p:nvSpPr>
        <p:spPr>
          <a:xfrm>
            <a:off x="3597130" y="75184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579430" y="674353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4800" y="1801196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3147149"/>
            <a:ext cx="46601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496" y="3147149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4" name="Can 43"/>
          <p:cNvSpPr/>
          <p:nvPr/>
        </p:nvSpPr>
        <p:spPr>
          <a:xfrm>
            <a:off x="7534196" y="1010367"/>
            <a:ext cx="1228804" cy="1843204"/>
          </a:xfrm>
          <a:prstGeom prst="can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151920" y="1156960"/>
            <a:ext cx="602984" cy="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81796" y="1134100"/>
            <a:ext cx="0" cy="16459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66933" y="1777256"/>
            <a:ext cx="58060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Bookman Old Style" pitchFamily="18" charset="0"/>
              </a:rPr>
              <a:t>h</a:t>
            </a:r>
            <a:r>
              <a:rPr lang="en-US" sz="1100" b="1" dirty="0" smtClean="0">
                <a:solidFill>
                  <a:srgbClr val="0000FF"/>
                </a:solidFill>
                <a:latin typeface="Bookman Old Style" pitchFamily="18" charset="0"/>
              </a:rPr>
              <a:t> =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23441" y="953622"/>
            <a:ext cx="50045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6cm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149068" y="1136424"/>
            <a:ext cx="43356" cy="3709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49703" y="1620976"/>
            <a:ext cx="43152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ookman Old Style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644477" y="1419664"/>
            <a:ext cx="984923" cy="922958"/>
            <a:chOff x="-2057400" y="2293589"/>
            <a:chExt cx="1951581" cy="1828800"/>
          </a:xfrm>
        </p:grpSpPr>
        <p:sp>
          <p:nvSpPr>
            <p:cNvPr id="53" name="Isosceles Triangle 48"/>
            <p:cNvSpPr/>
            <p:nvPr/>
          </p:nvSpPr>
          <p:spPr>
            <a:xfrm>
              <a:off x="-2057400" y="2293589"/>
              <a:ext cx="1828800" cy="182880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-1129577" y="3207989"/>
              <a:ext cx="896112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-1126425" y="3134739"/>
              <a:ext cx="1020606" cy="42689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rgbClr val="FFFF00"/>
                  </a:solidFill>
                  <a:latin typeface="Bookman Old Style" pitchFamily="18" charset="0"/>
                </a:rPr>
                <a:t>4.2cm</a:t>
              </a:r>
              <a:endParaRPr lang="en-US" sz="8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-1153047" y="3159906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83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01" grpId="0"/>
      <p:bldP spid="203" grpId="0"/>
      <p:bldP spid="205" grpId="0"/>
      <p:bldP spid="211" grpId="0"/>
      <p:bldP spid="273" grpId="0"/>
      <p:bldP spid="85" grpId="0"/>
      <p:bldP spid="268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3236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ounded Rectangle 188"/>
          <p:cNvSpPr/>
          <p:nvPr/>
        </p:nvSpPr>
        <p:spPr>
          <a:xfrm>
            <a:off x="526039" y="742950"/>
            <a:ext cx="2210783" cy="2547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1785847" y="489936"/>
            <a:ext cx="3067595" cy="2563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4910978" y="510095"/>
            <a:ext cx="2009803" cy="2547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547005" y="493263"/>
            <a:ext cx="1230272" cy="2563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565312" y="248568"/>
            <a:ext cx="6544389" cy="2563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18552" y="200886"/>
            <a:ext cx="914400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Metallic spheres of radii 6 cm, 8 cm and 10 cm, respectively,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melted to form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single solid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sphere. Find the radius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resulting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sphere.</a:t>
            </a:r>
          </a:p>
        </p:txBody>
      </p:sp>
      <p:grpSp>
        <p:nvGrpSpPr>
          <p:cNvPr id="22538" name="Group 22537"/>
          <p:cNvGrpSpPr/>
          <p:nvPr/>
        </p:nvGrpSpPr>
        <p:grpSpPr>
          <a:xfrm>
            <a:off x="3650280" y="1650030"/>
            <a:ext cx="2286000" cy="2057400"/>
            <a:chOff x="3650280" y="1658573"/>
            <a:chExt cx="2286000" cy="2057400"/>
          </a:xfrm>
          <a:effectLst/>
        </p:grpSpPr>
        <p:sp>
          <p:nvSpPr>
            <p:cNvPr id="167" name="Arc 166"/>
            <p:cNvSpPr/>
            <p:nvPr/>
          </p:nvSpPr>
          <p:spPr>
            <a:xfrm flipH="1" flipV="1">
              <a:off x="3650280" y="1887173"/>
              <a:ext cx="2286000" cy="1828800"/>
            </a:xfrm>
            <a:prstGeom prst="arc">
              <a:avLst>
                <a:gd name="adj1" fmla="val 10790169"/>
                <a:gd name="adj2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3650280" y="1891283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936280" y="1887173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3650280" y="1658573"/>
              <a:ext cx="22860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3" name="Oval 182"/>
          <p:cNvSpPr/>
          <p:nvPr/>
        </p:nvSpPr>
        <p:spPr>
          <a:xfrm>
            <a:off x="6278880" y="2343150"/>
            <a:ext cx="2560320" cy="2560320"/>
          </a:xfrm>
          <a:prstGeom prst="ellipse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546" name="Group 22545"/>
          <p:cNvGrpSpPr/>
          <p:nvPr/>
        </p:nvGrpSpPr>
        <p:grpSpPr>
          <a:xfrm>
            <a:off x="4735770" y="503440"/>
            <a:ext cx="2598743" cy="2002255"/>
            <a:chOff x="6380577" y="1835148"/>
            <a:chExt cx="2598743" cy="2002255"/>
          </a:xfrm>
          <a:effectLst/>
        </p:grpSpPr>
        <p:grpSp>
          <p:nvGrpSpPr>
            <p:cNvPr id="22545" name="Group 22544"/>
            <p:cNvGrpSpPr/>
            <p:nvPr/>
          </p:nvGrpSpPr>
          <p:grpSpPr>
            <a:xfrm>
              <a:off x="6380577" y="2008603"/>
              <a:ext cx="2446709" cy="1828800"/>
              <a:chOff x="6380577" y="2008603"/>
              <a:chExt cx="2446709" cy="1828800"/>
            </a:xfrm>
          </p:grpSpPr>
          <p:grpSp>
            <p:nvGrpSpPr>
              <p:cNvPr id="186" name="Group 185"/>
              <p:cNvGrpSpPr/>
              <p:nvPr/>
            </p:nvGrpSpPr>
            <p:grpSpPr>
              <a:xfrm rot="1200000">
                <a:off x="6380577" y="2008603"/>
                <a:ext cx="2286000" cy="1828800"/>
                <a:chOff x="3650280" y="1887173"/>
                <a:chExt cx="2286000" cy="1828800"/>
              </a:xfrm>
            </p:grpSpPr>
            <p:sp>
              <p:nvSpPr>
                <p:cNvPr id="187" name="Arc 186"/>
                <p:cNvSpPr/>
                <p:nvPr/>
              </p:nvSpPr>
              <p:spPr>
                <a:xfrm flipH="1" flipV="1">
                  <a:off x="3650280" y="1887173"/>
                  <a:ext cx="2286000" cy="1828800"/>
                </a:xfrm>
                <a:prstGeom prst="arc">
                  <a:avLst>
                    <a:gd name="adj1" fmla="val 10790169"/>
                    <a:gd name="adj2" fmla="val 0"/>
                  </a:avLst>
                </a:prstGeom>
                <a:solidFill>
                  <a:srgbClr val="29292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650280" y="1891283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44" name="Right Triangle 22543"/>
              <p:cNvSpPr/>
              <p:nvPr/>
            </p:nvSpPr>
            <p:spPr>
              <a:xfrm rot="17400000">
                <a:off x="7227086" y="1364280"/>
                <a:ext cx="914400" cy="2286000"/>
              </a:xfrm>
              <a:prstGeom prst="rtTriangl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 rot="1200000">
                <a:off x="8754017" y="242710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Oval 198"/>
            <p:cNvSpPr/>
            <p:nvPr/>
          </p:nvSpPr>
          <p:spPr>
            <a:xfrm rot="1200000">
              <a:off x="6693320" y="1835148"/>
              <a:ext cx="22860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35180" y="549283"/>
            <a:ext cx="2876402" cy="1964740"/>
            <a:chOff x="6174938" y="1484985"/>
            <a:chExt cx="2876402" cy="1964740"/>
          </a:xfrm>
          <a:effectLst/>
        </p:grpSpPr>
        <p:grpSp>
          <p:nvGrpSpPr>
            <p:cNvPr id="202" name="Group 201"/>
            <p:cNvGrpSpPr/>
            <p:nvPr/>
          </p:nvGrpSpPr>
          <p:grpSpPr>
            <a:xfrm rot="1200000">
              <a:off x="6174938" y="1620925"/>
              <a:ext cx="2373440" cy="1828800"/>
              <a:chOff x="6380577" y="2008603"/>
              <a:chExt cx="2373440" cy="1828800"/>
            </a:xfrm>
          </p:grpSpPr>
          <p:grpSp>
            <p:nvGrpSpPr>
              <p:cNvPr id="204" name="Group 203"/>
              <p:cNvGrpSpPr/>
              <p:nvPr/>
            </p:nvGrpSpPr>
            <p:grpSpPr>
              <a:xfrm rot="1200000">
                <a:off x="6380577" y="2008603"/>
                <a:ext cx="2286000" cy="1828800"/>
                <a:chOff x="3650280" y="1887173"/>
                <a:chExt cx="2286000" cy="1828800"/>
              </a:xfrm>
            </p:grpSpPr>
            <p:sp>
              <p:nvSpPr>
                <p:cNvPr id="207" name="Arc 206"/>
                <p:cNvSpPr/>
                <p:nvPr/>
              </p:nvSpPr>
              <p:spPr>
                <a:xfrm flipH="1" flipV="1">
                  <a:off x="3650280" y="1887173"/>
                  <a:ext cx="2286000" cy="1828800"/>
                </a:xfrm>
                <a:prstGeom prst="arc">
                  <a:avLst>
                    <a:gd name="adj1" fmla="val 10790169"/>
                    <a:gd name="adj2" fmla="val 0"/>
                  </a:avLst>
                </a:prstGeom>
                <a:solidFill>
                  <a:srgbClr val="29292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3650280" y="1891283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1200000">
                <a:off x="8754017" y="242710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267916" y="1484985"/>
              <a:ext cx="2783424" cy="1645920"/>
              <a:chOff x="6267916" y="1483617"/>
              <a:chExt cx="2783424" cy="1645920"/>
            </a:xfrm>
          </p:grpSpPr>
          <p:sp>
            <p:nvSpPr>
              <p:cNvPr id="209" name="Right Triangle 208"/>
              <p:cNvSpPr/>
              <p:nvPr/>
            </p:nvSpPr>
            <p:spPr>
              <a:xfrm rot="17400000">
                <a:off x="7089073" y="1354435"/>
                <a:ext cx="908826" cy="2357931"/>
              </a:xfrm>
              <a:custGeom>
                <a:avLst/>
                <a:gdLst>
                  <a:gd name="connsiteX0" fmla="*/ 0 w 914400"/>
                  <a:gd name="connsiteY0" fmla="*/ 2286000 h 2286000"/>
                  <a:gd name="connsiteX1" fmla="*/ 0 w 914400"/>
                  <a:gd name="connsiteY1" fmla="*/ 0 h 2286000"/>
                  <a:gd name="connsiteX2" fmla="*/ 914400 w 914400"/>
                  <a:gd name="connsiteY2" fmla="*/ 2286000 h 2286000"/>
                  <a:gd name="connsiteX3" fmla="*/ 0 w 914400"/>
                  <a:gd name="connsiteY3" fmla="*/ 2286000 h 2286000"/>
                  <a:gd name="connsiteX0" fmla="*/ 5363 w 914400"/>
                  <a:gd name="connsiteY0" fmla="*/ 1989859 h 2286000"/>
                  <a:gd name="connsiteX1" fmla="*/ 0 w 914400"/>
                  <a:gd name="connsiteY1" fmla="*/ 0 h 2286000"/>
                  <a:gd name="connsiteX2" fmla="*/ 914400 w 914400"/>
                  <a:gd name="connsiteY2" fmla="*/ 2286000 h 2286000"/>
                  <a:gd name="connsiteX3" fmla="*/ 5363 w 914400"/>
                  <a:gd name="connsiteY3" fmla="*/ 1989859 h 2286000"/>
                  <a:gd name="connsiteX0" fmla="*/ 88 w 936717"/>
                  <a:gd name="connsiteY0" fmla="*/ 1988317 h 2286000"/>
                  <a:gd name="connsiteX1" fmla="*/ 22317 w 936717"/>
                  <a:gd name="connsiteY1" fmla="*/ 0 h 2286000"/>
                  <a:gd name="connsiteX2" fmla="*/ 936717 w 936717"/>
                  <a:gd name="connsiteY2" fmla="*/ 2286000 h 2286000"/>
                  <a:gd name="connsiteX3" fmla="*/ 88 w 936717"/>
                  <a:gd name="connsiteY3" fmla="*/ 1988317 h 2286000"/>
                  <a:gd name="connsiteX0" fmla="*/ 80 w 936709"/>
                  <a:gd name="connsiteY0" fmla="*/ 2043500 h 2341183"/>
                  <a:gd name="connsiteX1" fmla="*/ 25393 w 936709"/>
                  <a:gd name="connsiteY1" fmla="*/ 0 h 2341183"/>
                  <a:gd name="connsiteX2" fmla="*/ 936709 w 936709"/>
                  <a:gd name="connsiteY2" fmla="*/ 2341183 h 2341183"/>
                  <a:gd name="connsiteX3" fmla="*/ 80 w 936709"/>
                  <a:gd name="connsiteY3" fmla="*/ 2043500 h 2341183"/>
                  <a:gd name="connsiteX0" fmla="*/ 80 w 911914"/>
                  <a:gd name="connsiteY0" fmla="*/ 2043500 h 2357931"/>
                  <a:gd name="connsiteX1" fmla="*/ 25393 w 911914"/>
                  <a:gd name="connsiteY1" fmla="*/ 0 h 2357931"/>
                  <a:gd name="connsiteX2" fmla="*/ 911914 w 911914"/>
                  <a:gd name="connsiteY2" fmla="*/ 2357931 h 2357931"/>
                  <a:gd name="connsiteX3" fmla="*/ 80 w 911914"/>
                  <a:gd name="connsiteY3" fmla="*/ 2043500 h 2357931"/>
                  <a:gd name="connsiteX0" fmla="*/ 89 w 908826"/>
                  <a:gd name="connsiteY0" fmla="*/ 2030788 h 2357931"/>
                  <a:gd name="connsiteX1" fmla="*/ 22305 w 908826"/>
                  <a:gd name="connsiteY1" fmla="*/ 0 h 2357931"/>
                  <a:gd name="connsiteX2" fmla="*/ 908826 w 908826"/>
                  <a:gd name="connsiteY2" fmla="*/ 2357931 h 2357931"/>
                  <a:gd name="connsiteX3" fmla="*/ 89 w 908826"/>
                  <a:gd name="connsiteY3" fmla="*/ 2030788 h 2357931"/>
                  <a:gd name="connsiteX0" fmla="*/ 89 w 908826"/>
                  <a:gd name="connsiteY0" fmla="*/ 2030788 h 2357931"/>
                  <a:gd name="connsiteX1" fmla="*/ 22305 w 908826"/>
                  <a:gd name="connsiteY1" fmla="*/ 0 h 2357931"/>
                  <a:gd name="connsiteX2" fmla="*/ 908826 w 908826"/>
                  <a:gd name="connsiteY2" fmla="*/ 2357931 h 2357931"/>
                  <a:gd name="connsiteX3" fmla="*/ 89 w 908826"/>
                  <a:gd name="connsiteY3" fmla="*/ 2030788 h 2357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826" h="2357931">
                    <a:moveTo>
                      <a:pt x="89" y="2030788"/>
                    </a:moveTo>
                    <a:cubicBezTo>
                      <a:pt x="-1699" y="1367502"/>
                      <a:pt x="24093" y="663286"/>
                      <a:pt x="22305" y="0"/>
                    </a:cubicBezTo>
                    <a:lnTo>
                      <a:pt x="908826" y="2357931"/>
                    </a:lnTo>
                    <a:lnTo>
                      <a:pt x="89" y="203078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 rot="2400000">
                <a:off x="6765340" y="1591300"/>
                <a:ext cx="22860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6267916" y="1483617"/>
                <a:ext cx="1645920" cy="1645920"/>
                <a:chOff x="6267916" y="1483617"/>
                <a:chExt cx="1645920" cy="1645920"/>
              </a:xfrm>
              <a:solidFill>
                <a:schemeClr val="bg1"/>
              </a:solidFill>
            </p:grpSpPr>
            <p:sp>
              <p:nvSpPr>
                <p:cNvPr id="8" name="Chord 7"/>
                <p:cNvSpPr/>
                <p:nvPr/>
              </p:nvSpPr>
              <p:spPr>
                <a:xfrm>
                  <a:off x="6267916" y="1483617"/>
                  <a:ext cx="1645920" cy="1645920"/>
                </a:xfrm>
                <a:prstGeom prst="chord">
                  <a:avLst>
                    <a:gd name="adj1" fmla="val 9778737"/>
                    <a:gd name="adj2" fmla="val 1329036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>
                  <a:off x="6293804" y="1797589"/>
                  <a:ext cx="1060704" cy="731520"/>
                </a:xfrm>
                <a:prstGeom prst="triangle">
                  <a:avLst>
                    <a:gd name="adj" fmla="val 155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29" name="TextBox 228"/>
          <p:cNvSpPr txBox="1"/>
          <p:nvPr/>
        </p:nvSpPr>
        <p:spPr>
          <a:xfrm>
            <a:off x="7793959" y="3566653"/>
            <a:ext cx="81144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=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377988" y="1579404"/>
            <a:ext cx="91440" cy="3175949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479370" y="1025343"/>
            <a:ext cx="5702355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5043096" y="1435467"/>
            <a:ext cx="3887101" cy="70408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843760" y="1486545"/>
            <a:ext cx="40864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Three metallic spheres are melted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to form a single sphere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53296" y="131848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53497" y="1550325"/>
            <a:ext cx="450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852154" y="1550325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20835" y="1550325"/>
            <a:ext cx="74732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99770" y="1306144"/>
            <a:ext cx="28194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For the metallic spheres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659148" y="1550325"/>
            <a:ext cx="450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1913148" y="1550325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079826" y="1550325"/>
            <a:ext cx="74732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687848" y="1550325"/>
            <a:ext cx="450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2922812" y="1550325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045680" y="1550325"/>
            <a:ext cx="80823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344638" y="1037609"/>
            <a:ext cx="453520" cy="301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486150" y="1041708"/>
            <a:ext cx="2802795" cy="301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Volume of bigger sphere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88200" y="1031548"/>
            <a:ext cx="324654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3 metallic spheres</a:t>
            </a:r>
            <a:endParaRPr lang="en-US" sz="15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533225" y="3547493"/>
            <a:ext cx="76446" cy="734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97180" y="2372644"/>
            <a:ext cx="731520" cy="731520"/>
          </a:xfrm>
          <a:prstGeom prst="ellipse">
            <a:avLst/>
          </a:prstGeom>
          <a:solidFill>
            <a:srgbClr val="29292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09980" y="2322207"/>
            <a:ext cx="914400" cy="914400"/>
          </a:xfrm>
          <a:prstGeom prst="ellipse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128520" y="1990089"/>
            <a:ext cx="1463040" cy="1463040"/>
          </a:xfrm>
          <a:prstGeom prst="ellipse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9411" y="2698750"/>
            <a:ext cx="630301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10cm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228" name="Straight Arrow Connector 227"/>
          <p:cNvCxnSpPr>
            <a:endCxn id="195" idx="6"/>
          </p:cNvCxnSpPr>
          <p:nvPr/>
        </p:nvCxnSpPr>
        <p:spPr>
          <a:xfrm flipV="1">
            <a:off x="2865120" y="2721609"/>
            <a:ext cx="726440" cy="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1541780" y="2783216"/>
            <a:ext cx="482600" cy="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523752" y="2745462"/>
            <a:ext cx="486030" cy="2539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8cm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93024" y="2690297"/>
            <a:ext cx="44916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FF00"/>
                </a:solidFill>
                <a:latin typeface="Bookman Old Style" pitchFamily="18" charset="0"/>
              </a:rPr>
              <a:t>6 cm</a:t>
            </a:r>
            <a:endParaRPr lang="en-US" sz="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 flipV="1">
            <a:off x="652523" y="2733232"/>
            <a:ext cx="372778" cy="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44871" y="2716271"/>
            <a:ext cx="35533" cy="3483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856019" y="2690297"/>
            <a:ext cx="71303" cy="678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547942" y="2764517"/>
            <a:ext cx="38476" cy="3847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537" name="Group 22536"/>
          <p:cNvGrpSpPr/>
          <p:nvPr/>
        </p:nvGrpSpPr>
        <p:grpSpPr>
          <a:xfrm>
            <a:off x="3833968" y="1551894"/>
            <a:ext cx="1998939" cy="2023630"/>
            <a:chOff x="3394667" y="1872865"/>
            <a:chExt cx="1998939" cy="2023630"/>
          </a:xfrm>
          <a:effectLst/>
        </p:grpSpPr>
        <p:sp>
          <p:nvSpPr>
            <p:cNvPr id="121" name="Oval 120"/>
            <p:cNvSpPr/>
            <p:nvPr/>
          </p:nvSpPr>
          <p:spPr>
            <a:xfrm rot="4320000">
              <a:off x="3394667" y="2940190"/>
              <a:ext cx="914400" cy="91440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 rot="16080000">
              <a:off x="4450673" y="3164975"/>
              <a:ext cx="731520" cy="73152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 rot="17400000">
              <a:off x="3930566" y="1872865"/>
              <a:ext cx="1463040" cy="146304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>
            <a:off x="3650280" y="1878767"/>
            <a:ext cx="2286000" cy="228600"/>
          </a:xfrm>
          <a:custGeom>
            <a:avLst/>
            <a:gdLst>
              <a:gd name="connsiteX0" fmla="*/ 0 w 2286000"/>
              <a:gd name="connsiteY0" fmla="*/ 228600 h 457200"/>
              <a:gd name="connsiteX1" fmla="*/ 1143000 w 2286000"/>
              <a:gd name="connsiteY1" fmla="*/ 0 h 457200"/>
              <a:gd name="connsiteX2" fmla="*/ 2286000 w 2286000"/>
              <a:gd name="connsiteY2" fmla="*/ 228600 h 457200"/>
              <a:gd name="connsiteX3" fmla="*/ 1143000 w 2286000"/>
              <a:gd name="connsiteY3" fmla="*/ 457200 h 457200"/>
              <a:gd name="connsiteX4" fmla="*/ 0 w 2286000"/>
              <a:gd name="connsiteY4" fmla="*/ 228600 h 457200"/>
              <a:gd name="connsiteX0" fmla="*/ 1143000 w 2286000"/>
              <a:gd name="connsiteY0" fmla="*/ 0 h 457200"/>
              <a:gd name="connsiteX1" fmla="*/ 2286000 w 2286000"/>
              <a:gd name="connsiteY1" fmla="*/ 228600 h 457200"/>
              <a:gd name="connsiteX2" fmla="*/ 1143000 w 2286000"/>
              <a:gd name="connsiteY2" fmla="*/ 457200 h 457200"/>
              <a:gd name="connsiteX3" fmla="*/ 0 w 2286000"/>
              <a:gd name="connsiteY3" fmla="*/ 228600 h 457200"/>
              <a:gd name="connsiteX4" fmla="*/ 1234440 w 2286000"/>
              <a:gd name="connsiteY4" fmla="*/ 91440 h 457200"/>
              <a:gd name="connsiteX0" fmla="*/ 1143000 w 2286000"/>
              <a:gd name="connsiteY0" fmla="*/ 0 h 457200"/>
              <a:gd name="connsiteX1" fmla="*/ 2286000 w 2286000"/>
              <a:gd name="connsiteY1" fmla="*/ 228600 h 457200"/>
              <a:gd name="connsiteX2" fmla="*/ 1143000 w 2286000"/>
              <a:gd name="connsiteY2" fmla="*/ 457200 h 457200"/>
              <a:gd name="connsiteX3" fmla="*/ 0 w 2286000"/>
              <a:gd name="connsiteY3" fmla="*/ 228600 h 457200"/>
              <a:gd name="connsiteX0" fmla="*/ 2286000 w 2286000"/>
              <a:gd name="connsiteY0" fmla="*/ 0 h 228600"/>
              <a:gd name="connsiteX1" fmla="*/ 1143000 w 2286000"/>
              <a:gd name="connsiteY1" fmla="*/ 228600 h 228600"/>
              <a:gd name="connsiteX2" fmla="*/ 0 w 228600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">
                <a:moveTo>
                  <a:pt x="2286000" y="0"/>
                </a:moveTo>
                <a:cubicBezTo>
                  <a:pt x="2286000" y="126252"/>
                  <a:pt x="1774261" y="228600"/>
                  <a:pt x="1143000" y="228600"/>
                </a:cubicBezTo>
                <a:cubicBezTo>
                  <a:pt x="511739" y="228600"/>
                  <a:pt x="0" y="12625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6" name="Rectangle 22535"/>
          <p:cNvSpPr/>
          <p:nvPr/>
        </p:nvSpPr>
        <p:spPr>
          <a:xfrm>
            <a:off x="3657600" y="3790950"/>
            <a:ext cx="2267712" cy="182880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5" name="Flowchart: Stored Data 22534"/>
          <p:cNvSpPr/>
          <p:nvPr/>
        </p:nvSpPr>
        <p:spPr>
          <a:xfrm rot="16200000">
            <a:off x="2048257" y="4363720"/>
            <a:ext cx="5486400" cy="231343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236 w 10000"/>
              <a:gd name="connsiteY2" fmla="*/ 503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236 w 10000"/>
              <a:gd name="connsiteY2" fmla="*/ 503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236 w 10000"/>
              <a:gd name="connsiteY2" fmla="*/ 503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236 w 10000"/>
              <a:gd name="connsiteY2" fmla="*/ 503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236 w 10000"/>
              <a:gd name="connsiteY2" fmla="*/ 503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8222" y="2338"/>
                  <a:pt x="8236" y="5033"/>
                </a:cubicBezTo>
                <a:cubicBezTo>
                  <a:pt x="8250" y="7728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12614" y="4000058"/>
            <a:ext cx="822960" cy="1029615"/>
            <a:chOff x="4440330" y="3923245"/>
            <a:chExt cx="822960" cy="1029615"/>
          </a:xfrm>
          <a:effectLst/>
        </p:grpSpPr>
        <p:sp>
          <p:nvSpPr>
            <p:cNvPr id="16" name="Oval 15"/>
            <p:cNvSpPr/>
            <p:nvPr/>
          </p:nvSpPr>
          <p:spPr>
            <a:xfrm>
              <a:off x="4440330" y="4678540"/>
              <a:ext cx="82296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4667100" y="3923245"/>
              <a:ext cx="365760" cy="914400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41590" y="3606581"/>
            <a:ext cx="941835" cy="447009"/>
            <a:chOff x="4369286" y="3522449"/>
            <a:chExt cx="941835" cy="447009"/>
          </a:xfrm>
          <a:effectLst/>
        </p:grpSpPr>
        <p:sp>
          <p:nvSpPr>
            <p:cNvPr id="29" name="Lightning Bolt 28"/>
            <p:cNvSpPr/>
            <p:nvPr/>
          </p:nvSpPr>
          <p:spPr>
            <a:xfrm rot="6000000" flipH="1">
              <a:off x="4369286" y="3560854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Lightning Bolt 27"/>
            <p:cNvSpPr/>
            <p:nvPr/>
          </p:nvSpPr>
          <p:spPr>
            <a:xfrm rot="15600000">
              <a:off x="4945361" y="3522449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ghtning Bolt 18"/>
            <p:cNvSpPr/>
            <p:nvPr/>
          </p:nvSpPr>
          <p:spPr>
            <a:xfrm rot="15000000">
              <a:off x="4899486" y="3575455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Lightning Bolt 23"/>
            <p:cNvSpPr/>
            <p:nvPr/>
          </p:nvSpPr>
          <p:spPr>
            <a:xfrm rot="6600000" flipH="1">
              <a:off x="4431495" y="3583395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Lightning Bolt 24"/>
            <p:cNvSpPr/>
            <p:nvPr/>
          </p:nvSpPr>
          <p:spPr>
            <a:xfrm rot="7800000" flipH="1">
              <a:off x="4531553" y="3590612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Lightning Bolt 25"/>
            <p:cNvSpPr/>
            <p:nvPr/>
          </p:nvSpPr>
          <p:spPr>
            <a:xfrm rot="13800000">
              <a:off x="4784357" y="3590612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Lightning Bolt 26"/>
            <p:cNvSpPr/>
            <p:nvPr/>
          </p:nvSpPr>
          <p:spPr>
            <a:xfrm rot="12900000">
              <a:off x="4672087" y="3603698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650280" y="1650030"/>
            <a:ext cx="2286000" cy="2057400"/>
            <a:chOff x="6049690" y="1802430"/>
            <a:chExt cx="2286000" cy="2057400"/>
          </a:xfrm>
          <a:effectLst/>
        </p:grpSpPr>
        <p:sp>
          <p:nvSpPr>
            <p:cNvPr id="179" name="Rectangle 178"/>
            <p:cNvSpPr/>
            <p:nvPr/>
          </p:nvSpPr>
          <p:spPr>
            <a:xfrm>
              <a:off x="6049690" y="2593900"/>
              <a:ext cx="2286000" cy="365760"/>
            </a:xfrm>
            <a:prstGeom prst="rect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6049690" y="1802430"/>
              <a:ext cx="2286000" cy="2057400"/>
              <a:chOff x="3650280" y="1658573"/>
              <a:chExt cx="2286000" cy="2057400"/>
            </a:xfrm>
          </p:grpSpPr>
          <p:sp>
            <p:nvSpPr>
              <p:cNvPr id="181" name="Arc 180"/>
              <p:cNvSpPr/>
              <p:nvPr/>
            </p:nvSpPr>
            <p:spPr>
              <a:xfrm flipH="1" flipV="1">
                <a:off x="3650280" y="1887173"/>
                <a:ext cx="2286000" cy="1828800"/>
              </a:xfrm>
              <a:prstGeom prst="arc">
                <a:avLst>
                  <a:gd name="adj1" fmla="val 10790169"/>
                  <a:gd name="adj2" fmla="val 0"/>
                </a:avLst>
              </a:prstGeom>
              <a:solidFill>
                <a:srgbClr val="292929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3650280" y="189128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936280" y="188717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/>
              <p:nvPr/>
            </p:nvSpPr>
            <p:spPr>
              <a:xfrm>
                <a:off x="3650280" y="1658573"/>
                <a:ext cx="22860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5250061" y="2961591"/>
            <a:ext cx="800219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Bookman Old Style" pitchFamily="18" charset="0"/>
              </a:rPr>
              <a:t>=</a:t>
            </a:r>
            <a:endParaRPr lang="en-US" sz="8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7571449" y="3586615"/>
            <a:ext cx="1255581" cy="1079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65300" y="2891790"/>
            <a:ext cx="3294380" cy="1463040"/>
            <a:chOff x="449580" y="5452110"/>
            <a:chExt cx="3294380" cy="1463040"/>
          </a:xfrm>
        </p:grpSpPr>
        <p:sp>
          <p:nvSpPr>
            <p:cNvPr id="100" name="Oval 99"/>
            <p:cNvSpPr/>
            <p:nvPr/>
          </p:nvSpPr>
          <p:spPr>
            <a:xfrm>
              <a:off x="449580" y="5834665"/>
              <a:ext cx="731520" cy="73152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262380" y="5784228"/>
              <a:ext cx="914400" cy="91440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280920" y="5452110"/>
              <a:ext cx="1463040" cy="146304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071811" y="6160771"/>
              <a:ext cx="630301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</a:rPr>
                <a:t>10cm</a:t>
              </a:r>
              <a:endParaRPr lang="en-US" sz="12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15" name="Straight Arrow Connector 114"/>
            <p:cNvCxnSpPr>
              <a:endCxn id="113" idx="6"/>
            </p:cNvCxnSpPr>
            <p:nvPr/>
          </p:nvCxnSpPr>
          <p:spPr>
            <a:xfrm flipV="1">
              <a:off x="3017520" y="6183630"/>
              <a:ext cx="72644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1694180" y="6245237"/>
              <a:ext cx="482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76152" y="6207483"/>
              <a:ext cx="486030" cy="25391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FFFF00"/>
                  </a:solidFill>
                  <a:latin typeface="Bookman Old Style" pitchFamily="18" charset="0"/>
                </a:rPr>
                <a:t>8cm</a:t>
              </a:r>
              <a:endParaRPr lang="en-US" sz="105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45424" y="6152318"/>
              <a:ext cx="449162" cy="21544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rgbClr val="FFFF00"/>
                  </a:solidFill>
                  <a:latin typeface="Bookman Old Style" pitchFamily="18" charset="0"/>
                </a:rPr>
                <a:t>6 cm</a:t>
              </a:r>
              <a:endParaRPr lang="en-US" sz="8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804923" y="6195253"/>
              <a:ext cx="372778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7271" y="6178292"/>
              <a:ext cx="35533" cy="3483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3008419" y="6152318"/>
              <a:ext cx="71303" cy="67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700342" y="6226538"/>
              <a:ext cx="38476" cy="3847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8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34 L 0.00781 -0.09352 L 0.02829 -0.15587 L 0.05191 -0.23118 L 0.08281 -0.3176 L 0.25312 -0.32346 C 0.2934 -0.32222 0.30208 -0.32253 0.32829 -0.31389 C 0.35451 -0.30525 0.38194 -0.3034 0.41093 -0.27068 C 0.43993 -0.23797 0.48732 -0.17716 0.5026 -0.11729 L 0.5026 0.08889 " pathEditMode="relative" rAng="0" ptsTypes="FAAAAfaaFF">
                                      <p:cBhvr>
                                        <p:cTn id="14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1089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006 L 0.00643 -0.10833 L 0.01198 -0.18981 L 0.03594 -0.32562 L 0.15 -0.34413 C 0.18594 -0.3358 0.23386 -0.30216 0.25851 -0.26883 C 0.28316 -0.23549 0.29132 -0.19815 0.29792 -0.14413 L 0.29792 0.05587 " pathEditMode="relative" rAng="0" ptsTypes="FAAAfaFF">
                                      <p:cBhvr>
                                        <p:cTn id="153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-12407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179 L -0.00017 -0.10555 L 0.00469 -0.20679 L 0.02275 -0.33086 L 0.08733 -0.34136 L 0.12535 -0.33734 C 0.14098 -0.33302 0.16893 -0.32901 0.18872 -0.30802 C 0.20851 -0.28703 0.2349 -0.24845 0.2441 -0.21142 L 0.2441 -0.08549 " pathEditMode="relative" rAng="0" ptsTypes="FAAAAfaFF">
                                      <p:cBhvr>
                                        <p:cTn id="163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6173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"/>
                            </p:stCondLst>
                            <p:childTnLst>
                              <p:par>
                                <p:cTn id="194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7037E-7 L 0.00104 -0.25 " pathEditMode="relative" rAng="0" ptsTypes="AA">
                                      <p:cBhvr>
                                        <p:cTn id="195" dur="5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" dur="4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25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19618E-6 L 0.104 -0.21499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-10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3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500"/>
                            </p:stCondLst>
                            <p:childTnLst>
                              <p:par>
                                <p:cTn id="2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50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216" grpId="0" animBg="1"/>
      <p:bldP spid="216" grpId="1" animBg="1"/>
      <p:bldP spid="217" grpId="0" animBg="1"/>
      <p:bldP spid="215" grpId="0" animBg="1"/>
      <p:bldP spid="215" grpId="1" animBg="1"/>
      <p:bldP spid="214" grpId="0" animBg="1"/>
      <p:bldP spid="214" grpId="1" animBg="1"/>
      <p:bldP spid="213" grpId="0" build="p"/>
      <p:bldP spid="183" grpId="0" animBg="1"/>
      <p:bldP spid="229" grpId="0"/>
      <p:bldP spid="234" grpId="0" animBg="1"/>
      <p:bldP spid="234" grpId="1" animBg="1"/>
      <p:bldP spid="218" grpId="0" animBg="1"/>
      <p:bldP spid="240" grpId="0" animBg="1"/>
      <p:bldP spid="240" grpId="1" animBg="1"/>
      <p:bldP spid="241" grpId="0"/>
      <p:bldP spid="241" grpId="1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22" grpId="0"/>
      <p:bldP spid="224" grpId="0"/>
      <p:bldP spid="223" grpId="0"/>
      <p:bldP spid="109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195" grpId="0" animBg="1"/>
      <p:bldP spid="195" grpId="1" animBg="1"/>
      <p:bldP spid="195" grpId="2" animBg="1"/>
      <p:bldP spid="31" grpId="0"/>
      <p:bldP spid="31" grpId="1"/>
      <p:bldP spid="200" grpId="0"/>
      <p:bldP spid="200" grpId="1"/>
      <p:bldP spid="201" grpId="0"/>
      <p:bldP spid="201" grpId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1" grpId="0" animBg="1"/>
      <p:bldP spid="101" grpId="1" animBg="1"/>
      <p:bldP spid="22536" grpId="0" animBg="1"/>
      <p:bldP spid="22536" grpId="1" animBg="1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526039" y="742950"/>
            <a:ext cx="2210783" cy="2547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4910978" y="510095"/>
            <a:ext cx="2009803" cy="2547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777800" y="1633063"/>
            <a:ext cx="232879" cy="2131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1744157" y="1645764"/>
            <a:ext cx="232305" cy="2014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24479" y="1636238"/>
            <a:ext cx="221430" cy="2131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386009" y="1991553"/>
            <a:ext cx="2164241" cy="23837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3" name="Rounded Rectangle 192"/>
          <p:cNvSpPr/>
          <p:nvPr/>
        </p:nvSpPr>
        <p:spPr bwMode="auto">
          <a:xfrm>
            <a:off x="438784" y="2367181"/>
            <a:ext cx="2428516" cy="23837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243692" y="4180322"/>
            <a:ext cx="363153" cy="18925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799913" y="4180322"/>
            <a:ext cx="248038" cy="18925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3354622" y="4180322"/>
            <a:ext cx="248038" cy="18925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3237473" y="2381643"/>
            <a:ext cx="2629734" cy="20944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2777800" y="1620364"/>
            <a:ext cx="1013309" cy="2131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734632" y="1631988"/>
            <a:ext cx="964129" cy="20891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17153" y="1620364"/>
            <a:ext cx="949103" cy="2131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prstClr val="white"/>
                </a:solidFill>
              </a:rPr>
              <a:t>`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552" y="200886"/>
            <a:ext cx="7020448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Metallic spheres of radii 6 cm, 8 cm and 10 cm, respectively,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melted to form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single solid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sphere. Find the radius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resulting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6810" y="2324785"/>
            <a:ext cx="2768707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bigger sphere 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3359" y="2324785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93706" y="2324785"/>
            <a:ext cx="273825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3 metallic spheres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7597" y="4497149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13651" y="4497149"/>
            <a:ext cx="6224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3296" y="131848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99770" y="1306144"/>
            <a:ext cx="28194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For the metallic spheres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917597" y="2744009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49194" y="2744009"/>
            <a:ext cx="59663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44416" y="2629864"/>
            <a:ext cx="416919" cy="551454"/>
            <a:chOff x="3775343" y="3996636"/>
            <a:chExt cx="416919" cy="551454"/>
          </a:xfrm>
          <a:effectLst/>
        </p:grpSpPr>
        <p:sp>
          <p:nvSpPr>
            <p:cNvPr id="126" name="Rectangle 125"/>
            <p:cNvSpPr/>
            <p:nvPr/>
          </p:nvSpPr>
          <p:spPr>
            <a:xfrm>
              <a:off x="3775343" y="3996636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780366" y="4224925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4166315" y="2744009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54143" y="2744009"/>
            <a:ext cx="54854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449365" y="2629832"/>
            <a:ext cx="416919" cy="551518"/>
            <a:chOff x="3775343" y="3996737"/>
            <a:chExt cx="416919" cy="551518"/>
          </a:xfrm>
          <a:effectLst/>
        </p:grpSpPr>
        <p:sp>
          <p:nvSpPr>
            <p:cNvPr id="132" name="Rectangle 131"/>
            <p:cNvSpPr/>
            <p:nvPr/>
          </p:nvSpPr>
          <p:spPr>
            <a:xfrm>
              <a:off x="3775343" y="399673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780366" y="4225090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5301156" y="2744009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99877" y="2744009"/>
            <a:ext cx="54854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559154" y="2633486"/>
            <a:ext cx="416919" cy="544210"/>
            <a:chOff x="3775343" y="4001499"/>
            <a:chExt cx="416919" cy="544210"/>
          </a:xfrm>
          <a:effectLst/>
        </p:grpSpPr>
        <p:sp>
          <p:nvSpPr>
            <p:cNvPr id="138" name="Rectangle 137"/>
            <p:cNvSpPr/>
            <p:nvPr/>
          </p:nvSpPr>
          <p:spPr>
            <a:xfrm>
              <a:off x="3775343" y="4001499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80366" y="4222544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2917597" y="3283464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563184" y="3283464"/>
            <a:ext cx="29046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37355" y="3283464"/>
            <a:ext cx="166322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219377" y="3165403"/>
            <a:ext cx="416919" cy="559286"/>
            <a:chOff x="3768993" y="4007852"/>
            <a:chExt cx="416919" cy="559286"/>
          </a:xfrm>
          <a:effectLst/>
        </p:grpSpPr>
        <p:sp>
          <p:nvSpPr>
            <p:cNvPr id="145" name="Rectangle 144"/>
            <p:cNvSpPr/>
            <p:nvPr/>
          </p:nvSpPr>
          <p:spPr>
            <a:xfrm>
              <a:off x="3768993" y="4007852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/>
          <p:cNvSpPr/>
          <p:nvPr/>
        </p:nvSpPr>
        <p:spPr>
          <a:xfrm>
            <a:off x="2917597" y="4121061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278763" y="4113366"/>
            <a:ext cx="48043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550999" y="4113366"/>
            <a:ext cx="79170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989149" y="4113366"/>
            <a:ext cx="9908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+ 10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V="1">
            <a:off x="3342954" y="3109815"/>
            <a:ext cx="4305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8" name="Straight Connector 157"/>
          <p:cNvCxnSpPr/>
          <p:nvPr/>
        </p:nvCxnSpPr>
        <p:spPr>
          <a:xfrm flipV="1">
            <a:off x="4547745" y="3109815"/>
            <a:ext cx="4305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9" name="Straight Connector 158"/>
          <p:cNvCxnSpPr/>
          <p:nvPr/>
        </p:nvCxnSpPr>
        <p:spPr>
          <a:xfrm flipV="1">
            <a:off x="5645178" y="3109815"/>
            <a:ext cx="4305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68" name="Rectangle 167"/>
          <p:cNvSpPr/>
          <p:nvPr/>
        </p:nvSpPr>
        <p:spPr>
          <a:xfrm>
            <a:off x="670749" y="1558803"/>
            <a:ext cx="450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69406" y="1558803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038087" y="1558803"/>
            <a:ext cx="74732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676400" y="1558803"/>
            <a:ext cx="450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913148" y="1558803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097078" y="1558803"/>
            <a:ext cx="74732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705100" y="1558803"/>
            <a:ext cx="450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922812" y="1558803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062932" y="1558803"/>
            <a:ext cx="80823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479370" y="1025343"/>
            <a:ext cx="5702355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6955" y="1071406"/>
            <a:ext cx="5598975" cy="237450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344638" y="1037609"/>
            <a:ext cx="453520" cy="301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486150" y="1041708"/>
            <a:ext cx="2802795" cy="301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Volume of bigger sphere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88200" y="1031548"/>
            <a:ext cx="324654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3 metallic spheres</a:t>
            </a:r>
            <a:endParaRPr lang="en-US" sz="15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708680" y="4497149"/>
            <a:ext cx="81311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+ 512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328774" y="4497149"/>
            <a:ext cx="95263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13867" y="1963663"/>
            <a:ext cx="432463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Let the radius of new sphere be ‘R’ cm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273523" y="2744009"/>
            <a:ext cx="57419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960301" y="2629864"/>
            <a:ext cx="416919" cy="551454"/>
            <a:chOff x="3775343" y="3996636"/>
            <a:chExt cx="416919" cy="551454"/>
          </a:xfrm>
          <a:effectLst/>
        </p:grpSpPr>
        <p:sp>
          <p:nvSpPr>
            <p:cNvPr id="114" name="Rectangle 113"/>
            <p:cNvSpPr/>
            <p:nvPr/>
          </p:nvSpPr>
          <p:spPr>
            <a:xfrm>
              <a:off x="3775343" y="3996636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80366" y="4224925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/>
          <p:cNvSpPr/>
          <p:nvPr/>
        </p:nvSpPr>
        <p:spPr>
          <a:xfrm>
            <a:off x="2273523" y="3283464"/>
            <a:ext cx="57419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953667" y="3169319"/>
            <a:ext cx="416919" cy="551454"/>
            <a:chOff x="3775343" y="3996636"/>
            <a:chExt cx="416919" cy="551454"/>
          </a:xfrm>
          <a:effectLst/>
        </p:grpSpPr>
        <p:sp>
          <p:nvSpPr>
            <p:cNvPr id="119" name="Rectangle 118"/>
            <p:cNvSpPr/>
            <p:nvPr/>
          </p:nvSpPr>
          <p:spPr>
            <a:xfrm>
              <a:off x="3775343" y="3996636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780366" y="4224925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/>
          <p:cNvCxnSpPr/>
          <p:nvPr/>
        </p:nvCxnSpPr>
        <p:spPr>
          <a:xfrm flipH="1">
            <a:off x="2349409" y="3359171"/>
            <a:ext cx="86026" cy="17175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3674952" y="3359171"/>
            <a:ext cx="86026" cy="17175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379489" y="3277699"/>
            <a:ext cx="114501" cy="334694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2105543" y="3277699"/>
            <a:ext cx="113166" cy="334694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366178" y="4121061"/>
            <a:ext cx="46839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14023" y="327576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14023" y="411336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366178" y="4497149"/>
            <a:ext cx="46839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14023" y="448945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53877" y="3716105"/>
            <a:ext cx="266355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766" y="3744725"/>
            <a:ext cx="278868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sphere?</a:t>
            </a:r>
            <a:endParaRPr 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67743" y="3771221"/>
            <a:ext cx="997596" cy="551454"/>
            <a:chOff x="6460493" y="4211313"/>
            <a:chExt cx="997596" cy="551454"/>
          </a:xfrm>
        </p:grpSpPr>
        <p:sp>
          <p:nvSpPr>
            <p:cNvPr id="91" name="Rectangle 90"/>
            <p:cNvSpPr/>
            <p:nvPr/>
          </p:nvSpPr>
          <p:spPr>
            <a:xfrm>
              <a:off x="6765271" y="4325457"/>
              <a:ext cx="692818" cy="3231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srgbClr val="FFFF00"/>
                  </a:solidFill>
                  <a:latin typeface="Bookman Old Style"/>
                </a:rPr>
                <a:t>× </a:t>
              </a:r>
              <a:r>
                <a:rPr lang="en-US" sz="1500" b="1" dirty="0" smtClean="0">
                  <a:solidFill>
                    <a:srgbClr val="FFFF00"/>
                  </a:solidFill>
                  <a:latin typeface="Symbol" panose="05050102010706020507" pitchFamily="18" charset="2"/>
                </a:rPr>
                <a:t>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5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460493" y="4211313"/>
              <a:ext cx="416919" cy="551454"/>
              <a:chOff x="3775343" y="3996636"/>
              <a:chExt cx="416919" cy="551454"/>
            </a:xfrm>
            <a:effectLst/>
          </p:grpSpPr>
          <p:sp>
            <p:nvSpPr>
              <p:cNvPr id="93" name="Rectangle 92"/>
              <p:cNvSpPr/>
              <p:nvPr/>
            </p:nvSpPr>
            <p:spPr>
              <a:xfrm>
                <a:off x="3775343" y="3996636"/>
                <a:ext cx="416919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4</a:t>
                </a:r>
                <a:endParaRPr lang="en-US" sz="15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86716" y="4224925"/>
                <a:ext cx="39746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5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Oval 148"/>
          <p:cNvSpPr/>
          <p:nvPr/>
        </p:nvSpPr>
        <p:spPr>
          <a:xfrm>
            <a:off x="7010400" y="941070"/>
            <a:ext cx="1706880" cy="1706880"/>
          </a:xfrm>
          <a:prstGeom prst="ellipse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914790" y="1738313"/>
            <a:ext cx="7457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= ?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885775" y="1781630"/>
            <a:ext cx="822960" cy="1079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7848494" y="1752627"/>
            <a:ext cx="63278" cy="6080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295304" y="3821326"/>
            <a:ext cx="201795" cy="1855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813175" y="3819823"/>
            <a:ext cx="197819" cy="1969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342913" y="3823274"/>
            <a:ext cx="184509" cy="1836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919800" y="371543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63900" y="3715435"/>
            <a:ext cx="166322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399092" y="3715435"/>
            <a:ext cx="42030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09600" y="37147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508399" y="3692153"/>
            <a:ext cx="266355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0288" y="3720773"/>
            <a:ext cx="278868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sphere?</a:t>
            </a:r>
            <a:endParaRPr 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422265" y="3747269"/>
            <a:ext cx="1060113" cy="551454"/>
            <a:chOff x="6460493" y="4211313"/>
            <a:chExt cx="1060113" cy="551454"/>
          </a:xfrm>
        </p:grpSpPr>
        <p:sp>
          <p:nvSpPr>
            <p:cNvPr id="104" name="Rectangle 103"/>
            <p:cNvSpPr/>
            <p:nvPr/>
          </p:nvSpPr>
          <p:spPr>
            <a:xfrm>
              <a:off x="6765271" y="4325457"/>
              <a:ext cx="755335" cy="3231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srgbClr val="FFFF00"/>
                  </a:solidFill>
                  <a:latin typeface="Bookman Old Style"/>
                </a:rPr>
                <a:t>× </a:t>
              </a:r>
              <a:r>
                <a:rPr lang="en-US" sz="1500" b="1" dirty="0" smtClean="0">
                  <a:solidFill>
                    <a:srgbClr val="FFFF00"/>
                  </a:solidFill>
                  <a:latin typeface="Symbol" panose="05050102010706020507" pitchFamily="18" charset="2"/>
                </a:rPr>
                <a:t> </a:t>
              </a:r>
              <a:r>
                <a:rPr lang="en-US" sz="15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5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60493" y="4211313"/>
              <a:ext cx="416919" cy="551454"/>
              <a:chOff x="3775343" y="3996636"/>
              <a:chExt cx="416919" cy="551454"/>
            </a:xfrm>
            <a:effectLst/>
          </p:grpSpPr>
          <p:sp>
            <p:nvSpPr>
              <p:cNvPr id="106" name="Rectangle 105"/>
              <p:cNvSpPr/>
              <p:nvPr/>
            </p:nvSpPr>
            <p:spPr>
              <a:xfrm>
                <a:off x="3775343" y="3996636"/>
                <a:ext cx="416919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4</a:t>
                </a:r>
                <a:endParaRPr lang="en-US" sz="15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786716" y="4224925"/>
                <a:ext cx="39746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5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547745" y="1445437"/>
            <a:ext cx="2027447" cy="873062"/>
            <a:chOff x="449580" y="5452110"/>
            <a:chExt cx="3397512" cy="1463040"/>
          </a:xfrm>
        </p:grpSpPr>
        <p:sp>
          <p:nvSpPr>
            <p:cNvPr id="160" name="Oval 159"/>
            <p:cNvSpPr/>
            <p:nvPr/>
          </p:nvSpPr>
          <p:spPr>
            <a:xfrm>
              <a:off x="449580" y="5834665"/>
              <a:ext cx="731520" cy="73152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1262380" y="5784228"/>
              <a:ext cx="914400" cy="91440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280920" y="5452110"/>
              <a:ext cx="1463040" cy="146304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1812" y="6160771"/>
              <a:ext cx="775280" cy="3094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rgbClr val="FFFF00"/>
                  </a:solidFill>
                  <a:latin typeface="Bookman Old Style" pitchFamily="18" charset="0"/>
                </a:rPr>
                <a:t>10cm</a:t>
              </a:r>
              <a:endParaRPr lang="en-US" sz="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91" name="Straight Arrow Connector 190"/>
            <p:cNvCxnSpPr>
              <a:endCxn id="162" idx="6"/>
            </p:cNvCxnSpPr>
            <p:nvPr/>
          </p:nvCxnSpPr>
          <p:spPr>
            <a:xfrm flipV="1">
              <a:off x="3017520" y="6183630"/>
              <a:ext cx="72644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694180" y="6245237"/>
              <a:ext cx="482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1670993" y="6207483"/>
              <a:ext cx="668859" cy="3094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rgbClr val="FFFF00"/>
                  </a:solidFill>
                  <a:latin typeface="Bookman Old Style" pitchFamily="18" charset="0"/>
                </a:rPr>
                <a:t>8cm</a:t>
              </a:r>
              <a:endParaRPr lang="en-US" sz="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60092" y="6152318"/>
              <a:ext cx="659744" cy="3094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rgbClr val="FFFF00"/>
                  </a:solidFill>
                  <a:latin typeface="Bookman Old Style" pitchFamily="18" charset="0"/>
                </a:rPr>
                <a:t>6 cm</a:t>
              </a:r>
              <a:endParaRPr lang="en-US" sz="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V="1">
              <a:off x="804923" y="6195253"/>
              <a:ext cx="372778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797271" y="6178292"/>
              <a:ext cx="35533" cy="3483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3008419" y="6152318"/>
              <a:ext cx="71303" cy="67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1700342" y="6226538"/>
              <a:ext cx="38476" cy="3847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6513648" y="1511481"/>
            <a:ext cx="4619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ookman Old Style" pitchFamily="18" charset="0"/>
              </a:rPr>
              <a:t>=</a:t>
            </a:r>
            <a:endParaRPr lang="en-US" sz="3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185" grpId="0" animBg="1"/>
      <p:bldP spid="185" grpId="1" animBg="1"/>
      <p:bldP spid="194" grpId="0" animBg="1"/>
      <p:bldP spid="194" grpId="1" animBg="1"/>
      <p:bldP spid="195" grpId="0" animBg="1"/>
      <p:bldP spid="195" grpId="1" animBg="1"/>
      <p:bldP spid="110" grpId="0" animBg="1"/>
      <p:bldP spid="110" grpId="1" animBg="1"/>
      <p:bldP spid="193" grpId="0" animBg="1"/>
      <p:bldP spid="193" grpId="1" animBg="1"/>
      <p:bldP spid="188" grpId="0" animBg="1"/>
      <p:bldP spid="188" grpId="1" animBg="1"/>
      <p:bldP spid="187" grpId="0" animBg="1"/>
      <p:bldP spid="187" grpId="1" animBg="1"/>
      <p:bldP spid="186" grpId="0" animBg="1"/>
      <p:bldP spid="186" grpId="1" animBg="1"/>
      <p:bldP spid="88" grpId="0" animBg="1"/>
      <p:bldP spid="88" grpId="1" animBg="1"/>
      <p:bldP spid="165" grpId="0" animBg="1"/>
      <p:bldP spid="165" grpId="1" animBg="1"/>
      <p:bldP spid="164" grpId="0" animBg="1"/>
      <p:bldP spid="164" grpId="1" animBg="1"/>
      <p:bldP spid="163" grpId="0" animBg="1"/>
      <p:bldP spid="163" grpId="1" animBg="1"/>
      <p:bldP spid="12" grpId="0"/>
      <p:bldP spid="13" grpId="0"/>
      <p:bldP spid="14" grpId="0"/>
      <p:bldP spid="40" grpId="0"/>
      <p:bldP spid="42" grpId="0"/>
      <p:bldP spid="123" grpId="0"/>
      <p:bldP spid="124" grpId="0"/>
      <p:bldP spid="129" grpId="0"/>
      <p:bldP spid="130" grpId="0"/>
      <p:bldP spid="135" grpId="0"/>
      <p:bldP spid="136" grpId="0"/>
      <p:bldP spid="141" grpId="0"/>
      <p:bldP spid="142" grpId="0"/>
      <p:bldP spid="143" grpId="0"/>
      <p:bldP spid="148" grpId="0"/>
      <p:bldP spid="150" grpId="0"/>
      <p:bldP spid="155" grpId="0"/>
      <p:bldP spid="156" grpId="0"/>
      <p:bldP spid="11" grpId="0" animBg="1"/>
      <p:bldP spid="11" grpId="1" animBg="1"/>
      <p:bldP spid="11" grpId="2" animBg="1"/>
      <p:bldP spid="189" grpId="0"/>
      <p:bldP spid="190" grpId="0"/>
      <p:bldP spid="192" grpId="0"/>
      <p:bldP spid="111" grpId="0"/>
      <p:bldP spid="117" grpId="0"/>
      <p:bldP spid="183" grpId="0"/>
      <p:bldP spid="196" grpId="0"/>
      <p:bldP spid="197" grpId="0"/>
      <p:bldP spid="198" grpId="0"/>
      <p:bldP spid="199" grpId="0"/>
      <p:bldP spid="19" grpId="0" animBg="1"/>
      <p:bldP spid="19" grpId="1" animBg="1"/>
      <p:bldP spid="20" grpId="0"/>
      <p:bldP spid="20" grpId="1"/>
      <p:bldP spid="166" grpId="0" animBg="1"/>
      <p:bldP spid="166" grpId="1" animBg="1"/>
      <p:bldP spid="204" grpId="0" animBg="1"/>
      <p:bldP spid="204" grpId="1" animBg="1"/>
      <p:bldP spid="205" grpId="0" animBg="1"/>
      <p:bldP spid="205" grpId="1" animBg="1"/>
      <p:bldP spid="206" grpId="0"/>
      <p:bldP spid="207" grpId="0"/>
      <p:bldP spid="208" grpId="0"/>
      <p:bldP spid="209" grpId="0"/>
      <p:bldP spid="101" grpId="0" animBg="1"/>
      <p:bldP spid="101" grpId="1" animBg="1"/>
      <p:bldP spid="102" grpId="0"/>
      <p:bldP spid="10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4547745" y="1445437"/>
            <a:ext cx="2027447" cy="873062"/>
            <a:chOff x="449580" y="5452110"/>
            <a:chExt cx="3397512" cy="1463040"/>
          </a:xfrm>
        </p:grpSpPr>
        <p:sp>
          <p:nvSpPr>
            <p:cNvPr id="111" name="Oval 110"/>
            <p:cNvSpPr/>
            <p:nvPr/>
          </p:nvSpPr>
          <p:spPr>
            <a:xfrm>
              <a:off x="449580" y="5834665"/>
              <a:ext cx="731520" cy="731520"/>
            </a:xfrm>
            <a:prstGeom prst="ellipse">
              <a:avLst/>
            </a:prstGeom>
            <a:solidFill>
              <a:srgbClr val="292929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262380" y="5784228"/>
              <a:ext cx="914400" cy="91440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280920" y="5452110"/>
              <a:ext cx="1463040" cy="1463040"/>
            </a:xfrm>
            <a:prstGeom prst="ellipse">
              <a:avLst/>
            </a:prstGeom>
            <a:solidFill>
              <a:srgbClr val="29292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071812" y="6160771"/>
              <a:ext cx="775280" cy="3094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rgbClr val="FFFF00"/>
                  </a:solidFill>
                  <a:latin typeface="Bookman Old Style" pitchFamily="18" charset="0"/>
                </a:rPr>
                <a:t>10cm</a:t>
              </a:r>
              <a:endParaRPr lang="en-US" sz="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29" name="Straight Arrow Connector 128"/>
            <p:cNvCxnSpPr>
              <a:endCxn id="113" idx="6"/>
            </p:cNvCxnSpPr>
            <p:nvPr/>
          </p:nvCxnSpPr>
          <p:spPr>
            <a:xfrm flipV="1">
              <a:off x="3017520" y="6183630"/>
              <a:ext cx="72644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1694180" y="6245237"/>
              <a:ext cx="482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670993" y="6207483"/>
              <a:ext cx="668859" cy="3094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rgbClr val="FFFF00"/>
                  </a:solidFill>
                  <a:latin typeface="Bookman Old Style" pitchFamily="18" charset="0"/>
                </a:rPr>
                <a:t>8cm</a:t>
              </a:r>
              <a:endParaRPr lang="en-US" sz="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0092" y="6152318"/>
              <a:ext cx="659744" cy="3094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rgbClr val="FFFF00"/>
                  </a:solidFill>
                  <a:latin typeface="Bookman Old Style" pitchFamily="18" charset="0"/>
                </a:rPr>
                <a:t>6 cm</a:t>
              </a:r>
              <a:endParaRPr lang="en-US" sz="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 flipV="1">
              <a:off x="804923" y="6195253"/>
              <a:ext cx="372778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97271" y="6178292"/>
              <a:ext cx="35533" cy="3483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3008419" y="6152318"/>
              <a:ext cx="71303" cy="67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700342" y="6226538"/>
              <a:ext cx="38476" cy="3847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513648" y="1511481"/>
            <a:ext cx="4619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ookman Old Style" pitchFamily="18" charset="0"/>
              </a:rPr>
              <a:t>=</a:t>
            </a:r>
            <a:endParaRPr lang="en-US" sz="3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552" y="200886"/>
            <a:ext cx="7401448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Metallic spheres of radii 6 cm, 8 cm and 10 cm, respectively,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melted to form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single solid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sphere. Find the radius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resulting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3296" y="131848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6525" y="3692293"/>
            <a:ext cx="450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28391" y="3692293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76134" y="3692293"/>
            <a:ext cx="80823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72970" y="4122651"/>
            <a:ext cx="4088560" cy="26195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5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6459" y="4077385"/>
            <a:ext cx="4201791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resulting sphere is 12 cm.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4424" y="4077385"/>
            <a:ext cx="3333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095539" y="2780896"/>
                <a:ext cx="2677015" cy="355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5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                                  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39" y="2780896"/>
                <a:ext cx="2677015" cy="3551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1934106" y="2796895"/>
            <a:ext cx="31461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48176" y="2796895"/>
            <a:ext cx="35600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346767" y="3133143"/>
            <a:ext cx="62154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4" name="Rectangle 103"/>
          <p:cNvSpPr/>
          <p:nvPr/>
        </p:nvSpPr>
        <p:spPr>
          <a:xfrm>
            <a:off x="1934106" y="3281482"/>
            <a:ext cx="31461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40591" y="3281482"/>
            <a:ext cx="3190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110156" y="3133143"/>
            <a:ext cx="63403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" name="Rectangle 106"/>
          <p:cNvSpPr/>
          <p:nvPr/>
        </p:nvSpPr>
        <p:spPr>
          <a:xfrm>
            <a:off x="2431095" y="3281482"/>
            <a:ext cx="6414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3912032" y="3133143"/>
            <a:ext cx="6403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2805792" y="3281482"/>
            <a:ext cx="6414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635982" y="3281482"/>
            <a:ext cx="38039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479370" y="1025343"/>
            <a:ext cx="5702355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344638" y="1037609"/>
            <a:ext cx="453520" cy="301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486150" y="1041708"/>
            <a:ext cx="2802795" cy="301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Volume of bigger sphere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8200" y="1031548"/>
            <a:ext cx="324654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3 metallic spheres</a:t>
            </a:r>
            <a:endParaRPr lang="en-US" sz="15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61825" y="2858185"/>
                <a:ext cx="240642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500" b="1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25" y="2858185"/>
                <a:ext cx="2406428" cy="3231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474424" y="2796895"/>
            <a:ext cx="3333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74424" y="3281482"/>
            <a:ext cx="3333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74424" y="3692293"/>
            <a:ext cx="3333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162685" y="2843061"/>
            <a:ext cx="220940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9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4424" y="2406043"/>
            <a:ext cx="29936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633770" y="2406043"/>
            <a:ext cx="43053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31391" y="2406043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143025" y="2390044"/>
                <a:ext cx="1033937" cy="355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5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         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5" y="2390044"/>
                <a:ext cx="1033937" cy="3551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/>
          <p:cNvSpPr/>
          <p:nvPr/>
        </p:nvSpPr>
        <p:spPr>
          <a:xfrm>
            <a:off x="2201735" y="2452209"/>
            <a:ext cx="220940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9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10408" y="2477185"/>
            <a:ext cx="79057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1728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010400" y="941070"/>
            <a:ext cx="1706880" cy="1706880"/>
          </a:xfrm>
          <a:prstGeom prst="ellipse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885775" y="1781630"/>
            <a:ext cx="822960" cy="1079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13627" y="1757370"/>
            <a:ext cx="7457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= ?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96567" y="1777109"/>
            <a:ext cx="1002197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R = 12 cm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57200" y="1972466"/>
            <a:ext cx="3333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31620" y="1972466"/>
            <a:ext cx="45753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43595" y="1972466"/>
            <a:ext cx="79057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1728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28986" y="1972466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926137" y="1527053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231773" y="1527053"/>
            <a:ext cx="6224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26802" y="1527053"/>
            <a:ext cx="81311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+ 512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346896" y="1527053"/>
            <a:ext cx="95263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581150" y="1504950"/>
            <a:ext cx="46839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299777" y="1799476"/>
            <a:ext cx="184245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63" name="Picture 62" descr="education-blackboard-backgrounds-powerpoint.jpg"/>
          <p:cNvPicPr>
            <a:picLocks noChangeAspect="1"/>
          </p:cNvPicPr>
          <p:nvPr/>
        </p:nvPicPr>
        <p:blipFill rotWithShape="1">
          <a:blip r:embed="rId5" cstate="print"/>
          <a:srcRect t="1738" b="1393"/>
          <a:stretch/>
        </p:blipFill>
        <p:spPr>
          <a:xfrm>
            <a:off x="4953000" y="1598028"/>
            <a:ext cx="1733550" cy="3107322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5686425" y="1855202"/>
            <a:ext cx="0" cy="268822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943009" y="1599165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91418" y="185581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648325" y="1855818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1728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16452" y="2104595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864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91418" y="210459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5939790" y="1870710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716452" y="2378666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432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91418" y="237866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5949316" y="2142193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716452" y="2644949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216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91418" y="264494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5958834" y="2408476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667370" y="291148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108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91418" y="291148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5949316" y="2675007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84580" y="317384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54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91418" y="317384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5955022" y="2937373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784580" y="342150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27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391418" y="342150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5954082" y="3185033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852707" y="368387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9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91418" y="368387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5949319" y="3447399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852707" y="39355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91418" y="39355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5949316" y="3699105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852707" y="420487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434866" y="1903041"/>
            <a:ext cx="251657" cy="23433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prstClr val="white"/>
                </a:solidFill>
              </a:rPr>
              <a:t>`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848494" y="1752627"/>
            <a:ext cx="63278" cy="6080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51" grpId="0" animBg="1"/>
      <p:bldP spid="52" grpId="0"/>
      <p:bldP spid="53" grpId="0"/>
      <p:bldP spid="97" grpId="0"/>
      <p:bldP spid="98" grpId="0"/>
      <p:bldP spid="102" grpId="0"/>
      <p:bldP spid="104" grpId="0"/>
      <p:bldP spid="105" grpId="0"/>
      <p:bldP spid="107" grpId="0"/>
      <p:bldP spid="109" grpId="0"/>
      <p:bldP spid="110" grpId="0"/>
      <p:bldP spid="2" grpId="0"/>
      <p:bldP spid="134" grpId="0"/>
      <p:bldP spid="135" grpId="0"/>
      <p:bldP spid="136" grpId="0"/>
      <p:bldP spid="138" grpId="0"/>
      <p:bldP spid="130" grpId="0"/>
      <p:bldP spid="131" grpId="0"/>
      <p:bldP spid="139" grpId="0"/>
      <p:bldP spid="140" grpId="0"/>
      <p:bldP spid="141" grpId="0"/>
      <p:bldP spid="142" grpId="0"/>
      <p:bldP spid="99" grpId="1"/>
      <p:bldP spid="100" grpId="0"/>
      <p:bldP spid="115" grpId="0"/>
      <p:bldP spid="120" grpId="0"/>
      <p:bldP spid="121" grpId="0"/>
      <p:bldP spid="122" grpId="0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2" grpId="0"/>
      <p:bldP spid="72" grpId="1"/>
      <p:bldP spid="73" grpId="0"/>
      <p:bldP spid="73" grpId="1"/>
      <p:bldP spid="75" grpId="0"/>
      <p:bldP spid="75" grpId="1"/>
      <p:bldP spid="76" grpId="0"/>
      <p:bldP spid="76" grpId="1"/>
      <p:bldP spid="78" grpId="0"/>
      <p:bldP spid="78" grpId="1"/>
      <p:bldP spid="79" grpId="0"/>
      <p:bldP spid="79" grpId="1"/>
      <p:bldP spid="81" grpId="0"/>
      <p:bldP spid="81" grpId="1"/>
      <p:bldP spid="82" grpId="0"/>
      <p:bldP spid="82" grpId="1"/>
      <p:bldP spid="84" grpId="0"/>
      <p:bldP spid="84" grpId="1"/>
      <p:bldP spid="85" grpId="0"/>
      <p:bldP spid="85" grpId="1"/>
      <p:bldP spid="90" grpId="0"/>
      <p:bldP spid="90" grpId="1"/>
      <p:bldP spid="91" grpId="0"/>
      <p:bldP spid="91" grpId="1"/>
      <p:bldP spid="93" grpId="0"/>
      <p:bldP spid="93" grpId="1"/>
      <p:bldP spid="94" grpId="0"/>
      <p:bldP spid="94" grpId="1"/>
      <p:bldP spid="96" grpId="0"/>
      <p:bldP spid="96" grpId="1"/>
      <p:bldP spid="133" grpId="0" animBg="1"/>
      <p:bldP spid="13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399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3236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488950" y="396434"/>
            <a:ext cx="4837430" cy="24317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066186" y="198826"/>
            <a:ext cx="896589" cy="2078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87994" y="623953"/>
            <a:ext cx="4283512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131822" y="1533867"/>
            <a:ext cx="36250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062955" y="1269700"/>
            <a:ext cx="55464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1.4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4288" y="1344106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746815" y="628650"/>
            <a:ext cx="3520885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399248" y="185887"/>
            <a:ext cx="1486952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400300" y="609959"/>
            <a:ext cx="2288097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41020" y="188713"/>
            <a:ext cx="1626257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45337" y="988746"/>
            <a:ext cx="4588663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4648207" y="831934"/>
            <a:ext cx="3200401" cy="68013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365198" y="391333"/>
            <a:ext cx="1483276" cy="2486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33493" y="185887"/>
            <a:ext cx="3992694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923525" y="1581150"/>
            <a:ext cx="7315200" cy="3383280"/>
          </a:xfrm>
          <a:prstGeom prst="cube">
            <a:avLst/>
          </a:prstGeom>
          <a:solidFill>
            <a:srgbClr val="E8B7B7">
              <a:lumMod val="50000"/>
            </a:srgb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7" name="Can 136"/>
          <p:cNvSpPr/>
          <p:nvPr/>
        </p:nvSpPr>
        <p:spPr>
          <a:xfrm>
            <a:off x="1828800" y="1855000"/>
            <a:ext cx="1371600" cy="2743200"/>
          </a:xfrm>
          <a:prstGeom prst="can">
            <a:avLst/>
          </a:prstGeom>
          <a:solidFill>
            <a:srgbClr val="E8B7B7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8" name="Can 137"/>
          <p:cNvSpPr/>
          <p:nvPr/>
        </p:nvSpPr>
        <p:spPr>
          <a:xfrm>
            <a:off x="1828800" y="1855000"/>
            <a:ext cx="1371600" cy="2743200"/>
          </a:xfrm>
          <a:prstGeom prst="can">
            <a:avLst/>
          </a:prstGeom>
          <a:noFill/>
          <a:ln w="19050" cap="flat" cmpd="sng" algn="ctr">
            <a:solidFill>
              <a:srgbClr val="000000"/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9" name="Parallelogram 138"/>
          <p:cNvSpPr/>
          <p:nvPr/>
        </p:nvSpPr>
        <p:spPr>
          <a:xfrm>
            <a:off x="965200" y="1591675"/>
            <a:ext cx="4023360" cy="821954"/>
          </a:xfrm>
          <a:prstGeom prst="parallelogram">
            <a:avLst>
              <a:gd name="adj" fmla="val 99511"/>
            </a:avLst>
          </a:prstGeom>
          <a:solidFill>
            <a:srgbClr val="00B050">
              <a:alpha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828800" y="1855000"/>
            <a:ext cx="1371600" cy="338328"/>
          </a:xfrm>
          <a:prstGeom prst="ellipse">
            <a:avLst/>
          </a:prstGeom>
          <a:solidFill>
            <a:srgbClr val="E8B7B7">
              <a:lumMod val="5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1" name="Parallelogram 140"/>
          <p:cNvSpPr/>
          <p:nvPr/>
        </p:nvSpPr>
        <p:spPr>
          <a:xfrm>
            <a:off x="3590722" y="1600104"/>
            <a:ext cx="4617720" cy="813816"/>
          </a:xfrm>
          <a:prstGeom prst="parallelogram">
            <a:avLst>
              <a:gd name="adj" fmla="val 99511"/>
            </a:avLst>
          </a:prstGeom>
          <a:solidFill>
            <a:srgbClr val="00B050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62180" y="1454835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4206245" y="1761791"/>
            <a:ext cx="3113161" cy="738751"/>
            <a:chOff x="4206240" y="1827020"/>
            <a:chExt cx="3113161" cy="738751"/>
          </a:xfrm>
          <a:solidFill>
            <a:srgbClr val="E8B7B7">
              <a:lumMod val="50000"/>
            </a:srgbClr>
          </a:solidFill>
        </p:grpSpPr>
        <p:grpSp>
          <p:nvGrpSpPr>
            <p:cNvPr id="143" name="Group 142"/>
            <p:cNvGrpSpPr/>
            <p:nvPr/>
          </p:nvGrpSpPr>
          <p:grpSpPr>
            <a:xfrm>
              <a:off x="4206240" y="1827020"/>
              <a:ext cx="3113161" cy="738751"/>
              <a:chOff x="4206240" y="1623820"/>
              <a:chExt cx="3113161" cy="738751"/>
            </a:xfrm>
            <a:grpFill/>
          </p:grpSpPr>
          <p:sp>
            <p:nvSpPr>
              <p:cNvPr id="145" name="Parallelogram 144"/>
              <p:cNvSpPr/>
              <p:nvPr/>
            </p:nvSpPr>
            <p:spPr>
              <a:xfrm>
                <a:off x="4206240" y="1623820"/>
                <a:ext cx="3108960" cy="548640"/>
              </a:xfrm>
              <a:prstGeom prst="parallelogram">
                <a:avLst>
                  <a:gd name="adj" fmla="val 99511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 dirty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206240" y="2170547"/>
                <a:ext cx="2560320" cy="192024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47" name="Parallelogram 146"/>
              <p:cNvSpPr/>
              <p:nvPr/>
            </p:nvSpPr>
            <p:spPr>
              <a:xfrm rot="5400000" flipH="1">
                <a:off x="6679321" y="1721049"/>
                <a:ext cx="731520" cy="548640"/>
              </a:xfrm>
              <a:prstGeom prst="parallelogram">
                <a:avLst>
                  <a:gd name="adj" fmla="val 99074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4760348" y="1834261"/>
              <a:ext cx="0" cy="18288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sp>
        <p:nvSpPr>
          <p:cNvPr id="148" name="Parallelogram 147"/>
          <p:cNvSpPr/>
          <p:nvPr/>
        </p:nvSpPr>
        <p:spPr>
          <a:xfrm>
            <a:off x="4206240" y="1763560"/>
            <a:ext cx="3108960" cy="548640"/>
          </a:xfrm>
          <a:prstGeom prst="parallelogram">
            <a:avLst>
              <a:gd name="adj" fmla="val 99511"/>
            </a:avLst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85083" y="1356727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934415" y="1751396"/>
            <a:ext cx="6446520" cy="911060"/>
            <a:chOff x="934415" y="1816636"/>
            <a:chExt cx="6446520" cy="911060"/>
          </a:xfrm>
        </p:grpSpPr>
        <p:sp>
          <p:nvSpPr>
            <p:cNvPr id="150" name="Rectangle 149"/>
            <p:cNvSpPr/>
            <p:nvPr/>
          </p:nvSpPr>
          <p:spPr>
            <a:xfrm>
              <a:off x="4160520" y="2383907"/>
              <a:ext cx="2651760" cy="274320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51" name="Parallelogram 150"/>
            <p:cNvSpPr/>
            <p:nvPr/>
          </p:nvSpPr>
          <p:spPr>
            <a:xfrm rot="5400000" flipH="1">
              <a:off x="6655929" y="1921792"/>
              <a:ext cx="804672" cy="594360"/>
            </a:xfrm>
            <a:prstGeom prst="parallelogram">
              <a:avLst>
                <a:gd name="adj" fmla="val 99074"/>
              </a:avLst>
            </a:prstGeom>
            <a:solidFill>
              <a:srgbClr val="00B050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137262" y="2499096"/>
              <a:ext cx="2743200" cy="228600"/>
            </a:xfrm>
            <a:prstGeom prst="rect">
              <a:avLst/>
            </a:prstGeom>
            <a:solidFill>
              <a:srgbClr val="E8B7B7">
                <a:lumMod val="5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934415" y="2493211"/>
              <a:ext cx="64465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sp>
        <p:nvSpPr>
          <p:cNvPr id="154" name="Rectangle 153"/>
          <p:cNvSpPr/>
          <p:nvPr/>
        </p:nvSpPr>
        <p:spPr>
          <a:xfrm>
            <a:off x="4754880" y="1778791"/>
            <a:ext cx="274320" cy="274320"/>
          </a:xfrm>
          <a:prstGeom prst="rect">
            <a:avLst/>
          </a:prstGeom>
          <a:solidFill>
            <a:srgbClr val="E8B7B7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1730030" y="2007245"/>
            <a:ext cx="0" cy="2468880"/>
          </a:xfrm>
          <a:prstGeom prst="straightConnector1">
            <a:avLst/>
          </a:prstGeom>
          <a:noFill/>
          <a:ln w="19050" cap="flat" cmpd="sng" algn="ctr">
            <a:solidFill>
              <a:srgbClr val="FFFF00"/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111" name="Group 110"/>
          <p:cNvGrpSpPr/>
          <p:nvPr/>
        </p:nvGrpSpPr>
        <p:grpSpPr>
          <a:xfrm>
            <a:off x="4206240" y="1565910"/>
            <a:ext cx="3113161" cy="738751"/>
            <a:chOff x="4206240" y="1623820"/>
            <a:chExt cx="3113161" cy="738751"/>
          </a:xfrm>
          <a:solidFill>
            <a:srgbClr val="E8B7B7">
              <a:lumMod val="50000"/>
            </a:srgbClr>
          </a:solidFill>
        </p:grpSpPr>
        <p:sp>
          <p:nvSpPr>
            <p:cNvPr id="113" name="Parallelogram 112"/>
            <p:cNvSpPr/>
            <p:nvPr/>
          </p:nvSpPr>
          <p:spPr>
            <a:xfrm>
              <a:off x="4206240" y="1623820"/>
              <a:ext cx="3108960" cy="548640"/>
            </a:xfrm>
            <a:prstGeom prst="parallelogram">
              <a:avLst>
                <a:gd name="adj" fmla="val 99511"/>
              </a:avLst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06240" y="2170547"/>
              <a:ext cx="2560320" cy="192024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15" name="Parallelogram 114"/>
            <p:cNvSpPr/>
            <p:nvPr/>
          </p:nvSpPr>
          <p:spPr>
            <a:xfrm rot="5400000" flipH="1">
              <a:off x="6679321" y="1721049"/>
              <a:ext cx="731520" cy="548640"/>
            </a:xfrm>
            <a:prstGeom prst="parallelogram">
              <a:avLst>
                <a:gd name="adj" fmla="val 99074"/>
              </a:avLst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136531" y="315940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 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824170" y="2019945"/>
            <a:ext cx="1371600" cy="0"/>
          </a:xfrm>
          <a:prstGeom prst="straightConnector1">
            <a:avLst/>
          </a:prstGeom>
          <a:noFill/>
          <a:ln w="19050" cap="flat" cmpd="sng" algn="ctr">
            <a:solidFill>
              <a:srgbClr val="FFFF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2173488" y="19438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1.4 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258556" y="239076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55 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4193450" y="2368130"/>
            <a:ext cx="260604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61" name="Straight Arrow Connector 160"/>
          <p:cNvCxnSpPr/>
          <p:nvPr/>
        </p:nvCxnSpPr>
        <p:spPr>
          <a:xfrm flipV="1">
            <a:off x="6812280" y="1771940"/>
            <a:ext cx="601690" cy="5911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7029920" y="19683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14 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856155" y="1029459"/>
            <a:ext cx="2085830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6703733" y="2087041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88" name="Rounded Rectangle 87"/>
          <p:cNvSpPr/>
          <p:nvPr/>
        </p:nvSpPr>
        <p:spPr bwMode="auto">
          <a:xfrm>
            <a:off x="3219450" y="1030946"/>
            <a:ext cx="1962150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405352" y="20503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mic Sans MS" pitchFamily="66" charset="0"/>
              </a:rPr>
              <a:t>h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18236" y="974980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cylinder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194050" y="974980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cuboid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778281" y="975943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What is shape of well 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35530" y="97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Cylinder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1" name="Curved Down Arrow 180"/>
          <p:cNvSpPr/>
          <p:nvPr/>
        </p:nvSpPr>
        <p:spPr>
          <a:xfrm>
            <a:off x="2397637" y="686869"/>
            <a:ext cx="3657600" cy="1371600"/>
          </a:xfrm>
          <a:prstGeom prst="curvedDownArrow">
            <a:avLst/>
          </a:prstGeom>
          <a:solidFill>
            <a:srgbClr val="E8B7B7">
              <a:lumMod val="50000"/>
            </a:srgb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Rockwell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89509" y="639614"/>
            <a:ext cx="517900" cy="171750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727450" y="632613"/>
            <a:ext cx="497692" cy="188925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797" y="143983"/>
            <a:ext cx="8483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10 m deep well of diameter 1.4 m is dug up in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field and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earth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from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digging is spread evenly on the adjoining field.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length and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breadth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field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are 55 m and 14 m resp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Find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thickness of the earth layer.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032119" y="1136055"/>
            <a:ext cx="1916258" cy="307777"/>
            <a:chOff x="3144498" y="4769428"/>
            <a:chExt cx="1916258" cy="307777"/>
          </a:xfrm>
        </p:grpSpPr>
        <p:sp>
          <p:nvSpPr>
            <p:cNvPr id="82" name="Rounded Rectangular Callout 81"/>
            <p:cNvSpPr/>
            <p:nvPr/>
          </p:nvSpPr>
          <p:spPr bwMode="auto">
            <a:xfrm>
              <a:off x="3314602" y="4779034"/>
              <a:ext cx="1547884" cy="273571"/>
            </a:xfrm>
            <a:prstGeom prst="wedgeRoundRectCallout">
              <a:avLst>
                <a:gd name="adj1" fmla="val -57855"/>
                <a:gd name="adj2" fmla="val -184557"/>
                <a:gd name="adj3" fmla="val 16667"/>
              </a:avLst>
            </a:prstGeom>
            <a:solidFill>
              <a:srgbClr val="7CBF3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3" name="TextBox 58"/>
            <p:cNvSpPr txBox="1">
              <a:spLocks noChangeArrowheads="1"/>
            </p:cNvSpPr>
            <p:nvPr/>
          </p:nvSpPr>
          <p:spPr bwMode="auto">
            <a:xfrm>
              <a:off x="3144498" y="4769428"/>
              <a:ext cx="1916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 smtClean="0">
                  <a:solidFill>
                    <a:srgbClr val="0000FF"/>
                  </a:solidFill>
                  <a:latin typeface="Bookman Old Style" pitchFamily="18" charset="0"/>
                </a:rPr>
                <a:t>Breadth = 14 m</a:t>
              </a:r>
              <a:endParaRPr lang="en-US" altLang="en-US" sz="1400" baseline="300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 bwMode="auto">
          <a:xfrm>
            <a:off x="3734862" y="879968"/>
            <a:ext cx="3913210" cy="73763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75978" y="928593"/>
            <a:ext cx="364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The entire earth dug completely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fills the cuboidal field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1143000" y="412763"/>
            <a:ext cx="1015038" cy="457876"/>
          </a:xfrm>
          <a:prstGeom prst="wedgeRectCallout">
            <a:avLst>
              <a:gd name="adj1" fmla="val -49051"/>
              <a:gd name="adj2" fmla="val 100885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ular Callout 90"/>
          <p:cNvSpPr/>
          <p:nvPr/>
        </p:nvSpPr>
        <p:spPr>
          <a:xfrm>
            <a:off x="4471362" y="443440"/>
            <a:ext cx="1015038" cy="457876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 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99769" y="22771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80362" y="26840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23137" y="25717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27813" y="284173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96923" y="270243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66635" y="289086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814296" y="2436775"/>
            <a:ext cx="1405153" cy="2261347"/>
          </a:xfrm>
          <a:prstGeom prst="rect">
            <a:avLst/>
          </a:prstGeom>
          <a:solidFill>
            <a:srgbClr val="9D32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848780" y="2582957"/>
            <a:ext cx="2959767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87360" y="2622175"/>
            <a:ext cx="284076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 find volume of cuboid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834032" y="2557063"/>
            <a:ext cx="2974515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2612" y="2596281"/>
            <a:ext cx="300379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871879" y="1986339"/>
            <a:ext cx="1964048" cy="67449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952478" y="2002514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the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cylindrical well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822086" y="2828925"/>
            <a:ext cx="2225914" cy="7029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01456" y="2867369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i.e. Volume of the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cuboid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805867" y="3691240"/>
            <a:ext cx="3070541" cy="100688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66717" y="3774792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relation between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cylindrical well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and volume of cuboid?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172342" y="398507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Bookman Old Style" pitchFamily="18" charset="0"/>
              </a:rPr>
              <a:t>They are equal</a:t>
            </a:r>
            <a:endParaRPr lang="en-IN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444175" y="1311275"/>
            <a:ext cx="449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84500" y="1028700"/>
            <a:ext cx="1782454" cy="314282"/>
            <a:chOff x="3147900" y="5340431"/>
            <a:chExt cx="1782454" cy="314282"/>
          </a:xfrm>
        </p:grpSpPr>
        <p:sp>
          <p:nvSpPr>
            <p:cNvPr id="77" name="Rounded Rectangular Callout 76"/>
            <p:cNvSpPr/>
            <p:nvPr/>
          </p:nvSpPr>
          <p:spPr bwMode="auto">
            <a:xfrm>
              <a:off x="3229318" y="5340431"/>
              <a:ext cx="1620034" cy="300928"/>
            </a:xfrm>
            <a:prstGeom prst="wedgeRoundRectCallout">
              <a:avLst>
                <a:gd name="adj1" fmla="val -48994"/>
                <a:gd name="adj2" fmla="val -145869"/>
                <a:gd name="adj3" fmla="val 16667"/>
              </a:avLst>
            </a:prstGeom>
            <a:solidFill>
              <a:srgbClr val="7CBF3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8" name="TextBox 58"/>
            <p:cNvSpPr txBox="1">
              <a:spLocks noChangeArrowheads="1"/>
            </p:cNvSpPr>
            <p:nvPr/>
          </p:nvSpPr>
          <p:spPr bwMode="auto">
            <a:xfrm>
              <a:off x="3147900" y="5346936"/>
              <a:ext cx="17824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 smtClean="0">
                  <a:solidFill>
                    <a:srgbClr val="0000FF"/>
                  </a:solidFill>
                  <a:latin typeface="Bookman Old Style" pitchFamily="18" charset="0"/>
                </a:rPr>
                <a:t>Length = 55 m</a:t>
              </a:r>
              <a:endParaRPr lang="en-US" altLang="en-US" sz="1400" baseline="300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66" name="Rounded Rectangle 65"/>
          <p:cNvSpPr/>
          <p:nvPr/>
        </p:nvSpPr>
        <p:spPr bwMode="auto">
          <a:xfrm>
            <a:off x="1062748" y="977528"/>
            <a:ext cx="3688563" cy="74939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7" name="TextBox 185"/>
          <p:cNvSpPr txBox="1"/>
          <p:nvPr/>
        </p:nvSpPr>
        <p:spPr>
          <a:xfrm>
            <a:off x="1109220" y="1037831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How much earth did we obtain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by digging the cylindrical well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D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repeatCount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-0.0392 " pathEditMode="relative" rAng="0" ptsTypes="AA">
                                      <p:cBhvr>
                                        <p:cTn id="182" dur="3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1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2" grpId="0" animBg="1"/>
      <p:bldP spid="112" grpId="1" animBg="1"/>
      <p:bldP spid="109" grpId="0" animBg="1"/>
      <p:bldP spid="109" grpId="1" animBg="1"/>
      <p:bldP spid="102" grpId="0"/>
      <p:bldP spid="106" grpId="0"/>
      <p:bldP spid="107" grpId="0" animBg="1"/>
      <p:bldP spid="107" grpId="1" animBg="1"/>
      <p:bldP spid="100" grpId="0" animBg="1"/>
      <p:bldP spid="100" grpId="1" animBg="1"/>
      <p:bldP spid="94" grpId="0" animBg="1"/>
      <p:bldP spid="94" grpId="1" animBg="1"/>
      <p:bldP spid="92" grpId="0" animBg="1"/>
      <p:bldP spid="92" grpId="1" animBg="1"/>
      <p:bldP spid="75" grpId="0" animBg="1"/>
      <p:bldP spid="168" grpId="0" animBg="1"/>
      <p:bldP spid="168" grpId="1" animBg="1"/>
      <p:bldP spid="76" grpId="0" animBg="1"/>
      <p:bldP spid="76" grpId="1" animBg="1"/>
      <p:bldP spid="72" grpId="0" animBg="1"/>
      <p:bldP spid="72" grpId="1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04" grpId="0"/>
      <p:bldP spid="148" grpId="0" animBg="1"/>
      <p:bldP spid="101" grpId="0"/>
      <p:bldP spid="154" grpId="0" animBg="1"/>
      <p:bldP spid="156" grpId="0"/>
      <p:bldP spid="158" grpId="0"/>
      <p:bldP spid="159" grpId="0"/>
      <p:bldP spid="162" grpId="0"/>
      <p:bldP spid="87" grpId="0" animBg="1"/>
      <p:bldP spid="87" grpId="1" animBg="1"/>
      <p:bldP spid="88" grpId="0" animBg="1"/>
      <p:bldP spid="88" grpId="1" animBg="1"/>
      <p:bldP spid="164" grpId="0"/>
      <p:bldP spid="165" grpId="0"/>
      <p:bldP spid="166" grpId="0"/>
      <p:bldP spid="169" grpId="0"/>
      <p:bldP spid="169" grpId="1"/>
      <p:bldP spid="170" grpId="0"/>
      <p:bldP spid="170" grpId="1"/>
      <p:bldP spid="181" grpId="0" animBg="1"/>
      <p:bldP spid="181" grpId="1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71" grpId="0" uiExpand="1" build="p"/>
      <p:bldP spid="73" grpId="0" animBg="1"/>
      <p:bldP spid="73" grpId="1" animBg="1"/>
      <p:bldP spid="74" grpId="0"/>
      <p:bldP spid="74" grpId="1"/>
      <p:bldP spid="86" grpId="0" animBg="1"/>
      <p:bldP spid="91" grpId="0" animBg="1"/>
      <p:bldP spid="93" grpId="0"/>
      <p:bldP spid="95" grpId="0"/>
      <p:bldP spid="96" grpId="0"/>
      <p:bldP spid="97" grpId="0"/>
      <p:bldP spid="97" grpId="1"/>
      <p:bldP spid="98" grpId="0"/>
      <p:bldP spid="99" grpId="0"/>
      <p:bldP spid="110" grpId="0" animBg="1"/>
      <p:bldP spid="89" grpId="0" animBg="1"/>
      <p:bldP spid="89" grpId="1" animBg="1"/>
      <p:bldP spid="90" grpId="0"/>
      <p:bldP spid="90" grpId="1"/>
      <p:bldP spid="84" grpId="0" animBg="1"/>
      <p:bldP spid="84" grpId="1" animBg="1"/>
      <p:bldP spid="85" grpId="0"/>
      <p:bldP spid="85" grpId="1"/>
      <p:bldP spid="188" grpId="0" animBg="1"/>
      <p:bldP spid="188" grpId="1" animBg="1"/>
      <p:bldP spid="189" grpId="0"/>
      <p:bldP spid="189" grpId="1"/>
      <p:bldP spid="194" grpId="0" animBg="1"/>
      <p:bldP spid="194" grpId="1" animBg="1"/>
      <p:bldP spid="195" grpId="0"/>
      <p:bldP spid="195" grpId="1"/>
      <p:bldP spid="182" grpId="0" animBg="1"/>
      <p:bldP spid="182" grpId="1" animBg="1"/>
      <p:bldP spid="183" grpId="0"/>
      <p:bldP spid="183" grpId="1"/>
      <p:bldP spid="184" grpId="0"/>
      <p:bldP spid="184" grpId="1"/>
      <p:bldP spid="116" grpId="0"/>
      <p:bldP spid="66" grpId="0" animBg="1"/>
      <p:bldP spid="66" grpId="1" animBg="1"/>
      <p:bldP spid="67" grpId="0"/>
      <p:bldP spid="6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/>
          <p:cNvSpPr/>
          <p:nvPr/>
        </p:nvSpPr>
        <p:spPr bwMode="auto">
          <a:xfrm>
            <a:off x="789788" y="1020496"/>
            <a:ext cx="4521220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979103" y="608029"/>
            <a:ext cx="2288097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2800514" y="612434"/>
            <a:ext cx="531360" cy="228600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3732591" y="607670"/>
            <a:ext cx="531360" cy="228600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39300" y="188713"/>
            <a:ext cx="1414784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797" y="143983"/>
            <a:ext cx="8483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10 m deep well of diameter 1.4 m is dug up in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field and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earth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from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digging is spread evenly on the adjoining field.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length and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breadth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field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are 55 m and 14 m resp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Find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thickness of the earth layer.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89703" y="4726792"/>
            <a:ext cx="4271710" cy="2893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5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834364" y="2507130"/>
            <a:ext cx="197835" cy="22634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420579" y="2504745"/>
            <a:ext cx="197835" cy="22634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2600980" y="2504745"/>
            <a:ext cx="239381" cy="22634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847959" y="1057291"/>
            <a:ext cx="4335911" cy="23662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175861" y="2546344"/>
            <a:ext cx="172110" cy="176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140532" y="1417095"/>
            <a:ext cx="1689156" cy="4088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prstClr val="white"/>
                </a:solidFill>
              </a:rPr>
              <a:t>`</a:t>
            </a:r>
            <a:endParaRPr lang="en-US" sz="1500" dirty="0">
              <a:solidFill>
                <a:prstClr val="white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119894" y="3258382"/>
            <a:ext cx="517126" cy="609600"/>
            <a:chOff x="3742266" y="3972927"/>
            <a:chExt cx="517126" cy="609600"/>
          </a:xfrm>
        </p:grpSpPr>
        <p:sp>
          <p:nvSpPr>
            <p:cNvPr id="95" name="Rectangle 94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42266" y="4243973"/>
              <a:ext cx="5171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810000" y="3258382"/>
            <a:ext cx="522911" cy="609600"/>
            <a:chOff x="3716459" y="3972927"/>
            <a:chExt cx="522911" cy="609600"/>
          </a:xfrm>
        </p:grpSpPr>
        <p:sp>
          <p:nvSpPr>
            <p:cNvPr id="79" name="Rectangle 78"/>
            <p:cNvSpPr/>
            <p:nvPr/>
          </p:nvSpPr>
          <p:spPr>
            <a:xfrm>
              <a:off x="3716459" y="3972927"/>
              <a:ext cx="5229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49800" y="4243973"/>
              <a:ext cx="4601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814795" y="4277727"/>
              <a:ext cx="3335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42830" y="2108523"/>
            <a:ext cx="2413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Volume of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cylinder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9063" y="2108523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3922" y="2108523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cuboid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9800" y="1806334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Let the height of the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cuboid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be h.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01007" y="2846671"/>
            <a:ext cx="337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814" y="28466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8875" y="28466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7647" y="2846671"/>
            <a:ext cx="475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9063" y="28466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02010" y="2846671"/>
            <a:ext cx="4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8754" y="28466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62242" y="2846671"/>
            <a:ext cx="518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9049" y="2846671"/>
            <a:ext cx="278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1985" y="28466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9635" y="2846671"/>
            <a:ext cx="338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76596" y="338981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814" y="351364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65041" y="338981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29940" y="3359054"/>
            <a:ext cx="462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95721" y="3389817"/>
            <a:ext cx="352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71771" y="338981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79063" y="338981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7614" y="3420201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24349" y="338981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49978" y="3116611"/>
            <a:ext cx="449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11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67614" y="3933400"/>
            <a:ext cx="324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9063" y="393340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67614" y="4351313"/>
            <a:ext cx="324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79063" y="435131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58586" y="4351313"/>
            <a:ext cx="1008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0.02 m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350171" y="2720169"/>
            <a:ext cx="528909" cy="600076"/>
            <a:chOff x="3727144" y="3982451"/>
            <a:chExt cx="528909" cy="600076"/>
          </a:xfrm>
        </p:grpSpPr>
        <p:sp>
          <p:nvSpPr>
            <p:cNvPr id="71" name="Rectangle 70"/>
            <p:cNvSpPr/>
            <p:nvPr/>
          </p:nvSpPr>
          <p:spPr>
            <a:xfrm>
              <a:off x="3727144" y="3982451"/>
              <a:ext cx="5289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2271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803101" y="4277727"/>
              <a:ext cx="3950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76417" y="4702196"/>
            <a:ext cx="4419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Thickness of the earth layer is 0.02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935961" y="2721531"/>
            <a:ext cx="571500" cy="602457"/>
            <a:chOff x="3695157" y="3972927"/>
            <a:chExt cx="571500" cy="602457"/>
          </a:xfrm>
        </p:grpSpPr>
        <p:sp>
          <p:nvSpPr>
            <p:cNvPr id="75" name="Rectangle 74"/>
            <p:cNvSpPr/>
            <p:nvPr/>
          </p:nvSpPr>
          <p:spPr>
            <a:xfrm>
              <a:off x="3695157" y="3972927"/>
              <a:ext cx="5715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85128" y="4236830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802153" y="4272965"/>
              <a:ext cx="354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317209" y="3258382"/>
            <a:ext cx="522613" cy="609600"/>
            <a:chOff x="3711882" y="3972927"/>
            <a:chExt cx="522613" cy="609600"/>
          </a:xfrm>
        </p:grpSpPr>
        <p:sp>
          <p:nvSpPr>
            <p:cNvPr id="83" name="Rectangle 82"/>
            <p:cNvSpPr/>
            <p:nvPr/>
          </p:nvSpPr>
          <p:spPr>
            <a:xfrm>
              <a:off x="3711882" y="3972927"/>
              <a:ext cx="522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47599" y="4243973"/>
              <a:ext cx="4814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828399" y="4277727"/>
              <a:ext cx="3111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238321" y="3258382"/>
            <a:ext cx="548843" cy="609600"/>
            <a:chOff x="3775343" y="3972927"/>
            <a:chExt cx="416919" cy="609600"/>
          </a:xfrm>
        </p:grpSpPr>
        <p:sp>
          <p:nvSpPr>
            <p:cNvPr id="87" name="Rectangle 86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848867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480502" y="3258382"/>
            <a:ext cx="548843" cy="609600"/>
            <a:chOff x="3775343" y="3972927"/>
            <a:chExt cx="416919" cy="609600"/>
          </a:xfrm>
        </p:grpSpPr>
        <p:sp>
          <p:nvSpPr>
            <p:cNvPr id="91" name="Rectangle 90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848867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205986" y="3806020"/>
            <a:ext cx="527814" cy="609600"/>
            <a:chOff x="3730892" y="3972927"/>
            <a:chExt cx="527814" cy="609600"/>
          </a:xfrm>
        </p:grpSpPr>
        <p:sp>
          <p:nvSpPr>
            <p:cNvPr id="99" name="Rectangle 98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730892" y="4243973"/>
              <a:ext cx="5278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3824462" y="4277727"/>
              <a:ext cx="3237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469575" y="1416050"/>
            <a:ext cx="449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rot="2760000" flipH="1">
            <a:off x="4025836" y="3287898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09814" y="47021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85083" y="1459991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70100" y="1350918"/>
            <a:ext cx="52618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1.4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144017" y="1631098"/>
            <a:ext cx="3381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171700" y="1574291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4288" y="144737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87116" y="2448560"/>
            <a:ext cx="325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26601" y="2448560"/>
            <a:ext cx="722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357984" y="2448560"/>
            <a:ext cx="76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979063" y="2448560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371684" y="2448560"/>
            <a:ext cx="325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611169" y="2448560"/>
            <a:ext cx="722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b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042552" y="2448560"/>
            <a:ext cx="76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62167" y="2722843"/>
            <a:ext cx="548843" cy="609600"/>
            <a:chOff x="3775343" y="3972927"/>
            <a:chExt cx="416919" cy="609600"/>
          </a:xfrm>
        </p:grpSpPr>
        <p:sp>
          <p:nvSpPr>
            <p:cNvPr id="147" name="Rectangle 146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3848867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818236" y="1006326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cylinder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194050" y="1006326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cuboid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ular Callout 118"/>
          <p:cNvSpPr/>
          <p:nvPr/>
        </p:nvSpPr>
        <p:spPr>
          <a:xfrm>
            <a:off x="838200" y="411610"/>
            <a:ext cx="1015038" cy="457876"/>
          </a:xfrm>
          <a:prstGeom prst="wedgeRectCallout">
            <a:avLst>
              <a:gd name="adj1" fmla="val -13935"/>
              <a:gd name="adj2" fmla="val 109330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ular Callout 119"/>
          <p:cNvSpPr/>
          <p:nvPr/>
        </p:nvSpPr>
        <p:spPr>
          <a:xfrm>
            <a:off x="4330998" y="489764"/>
            <a:ext cx="1015038" cy="457876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 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826271" y="339692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rot="2760000" flipH="1">
            <a:off x="6324918" y="3555916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5019675" y="3471093"/>
            <a:ext cx="291332" cy="141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4433888" y="3629837"/>
            <a:ext cx="318063" cy="131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4502584" y="3852446"/>
            <a:ext cx="173436" cy="92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2760000" flipH="1">
            <a:off x="3454020" y="3296898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2760000" flipH="1">
            <a:off x="3412847" y="3131808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2760000" flipH="1">
            <a:off x="5695187" y="3551829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641789" y="3741923"/>
            <a:ext cx="335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3420841" y="3649372"/>
            <a:ext cx="173436" cy="92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4474775" y="3103911"/>
            <a:ext cx="344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rot="2760000" flipH="1">
            <a:off x="4535763" y="3296898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4526267" y="3224454"/>
            <a:ext cx="173436" cy="92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60000" flipH="1">
            <a:off x="4006949" y="3560937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948787" y="3741505"/>
            <a:ext cx="46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10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09814" y="393340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09814" y="435131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434223" y="3725066"/>
            <a:ext cx="46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39" grpId="0" animBg="1"/>
      <p:bldP spid="139" grpId="1" animBg="1"/>
      <p:bldP spid="151" grpId="0" animBg="1"/>
      <p:bldP spid="142" grpId="0" animBg="1"/>
      <p:bldP spid="142" grpId="1" animBg="1"/>
      <p:bldP spid="141" grpId="0" animBg="1"/>
      <p:bldP spid="141" grpId="1" animBg="1"/>
      <p:bldP spid="140" grpId="0" animBg="1"/>
      <p:bldP spid="140" grpId="1" animBg="1"/>
      <p:bldP spid="121" grpId="0" animBg="1"/>
      <p:bldP spid="121" grpId="1" animBg="1"/>
      <p:bldP spid="138" grpId="0" animBg="1"/>
      <p:bldP spid="138" grpId="1" animBg="1"/>
      <p:bldP spid="137" grpId="0" animBg="1"/>
      <p:bldP spid="137" grpId="1" animBg="1"/>
      <p:bldP spid="4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7" grpId="0"/>
      <p:bldP spid="20" grpId="0"/>
      <p:bldP spid="22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/>
      <p:bldP spid="46" grpId="0"/>
      <p:bldP spid="47" grpId="0"/>
      <p:bldP spid="48" grpId="0"/>
      <p:bldP spid="52" grpId="0"/>
      <p:bldP spid="62" grpId="0"/>
      <p:bldP spid="63" grpId="0"/>
      <p:bldP spid="64" grpId="0"/>
      <p:bldP spid="66" grpId="0"/>
      <p:bldP spid="67" grpId="0"/>
      <p:bldP spid="68" grpId="0"/>
      <p:bldP spid="69" grpId="0"/>
      <p:bldP spid="103" grpId="0"/>
      <p:bldP spid="129" grpId="0"/>
      <p:bldP spid="130" grpId="0"/>
      <p:bldP spid="132" grpId="0"/>
      <p:bldP spid="133" grpId="0"/>
      <p:bldP spid="134" grpId="0"/>
      <p:bldP spid="135" grpId="0"/>
      <p:bldP spid="136" grpId="0"/>
      <p:bldP spid="159" grpId="0"/>
      <p:bldP spid="161" grpId="0"/>
      <p:bldP spid="165" grpId="0"/>
      <p:bldP spid="127" grpId="0"/>
      <p:bldP spid="152" grpId="0"/>
      <p:bldP spid="1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3236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/>
          <p:cNvSpPr/>
          <p:nvPr/>
        </p:nvSpPr>
        <p:spPr>
          <a:xfrm>
            <a:off x="3426026" y="261810"/>
            <a:ext cx="988189" cy="2191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0730" y="695467"/>
            <a:ext cx="4021190" cy="2325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89130" y="888369"/>
            <a:ext cx="3430105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56731" y="676749"/>
            <a:ext cx="335280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0374" y="685226"/>
            <a:ext cx="427284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4757" y="462143"/>
            <a:ext cx="599550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55614" y="245735"/>
            <a:ext cx="222085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02681" y="253355"/>
            <a:ext cx="384530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1219201" y="2224892"/>
            <a:ext cx="6629399" cy="2721758"/>
          </a:xfrm>
          <a:prstGeom prst="cube">
            <a:avLst/>
          </a:prstGeom>
          <a:solidFill>
            <a:srgbClr val="E8B7B7">
              <a:lumMod val="5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7" name="Can 136"/>
          <p:cNvSpPr/>
          <p:nvPr/>
        </p:nvSpPr>
        <p:spPr>
          <a:xfrm>
            <a:off x="4647171" y="2479344"/>
            <a:ext cx="884914" cy="2239422"/>
          </a:xfrm>
          <a:prstGeom prst="can">
            <a:avLst/>
          </a:prstGeom>
          <a:solidFill>
            <a:srgbClr val="E8B7B7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8" name="Can 137"/>
          <p:cNvSpPr/>
          <p:nvPr/>
        </p:nvSpPr>
        <p:spPr>
          <a:xfrm>
            <a:off x="4647171" y="2479344"/>
            <a:ext cx="884914" cy="2239422"/>
          </a:xfrm>
          <a:prstGeom prst="can">
            <a:avLst/>
          </a:prstGeom>
          <a:noFill/>
          <a:ln w="19050" cap="flat" cmpd="sng" algn="ctr">
            <a:solidFill>
              <a:srgbClr val="000000"/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9" name="Parallelogram 138"/>
          <p:cNvSpPr/>
          <p:nvPr/>
        </p:nvSpPr>
        <p:spPr>
          <a:xfrm>
            <a:off x="1219200" y="2241600"/>
            <a:ext cx="6629400" cy="664362"/>
          </a:xfrm>
          <a:prstGeom prst="parallelogram">
            <a:avLst>
              <a:gd name="adj" fmla="val 99511"/>
            </a:avLst>
          </a:prstGeom>
          <a:solidFill>
            <a:srgbClr val="00B050">
              <a:alpha val="80000"/>
            </a:srgbClr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780914" y="2313749"/>
            <a:ext cx="2633841" cy="546566"/>
          </a:xfrm>
          <a:prstGeom prst="ellipse">
            <a:avLst/>
          </a:prstGeom>
          <a:solidFill>
            <a:srgbClr val="9D3232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5" name="Rectangle 90"/>
          <p:cNvSpPr/>
          <p:nvPr/>
        </p:nvSpPr>
        <p:spPr>
          <a:xfrm>
            <a:off x="4647685" y="2912313"/>
            <a:ext cx="884416" cy="1953466"/>
          </a:xfrm>
          <a:custGeom>
            <a:avLst/>
            <a:gdLst>
              <a:gd name="connsiteX0" fmla="*/ 0 w 1371600"/>
              <a:gd name="connsiteY0" fmla="*/ 0 h 1972000"/>
              <a:gd name="connsiteX1" fmla="*/ 1371600 w 1371600"/>
              <a:gd name="connsiteY1" fmla="*/ 0 h 1972000"/>
              <a:gd name="connsiteX2" fmla="*/ 1371600 w 1371600"/>
              <a:gd name="connsiteY2" fmla="*/ 1972000 h 1972000"/>
              <a:gd name="connsiteX3" fmla="*/ 0 w 1371600"/>
              <a:gd name="connsiteY3" fmla="*/ 1972000 h 1972000"/>
              <a:gd name="connsiteX4" fmla="*/ 0 w 1371600"/>
              <a:gd name="connsiteY4" fmla="*/ 0 h 1972000"/>
              <a:gd name="connsiteX0" fmla="*/ 0 w 1371600"/>
              <a:gd name="connsiteY0" fmla="*/ 0 h 2062311"/>
              <a:gd name="connsiteX1" fmla="*/ 1371600 w 1371600"/>
              <a:gd name="connsiteY1" fmla="*/ 0 h 2062311"/>
              <a:gd name="connsiteX2" fmla="*/ 1371600 w 1371600"/>
              <a:gd name="connsiteY2" fmla="*/ 1972000 h 2062311"/>
              <a:gd name="connsiteX3" fmla="*/ 0 w 1371600"/>
              <a:gd name="connsiteY3" fmla="*/ 1972000 h 2062311"/>
              <a:gd name="connsiteX4" fmla="*/ 0 w 1371600"/>
              <a:gd name="connsiteY4" fmla="*/ 0 h 2062311"/>
              <a:gd name="connsiteX0" fmla="*/ 0 w 1371600"/>
              <a:gd name="connsiteY0" fmla="*/ 0 h 2136521"/>
              <a:gd name="connsiteX1" fmla="*/ 1371600 w 1371600"/>
              <a:gd name="connsiteY1" fmla="*/ 0 h 2136521"/>
              <a:gd name="connsiteX2" fmla="*/ 1371600 w 1371600"/>
              <a:gd name="connsiteY2" fmla="*/ 1972000 h 2136521"/>
              <a:gd name="connsiteX3" fmla="*/ 0 w 1371600"/>
              <a:gd name="connsiteY3" fmla="*/ 1972000 h 2136521"/>
              <a:gd name="connsiteX4" fmla="*/ 0 w 1371600"/>
              <a:gd name="connsiteY4" fmla="*/ 0 h 213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2136521">
                <a:moveTo>
                  <a:pt x="0" y="0"/>
                </a:moveTo>
                <a:lnTo>
                  <a:pt x="1371600" y="0"/>
                </a:lnTo>
                <a:lnTo>
                  <a:pt x="1371600" y="1972000"/>
                </a:lnTo>
                <a:cubicBezTo>
                  <a:pt x="1276350" y="2206950"/>
                  <a:pt x="31750" y="2175200"/>
                  <a:pt x="0" y="1972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9D3232">
              <a:alpha val="65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209550"/>
            <a:ext cx="6524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well of diameter 3 m is dug 14 m deep. The earth taken out of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it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has been spread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evenly all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around it in the shape of a circular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ring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width 4 m to form an embankment.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Find the height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the embankment.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42848" y="4260841"/>
            <a:ext cx="879873" cy="261610"/>
            <a:chOff x="7488674" y="1030543"/>
            <a:chExt cx="956643" cy="320461"/>
          </a:xfrm>
        </p:grpSpPr>
        <p:cxnSp>
          <p:nvCxnSpPr>
            <p:cNvPr id="27" name="Straight Arrow Connector 26"/>
            <p:cNvCxnSpPr/>
            <p:nvPr/>
          </p:nvCxnSpPr>
          <p:spPr>
            <a:xfrm rot="16200000">
              <a:off x="7966996" y="687616"/>
              <a:ext cx="0" cy="9566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721401" y="1030543"/>
              <a:ext cx="505966" cy="320461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 m </a:t>
              </a:r>
              <a:endParaRPr lang="en-US" sz="11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53175" y="1646181"/>
            <a:ext cx="591680" cy="981178"/>
            <a:chOff x="7205557" y="2057469"/>
            <a:chExt cx="612082" cy="120190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7543800" y="2057469"/>
              <a:ext cx="0" cy="12019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205557" y="2486323"/>
              <a:ext cx="612082" cy="339312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H =?</a:t>
              </a:r>
              <a:endParaRPr lang="en-US" sz="12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4696494" y="-958412"/>
            <a:ext cx="206979" cy="951132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095354" y="-958412"/>
            <a:ext cx="235221" cy="951132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7172" y="1871253"/>
            <a:ext cx="886916" cy="879364"/>
          </a:xfrm>
          <a:custGeom>
            <a:avLst/>
            <a:gdLst>
              <a:gd name="connsiteX0" fmla="*/ 0 w 886683"/>
              <a:gd name="connsiteY0" fmla="*/ 0 h 735101"/>
              <a:gd name="connsiteX1" fmla="*/ 886683 w 886683"/>
              <a:gd name="connsiteY1" fmla="*/ 0 h 735101"/>
              <a:gd name="connsiteX2" fmla="*/ 886683 w 886683"/>
              <a:gd name="connsiteY2" fmla="*/ 735101 h 735101"/>
              <a:gd name="connsiteX3" fmla="*/ 0 w 886683"/>
              <a:gd name="connsiteY3" fmla="*/ 735101 h 735101"/>
              <a:gd name="connsiteX4" fmla="*/ 0 w 886683"/>
              <a:gd name="connsiteY4" fmla="*/ 0 h 735101"/>
              <a:gd name="connsiteX0" fmla="*/ 0 w 886683"/>
              <a:gd name="connsiteY0" fmla="*/ 0 h 825059"/>
              <a:gd name="connsiteX1" fmla="*/ 886683 w 886683"/>
              <a:gd name="connsiteY1" fmla="*/ 0 h 825059"/>
              <a:gd name="connsiteX2" fmla="*/ 886683 w 886683"/>
              <a:gd name="connsiteY2" fmla="*/ 735101 h 825059"/>
              <a:gd name="connsiteX3" fmla="*/ 0 w 886683"/>
              <a:gd name="connsiteY3" fmla="*/ 735101 h 825059"/>
              <a:gd name="connsiteX4" fmla="*/ 0 w 886683"/>
              <a:gd name="connsiteY4" fmla="*/ 0 h 825059"/>
              <a:gd name="connsiteX0" fmla="*/ 0 w 886765"/>
              <a:gd name="connsiteY0" fmla="*/ 0 h 856081"/>
              <a:gd name="connsiteX1" fmla="*/ 886683 w 886765"/>
              <a:gd name="connsiteY1" fmla="*/ 0 h 856081"/>
              <a:gd name="connsiteX2" fmla="*/ 886683 w 886765"/>
              <a:gd name="connsiteY2" fmla="*/ 735101 h 856081"/>
              <a:gd name="connsiteX3" fmla="*/ 0 w 886765"/>
              <a:gd name="connsiteY3" fmla="*/ 735101 h 856081"/>
              <a:gd name="connsiteX4" fmla="*/ 0 w 886765"/>
              <a:gd name="connsiteY4" fmla="*/ 0 h 856081"/>
              <a:gd name="connsiteX0" fmla="*/ 0 w 886766"/>
              <a:gd name="connsiteY0" fmla="*/ 0 h 853108"/>
              <a:gd name="connsiteX1" fmla="*/ 886683 w 886766"/>
              <a:gd name="connsiteY1" fmla="*/ 0 h 853108"/>
              <a:gd name="connsiteX2" fmla="*/ 886683 w 886766"/>
              <a:gd name="connsiteY2" fmla="*/ 735101 h 853108"/>
              <a:gd name="connsiteX3" fmla="*/ 0 w 886766"/>
              <a:gd name="connsiteY3" fmla="*/ 735101 h 853108"/>
              <a:gd name="connsiteX4" fmla="*/ 0 w 886766"/>
              <a:gd name="connsiteY4" fmla="*/ 0 h 853108"/>
              <a:gd name="connsiteX0" fmla="*/ 0 w 886766"/>
              <a:gd name="connsiteY0" fmla="*/ 0 h 853108"/>
              <a:gd name="connsiteX1" fmla="*/ 886683 w 886766"/>
              <a:gd name="connsiteY1" fmla="*/ 0 h 853108"/>
              <a:gd name="connsiteX2" fmla="*/ 886683 w 886766"/>
              <a:gd name="connsiteY2" fmla="*/ 735101 h 853108"/>
              <a:gd name="connsiteX3" fmla="*/ 0 w 886766"/>
              <a:gd name="connsiteY3" fmla="*/ 735101 h 853108"/>
              <a:gd name="connsiteX4" fmla="*/ 0 w 886766"/>
              <a:gd name="connsiteY4" fmla="*/ 0 h 853108"/>
              <a:gd name="connsiteX0" fmla="*/ 0 w 886916"/>
              <a:gd name="connsiteY0" fmla="*/ 0 h 853108"/>
              <a:gd name="connsiteX1" fmla="*/ 886683 w 886916"/>
              <a:gd name="connsiteY1" fmla="*/ 0 h 853108"/>
              <a:gd name="connsiteX2" fmla="*/ 886683 w 886916"/>
              <a:gd name="connsiteY2" fmla="*/ 735101 h 853108"/>
              <a:gd name="connsiteX3" fmla="*/ 0 w 886916"/>
              <a:gd name="connsiteY3" fmla="*/ 735101 h 853108"/>
              <a:gd name="connsiteX4" fmla="*/ 0 w 886916"/>
              <a:gd name="connsiteY4" fmla="*/ 0 h 85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916" h="853108">
                <a:moveTo>
                  <a:pt x="0" y="0"/>
                </a:moveTo>
                <a:cubicBezTo>
                  <a:pt x="52674" y="57150"/>
                  <a:pt x="903066" y="40481"/>
                  <a:pt x="886683" y="0"/>
                </a:cubicBezTo>
                <a:lnTo>
                  <a:pt x="886683" y="735101"/>
                </a:lnTo>
                <a:cubicBezTo>
                  <a:pt x="895922" y="849401"/>
                  <a:pt x="138398" y="930363"/>
                  <a:pt x="0" y="73510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4647171" y="2479345"/>
            <a:ext cx="884914" cy="276196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647171" y="2479699"/>
            <a:ext cx="884914" cy="27619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91000"/>
                  <a:lumOff val="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779518" y="1386240"/>
            <a:ext cx="2634081" cy="1451892"/>
            <a:chOff x="1157484" y="1809750"/>
            <a:chExt cx="2724912" cy="177850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2057914" y="2114804"/>
              <a:ext cx="0" cy="12192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972314" y="2114804"/>
              <a:ext cx="0" cy="12192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157484" y="1809750"/>
              <a:ext cx="2724912" cy="667512"/>
            </a:xfrm>
            <a:prstGeom prst="ellipse">
              <a:avLst/>
            </a:prstGeom>
            <a:solidFill>
              <a:srgbClr val="9D3232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056886" y="1974342"/>
              <a:ext cx="915428" cy="3383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cxnSp>
          <p:nvCxnSpPr>
            <p:cNvPr id="78" name="Straight Connector 77"/>
            <p:cNvCxnSpPr>
              <a:stCxn id="76" idx="2"/>
              <a:endCxn id="80" idx="2"/>
            </p:cNvCxnSpPr>
            <p:nvPr/>
          </p:nvCxnSpPr>
          <p:spPr>
            <a:xfrm>
              <a:off x="1157484" y="2143506"/>
              <a:ext cx="214116" cy="1165098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6" idx="6"/>
              <a:endCxn id="80" idx="6"/>
            </p:cNvCxnSpPr>
            <p:nvPr/>
          </p:nvCxnSpPr>
          <p:spPr>
            <a:xfrm flipH="1">
              <a:off x="3639064" y="2143506"/>
              <a:ext cx="243332" cy="1165098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1371600" y="3028950"/>
              <a:ext cx="2267464" cy="559308"/>
            </a:xfrm>
            <a:prstGeom prst="ellipse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057914" y="3147822"/>
              <a:ext cx="914400" cy="33832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84" name="Rectangle 16"/>
            <p:cNvSpPr/>
            <p:nvPr/>
          </p:nvSpPr>
          <p:spPr>
            <a:xfrm>
              <a:off x="1162050" y="2095753"/>
              <a:ext cx="2720346" cy="1490481"/>
            </a:xfrm>
            <a:custGeom>
              <a:avLst/>
              <a:gdLst>
                <a:gd name="connsiteX0" fmla="*/ 0 w 2267464"/>
                <a:gd name="connsiteY0" fmla="*/ 0 h 1227582"/>
                <a:gd name="connsiteX1" fmla="*/ 2267464 w 2267464"/>
                <a:gd name="connsiteY1" fmla="*/ 0 h 1227582"/>
                <a:gd name="connsiteX2" fmla="*/ 2267464 w 2267464"/>
                <a:gd name="connsiteY2" fmla="*/ 1227582 h 1227582"/>
                <a:gd name="connsiteX3" fmla="*/ 0 w 2267464"/>
                <a:gd name="connsiteY3" fmla="*/ 1227582 h 1227582"/>
                <a:gd name="connsiteX4" fmla="*/ 0 w 2267464"/>
                <a:gd name="connsiteY4" fmla="*/ 0 h 1227582"/>
                <a:gd name="connsiteX0" fmla="*/ 0 w 2267464"/>
                <a:gd name="connsiteY0" fmla="*/ 0 h 1405382"/>
                <a:gd name="connsiteX1" fmla="*/ 2267464 w 2267464"/>
                <a:gd name="connsiteY1" fmla="*/ 0 h 1405382"/>
                <a:gd name="connsiteX2" fmla="*/ 2267464 w 2267464"/>
                <a:gd name="connsiteY2" fmla="*/ 1227582 h 1405382"/>
                <a:gd name="connsiteX3" fmla="*/ 0 w 2267464"/>
                <a:gd name="connsiteY3" fmla="*/ 1227582 h 1405382"/>
                <a:gd name="connsiteX4" fmla="*/ 0 w 2267464"/>
                <a:gd name="connsiteY4" fmla="*/ 0 h 1405382"/>
                <a:gd name="connsiteX0" fmla="*/ 0 w 2267464"/>
                <a:gd name="connsiteY0" fmla="*/ 0 h 1499792"/>
                <a:gd name="connsiteX1" fmla="*/ 2267464 w 2267464"/>
                <a:gd name="connsiteY1" fmla="*/ 0 h 1499792"/>
                <a:gd name="connsiteX2" fmla="*/ 2267464 w 2267464"/>
                <a:gd name="connsiteY2" fmla="*/ 1227582 h 1499792"/>
                <a:gd name="connsiteX3" fmla="*/ 0 w 2267464"/>
                <a:gd name="connsiteY3" fmla="*/ 1227582 h 1499792"/>
                <a:gd name="connsiteX4" fmla="*/ 0 w 2267464"/>
                <a:gd name="connsiteY4" fmla="*/ 0 h 1499792"/>
                <a:gd name="connsiteX0" fmla="*/ 0 w 2267464"/>
                <a:gd name="connsiteY0" fmla="*/ 0 h 1492333"/>
                <a:gd name="connsiteX1" fmla="*/ 2267464 w 2267464"/>
                <a:gd name="connsiteY1" fmla="*/ 0 h 1492333"/>
                <a:gd name="connsiteX2" fmla="*/ 2267464 w 2267464"/>
                <a:gd name="connsiteY2" fmla="*/ 1227582 h 1492333"/>
                <a:gd name="connsiteX3" fmla="*/ 0 w 2267464"/>
                <a:gd name="connsiteY3" fmla="*/ 1227582 h 1492333"/>
                <a:gd name="connsiteX4" fmla="*/ 0 w 2267464"/>
                <a:gd name="connsiteY4" fmla="*/ 0 h 1492333"/>
                <a:gd name="connsiteX0" fmla="*/ 0 w 2267464"/>
                <a:gd name="connsiteY0" fmla="*/ 0 h 1486791"/>
                <a:gd name="connsiteX1" fmla="*/ 2267464 w 2267464"/>
                <a:gd name="connsiteY1" fmla="*/ 0 h 1486791"/>
                <a:gd name="connsiteX2" fmla="*/ 2267464 w 2267464"/>
                <a:gd name="connsiteY2" fmla="*/ 1227582 h 1486791"/>
                <a:gd name="connsiteX3" fmla="*/ 0 w 2267464"/>
                <a:gd name="connsiteY3" fmla="*/ 1227582 h 1486791"/>
                <a:gd name="connsiteX4" fmla="*/ 0 w 2267464"/>
                <a:gd name="connsiteY4" fmla="*/ 0 h 148679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  <a:gd name="connsiteX0" fmla="*/ 0 w 2267464"/>
                <a:gd name="connsiteY0" fmla="*/ 0 h 1487061"/>
                <a:gd name="connsiteX1" fmla="*/ 2267464 w 2267464"/>
                <a:gd name="connsiteY1" fmla="*/ 0 h 1487061"/>
                <a:gd name="connsiteX2" fmla="*/ 2267464 w 2267464"/>
                <a:gd name="connsiteY2" fmla="*/ 1227582 h 1487061"/>
                <a:gd name="connsiteX3" fmla="*/ 0 w 2267464"/>
                <a:gd name="connsiteY3" fmla="*/ 1227582 h 1487061"/>
                <a:gd name="connsiteX4" fmla="*/ 0 w 2267464"/>
                <a:gd name="connsiteY4" fmla="*/ 0 h 148706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  <a:gd name="connsiteX0" fmla="*/ 0 w 2267464"/>
                <a:gd name="connsiteY0" fmla="*/ 0 h 1490481"/>
                <a:gd name="connsiteX1" fmla="*/ 2267464 w 2267464"/>
                <a:gd name="connsiteY1" fmla="*/ 0 h 1490481"/>
                <a:gd name="connsiteX2" fmla="*/ 2267464 w 2267464"/>
                <a:gd name="connsiteY2" fmla="*/ 1227582 h 1490481"/>
                <a:gd name="connsiteX3" fmla="*/ 0 w 2267464"/>
                <a:gd name="connsiteY3" fmla="*/ 1227582 h 1490481"/>
                <a:gd name="connsiteX4" fmla="*/ 0 w 2267464"/>
                <a:gd name="connsiteY4" fmla="*/ 0 h 149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464" h="1490481">
                  <a:moveTo>
                    <a:pt x="0" y="0"/>
                  </a:moveTo>
                  <a:cubicBezTo>
                    <a:pt x="84309" y="381000"/>
                    <a:pt x="2183155" y="338137"/>
                    <a:pt x="2267464" y="0"/>
                  </a:cubicBezTo>
                  <a:lnTo>
                    <a:pt x="2267464" y="1227582"/>
                  </a:lnTo>
                  <a:cubicBezTo>
                    <a:pt x="2130767" y="1551432"/>
                    <a:pt x="174795" y="1603819"/>
                    <a:pt x="0" y="12275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D3232">
                <a:alpha val="82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 bwMode="auto">
          <a:xfrm>
            <a:off x="579282" y="1191946"/>
            <a:ext cx="5026408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30594" y="1232659"/>
            <a:ext cx="2449629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308615" y="1234146"/>
            <a:ext cx="2233110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9636" y="117818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cylindrical well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9945" y="1178180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embankment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566803" y="2361148"/>
            <a:ext cx="879873" cy="261617"/>
            <a:chOff x="7488674" y="867739"/>
            <a:chExt cx="956643" cy="320466"/>
          </a:xfrm>
        </p:grpSpPr>
        <p:cxnSp>
          <p:nvCxnSpPr>
            <p:cNvPr id="36" name="Straight Arrow Connector 35"/>
            <p:cNvCxnSpPr/>
            <p:nvPr/>
          </p:nvCxnSpPr>
          <p:spPr>
            <a:xfrm rot="16200000">
              <a:off x="7966996" y="687616"/>
              <a:ext cx="0" cy="9566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712444" y="867739"/>
              <a:ext cx="505966" cy="320466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 m </a:t>
              </a:r>
              <a:endParaRPr lang="en-US" sz="11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62407" y="2624859"/>
            <a:ext cx="673440" cy="2090127"/>
            <a:chOff x="7248526" y="1432709"/>
            <a:chExt cx="696662" cy="256032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543800" y="1432709"/>
              <a:ext cx="0" cy="2560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248526" y="2459099"/>
              <a:ext cx="696662" cy="339312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 m</a:t>
              </a:r>
              <a:endParaRPr lang="en-US" sz="12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610374" y="3491103"/>
            <a:ext cx="3105303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2424" y="3530321"/>
            <a:ext cx="30761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cylindrical well?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1047183" y="641701"/>
            <a:ext cx="1015038" cy="457876"/>
          </a:xfrm>
          <a:prstGeom prst="wedgeRectCallout">
            <a:avLst>
              <a:gd name="adj1" fmla="val -9639"/>
              <a:gd name="adj2" fmla="val 10712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2430227" y="694152"/>
            <a:ext cx="3995736" cy="431341"/>
          </a:xfrm>
          <a:prstGeom prst="wedgeRectCallout">
            <a:avLst>
              <a:gd name="adj1" fmla="val -25648"/>
              <a:gd name="adj2" fmla="val 9060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14600" y="716111"/>
            <a:ext cx="1794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Vol.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outer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yl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3615" y="757173"/>
            <a:ext cx="287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0" y="717592"/>
            <a:ext cx="1792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Vol.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inner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cyl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478272" y="755901"/>
            <a:ext cx="1858846" cy="26193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44877" y="746167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-25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513766" y="751319"/>
            <a:ext cx="1883320" cy="2836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05375" y="746167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6863" y="1496506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37658" y="1494924"/>
            <a:ext cx="144061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iameter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00275" y="1487229"/>
            <a:ext cx="614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m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28058" y="51429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10150" y="57144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7400" y="1829485"/>
            <a:ext cx="135633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(r)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133600" y="1991065"/>
            <a:ext cx="24759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94705" y="1720231"/>
            <a:ext cx="55464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83599" y="1924733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62200" y="1780858"/>
            <a:ext cx="449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44956" y="2137117"/>
            <a:ext cx="114269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 1.5 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109652" y="2604072"/>
            <a:ext cx="422309" cy="1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067149" y="2591289"/>
            <a:ext cx="63278" cy="28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1882977">
            <a:off x="5146221" y="3599055"/>
            <a:ext cx="860519" cy="289991"/>
          </a:xfrm>
          <a:prstGeom prst="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005298" y="3889046"/>
            <a:ext cx="6711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Well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99652" y="49429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78973" y="53239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9400" y="1786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9400" y="20916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51333" y="453390"/>
            <a:ext cx="4451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76267" y="52953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47861" y="50953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44" y="2528374"/>
            <a:ext cx="276779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of outer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. (R)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96540" y="2520679"/>
            <a:ext cx="6145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33521" y="2531573"/>
            <a:ext cx="6145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+ 4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48015" y="2873480"/>
            <a:ext cx="8405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5.5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13144" y="2873480"/>
            <a:ext cx="68435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064476" y="2420601"/>
            <a:ext cx="505267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1.5 m</a:t>
            </a:r>
            <a:endParaRPr lang="en-US" sz="800" b="1" baseline="30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667993" y="3181350"/>
            <a:ext cx="3213368" cy="100688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3400" y="3264902"/>
            <a:ext cx="350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relation between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cylindrical well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and volume of embankment?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21768" y="347518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Bookman Old Style" pitchFamily="18" charset="0"/>
              </a:rPr>
              <a:t>They are equal</a:t>
            </a:r>
            <a:endParaRPr lang="en-IN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2566" y="28734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3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5" presetClass="emph" presetSubtype="0" repeatCount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2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42" grpId="0" animBg="1"/>
      <p:bldP spid="42" grpId="1" animBg="1"/>
      <p:bldP spid="38" grpId="0" animBg="1"/>
      <p:bldP spid="38" grpId="1" animBg="1"/>
      <p:bldP spid="34" grpId="0" animBg="1"/>
      <p:bldP spid="34" grpId="1" animBg="1"/>
      <p:bldP spid="33" grpId="0" animBg="1"/>
      <p:bldP spid="33" grpId="1" animBg="1"/>
      <p:bldP spid="32" grpId="0" animBg="1"/>
      <p:bldP spid="32" grpId="1" animBg="1"/>
      <p:bldP spid="32" grpId="2" animBg="1"/>
      <p:bldP spid="32" grpId="3" animBg="1"/>
      <p:bldP spid="31" grpId="0" animBg="1"/>
      <p:bldP spid="31" grpId="1" animBg="1"/>
      <p:bldP spid="31" grpId="2" animBg="1"/>
      <p:bldP spid="31" grpId="3" animBg="1"/>
      <p:bldP spid="2" grpId="0" animBg="1"/>
      <p:bldP spid="2" grpId="1" animBg="1"/>
      <p:bldP spid="136" grpId="0" animBg="1"/>
      <p:bldP spid="137" grpId="0" animBg="1"/>
      <p:bldP spid="138" grpId="0" animBg="1"/>
      <p:bldP spid="139" grpId="0" animBg="1"/>
      <p:bldP spid="85" grpId="0" animBg="1"/>
      <p:bldP spid="25" grpId="0" animBg="1"/>
      <p:bldP spid="26" grpId="0" build="p"/>
      <p:bldP spid="9" grpId="0" animBg="1"/>
      <p:bldP spid="140" grpId="0" animBg="1"/>
      <p:bldP spid="86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/>
      <p:bldP spid="47" grpId="0"/>
      <p:bldP spid="50" grpId="0" animBg="1"/>
      <p:bldP spid="50" grpId="1" animBg="1"/>
      <p:bldP spid="51" grpId="0"/>
      <p:bldP spid="51" grpId="1"/>
      <p:bldP spid="52" grpId="0" animBg="1"/>
      <p:bldP spid="53" grpId="0" animBg="1"/>
      <p:bldP spid="54" grpId="0"/>
      <p:bldP spid="54" grpId="1"/>
      <p:bldP spid="55" grpId="0"/>
      <p:bldP spid="56" grpId="0"/>
      <p:bldP spid="56" grpId="1"/>
      <p:bldP spid="57" grpId="0" animBg="1"/>
      <p:bldP spid="57" grpId="1" animBg="1"/>
      <p:bldP spid="59" grpId="0"/>
      <p:bldP spid="64" grpId="0" animBg="1"/>
      <p:bldP spid="64" grpId="1" animBg="1"/>
      <p:bldP spid="66" grpId="0"/>
      <p:bldP spid="71" grpId="0"/>
      <p:bldP spid="73" grpId="0"/>
      <p:bldP spid="74" grpId="0"/>
      <p:bldP spid="75" grpId="0"/>
      <p:bldP spid="75" grpId="1"/>
      <p:bldP spid="88" grpId="0"/>
      <p:bldP spid="88" grpId="1"/>
      <p:bldP spid="89" grpId="0"/>
      <p:bldP spid="91" grpId="0"/>
      <p:bldP spid="92" grpId="0"/>
      <p:bldP spid="93" grpId="0"/>
      <p:bldP spid="94" grpId="0"/>
      <p:bldP spid="98" grpId="0" animBg="1"/>
      <p:bldP spid="5" grpId="0" animBg="1"/>
      <p:bldP spid="5" grpId="1" animBg="1"/>
      <p:bldP spid="5" grpId="2" animBg="1"/>
      <p:bldP spid="99" grpId="0"/>
      <p:bldP spid="99" grpId="1"/>
      <p:bldP spid="100" grpId="0"/>
      <p:bldP spid="102" grpId="0"/>
      <p:bldP spid="103" grpId="0"/>
      <p:bldP spid="104" grpId="0"/>
      <p:bldP spid="106" grpId="0"/>
      <p:bldP spid="107" grpId="0"/>
      <p:bldP spid="107" grpId="1"/>
      <p:bldP spid="108" grpId="0"/>
      <p:bldP spid="109" grpId="0"/>
      <p:bldP spid="110" grpId="0"/>
      <p:bldP spid="111" grpId="0"/>
      <p:bldP spid="112" grpId="0"/>
      <p:bldP spid="113" grpId="0"/>
      <p:bldP spid="101" grpId="0" animBg="1"/>
      <p:bldP spid="101" grpId="1" animBg="1"/>
      <p:bldP spid="114" grpId="0" animBg="1"/>
      <p:bldP spid="114" grpId="1" animBg="1"/>
      <p:bldP spid="115" grpId="0"/>
      <p:bldP spid="115" grpId="1"/>
      <p:bldP spid="116" grpId="0"/>
      <p:bldP spid="116" grpId="1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 bwMode="auto">
          <a:xfrm>
            <a:off x="579282" y="1191946"/>
            <a:ext cx="5026408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426026" y="261810"/>
            <a:ext cx="988189" cy="2191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13836" y="1569608"/>
            <a:ext cx="955419" cy="1938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495969" y="2118206"/>
            <a:ext cx="165135" cy="19192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0558" y="2151460"/>
            <a:ext cx="124068" cy="1586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9550"/>
            <a:ext cx="6524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well of diameter 3 m is dug 14 m deep. The earth taken out of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it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has been spread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evenly all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around it in the shape of a circular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ring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width 4 m to form an embankment.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Find the height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the embankment.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636" y="117818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cylindrical well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450" y="1178180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embankment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047183" y="641701"/>
            <a:ext cx="1015038" cy="457876"/>
          </a:xfrm>
          <a:prstGeom prst="wedgeRectCallout">
            <a:avLst>
              <a:gd name="adj1" fmla="val -9639"/>
              <a:gd name="adj2" fmla="val 10712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430227" y="694152"/>
            <a:ext cx="3995736" cy="431341"/>
          </a:xfrm>
          <a:prstGeom prst="wedgeRectCallout">
            <a:avLst>
              <a:gd name="adj1" fmla="val -25648"/>
              <a:gd name="adj2" fmla="val 9060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44877" y="746167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-25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5375" y="746167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3615" y="757173"/>
            <a:ext cx="287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863" y="1496506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998" y="1504950"/>
            <a:ext cx="114269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 1.5 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0257" y="1801413"/>
            <a:ext cx="8405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5.5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5386" y="1807823"/>
            <a:ext cx="68435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8877" y="2054814"/>
            <a:ext cx="26623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 cylindrical well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5003" y="2054814"/>
            <a:ext cx="6801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9736" y="29885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3096" y="2988550"/>
            <a:ext cx="3285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2532" y="29885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0644" y="2988550"/>
            <a:ext cx="4657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44556" y="2981934"/>
            <a:ext cx="5268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40197" y="205481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86728" y="2988550"/>
            <a:ext cx="6646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4446" y="29885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2171" y="2988550"/>
            <a:ext cx="5046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38678" y="25141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2038" y="2514171"/>
            <a:ext cx="3285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58316" y="25141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16428" y="2514171"/>
            <a:ext cx="4657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43498" y="2378648"/>
            <a:ext cx="526855" cy="594211"/>
            <a:chOff x="3745801" y="3972927"/>
            <a:chExt cx="526855" cy="594211"/>
          </a:xfrm>
        </p:grpSpPr>
        <p:sp>
          <p:nvSpPr>
            <p:cNvPr id="44" name="Rectangle 43"/>
            <p:cNvSpPr/>
            <p:nvPr/>
          </p:nvSpPr>
          <p:spPr>
            <a:xfrm>
              <a:off x="3745801" y="3972927"/>
              <a:ext cx="5268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785670" y="2514171"/>
            <a:ext cx="7882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(1.5)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38856" y="346001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86656" y="346001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06700" y="3460016"/>
            <a:ext cx="4657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58102" y="346001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45827" y="3460016"/>
            <a:ext cx="70559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2.25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304160" y="2743606"/>
            <a:ext cx="173436" cy="92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5007" y="2344774"/>
            <a:ext cx="344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2760000" flipH="1">
            <a:off x="4705995" y="2537761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116096" y="3460016"/>
            <a:ext cx="5268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821588" y="3714750"/>
            <a:ext cx="910001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2838856" y="38204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558102" y="38204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45827" y="3820413"/>
            <a:ext cx="70559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4.5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16096" y="3820413"/>
            <a:ext cx="5268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6572" y="4185982"/>
            <a:ext cx="27064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 cylindrical well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48584" y="41916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81528" y="4191685"/>
            <a:ext cx="1232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55122" y="571866"/>
            <a:ext cx="2460278" cy="2540904"/>
            <a:chOff x="5196209" y="-3855355"/>
            <a:chExt cx="3226776" cy="3332527"/>
          </a:xfrm>
        </p:grpSpPr>
        <p:sp>
          <p:nvSpPr>
            <p:cNvPr id="121" name="Can 120"/>
            <p:cNvSpPr/>
            <p:nvPr/>
          </p:nvSpPr>
          <p:spPr>
            <a:xfrm>
              <a:off x="6063860" y="-2762250"/>
              <a:ext cx="884913" cy="2239422"/>
            </a:xfrm>
            <a:prstGeom prst="can">
              <a:avLst/>
            </a:prstGeom>
            <a:solidFill>
              <a:srgbClr val="E8B7B7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22" name="Can 121"/>
            <p:cNvSpPr/>
            <p:nvPr/>
          </p:nvSpPr>
          <p:spPr>
            <a:xfrm>
              <a:off x="6063860" y="-2762250"/>
              <a:ext cx="884913" cy="2239422"/>
            </a:xfrm>
            <a:prstGeom prst="can">
              <a:avLst/>
            </a:prstGeom>
            <a:noFill/>
            <a:ln w="19050" cap="flat" cmpd="sng" algn="ctr">
              <a:solidFill>
                <a:srgbClr val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5197603" y="-2927845"/>
              <a:ext cx="2633840" cy="546566"/>
            </a:xfrm>
            <a:prstGeom prst="ellipse">
              <a:avLst/>
            </a:prstGeom>
            <a:solidFill>
              <a:srgbClr val="9D3232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6059537" y="-930777"/>
              <a:ext cx="879872" cy="282566"/>
              <a:chOff x="7488674" y="1091759"/>
              <a:chExt cx="956643" cy="346131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 rot="16200000">
                <a:off x="7966996" y="687616"/>
                <a:ext cx="0" cy="956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694232" y="1091759"/>
                <a:ext cx="654997" cy="346131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r>
                  <a:rPr lang="pt-BR" sz="8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 m </a:t>
                </a:r>
                <a:endParaRPr lang="en-US" sz="8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809483" y="-3595413"/>
              <a:ext cx="613502" cy="981178"/>
              <a:chOff x="7246525" y="2057469"/>
              <a:chExt cx="634655" cy="1201902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>
                <a:off x="7543800" y="2057469"/>
                <a:ext cx="0" cy="12019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246525" y="2486322"/>
                <a:ext cx="634655" cy="370854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9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 =?</a:t>
                </a:r>
                <a:endParaRPr lang="en-US" sz="9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31" name="Rectangle 8"/>
            <p:cNvSpPr/>
            <p:nvPr/>
          </p:nvSpPr>
          <p:spPr>
            <a:xfrm>
              <a:off x="6063863" y="-3370342"/>
              <a:ext cx="886915" cy="879364"/>
            </a:xfrm>
            <a:custGeom>
              <a:avLst/>
              <a:gdLst>
                <a:gd name="connsiteX0" fmla="*/ 0 w 886683"/>
                <a:gd name="connsiteY0" fmla="*/ 0 h 735101"/>
                <a:gd name="connsiteX1" fmla="*/ 886683 w 886683"/>
                <a:gd name="connsiteY1" fmla="*/ 0 h 735101"/>
                <a:gd name="connsiteX2" fmla="*/ 886683 w 886683"/>
                <a:gd name="connsiteY2" fmla="*/ 735101 h 735101"/>
                <a:gd name="connsiteX3" fmla="*/ 0 w 886683"/>
                <a:gd name="connsiteY3" fmla="*/ 735101 h 735101"/>
                <a:gd name="connsiteX4" fmla="*/ 0 w 886683"/>
                <a:gd name="connsiteY4" fmla="*/ 0 h 735101"/>
                <a:gd name="connsiteX0" fmla="*/ 0 w 886683"/>
                <a:gd name="connsiteY0" fmla="*/ 0 h 825059"/>
                <a:gd name="connsiteX1" fmla="*/ 886683 w 886683"/>
                <a:gd name="connsiteY1" fmla="*/ 0 h 825059"/>
                <a:gd name="connsiteX2" fmla="*/ 886683 w 886683"/>
                <a:gd name="connsiteY2" fmla="*/ 735101 h 825059"/>
                <a:gd name="connsiteX3" fmla="*/ 0 w 886683"/>
                <a:gd name="connsiteY3" fmla="*/ 735101 h 825059"/>
                <a:gd name="connsiteX4" fmla="*/ 0 w 886683"/>
                <a:gd name="connsiteY4" fmla="*/ 0 h 825059"/>
                <a:gd name="connsiteX0" fmla="*/ 0 w 886765"/>
                <a:gd name="connsiteY0" fmla="*/ 0 h 856081"/>
                <a:gd name="connsiteX1" fmla="*/ 886683 w 886765"/>
                <a:gd name="connsiteY1" fmla="*/ 0 h 856081"/>
                <a:gd name="connsiteX2" fmla="*/ 886683 w 886765"/>
                <a:gd name="connsiteY2" fmla="*/ 735101 h 856081"/>
                <a:gd name="connsiteX3" fmla="*/ 0 w 886765"/>
                <a:gd name="connsiteY3" fmla="*/ 735101 h 856081"/>
                <a:gd name="connsiteX4" fmla="*/ 0 w 886765"/>
                <a:gd name="connsiteY4" fmla="*/ 0 h 856081"/>
                <a:gd name="connsiteX0" fmla="*/ 0 w 886766"/>
                <a:gd name="connsiteY0" fmla="*/ 0 h 853108"/>
                <a:gd name="connsiteX1" fmla="*/ 886683 w 886766"/>
                <a:gd name="connsiteY1" fmla="*/ 0 h 853108"/>
                <a:gd name="connsiteX2" fmla="*/ 886683 w 886766"/>
                <a:gd name="connsiteY2" fmla="*/ 735101 h 853108"/>
                <a:gd name="connsiteX3" fmla="*/ 0 w 886766"/>
                <a:gd name="connsiteY3" fmla="*/ 735101 h 853108"/>
                <a:gd name="connsiteX4" fmla="*/ 0 w 886766"/>
                <a:gd name="connsiteY4" fmla="*/ 0 h 853108"/>
                <a:gd name="connsiteX0" fmla="*/ 0 w 886766"/>
                <a:gd name="connsiteY0" fmla="*/ 0 h 853108"/>
                <a:gd name="connsiteX1" fmla="*/ 886683 w 886766"/>
                <a:gd name="connsiteY1" fmla="*/ 0 h 853108"/>
                <a:gd name="connsiteX2" fmla="*/ 886683 w 886766"/>
                <a:gd name="connsiteY2" fmla="*/ 735101 h 853108"/>
                <a:gd name="connsiteX3" fmla="*/ 0 w 886766"/>
                <a:gd name="connsiteY3" fmla="*/ 735101 h 853108"/>
                <a:gd name="connsiteX4" fmla="*/ 0 w 886766"/>
                <a:gd name="connsiteY4" fmla="*/ 0 h 853108"/>
                <a:gd name="connsiteX0" fmla="*/ 0 w 886916"/>
                <a:gd name="connsiteY0" fmla="*/ 0 h 853108"/>
                <a:gd name="connsiteX1" fmla="*/ 886683 w 886916"/>
                <a:gd name="connsiteY1" fmla="*/ 0 h 853108"/>
                <a:gd name="connsiteX2" fmla="*/ 886683 w 886916"/>
                <a:gd name="connsiteY2" fmla="*/ 735101 h 853108"/>
                <a:gd name="connsiteX3" fmla="*/ 0 w 886916"/>
                <a:gd name="connsiteY3" fmla="*/ 735101 h 853108"/>
                <a:gd name="connsiteX4" fmla="*/ 0 w 886916"/>
                <a:gd name="connsiteY4" fmla="*/ 0 h 85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916" h="853108">
                  <a:moveTo>
                    <a:pt x="0" y="0"/>
                  </a:moveTo>
                  <a:cubicBezTo>
                    <a:pt x="52674" y="57150"/>
                    <a:pt x="903066" y="40481"/>
                    <a:pt x="886683" y="0"/>
                  </a:cubicBezTo>
                  <a:lnTo>
                    <a:pt x="886683" y="735101"/>
                  </a:lnTo>
                  <a:cubicBezTo>
                    <a:pt x="895922" y="849401"/>
                    <a:pt x="138398" y="930363"/>
                    <a:pt x="0" y="735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063861" y="-2762250"/>
              <a:ext cx="884914" cy="276196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6063861" y="-2761896"/>
              <a:ext cx="884914" cy="2761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91000"/>
                    <a:lumOff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196209" y="-3855355"/>
              <a:ext cx="2635236" cy="1451893"/>
              <a:chOff x="1157484" y="1809750"/>
              <a:chExt cx="2726107" cy="1778508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2057914" y="2114804"/>
                <a:ext cx="0" cy="12192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972314" y="2114804"/>
                <a:ext cx="0" cy="12192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1157484" y="1809750"/>
                <a:ext cx="2724912" cy="667512"/>
              </a:xfrm>
              <a:prstGeom prst="ellipse">
                <a:avLst/>
              </a:prstGeom>
              <a:solidFill>
                <a:srgbClr val="9D3232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056886" y="1974342"/>
                <a:ext cx="915428" cy="3383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cxnSp>
            <p:nvCxnSpPr>
              <p:cNvPr id="139" name="Straight Connector 138"/>
              <p:cNvCxnSpPr>
                <a:stCxn id="137" idx="2"/>
                <a:endCxn id="141" idx="2"/>
              </p:cNvCxnSpPr>
              <p:nvPr/>
            </p:nvCxnSpPr>
            <p:spPr>
              <a:xfrm>
                <a:off x="1157484" y="2143506"/>
                <a:ext cx="214116" cy="1165098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37" idx="6"/>
                <a:endCxn id="141" idx="6"/>
              </p:cNvCxnSpPr>
              <p:nvPr/>
            </p:nvCxnSpPr>
            <p:spPr>
              <a:xfrm flipH="1">
                <a:off x="3639064" y="2143506"/>
                <a:ext cx="243332" cy="1165098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1371600" y="3028950"/>
                <a:ext cx="2267464" cy="559308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057914" y="3147822"/>
                <a:ext cx="914400" cy="33832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43" name="Rectangle 16"/>
              <p:cNvSpPr/>
              <p:nvPr/>
            </p:nvSpPr>
            <p:spPr>
              <a:xfrm>
                <a:off x="1160855" y="2095753"/>
                <a:ext cx="2722736" cy="1490481"/>
              </a:xfrm>
              <a:custGeom>
                <a:avLst/>
                <a:gdLst>
                  <a:gd name="connsiteX0" fmla="*/ 0 w 2267464"/>
                  <a:gd name="connsiteY0" fmla="*/ 0 h 1227582"/>
                  <a:gd name="connsiteX1" fmla="*/ 2267464 w 2267464"/>
                  <a:gd name="connsiteY1" fmla="*/ 0 h 1227582"/>
                  <a:gd name="connsiteX2" fmla="*/ 2267464 w 2267464"/>
                  <a:gd name="connsiteY2" fmla="*/ 1227582 h 1227582"/>
                  <a:gd name="connsiteX3" fmla="*/ 0 w 2267464"/>
                  <a:gd name="connsiteY3" fmla="*/ 1227582 h 1227582"/>
                  <a:gd name="connsiteX4" fmla="*/ 0 w 2267464"/>
                  <a:gd name="connsiteY4" fmla="*/ 0 h 1227582"/>
                  <a:gd name="connsiteX0" fmla="*/ 0 w 2267464"/>
                  <a:gd name="connsiteY0" fmla="*/ 0 h 1405382"/>
                  <a:gd name="connsiteX1" fmla="*/ 2267464 w 2267464"/>
                  <a:gd name="connsiteY1" fmla="*/ 0 h 1405382"/>
                  <a:gd name="connsiteX2" fmla="*/ 2267464 w 2267464"/>
                  <a:gd name="connsiteY2" fmla="*/ 1227582 h 1405382"/>
                  <a:gd name="connsiteX3" fmla="*/ 0 w 2267464"/>
                  <a:gd name="connsiteY3" fmla="*/ 1227582 h 1405382"/>
                  <a:gd name="connsiteX4" fmla="*/ 0 w 2267464"/>
                  <a:gd name="connsiteY4" fmla="*/ 0 h 1405382"/>
                  <a:gd name="connsiteX0" fmla="*/ 0 w 2267464"/>
                  <a:gd name="connsiteY0" fmla="*/ 0 h 1499792"/>
                  <a:gd name="connsiteX1" fmla="*/ 2267464 w 2267464"/>
                  <a:gd name="connsiteY1" fmla="*/ 0 h 1499792"/>
                  <a:gd name="connsiteX2" fmla="*/ 2267464 w 2267464"/>
                  <a:gd name="connsiteY2" fmla="*/ 1227582 h 1499792"/>
                  <a:gd name="connsiteX3" fmla="*/ 0 w 2267464"/>
                  <a:gd name="connsiteY3" fmla="*/ 1227582 h 1499792"/>
                  <a:gd name="connsiteX4" fmla="*/ 0 w 2267464"/>
                  <a:gd name="connsiteY4" fmla="*/ 0 h 1499792"/>
                  <a:gd name="connsiteX0" fmla="*/ 0 w 2267464"/>
                  <a:gd name="connsiteY0" fmla="*/ 0 h 1492333"/>
                  <a:gd name="connsiteX1" fmla="*/ 2267464 w 2267464"/>
                  <a:gd name="connsiteY1" fmla="*/ 0 h 1492333"/>
                  <a:gd name="connsiteX2" fmla="*/ 2267464 w 2267464"/>
                  <a:gd name="connsiteY2" fmla="*/ 1227582 h 1492333"/>
                  <a:gd name="connsiteX3" fmla="*/ 0 w 2267464"/>
                  <a:gd name="connsiteY3" fmla="*/ 1227582 h 1492333"/>
                  <a:gd name="connsiteX4" fmla="*/ 0 w 2267464"/>
                  <a:gd name="connsiteY4" fmla="*/ 0 h 1492333"/>
                  <a:gd name="connsiteX0" fmla="*/ 0 w 2267464"/>
                  <a:gd name="connsiteY0" fmla="*/ 0 h 1486791"/>
                  <a:gd name="connsiteX1" fmla="*/ 2267464 w 2267464"/>
                  <a:gd name="connsiteY1" fmla="*/ 0 h 1486791"/>
                  <a:gd name="connsiteX2" fmla="*/ 2267464 w 2267464"/>
                  <a:gd name="connsiteY2" fmla="*/ 1227582 h 1486791"/>
                  <a:gd name="connsiteX3" fmla="*/ 0 w 2267464"/>
                  <a:gd name="connsiteY3" fmla="*/ 1227582 h 1486791"/>
                  <a:gd name="connsiteX4" fmla="*/ 0 w 2267464"/>
                  <a:gd name="connsiteY4" fmla="*/ 0 h 148679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87061"/>
                  <a:gd name="connsiteX1" fmla="*/ 2267464 w 2267464"/>
                  <a:gd name="connsiteY1" fmla="*/ 0 h 1487061"/>
                  <a:gd name="connsiteX2" fmla="*/ 2267464 w 2267464"/>
                  <a:gd name="connsiteY2" fmla="*/ 1227582 h 1487061"/>
                  <a:gd name="connsiteX3" fmla="*/ 0 w 2267464"/>
                  <a:gd name="connsiteY3" fmla="*/ 1227582 h 1487061"/>
                  <a:gd name="connsiteX4" fmla="*/ 0 w 2267464"/>
                  <a:gd name="connsiteY4" fmla="*/ 0 h 148706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464" h="1490481">
                    <a:moveTo>
                      <a:pt x="0" y="0"/>
                    </a:moveTo>
                    <a:cubicBezTo>
                      <a:pt x="84309" y="381000"/>
                      <a:pt x="2183155" y="338137"/>
                      <a:pt x="2267464" y="0"/>
                    </a:cubicBezTo>
                    <a:lnTo>
                      <a:pt x="2267464" y="1227582"/>
                    </a:lnTo>
                    <a:cubicBezTo>
                      <a:pt x="2130767" y="1551432"/>
                      <a:pt x="174795" y="1603819"/>
                      <a:pt x="0" y="122758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3232">
                  <a:alpha val="82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6983493" y="-2867955"/>
              <a:ext cx="879872" cy="282567"/>
              <a:chOff x="7488674" y="883043"/>
              <a:chExt cx="956643" cy="346129"/>
            </a:xfrm>
          </p:grpSpPr>
          <p:cxnSp>
            <p:nvCxnSpPr>
              <p:cNvPr id="145" name="Straight Arrow Connector 144"/>
              <p:cNvCxnSpPr/>
              <p:nvPr/>
            </p:nvCxnSpPr>
            <p:spPr>
              <a:xfrm rot="16200000">
                <a:off x="7966996" y="687616"/>
                <a:ext cx="0" cy="956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145"/>
              <p:cNvSpPr/>
              <p:nvPr/>
            </p:nvSpPr>
            <p:spPr>
              <a:xfrm>
                <a:off x="7692068" y="883043"/>
                <a:ext cx="631216" cy="346129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r>
                  <a:rPr lang="pt-BR" sz="8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 m </a:t>
                </a:r>
                <a:endParaRPr lang="en-US" sz="8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379097" y="-2616736"/>
              <a:ext cx="673439" cy="2090128"/>
              <a:chOff x="7248526" y="1432709"/>
              <a:chExt cx="696662" cy="2560320"/>
            </a:xfrm>
          </p:grpSpPr>
          <p:cxnSp>
            <p:nvCxnSpPr>
              <p:cNvPr id="148" name="Straight Arrow Connector 147"/>
              <p:cNvCxnSpPr/>
              <p:nvPr/>
            </p:nvCxnSpPr>
            <p:spPr>
              <a:xfrm>
                <a:off x="7543800" y="1432709"/>
                <a:ext cx="0" cy="2560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/>
              <p:cNvSpPr/>
              <p:nvPr/>
            </p:nvSpPr>
            <p:spPr>
              <a:xfrm>
                <a:off x="7248526" y="2459099"/>
                <a:ext cx="696662" cy="370854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9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14 m</a:t>
                </a:r>
                <a:endParaRPr lang="en-US" sz="9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cxnSp>
          <p:nvCxnSpPr>
            <p:cNvPr id="150" name="Straight Arrow Connector 149"/>
            <p:cNvCxnSpPr/>
            <p:nvPr/>
          </p:nvCxnSpPr>
          <p:spPr>
            <a:xfrm>
              <a:off x="6526342" y="-2637523"/>
              <a:ext cx="422309" cy="10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483838" y="-2650305"/>
              <a:ext cx="63278" cy="28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14717" y="-2820992"/>
              <a:ext cx="638178" cy="24219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1.5 m</a:t>
              </a:r>
              <a:endParaRPr lang="en-US" sz="600" b="1" baseline="300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69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4" grpId="0" animBg="1"/>
      <p:bldP spid="74" grpId="1" animBg="1"/>
      <p:bldP spid="73" grpId="0" animBg="1"/>
      <p:bldP spid="73" grpId="1" animBg="1"/>
      <p:bldP spid="72" grpId="0" animBg="1"/>
      <p:bldP spid="72" grpId="1" animBg="1"/>
      <p:bldP spid="15" grpId="0"/>
      <p:bldP spid="19" grpId="0"/>
      <p:bldP spid="20" grpId="0"/>
      <p:bldP spid="21" grpId="0"/>
      <p:bldP spid="22" grpId="0"/>
      <p:bldP spid="23" grpId="0"/>
      <p:bldP spid="25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/>
      <p:bldP spid="48" grpId="0"/>
      <p:bldP spid="50" grpId="0"/>
      <p:bldP spid="51" grpId="0"/>
      <p:bldP spid="57" grpId="0"/>
      <p:bldP spid="58" grpId="0"/>
      <p:bldP spid="60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unded Rectangle 126"/>
          <p:cNvSpPr/>
          <p:nvPr/>
        </p:nvSpPr>
        <p:spPr>
          <a:xfrm>
            <a:off x="3076072" y="2327728"/>
            <a:ext cx="2085210" cy="23789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14239" y="2604629"/>
            <a:ext cx="2334494" cy="23789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21942" y="2043222"/>
            <a:ext cx="3417932" cy="23789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579282" y="1191946"/>
            <a:ext cx="5026408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63806" y="1831208"/>
            <a:ext cx="1050961" cy="1938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15642" y="1573858"/>
            <a:ext cx="955419" cy="1938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910734" y="3318537"/>
            <a:ext cx="165135" cy="19192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476674" y="3301882"/>
            <a:ext cx="199814" cy="19192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9550"/>
            <a:ext cx="6524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well of diameter 3 m is dug 14 m deep. The earth taken out of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it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has been spread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evenly all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around it in the shape of a circular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ring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width 4 m to form an embankment.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Find the height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the embankment.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863" y="1496506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998" y="1504950"/>
            <a:ext cx="114269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 1.5 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0257" y="1750613"/>
            <a:ext cx="8405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5.5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386" y="1757023"/>
            <a:ext cx="68435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281464"/>
            <a:ext cx="269765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 cylindrical well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2827" y="228146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3249" y="2907008"/>
            <a:ext cx="6801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2323" y="2907008"/>
            <a:ext cx="6801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28304" y="2281464"/>
            <a:ext cx="22982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embankment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7770" y="290700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90950" y="290700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4001" y="2898322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800" y="289931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14595" y="323055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13526" y="3230554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8325" y="322285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247529" y="3164183"/>
            <a:ext cx="18656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4162737" y="3164183"/>
            <a:ext cx="18656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82895" y="3230554"/>
            <a:ext cx="340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2227" y="3230554"/>
            <a:ext cx="10951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605930" y="3164183"/>
            <a:ext cx="18656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 flipV="1">
            <a:off x="4446914" y="3164183"/>
            <a:ext cx="18656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135395" y="3230554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01695" y="355100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13326" y="3551009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125" y="354331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2695" y="3551009"/>
            <a:ext cx="340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73115" y="3551009"/>
            <a:ext cx="7988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(5.5)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49670" y="3551009"/>
            <a:ext cx="3080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1962" y="3551009"/>
            <a:ext cx="10297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(1.5)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]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83561" y="3551009"/>
            <a:ext cx="25267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72490" y="3551009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01695" y="385302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13326" y="3853025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8125" y="38453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82695" y="3853025"/>
            <a:ext cx="340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73116" y="3853025"/>
            <a:ext cx="12237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(5.5 + 1.5)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88069" y="3853025"/>
            <a:ext cx="12237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(5.5 – 1.5)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11229" y="3853025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01695" y="414904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13326" y="4149044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8125" y="414134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82695" y="4149044"/>
            <a:ext cx="340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73395" y="4149044"/>
            <a:ext cx="3285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8420" y="414904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07028" y="4149044"/>
            <a:ext cx="350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92495" y="414904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80220" y="4149044"/>
            <a:ext cx="5046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83459" y="4149044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98520" y="453556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03801" y="4535565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8600" y="452787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060596" y="4400042"/>
            <a:ext cx="526855" cy="594211"/>
            <a:chOff x="3745801" y="3972927"/>
            <a:chExt cx="526855" cy="594211"/>
          </a:xfrm>
        </p:grpSpPr>
        <p:sp>
          <p:nvSpPr>
            <p:cNvPr id="68" name="Rectangle 67"/>
            <p:cNvSpPr/>
            <p:nvPr/>
          </p:nvSpPr>
          <p:spPr>
            <a:xfrm>
              <a:off x="3745801" y="3972927"/>
              <a:ext cx="5268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3487695" y="4535565"/>
            <a:ext cx="3285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292720" y="453556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721328" y="4535565"/>
            <a:ext cx="350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906795" y="453556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94520" y="4535565"/>
            <a:ext cx="5046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97759" y="4535565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3638433" y="4122720"/>
            <a:ext cx="87449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 flipV="1">
            <a:off x="4736736" y="4122720"/>
            <a:ext cx="87449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84" name="Rectangle 83"/>
          <p:cNvSpPr/>
          <p:nvPr/>
        </p:nvSpPr>
        <p:spPr>
          <a:xfrm>
            <a:off x="455895" y="2003674"/>
            <a:ext cx="27064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 cylindrical well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820151" y="200937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53095" y="2009377"/>
            <a:ext cx="11666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9285" y="2561549"/>
            <a:ext cx="269765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 cylindrical well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24912" y="256154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30390" y="2561549"/>
            <a:ext cx="18982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outer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732020" y="2561549"/>
            <a:ext cx="215831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 Vol. of inner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55122" y="571866"/>
            <a:ext cx="2460278" cy="2540904"/>
            <a:chOff x="5196209" y="-3855355"/>
            <a:chExt cx="3226776" cy="3332527"/>
          </a:xfrm>
        </p:grpSpPr>
        <p:sp>
          <p:nvSpPr>
            <p:cNvPr id="94" name="Can 93"/>
            <p:cNvSpPr/>
            <p:nvPr/>
          </p:nvSpPr>
          <p:spPr>
            <a:xfrm>
              <a:off x="6063860" y="-2762250"/>
              <a:ext cx="884913" cy="2239422"/>
            </a:xfrm>
            <a:prstGeom prst="can">
              <a:avLst/>
            </a:prstGeom>
            <a:solidFill>
              <a:srgbClr val="E8B7B7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95" name="Can 94"/>
            <p:cNvSpPr/>
            <p:nvPr/>
          </p:nvSpPr>
          <p:spPr>
            <a:xfrm>
              <a:off x="6063860" y="-2762250"/>
              <a:ext cx="884913" cy="2239422"/>
            </a:xfrm>
            <a:prstGeom prst="can">
              <a:avLst/>
            </a:prstGeom>
            <a:noFill/>
            <a:ln w="19050" cap="flat" cmpd="sng" algn="ctr">
              <a:solidFill>
                <a:srgbClr val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197603" y="-2927845"/>
              <a:ext cx="2633840" cy="546566"/>
            </a:xfrm>
            <a:prstGeom prst="ellipse">
              <a:avLst/>
            </a:prstGeom>
            <a:solidFill>
              <a:srgbClr val="9D3232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6059537" y="-930777"/>
              <a:ext cx="879872" cy="282566"/>
              <a:chOff x="7488674" y="1091759"/>
              <a:chExt cx="956643" cy="346131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16200000">
                <a:off x="7966996" y="687616"/>
                <a:ext cx="0" cy="956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7694232" y="1091759"/>
                <a:ext cx="654997" cy="346131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r>
                  <a:rPr lang="pt-BR" sz="8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 m </a:t>
                </a:r>
                <a:endParaRPr lang="en-US" sz="8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809483" y="-3595413"/>
              <a:ext cx="613502" cy="981178"/>
              <a:chOff x="7246525" y="2057469"/>
              <a:chExt cx="634655" cy="1201902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7543800" y="2057469"/>
                <a:ext cx="0" cy="12019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7246525" y="2486322"/>
                <a:ext cx="634655" cy="370854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9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 =?</a:t>
                </a:r>
                <a:endParaRPr lang="en-US" sz="9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99" name="Rectangle 8"/>
            <p:cNvSpPr/>
            <p:nvPr/>
          </p:nvSpPr>
          <p:spPr>
            <a:xfrm>
              <a:off x="6063863" y="-3370342"/>
              <a:ext cx="886915" cy="879364"/>
            </a:xfrm>
            <a:custGeom>
              <a:avLst/>
              <a:gdLst>
                <a:gd name="connsiteX0" fmla="*/ 0 w 886683"/>
                <a:gd name="connsiteY0" fmla="*/ 0 h 735101"/>
                <a:gd name="connsiteX1" fmla="*/ 886683 w 886683"/>
                <a:gd name="connsiteY1" fmla="*/ 0 h 735101"/>
                <a:gd name="connsiteX2" fmla="*/ 886683 w 886683"/>
                <a:gd name="connsiteY2" fmla="*/ 735101 h 735101"/>
                <a:gd name="connsiteX3" fmla="*/ 0 w 886683"/>
                <a:gd name="connsiteY3" fmla="*/ 735101 h 735101"/>
                <a:gd name="connsiteX4" fmla="*/ 0 w 886683"/>
                <a:gd name="connsiteY4" fmla="*/ 0 h 735101"/>
                <a:gd name="connsiteX0" fmla="*/ 0 w 886683"/>
                <a:gd name="connsiteY0" fmla="*/ 0 h 825059"/>
                <a:gd name="connsiteX1" fmla="*/ 886683 w 886683"/>
                <a:gd name="connsiteY1" fmla="*/ 0 h 825059"/>
                <a:gd name="connsiteX2" fmla="*/ 886683 w 886683"/>
                <a:gd name="connsiteY2" fmla="*/ 735101 h 825059"/>
                <a:gd name="connsiteX3" fmla="*/ 0 w 886683"/>
                <a:gd name="connsiteY3" fmla="*/ 735101 h 825059"/>
                <a:gd name="connsiteX4" fmla="*/ 0 w 886683"/>
                <a:gd name="connsiteY4" fmla="*/ 0 h 825059"/>
                <a:gd name="connsiteX0" fmla="*/ 0 w 886765"/>
                <a:gd name="connsiteY0" fmla="*/ 0 h 856081"/>
                <a:gd name="connsiteX1" fmla="*/ 886683 w 886765"/>
                <a:gd name="connsiteY1" fmla="*/ 0 h 856081"/>
                <a:gd name="connsiteX2" fmla="*/ 886683 w 886765"/>
                <a:gd name="connsiteY2" fmla="*/ 735101 h 856081"/>
                <a:gd name="connsiteX3" fmla="*/ 0 w 886765"/>
                <a:gd name="connsiteY3" fmla="*/ 735101 h 856081"/>
                <a:gd name="connsiteX4" fmla="*/ 0 w 886765"/>
                <a:gd name="connsiteY4" fmla="*/ 0 h 856081"/>
                <a:gd name="connsiteX0" fmla="*/ 0 w 886766"/>
                <a:gd name="connsiteY0" fmla="*/ 0 h 853108"/>
                <a:gd name="connsiteX1" fmla="*/ 886683 w 886766"/>
                <a:gd name="connsiteY1" fmla="*/ 0 h 853108"/>
                <a:gd name="connsiteX2" fmla="*/ 886683 w 886766"/>
                <a:gd name="connsiteY2" fmla="*/ 735101 h 853108"/>
                <a:gd name="connsiteX3" fmla="*/ 0 w 886766"/>
                <a:gd name="connsiteY3" fmla="*/ 735101 h 853108"/>
                <a:gd name="connsiteX4" fmla="*/ 0 w 886766"/>
                <a:gd name="connsiteY4" fmla="*/ 0 h 853108"/>
                <a:gd name="connsiteX0" fmla="*/ 0 w 886766"/>
                <a:gd name="connsiteY0" fmla="*/ 0 h 853108"/>
                <a:gd name="connsiteX1" fmla="*/ 886683 w 886766"/>
                <a:gd name="connsiteY1" fmla="*/ 0 h 853108"/>
                <a:gd name="connsiteX2" fmla="*/ 886683 w 886766"/>
                <a:gd name="connsiteY2" fmla="*/ 735101 h 853108"/>
                <a:gd name="connsiteX3" fmla="*/ 0 w 886766"/>
                <a:gd name="connsiteY3" fmla="*/ 735101 h 853108"/>
                <a:gd name="connsiteX4" fmla="*/ 0 w 886766"/>
                <a:gd name="connsiteY4" fmla="*/ 0 h 853108"/>
                <a:gd name="connsiteX0" fmla="*/ 0 w 886916"/>
                <a:gd name="connsiteY0" fmla="*/ 0 h 853108"/>
                <a:gd name="connsiteX1" fmla="*/ 886683 w 886916"/>
                <a:gd name="connsiteY1" fmla="*/ 0 h 853108"/>
                <a:gd name="connsiteX2" fmla="*/ 886683 w 886916"/>
                <a:gd name="connsiteY2" fmla="*/ 735101 h 853108"/>
                <a:gd name="connsiteX3" fmla="*/ 0 w 886916"/>
                <a:gd name="connsiteY3" fmla="*/ 735101 h 853108"/>
                <a:gd name="connsiteX4" fmla="*/ 0 w 886916"/>
                <a:gd name="connsiteY4" fmla="*/ 0 h 85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916" h="853108">
                  <a:moveTo>
                    <a:pt x="0" y="0"/>
                  </a:moveTo>
                  <a:cubicBezTo>
                    <a:pt x="52674" y="57150"/>
                    <a:pt x="903066" y="40481"/>
                    <a:pt x="886683" y="0"/>
                  </a:cubicBezTo>
                  <a:lnTo>
                    <a:pt x="886683" y="735101"/>
                  </a:lnTo>
                  <a:cubicBezTo>
                    <a:pt x="895922" y="849401"/>
                    <a:pt x="138398" y="930363"/>
                    <a:pt x="0" y="735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063861" y="-2762250"/>
              <a:ext cx="884914" cy="276196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063861" y="-2761896"/>
              <a:ext cx="884914" cy="2761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91000"/>
                    <a:lumOff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96209" y="-3855355"/>
              <a:ext cx="2635236" cy="1451893"/>
              <a:chOff x="1157484" y="1809750"/>
              <a:chExt cx="2726107" cy="177850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2057914" y="2114804"/>
                <a:ext cx="0" cy="12192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972314" y="2114804"/>
                <a:ext cx="0" cy="12192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1157484" y="1809750"/>
                <a:ext cx="2724912" cy="667512"/>
              </a:xfrm>
              <a:prstGeom prst="ellipse">
                <a:avLst/>
              </a:prstGeom>
              <a:solidFill>
                <a:srgbClr val="9D3232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056886" y="1974342"/>
                <a:ext cx="915428" cy="3383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cxnSp>
            <p:nvCxnSpPr>
              <p:cNvPr id="116" name="Straight Connector 115"/>
              <p:cNvCxnSpPr>
                <a:stCxn id="114" idx="2"/>
                <a:endCxn id="118" idx="2"/>
              </p:cNvCxnSpPr>
              <p:nvPr/>
            </p:nvCxnSpPr>
            <p:spPr>
              <a:xfrm>
                <a:off x="1157484" y="2143506"/>
                <a:ext cx="214116" cy="1165098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4" idx="6"/>
                <a:endCxn id="118" idx="6"/>
              </p:cNvCxnSpPr>
              <p:nvPr/>
            </p:nvCxnSpPr>
            <p:spPr>
              <a:xfrm flipH="1">
                <a:off x="3639064" y="2143506"/>
                <a:ext cx="243332" cy="1165098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/>
              <p:nvPr/>
            </p:nvSpPr>
            <p:spPr>
              <a:xfrm>
                <a:off x="1371600" y="3028950"/>
                <a:ext cx="2267464" cy="559308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57914" y="3147822"/>
                <a:ext cx="914400" cy="33832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20" name="Rectangle 16"/>
              <p:cNvSpPr/>
              <p:nvPr/>
            </p:nvSpPr>
            <p:spPr>
              <a:xfrm>
                <a:off x="1160855" y="2095753"/>
                <a:ext cx="2722736" cy="1490481"/>
              </a:xfrm>
              <a:custGeom>
                <a:avLst/>
                <a:gdLst>
                  <a:gd name="connsiteX0" fmla="*/ 0 w 2267464"/>
                  <a:gd name="connsiteY0" fmla="*/ 0 h 1227582"/>
                  <a:gd name="connsiteX1" fmla="*/ 2267464 w 2267464"/>
                  <a:gd name="connsiteY1" fmla="*/ 0 h 1227582"/>
                  <a:gd name="connsiteX2" fmla="*/ 2267464 w 2267464"/>
                  <a:gd name="connsiteY2" fmla="*/ 1227582 h 1227582"/>
                  <a:gd name="connsiteX3" fmla="*/ 0 w 2267464"/>
                  <a:gd name="connsiteY3" fmla="*/ 1227582 h 1227582"/>
                  <a:gd name="connsiteX4" fmla="*/ 0 w 2267464"/>
                  <a:gd name="connsiteY4" fmla="*/ 0 h 1227582"/>
                  <a:gd name="connsiteX0" fmla="*/ 0 w 2267464"/>
                  <a:gd name="connsiteY0" fmla="*/ 0 h 1405382"/>
                  <a:gd name="connsiteX1" fmla="*/ 2267464 w 2267464"/>
                  <a:gd name="connsiteY1" fmla="*/ 0 h 1405382"/>
                  <a:gd name="connsiteX2" fmla="*/ 2267464 w 2267464"/>
                  <a:gd name="connsiteY2" fmla="*/ 1227582 h 1405382"/>
                  <a:gd name="connsiteX3" fmla="*/ 0 w 2267464"/>
                  <a:gd name="connsiteY3" fmla="*/ 1227582 h 1405382"/>
                  <a:gd name="connsiteX4" fmla="*/ 0 w 2267464"/>
                  <a:gd name="connsiteY4" fmla="*/ 0 h 1405382"/>
                  <a:gd name="connsiteX0" fmla="*/ 0 w 2267464"/>
                  <a:gd name="connsiteY0" fmla="*/ 0 h 1499792"/>
                  <a:gd name="connsiteX1" fmla="*/ 2267464 w 2267464"/>
                  <a:gd name="connsiteY1" fmla="*/ 0 h 1499792"/>
                  <a:gd name="connsiteX2" fmla="*/ 2267464 w 2267464"/>
                  <a:gd name="connsiteY2" fmla="*/ 1227582 h 1499792"/>
                  <a:gd name="connsiteX3" fmla="*/ 0 w 2267464"/>
                  <a:gd name="connsiteY3" fmla="*/ 1227582 h 1499792"/>
                  <a:gd name="connsiteX4" fmla="*/ 0 w 2267464"/>
                  <a:gd name="connsiteY4" fmla="*/ 0 h 1499792"/>
                  <a:gd name="connsiteX0" fmla="*/ 0 w 2267464"/>
                  <a:gd name="connsiteY0" fmla="*/ 0 h 1492333"/>
                  <a:gd name="connsiteX1" fmla="*/ 2267464 w 2267464"/>
                  <a:gd name="connsiteY1" fmla="*/ 0 h 1492333"/>
                  <a:gd name="connsiteX2" fmla="*/ 2267464 w 2267464"/>
                  <a:gd name="connsiteY2" fmla="*/ 1227582 h 1492333"/>
                  <a:gd name="connsiteX3" fmla="*/ 0 w 2267464"/>
                  <a:gd name="connsiteY3" fmla="*/ 1227582 h 1492333"/>
                  <a:gd name="connsiteX4" fmla="*/ 0 w 2267464"/>
                  <a:gd name="connsiteY4" fmla="*/ 0 h 1492333"/>
                  <a:gd name="connsiteX0" fmla="*/ 0 w 2267464"/>
                  <a:gd name="connsiteY0" fmla="*/ 0 h 1486791"/>
                  <a:gd name="connsiteX1" fmla="*/ 2267464 w 2267464"/>
                  <a:gd name="connsiteY1" fmla="*/ 0 h 1486791"/>
                  <a:gd name="connsiteX2" fmla="*/ 2267464 w 2267464"/>
                  <a:gd name="connsiteY2" fmla="*/ 1227582 h 1486791"/>
                  <a:gd name="connsiteX3" fmla="*/ 0 w 2267464"/>
                  <a:gd name="connsiteY3" fmla="*/ 1227582 h 1486791"/>
                  <a:gd name="connsiteX4" fmla="*/ 0 w 2267464"/>
                  <a:gd name="connsiteY4" fmla="*/ 0 h 148679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87061"/>
                  <a:gd name="connsiteX1" fmla="*/ 2267464 w 2267464"/>
                  <a:gd name="connsiteY1" fmla="*/ 0 h 1487061"/>
                  <a:gd name="connsiteX2" fmla="*/ 2267464 w 2267464"/>
                  <a:gd name="connsiteY2" fmla="*/ 1227582 h 1487061"/>
                  <a:gd name="connsiteX3" fmla="*/ 0 w 2267464"/>
                  <a:gd name="connsiteY3" fmla="*/ 1227582 h 1487061"/>
                  <a:gd name="connsiteX4" fmla="*/ 0 w 2267464"/>
                  <a:gd name="connsiteY4" fmla="*/ 0 h 148706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464" h="1490481">
                    <a:moveTo>
                      <a:pt x="0" y="0"/>
                    </a:moveTo>
                    <a:cubicBezTo>
                      <a:pt x="84309" y="381000"/>
                      <a:pt x="2183155" y="338137"/>
                      <a:pt x="2267464" y="0"/>
                    </a:cubicBezTo>
                    <a:lnTo>
                      <a:pt x="2267464" y="1227582"/>
                    </a:lnTo>
                    <a:cubicBezTo>
                      <a:pt x="2130767" y="1551432"/>
                      <a:pt x="174795" y="1603819"/>
                      <a:pt x="0" y="122758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3232">
                  <a:alpha val="82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83493" y="-2867955"/>
              <a:ext cx="879872" cy="282567"/>
              <a:chOff x="7488674" y="883043"/>
              <a:chExt cx="956643" cy="346129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rot="16200000">
                <a:off x="7966996" y="687616"/>
                <a:ext cx="0" cy="956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110"/>
              <p:cNvSpPr/>
              <p:nvPr/>
            </p:nvSpPr>
            <p:spPr>
              <a:xfrm>
                <a:off x="7692068" y="883043"/>
                <a:ext cx="631216" cy="346129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r>
                  <a:rPr lang="pt-BR" sz="8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 m </a:t>
                </a:r>
                <a:endParaRPr lang="en-US" sz="8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379097" y="-2616736"/>
              <a:ext cx="673439" cy="2090128"/>
              <a:chOff x="7248526" y="1432709"/>
              <a:chExt cx="696662" cy="2560320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7543800" y="1432709"/>
                <a:ext cx="0" cy="2560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7248526" y="2459099"/>
                <a:ext cx="696662" cy="370854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9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14 m</a:t>
                </a:r>
                <a:endParaRPr lang="en-US" sz="9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>
            <a:xfrm>
              <a:off x="6526342" y="-2637523"/>
              <a:ext cx="422309" cy="10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483838" y="-2650305"/>
              <a:ext cx="63278" cy="28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14717" y="-2820992"/>
              <a:ext cx="638178" cy="24219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1.5 m</a:t>
              </a:r>
              <a:endParaRPr lang="en-US" sz="600" b="1" baseline="300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228600" y="254616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654506" y="1236186"/>
            <a:ext cx="4831894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636" y="117818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cylindrical well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182" y="1178180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embankment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047183" y="578201"/>
            <a:ext cx="1015038" cy="457876"/>
          </a:xfrm>
          <a:prstGeom prst="wedgeRectCallout">
            <a:avLst>
              <a:gd name="adj1" fmla="val -9639"/>
              <a:gd name="adj2" fmla="val 10712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430227" y="630652"/>
            <a:ext cx="3995736" cy="431341"/>
          </a:xfrm>
          <a:prstGeom prst="wedgeRectCallout">
            <a:avLst>
              <a:gd name="adj1" fmla="val -25648"/>
              <a:gd name="adj2" fmla="val 9060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44877" y="682667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-25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5375" y="682667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3616" y="69367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8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88" grpId="0" animBg="1"/>
      <p:bldP spid="88" grpId="1" animBg="1"/>
      <p:bldP spid="87" grpId="0" animBg="1"/>
      <p:bldP spid="87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1" grpId="0"/>
      <p:bldP spid="72" grpId="0"/>
      <p:bldP spid="73" grpId="0"/>
      <p:bldP spid="74" grpId="0"/>
      <p:bldP spid="75" grpId="0"/>
      <p:bldP spid="76" grpId="0"/>
      <p:bldP spid="89" grpId="0"/>
      <p:bldP spid="90" grpId="0"/>
      <p:bldP spid="91" grpId="0"/>
      <p:bldP spid="92" grpId="0"/>
      <p:bldP spid="125" grpId="0"/>
      <p:bldP spid="126" grpId="0" animBg="1"/>
      <p:bldP spid="12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579282" y="1191946"/>
            <a:ext cx="5026408" cy="31102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863" y="1496506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998" y="1504950"/>
            <a:ext cx="114269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 1.5 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0257" y="1801413"/>
            <a:ext cx="8405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5.5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386" y="1807823"/>
            <a:ext cx="68435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60040" y="201831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1671" y="2018314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55565" y="2018314"/>
            <a:ext cx="3285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0590" y="201831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89198" y="2018314"/>
            <a:ext cx="350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74665" y="201831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62390" y="2018314"/>
            <a:ext cx="5046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65629" y="2018314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22116" y="1882791"/>
            <a:ext cx="526855" cy="594211"/>
            <a:chOff x="3745801" y="3972927"/>
            <a:chExt cx="526855" cy="594211"/>
          </a:xfrm>
        </p:grpSpPr>
        <p:sp>
          <p:nvSpPr>
            <p:cNvPr id="28" name="Rectangle 27"/>
            <p:cNvSpPr/>
            <p:nvPr/>
          </p:nvSpPr>
          <p:spPr>
            <a:xfrm>
              <a:off x="3745801" y="3972927"/>
              <a:ext cx="5268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36680" y="293260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00250" y="2940299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63185" y="294029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4989" y="2816890"/>
            <a:ext cx="5268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15585" y="3058676"/>
            <a:ext cx="98039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900877" y="3101881"/>
            <a:ext cx="648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8175" y="3601258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01745" y="3608953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64680" y="360895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10690" y="3494859"/>
            <a:ext cx="397462" cy="572782"/>
            <a:chOff x="3780366" y="3994356"/>
            <a:chExt cx="397462" cy="572782"/>
          </a:xfrm>
        </p:grpSpPr>
        <p:sp>
          <p:nvSpPr>
            <p:cNvPr id="42" name="Rectangle 41"/>
            <p:cNvSpPr/>
            <p:nvPr/>
          </p:nvSpPr>
          <p:spPr>
            <a:xfrm>
              <a:off x="3829321" y="3994356"/>
              <a:ext cx="3312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832724" y="4277727"/>
              <a:ext cx="3072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H="1">
            <a:off x="2883100" y="3169486"/>
            <a:ext cx="231451" cy="1112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67000" y="3204210"/>
            <a:ext cx="344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2760000" flipH="1">
            <a:off x="3177236" y="2838074"/>
            <a:ext cx="107078" cy="29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05175" y="2708910"/>
            <a:ext cx="344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9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5720" y="402318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99290" y="4030879"/>
            <a:ext cx="3249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62225" y="403087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43272" y="4030879"/>
            <a:ext cx="10218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1.125 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4668" y="4427290"/>
            <a:ext cx="4111556" cy="304124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5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3746" y="4400550"/>
            <a:ext cx="4528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Height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embankment is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1.125m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4800" y="209550"/>
            <a:ext cx="6524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well of diameter 3 m is dug 14 m deep. The earth taken out of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it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has been spread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evenly all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around it in the shape of a circular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ring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width 4 m to form an embankment.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Find the height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the embankment.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9636" y="117818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cylindrical well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47230" y="1178180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embankment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965547" y="2269374"/>
            <a:ext cx="173436" cy="92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760000" flipH="1">
            <a:off x="3614347" y="2089825"/>
            <a:ext cx="65759" cy="189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263616" y="69367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58315" y="244221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69946" y="2442210"/>
            <a:ext cx="437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62405" y="244221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50130" y="2442210"/>
            <a:ext cx="5046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657600" y="2442210"/>
            <a:ext cx="5538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 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20391" y="2442210"/>
            <a:ext cx="5268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0080" y="244221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5" name="Rectangular Callout 94"/>
          <p:cNvSpPr/>
          <p:nvPr/>
        </p:nvSpPr>
        <p:spPr>
          <a:xfrm>
            <a:off x="1199583" y="590550"/>
            <a:ext cx="1015038" cy="457876"/>
          </a:xfrm>
          <a:prstGeom prst="wedgeRectCallout">
            <a:avLst>
              <a:gd name="adj1" fmla="val -9639"/>
              <a:gd name="adj2" fmla="val 10712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ular Callout 95"/>
          <p:cNvSpPr/>
          <p:nvPr/>
        </p:nvSpPr>
        <p:spPr>
          <a:xfrm>
            <a:off x="2582627" y="643001"/>
            <a:ext cx="3995736" cy="431341"/>
          </a:xfrm>
          <a:prstGeom prst="wedgeRectCallout">
            <a:avLst>
              <a:gd name="adj1" fmla="val -25648"/>
              <a:gd name="adj2" fmla="val 9060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397277" y="695016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-25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057775" y="695016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16016" y="70602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5122" y="571866"/>
            <a:ext cx="2460278" cy="2540904"/>
            <a:chOff x="5196209" y="-3855355"/>
            <a:chExt cx="3226776" cy="3332527"/>
          </a:xfrm>
        </p:grpSpPr>
        <p:sp>
          <p:nvSpPr>
            <p:cNvPr id="101" name="Can 100"/>
            <p:cNvSpPr/>
            <p:nvPr/>
          </p:nvSpPr>
          <p:spPr>
            <a:xfrm>
              <a:off x="6063860" y="-2762250"/>
              <a:ext cx="884913" cy="2239422"/>
            </a:xfrm>
            <a:prstGeom prst="can">
              <a:avLst/>
            </a:prstGeom>
            <a:solidFill>
              <a:srgbClr val="E8B7B7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02" name="Can 101"/>
            <p:cNvSpPr/>
            <p:nvPr/>
          </p:nvSpPr>
          <p:spPr>
            <a:xfrm>
              <a:off x="6063860" y="-2762250"/>
              <a:ext cx="884913" cy="2239422"/>
            </a:xfrm>
            <a:prstGeom prst="can">
              <a:avLst/>
            </a:prstGeom>
            <a:noFill/>
            <a:ln w="19050" cap="flat" cmpd="sng" algn="ctr">
              <a:solidFill>
                <a:srgbClr val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5197603" y="-2927845"/>
              <a:ext cx="2633840" cy="546566"/>
            </a:xfrm>
            <a:prstGeom prst="ellipse">
              <a:avLst/>
            </a:prstGeom>
            <a:solidFill>
              <a:srgbClr val="9D3232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6059537" y="-930777"/>
              <a:ext cx="879872" cy="282566"/>
              <a:chOff x="7488674" y="1091759"/>
              <a:chExt cx="956643" cy="346131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rot="16200000">
                <a:off x="7966996" y="687616"/>
                <a:ext cx="0" cy="956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7694232" y="1091759"/>
                <a:ext cx="654997" cy="346131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r>
                  <a:rPr lang="pt-BR" sz="8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 m </a:t>
                </a:r>
                <a:endParaRPr lang="en-US" sz="8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809483" y="-3595413"/>
              <a:ext cx="613502" cy="981178"/>
              <a:chOff x="7246525" y="2057469"/>
              <a:chExt cx="634655" cy="1201902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>
                <a:off x="7543800" y="2057469"/>
                <a:ext cx="0" cy="12019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7246525" y="2486322"/>
                <a:ext cx="634655" cy="370854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9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 =?</a:t>
                </a:r>
                <a:endParaRPr lang="en-US" sz="9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06" name="Rectangle 8"/>
            <p:cNvSpPr/>
            <p:nvPr/>
          </p:nvSpPr>
          <p:spPr>
            <a:xfrm>
              <a:off x="6063863" y="-3370342"/>
              <a:ext cx="886915" cy="879364"/>
            </a:xfrm>
            <a:custGeom>
              <a:avLst/>
              <a:gdLst>
                <a:gd name="connsiteX0" fmla="*/ 0 w 886683"/>
                <a:gd name="connsiteY0" fmla="*/ 0 h 735101"/>
                <a:gd name="connsiteX1" fmla="*/ 886683 w 886683"/>
                <a:gd name="connsiteY1" fmla="*/ 0 h 735101"/>
                <a:gd name="connsiteX2" fmla="*/ 886683 w 886683"/>
                <a:gd name="connsiteY2" fmla="*/ 735101 h 735101"/>
                <a:gd name="connsiteX3" fmla="*/ 0 w 886683"/>
                <a:gd name="connsiteY3" fmla="*/ 735101 h 735101"/>
                <a:gd name="connsiteX4" fmla="*/ 0 w 886683"/>
                <a:gd name="connsiteY4" fmla="*/ 0 h 735101"/>
                <a:gd name="connsiteX0" fmla="*/ 0 w 886683"/>
                <a:gd name="connsiteY0" fmla="*/ 0 h 825059"/>
                <a:gd name="connsiteX1" fmla="*/ 886683 w 886683"/>
                <a:gd name="connsiteY1" fmla="*/ 0 h 825059"/>
                <a:gd name="connsiteX2" fmla="*/ 886683 w 886683"/>
                <a:gd name="connsiteY2" fmla="*/ 735101 h 825059"/>
                <a:gd name="connsiteX3" fmla="*/ 0 w 886683"/>
                <a:gd name="connsiteY3" fmla="*/ 735101 h 825059"/>
                <a:gd name="connsiteX4" fmla="*/ 0 w 886683"/>
                <a:gd name="connsiteY4" fmla="*/ 0 h 825059"/>
                <a:gd name="connsiteX0" fmla="*/ 0 w 886765"/>
                <a:gd name="connsiteY0" fmla="*/ 0 h 856081"/>
                <a:gd name="connsiteX1" fmla="*/ 886683 w 886765"/>
                <a:gd name="connsiteY1" fmla="*/ 0 h 856081"/>
                <a:gd name="connsiteX2" fmla="*/ 886683 w 886765"/>
                <a:gd name="connsiteY2" fmla="*/ 735101 h 856081"/>
                <a:gd name="connsiteX3" fmla="*/ 0 w 886765"/>
                <a:gd name="connsiteY3" fmla="*/ 735101 h 856081"/>
                <a:gd name="connsiteX4" fmla="*/ 0 w 886765"/>
                <a:gd name="connsiteY4" fmla="*/ 0 h 856081"/>
                <a:gd name="connsiteX0" fmla="*/ 0 w 886766"/>
                <a:gd name="connsiteY0" fmla="*/ 0 h 853108"/>
                <a:gd name="connsiteX1" fmla="*/ 886683 w 886766"/>
                <a:gd name="connsiteY1" fmla="*/ 0 h 853108"/>
                <a:gd name="connsiteX2" fmla="*/ 886683 w 886766"/>
                <a:gd name="connsiteY2" fmla="*/ 735101 h 853108"/>
                <a:gd name="connsiteX3" fmla="*/ 0 w 886766"/>
                <a:gd name="connsiteY3" fmla="*/ 735101 h 853108"/>
                <a:gd name="connsiteX4" fmla="*/ 0 w 886766"/>
                <a:gd name="connsiteY4" fmla="*/ 0 h 853108"/>
                <a:gd name="connsiteX0" fmla="*/ 0 w 886766"/>
                <a:gd name="connsiteY0" fmla="*/ 0 h 853108"/>
                <a:gd name="connsiteX1" fmla="*/ 886683 w 886766"/>
                <a:gd name="connsiteY1" fmla="*/ 0 h 853108"/>
                <a:gd name="connsiteX2" fmla="*/ 886683 w 886766"/>
                <a:gd name="connsiteY2" fmla="*/ 735101 h 853108"/>
                <a:gd name="connsiteX3" fmla="*/ 0 w 886766"/>
                <a:gd name="connsiteY3" fmla="*/ 735101 h 853108"/>
                <a:gd name="connsiteX4" fmla="*/ 0 w 886766"/>
                <a:gd name="connsiteY4" fmla="*/ 0 h 853108"/>
                <a:gd name="connsiteX0" fmla="*/ 0 w 886916"/>
                <a:gd name="connsiteY0" fmla="*/ 0 h 853108"/>
                <a:gd name="connsiteX1" fmla="*/ 886683 w 886916"/>
                <a:gd name="connsiteY1" fmla="*/ 0 h 853108"/>
                <a:gd name="connsiteX2" fmla="*/ 886683 w 886916"/>
                <a:gd name="connsiteY2" fmla="*/ 735101 h 853108"/>
                <a:gd name="connsiteX3" fmla="*/ 0 w 886916"/>
                <a:gd name="connsiteY3" fmla="*/ 735101 h 853108"/>
                <a:gd name="connsiteX4" fmla="*/ 0 w 886916"/>
                <a:gd name="connsiteY4" fmla="*/ 0 h 85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916" h="853108">
                  <a:moveTo>
                    <a:pt x="0" y="0"/>
                  </a:moveTo>
                  <a:cubicBezTo>
                    <a:pt x="52674" y="57150"/>
                    <a:pt x="903066" y="40481"/>
                    <a:pt x="886683" y="0"/>
                  </a:cubicBezTo>
                  <a:lnTo>
                    <a:pt x="886683" y="735101"/>
                  </a:lnTo>
                  <a:cubicBezTo>
                    <a:pt x="895922" y="849401"/>
                    <a:pt x="138398" y="930363"/>
                    <a:pt x="0" y="735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6063861" y="-2762250"/>
              <a:ext cx="884914" cy="276196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063861" y="-2761896"/>
              <a:ext cx="884914" cy="2761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91000"/>
                    <a:lumOff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196209" y="-3855355"/>
              <a:ext cx="2635236" cy="1451893"/>
              <a:chOff x="1157484" y="1809750"/>
              <a:chExt cx="2726107" cy="177850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57914" y="2114804"/>
                <a:ext cx="0" cy="12192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972314" y="2114804"/>
                <a:ext cx="0" cy="12192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1157484" y="1809750"/>
                <a:ext cx="2724912" cy="667512"/>
              </a:xfrm>
              <a:prstGeom prst="ellipse">
                <a:avLst/>
              </a:prstGeom>
              <a:solidFill>
                <a:srgbClr val="9D3232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056886" y="1974342"/>
                <a:ext cx="915428" cy="3383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cxnSp>
            <p:nvCxnSpPr>
              <p:cNvPr id="123" name="Straight Connector 122"/>
              <p:cNvCxnSpPr>
                <a:stCxn id="121" idx="2"/>
                <a:endCxn id="125" idx="2"/>
              </p:cNvCxnSpPr>
              <p:nvPr/>
            </p:nvCxnSpPr>
            <p:spPr>
              <a:xfrm>
                <a:off x="1157484" y="2143506"/>
                <a:ext cx="214116" cy="1165098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21" idx="6"/>
                <a:endCxn id="125" idx="6"/>
              </p:cNvCxnSpPr>
              <p:nvPr/>
            </p:nvCxnSpPr>
            <p:spPr>
              <a:xfrm flipH="1">
                <a:off x="3639064" y="2143506"/>
                <a:ext cx="243332" cy="1165098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1371600" y="3028950"/>
                <a:ext cx="2267464" cy="559308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057914" y="3147822"/>
                <a:ext cx="914400" cy="33832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Rockwell"/>
                </a:endParaRPr>
              </a:p>
            </p:txBody>
          </p:sp>
          <p:sp>
            <p:nvSpPr>
              <p:cNvPr id="127" name="Rectangle 16"/>
              <p:cNvSpPr/>
              <p:nvPr/>
            </p:nvSpPr>
            <p:spPr>
              <a:xfrm>
                <a:off x="1160855" y="2095753"/>
                <a:ext cx="2722736" cy="1490481"/>
              </a:xfrm>
              <a:custGeom>
                <a:avLst/>
                <a:gdLst>
                  <a:gd name="connsiteX0" fmla="*/ 0 w 2267464"/>
                  <a:gd name="connsiteY0" fmla="*/ 0 h 1227582"/>
                  <a:gd name="connsiteX1" fmla="*/ 2267464 w 2267464"/>
                  <a:gd name="connsiteY1" fmla="*/ 0 h 1227582"/>
                  <a:gd name="connsiteX2" fmla="*/ 2267464 w 2267464"/>
                  <a:gd name="connsiteY2" fmla="*/ 1227582 h 1227582"/>
                  <a:gd name="connsiteX3" fmla="*/ 0 w 2267464"/>
                  <a:gd name="connsiteY3" fmla="*/ 1227582 h 1227582"/>
                  <a:gd name="connsiteX4" fmla="*/ 0 w 2267464"/>
                  <a:gd name="connsiteY4" fmla="*/ 0 h 1227582"/>
                  <a:gd name="connsiteX0" fmla="*/ 0 w 2267464"/>
                  <a:gd name="connsiteY0" fmla="*/ 0 h 1405382"/>
                  <a:gd name="connsiteX1" fmla="*/ 2267464 w 2267464"/>
                  <a:gd name="connsiteY1" fmla="*/ 0 h 1405382"/>
                  <a:gd name="connsiteX2" fmla="*/ 2267464 w 2267464"/>
                  <a:gd name="connsiteY2" fmla="*/ 1227582 h 1405382"/>
                  <a:gd name="connsiteX3" fmla="*/ 0 w 2267464"/>
                  <a:gd name="connsiteY3" fmla="*/ 1227582 h 1405382"/>
                  <a:gd name="connsiteX4" fmla="*/ 0 w 2267464"/>
                  <a:gd name="connsiteY4" fmla="*/ 0 h 1405382"/>
                  <a:gd name="connsiteX0" fmla="*/ 0 w 2267464"/>
                  <a:gd name="connsiteY0" fmla="*/ 0 h 1499792"/>
                  <a:gd name="connsiteX1" fmla="*/ 2267464 w 2267464"/>
                  <a:gd name="connsiteY1" fmla="*/ 0 h 1499792"/>
                  <a:gd name="connsiteX2" fmla="*/ 2267464 w 2267464"/>
                  <a:gd name="connsiteY2" fmla="*/ 1227582 h 1499792"/>
                  <a:gd name="connsiteX3" fmla="*/ 0 w 2267464"/>
                  <a:gd name="connsiteY3" fmla="*/ 1227582 h 1499792"/>
                  <a:gd name="connsiteX4" fmla="*/ 0 w 2267464"/>
                  <a:gd name="connsiteY4" fmla="*/ 0 h 1499792"/>
                  <a:gd name="connsiteX0" fmla="*/ 0 w 2267464"/>
                  <a:gd name="connsiteY0" fmla="*/ 0 h 1492333"/>
                  <a:gd name="connsiteX1" fmla="*/ 2267464 w 2267464"/>
                  <a:gd name="connsiteY1" fmla="*/ 0 h 1492333"/>
                  <a:gd name="connsiteX2" fmla="*/ 2267464 w 2267464"/>
                  <a:gd name="connsiteY2" fmla="*/ 1227582 h 1492333"/>
                  <a:gd name="connsiteX3" fmla="*/ 0 w 2267464"/>
                  <a:gd name="connsiteY3" fmla="*/ 1227582 h 1492333"/>
                  <a:gd name="connsiteX4" fmla="*/ 0 w 2267464"/>
                  <a:gd name="connsiteY4" fmla="*/ 0 h 1492333"/>
                  <a:gd name="connsiteX0" fmla="*/ 0 w 2267464"/>
                  <a:gd name="connsiteY0" fmla="*/ 0 h 1486791"/>
                  <a:gd name="connsiteX1" fmla="*/ 2267464 w 2267464"/>
                  <a:gd name="connsiteY1" fmla="*/ 0 h 1486791"/>
                  <a:gd name="connsiteX2" fmla="*/ 2267464 w 2267464"/>
                  <a:gd name="connsiteY2" fmla="*/ 1227582 h 1486791"/>
                  <a:gd name="connsiteX3" fmla="*/ 0 w 2267464"/>
                  <a:gd name="connsiteY3" fmla="*/ 1227582 h 1486791"/>
                  <a:gd name="connsiteX4" fmla="*/ 0 w 2267464"/>
                  <a:gd name="connsiteY4" fmla="*/ 0 h 148679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87061"/>
                  <a:gd name="connsiteX1" fmla="*/ 2267464 w 2267464"/>
                  <a:gd name="connsiteY1" fmla="*/ 0 h 1487061"/>
                  <a:gd name="connsiteX2" fmla="*/ 2267464 w 2267464"/>
                  <a:gd name="connsiteY2" fmla="*/ 1227582 h 1487061"/>
                  <a:gd name="connsiteX3" fmla="*/ 0 w 2267464"/>
                  <a:gd name="connsiteY3" fmla="*/ 1227582 h 1487061"/>
                  <a:gd name="connsiteX4" fmla="*/ 0 w 2267464"/>
                  <a:gd name="connsiteY4" fmla="*/ 0 h 148706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  <a:gd name="connsiteX0" fmla="*/ 0 w 2267464"/>
                  <a:gd name="connsiteY0" fmla="*/ 0 h 1490481"/>
                  <a:gd name="connsiteX1" fmla="*/ 2267464 w 2267464"/>
                  <a:gd name="connsiteY1" fmla="*/ 0 h 1490481"/>
                  <a:gd name="connsiteX2" fmla="*/ 2267464 w 2267464"/>
                  <a:gd name="connsiteY2" fmla="*/ 1227582 h 1490481"/>
                  <a:gd name="connsiteX3" fmla="*/ 0 w 2267464"/>
                  <a:gd name="connsiteY3" fmla="*/ 1227582 h 1490481"/>
                  <a:gd name="connsiteX4" fmla="*/ 0 w 2267464"/>
                  <a:gd name="connsiteY4" fmla="*/ 0 h 149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464" h="1490481">
                    <a:moveTo>
                      <a:pt x="0" y="0"/>
                    </a:moveTo>
                    <a:cubicBezTo>
                      <a:pt x="84309" y="381000"/>
                      <a:pt x="2183155" y="338137"/>
                      <a:pt x="2267464" y="0"/>
                    </a:cubicBezTo>
                    <a:lnTo>
                      <a:pt x="2267464" y="1227582"/>
                    </a:lnTo>
                    <a:cubicBezTo>
                      <a:pt x="2130767" y="1551432"/>
                      <a:pt x="174795" y="1603819"/>
                      <a:pt x="0" y="122758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3232">
                  <a:alpha val="82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983493" y="-2867955"/>
              <a:ext cx="879872" cy="282567"/>
              <a:chOff x="7488674" y="883043"/>
              <a:chExt cx="956643" cy="346129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rot="16200000">
                <a:off x="7966996" y="687616"/>
                <a:ext cx="0" cy="956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/>
              <p:cNvSpPr/>
              <p:nvPr/>
            </p:nvSpPr>
            <p:spPr>
              <a:xfrm>
                <a:off x="7692068" y="883043"/>
                <a:ext cx="631216" cy="346129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r>
                  <a:rPr lang="pt-BR" sz="8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 m </a:t>
                </a:r>
                <a:endParaRPr lang="en-US" sz="8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379097" y="-2616736"/>
              <a:ext cx="673439" cy="2090128"/>
              <a:chOff x="7248526" y="1432709"/>
              <a:chExt cx="696662" cy="2560320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7543800" y="1432709"/>
                <a:ext cx="0" cy="2560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 115"/>
              <p:cNvSpPr/>
              <p:nvPr/>
            </p:nvSpPr>
            <p:spPr>
              <a:xfrm>
                <a:off x="7248526" y="2459099"/>
                <a:ext cx="696662" cy="370854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9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14 m</a:t>
                </a:r>
                <a:endParaRPr lang="en-US" sz="9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>
              <a:off x="6526342" y="-2637523"/>
              <a:ext cx="422309" cy="10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483838" y="-2650305"/>
              <a:ext cx="63278" cy="28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14717" y="-2820992"/>
              <a:ext cx="638178" cy="24219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1.5 m</a:t>
              </a:r>
              <a:endParaRPr lang="en-US" sz="600" b="1" baseline="300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2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6" grpId="0"/>
      <p:bldP spid="48" grpId="0"/>
      <p:bldP spid="49" grpId="0"/>
      <p:bldP spid="50" grpId="0"/>
      <p:bldP spid="51" grpId="0"/>
      <p:bldP spid="52" grpId="0"/>
      <p:bldP spid="53" grpId="0" animBg="1"/>
      <p:bldP spid="54" grpId="0"/>
      <p:bldP spid="80" grpId="0"/>
      <p:bldP spid="81" grpId="0"/>
      <p:bldP spid="82" grpId="0"/>
      <p:bldP spid="83" grpId="0"/>
      <p:bldP spid="84" grpId="0"/>
      <p:bldP spid="86" grpId="0"/>
      <p:bldP spid="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654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9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627400" y="1214695"/>
            <a:ext cx="1180782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6202" y="1044919"/>
            <a:ext cx="7430854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217516" y="860629"/>
            <a:ext cx="4680687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209282" y="856517"/>
            <a:ext cx="4680687" cy="22582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23905" y="857919"/>
            <a:ext cx="2618157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608656" y="672091"/>
            <a:ext cx="2133600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7555" y="663836"/>
            <a:ext cx="4991101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17556" y="485193"/>
            <a:ext cx="7429500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92156" y="315013"/>
            <a:ext cx="5168900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2862" y="2081563"/>
            <a:ext cx="8275804" cy="2902269"/>
            <a:chOff x="-228600" y="-3676650"/>
            <a:chExt cx="9647404" cy="3383280"/>
          </a:xfrm>
        </p:grpSpPr>
        <p:sp>
          <p:nvSpPr>
            <p:cNvPr id="20" name="Cube 19"/>
            <p:cNvSpPr/>
            <p:nvPr/>
          </p:nvSpPr>
          <p:spPr>
            <a:xfrm>
              <a:off x="-228600" y="-3676650"/>
              <a:ext cx="9647404" cy="3383280"/>
            </a:xfrm>
            <a:prstGeom prst="cube">
              <a:avLst>
                <a:gd name="adj" fmla="val 47522"/>
              </a:avLst>
            </a:prstGeom>
            <a:solidFill>
              <a:srgbClr val="E8B7B7">
                <a:lumMod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" name="Parallelogram 2"/>
            <p:cNvSpPr/>
            <p:nvPr/>
          </p:nvSpPr>
          <p:spPr>
            <a:xfrm>
              <a:off x="-215900" y="-3676650"/>
              <a:ext cx="9609304" cy="1600200"/>
            </a:xfrm>
            <a:prstGeom prst="parallelogram">
              <a:avLst>
                <a:gd name="adj" fmla="val 10039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Cube 65"/>
          <p:cNvSpPr/>
          <p:nvPr/>
        </p:nvSpPr>
        <p:spPr>
          <a:xfrm>
            <a:off x="1810557" y="3796266"/>
            <a:ext cx="1748207" cy="901816"/>
          </a:xfrm>
          <a:prstGeom prst="cube">
            <a:avLst/>
          </a:prstGeom>
          <a:solidFill>
            <a:srgbClr val="0000FF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1805576" y="3796266"/>
            <a:ext cx="1746504" cy="905256"/>
          </a:xfrm>
          <a:prstGeom prst="cub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04834" name="Picture 2" descr="C:\Users\ADMIN\Desktop\city-clipart-hs8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8"/>
          <a:stretch/>
        </p:blipFill>
        <p:spPr bwMode="auto">
          <a:xfrm>
            <a:off x="3679653" y="1772701"/>
            <a:ext cx="3905897" cy="16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Magnetic Disk 1"/>
          <p:cNvSpPr/>
          <p:nvPr/>
        </p:nvSpPr>
        <p:spPr>
          <a:xfrm>
            <a:off x="4246075" y="1525046"/>
            <a:ext cx="685799" cy="698746"/>
          </a:xfrm>
          <a:prstGeom prst="flowChartMagneticDisk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4249470" y="1525046"/>
            <a:ext cx="679009" cy="698746"/>
          </a:xfrm>
          <a:prstGeom prst="flowChartMagneticDisk">
            <a:avLst/>
          </a:prstGeom>
          <a:solidFill>
            <a:srgbClr val="006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Flowchart: Magnetic Disk 69"/>
          <p:cNvSpPr/>
          <p:nvPr/>
        </p:nvSpPr>
        <p:spPr>
          <a:xfrm>
            <a:off x="4249470" y="1525046"/>
            <a:ext cx="679009" cy="698746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644377" y="1772142"/>
            <a:ext cx="1600428" cy="2621140"/>
            <a:chOff x="3384323" y="1858292"/>
            <a:chExt cx="1600428" cy="2103615"/>
          </a:xfrm>
          <a:solidFill>
            <a:schemeClr val="bg1"/>
          </a:solidFill>
        </p:grpSpPr>
        <p:sp>
          <p:nvSpPr>
            <p:cNvPr id="55" name="Bent Arrow 54"/>
            <p:cNvSpPr/>
            <p:nvPr/>
          </p:nvSpPr>
          <p:spPr>
            <a:xfrm>
              <a:off x="3421380" y="1858292"/>
              <a:ext cx="1563371" cy="1682116"/>
            </a:xfrm>
            <a:custGeom>
              <a:avLst/>
              <a:gdLst>
                <a:gd name="connsiteX0" fmla="*/ 0 w 1563371"/>
                <a:gd name="connsiteY0" fmla="*/ 2095945 h 2095945"/>
                <a:gd name="connsiteX1" fmla="*/ 0 w 1563371"/>
                <a:gd name="connsiteY1" fmla="*/ 415497 h 2095945"/>
                <a:gd name="connsiteX2" fmla="*/ 415497 w 1563371"/>
                <a:gd name="connsiteY2" fmla="*/ 0 h 2095945"/>
                <a:gd name="connsiteX3" fmla="*/ 1563371 w 1563371"/>
                <a:gd name="connsiteY3" fmla="*/ 0 h 2095945"/>
                <a:gd name="connsiteX4" fmla="*/ 1563371 w 1563371"/>
                <a:gd name="connsiteY4" fmla="*/ 0 h 2095945"/>
                <a:gd name="connsiteX5" fmla="*/ 1563371 w 1563371"/>
                <a:gd name="connsiteY5" fmla="*/ 69726 h 2095945"/>
                <a:gd name="connsiteX6" fmla="*/ 1563371 w 1563371"/>
                <a:gd name="connsiteY6" fmla="*/ 139453 h 2095945"/>
                <a:gd name="connsiteX7" fmla="*/ 1563371 w 1563371"/>
                <a:gd name="connsiteY7" fmla="*/ 139453 h 2095945"/>
                <a:gd name="connsiteX8" fmla="*/ 415497 w 1563371"/>
                <a:gd name="connsiteY8" fmla="*/ 139453 h 2095945"/>
                <a:gd name="connsiteX9" fmla="*/ 139453 w 1563371"/>
                <a:gd name="connsiteY9" fmla="*/ 415497 h 2095945"/>
                <a:gd name="connsiteX10" fmla="*/ 139453 w 1563371"/>
                <a:gd name="connsiteY10" fmla="*/ 2095945 h 2095945"/>
                <a:gd name="connsiteX11" fmla="*/ 0 w 1563371"/>
                <a:gd name="connsiteY11" fmla="*/ 2095945 h 2095945"/>
                <a:gd name="connsiteX0" fmla="*/ 0 w 1563371"/>
                <a:gd name="connsiteY0" fmla="*/ 2095945 h 2187385"/>
                <a:gd name="connsiteX1" fmla="*/ 0 w 1563371"/>
                <a:gd name="connsiteY1" fmla="*/ 415497 h 2187385"/>
                <a:gd name="connsiteX2" fmla="*/ 415497 w 1563371"/>
                <a:gd name="connsiteY2" fmla="*/ 0 h 2187385"/>
                <a:gd name="connsiteX3" fmla="*/ 1563371 w 1563371"/>
                <a:gd name="connsiteY3" fmla="*/ 0 h 2187385"/>
                <a:gd name="connsiteX4" fmla="*/ 1563371 w 1563371"/>
                <a:gd name="connsiteY4" fmla="*/ 0 h 2187385"/>
                <a:gd name="connsiteX5" fmla="*/ 1563371 w 1563371"/>
                <a:gd name="connsiteY5" fmla="*/ 69726 h 2187385"/>
                <a:gd name="connsiteX6" fmla="*/ 1563371 w 1563371"/>
                <a:gd name="connsiteY6" fmla="*/ 139453 h 2187385"/>
                <a:gd name="connsiteX7" fmla="*/ 1563371 w 1563371"/>
                <a:gd name="connsiteY7" fmla="*/ 139453 h 2187385"/>
                <a:gd name="connsiteX8" fmla="*/ 415497 w 1563371"/>
                <a:gd name="connsiteY8" fmla="*/ 139453 h 2187385"/>
                <a:gd name="connsiteX9" fmla="*/ 139453 w 1563371"/>
                <a:gd name="connsiteY9" fmla="*/ 415497 h 2187385"/>
                <a:gd name="connsiteX10" fmla="*/ 139453 w 1563371"/>
                <a:gd name="connsiteY10" fmla="*/ 2095945 h 2187385"/>
                <a:gd name="connsiteX11" fmla="*/ 91440 w 1563371"/>
                <a:gd name="connsiteY11" fmla="*/ 2187385 h 2187385"/>
                <a:gd name="connsiteX0" fmla="*/ 0 w 1563371"/>
                <a:gd name="connsiteY0" fmla="*/ 2095945 h 2095945"/>
                <a:gd name="connsiteX1" fmla="*/ 0 w 1563371"/>
                <a:gd name="connsiteY1" fmla="*/ 415497 h 2095945"/>
                <a:gd name="connsiteX2" fmla="*/ 415497 w 1563371"/>
                <a:gd name="connsiteY2" fmla="*/ 0 h 2095945"/>
                <a:gd name="connsiteX3" fmla="*/ 1563371 w 1563371"/>
                <a:gd name="connsiteY3" fmla="*/ 0 h 2095945"/>
                <a:gd name="connsiteX4" fmla="*/ 1563371 w 1563371"/>
                <a:gd name="connsiteY4" fmla="*/ 0 h 2095945"/>
                <a:gd name="connsiteX5" fmla="*/ 1563371 w 1563371"/>
                <a:gd name="connsiteY5" fmla="*/ 69726 h 2095945"/>
                <a:gd name="connsiteX6" fmla="*/ 1563371 w 1563371"/>
                <a:gd name="connsiteY6" fmla="*/ 139453 h 2095945"/>
                <a:gd name="connsiteX7" fmla="*/ 1563371 w 1563371"/>
                <a:gd name="connsiteY7" fmla="*/ 139453 h 2095945"/>
                <a:gd name="connsiteX8" fmla="*/ 415497 w 1563371"/>
                <a:gd name="connsiteY8" fmla="*/ 139453 h 2095945"/>
                <a:gd name="connsiteX9" fmla="*/ 139453 w 1563371"/>
                <a:gd name="connsiteY9" fmla="*/ 415497 h 2095945"/>
                <a:gd name="connsiteX10" fmla="*/ 139453 w 1563371"/>
                <a:gd name="connsiteY10" fmla="*/ 2095945 h 209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3371" h="2095945">
                  <a:moveTo>
                    <a:pt x="0" y="2095945"/>
                  </a:moveTo>
                  <a:lnTo>
                    <a:pt x="0" y="415497"/>
                  </a:lnTo>
                  <a:cubicBezTo>
                    <a:pt x="0" y="186024"/>
                    <a:pt x="186024" y="0"/>
                    <a:pt x="415497" y="0"/>
                  </a:cubicBezTo>
                  <a:lnTo>
                    <a:pt x="1563371" y="0"/>
                  </a:lnTo>
                  <a:lnTo>
                    <a:pt x="1563371" y="0"/>
                  </a:lnTo>
                  <a:lnTo>
                    <a:pt x="1563371" y="69726"/>
                  </a:lnTo>
                  <a:lnTo>
                    <a:pt x="1563371" y="139453"/>
                  </a:lnTo>
                  <a:lnTo>
                    <a:pt x="1563371" y="139453"/>
                  </a:lnTo>
                  <a:lnTo>
                    <a:pt x="415497" y="139453"/>
                  </a:lnTo>
                  <a:cubicBezTo>
                    <a:pt x="263042" y="139453"/>
                    <a:pt x="139453" y="263042"/>
                    <a:pt x="139453" y="415497"/>
                  </a:cubicBezTo>
                  <a:lnTo>
                    <a:pt x="139453" y="2095945"/>
                  </a:lnTo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384323" y="3961907"/>
              <a:ext cx="20746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Bent Arrow 59"/>
          <p:cNvSpPr/>
          <p:nvPr/>
        </p:nvSpPr>
        <p:spPr>
          <a:xfrm>
            <a:off x="2684661" y="1775877"/>
            <a:ext cx="420371" cy="2123208"/>
          </a:xfrm>
          <a:custGeom>
            <a:avLst/>
            <a:gdLst>
              <a:gd name="connsiteX0" fmla="*/ 0 w 1563371"/>
              <a:gd name="connsiteY0" fmla="*/ 2103055 h 2103055"/>
              <a:gd name="connsiteX1" fmla="*/ 0 w 1563371"/>
              <a:gd name="connsiteY1" fmla="*/ 415497 h 2103055"/>
              <a:gd name="connsiteX2" fmla="*/ 415497 w 1563371"/>
              <a:gd name="connsiteY2" fmla="*/ 0 h 2103055"/>
              <a:gd name="connsiteX3" fmla="*/ 1563371 w 1563371"/>
              <a:gd name="connsiteY3" fmla="*/ 0 h 2103055"/>
              <a:gd name="connsiteX4" fmla="*/ 1563371 w 1563371"/>
              <a:gd name="connsiteY4" fmla="*/ 0 h 2103055"/>
              <a:gd name="connsiteX5" fmla="*/ 1563371 w 1563371"/>
              <a:gd name="connsiteY5" fmla="*/ 69726 h 2103055"/>
              <a:gd name="connsiteX6" fmla="*/ 1563371 w 1563371"/>
              <a:gd name="connsiteY6" fmla="*/ 139453 h 2103055"/>
              <a:gd name="connsiteX7" fmla="*/ 1563371 w 1563371"/>
              <a:gd name="connsiteY7" fmla="*/ 139453 h 2103055"/>
              <a:gd name="connsiteX8" fmla="*/ 415497 w 1563371"/>
              <a:gd name="connsiteY8" fmla="*/ 139453 h 2103055"/>
              <a:gd name="connsiteX9" fmla="*/ 139453 w 1563371"/>
              <a:gd name="connsiteY9" fmla="*/ 415497 h 2103055"/>
              <a:gd name="connsiteX10" fmla="*/ 139453 w 1563371"/>
              <a:gd name="connsiteY10" fmla="*/ 2103055 h 2103055"/>
              <a:gd name="connsiteX11" fmla="*/ 0 w 1563371"/>
              <a:gd name="connsiteY11" fmla="*/ 2103055 h 2103055"/>
              <a:gd name="connsiteX0" fmla="*/ 0 w 1563371"/>
              <a:gd name="connsiteY0" fmla="*/ 2103055 h 2103055"/>
              <a:gd name="connsiteX1" fmla="*/ 0 w 1563371"/>
              <a:gd name="connsiteY1" fmla="*/ 415497 h 2103055"/>
              <a:gd name="connsiteX2" fmla="*/ 415497 w 1563371"/>
              <a:gd name="connsiteY2" fmla="*/ 0 h 2103055"/>
              <a:gd name="connsiteX3" fmla="*/ 1563371 w 1563371"/>
              <a:gd name="connsiteY3" fmla="*/ 0 h 2103055"/>
              <a:gd name="connsiteX4" fmla="*/ 1563371 w 1563371"/>
              <a:gd name="connsiteY4" fmla="*/ 69726 h 2103055"/>
              <a:gd name="connsiteX5" fmla="*/ 1563371 w 1563371"/>
              <a:gd name="connsiteY5" fmla="*/ 139453 h 2103055"/>
              <a:gd name="connsiteX6" fmla="*/ 1563371 w 1563371"/>
              <a:gd name="connsiteY6" fmla="*/ 139453 h 2103055"/>
              <a:gd name="connsiteX7" fmla="*/ 415497 w 1563371"/>
              <a:gd name="connsiteY7" fmla="*/ 139453 h 2103055"/>
              <a:gd name="connsiteX8" fmla="*/ 139453 w 1563371"/>
              <a:gd name="connsiteY8" fmla="*/ 415497 h 2103055"/>
              <a:gd name="connsiteX9" fmla="*/ 139453 w 1563371"/>
              <a:gd name="connsiteY9" fmla="*/ 2103055 h 2103055"/>
              <a:gd name="connsiteX10" fmla="*/ 0 w 1563371"/>
              <a:gd name="connsiteY10" fmla="*/ 2103055 h 2103055"/>
              <a:gd name="connsiteX0" fmla="*/ 0 w 1563371"/>
              <a:gd name="connsiteY0" fmla="*/ 2106230 h 2106230"/>
              <a:gd name="connsiteX1" fmla="*/ 0 w 1563371"/>
              <a:gd name="connsiteY1" fmla="*/ 418672 h 2106230"/>
              <a:gd name="connsiteX2" fmla="*/ 415497 w 1563371"/>
              <a:gd name="connsiteY2" fmla="*/ 3175 h 2106230"/>
              <a:gd name="connsiteX3" fmla="*/ 420371 w 1563371"/>
              <a:gd name="connsiteY3" fmla="*/ 0 h 2106230"/>
              <a:gd name="connsiteX4" fmla="*/ 1563371 w 1563371"/>
              <a:gd name="connsiteY4" fmla="*/ 72901 h 2106230"/>
              <a:gd name="connsiteX5" fmla="*/ 1563371 w 1563371"/>
              <a:gd name="connsiteY5" fmla="*/ 142628 h 2106230"/>
              <a:gd name="connsiteX6" fmla="*/ 1563371 w 1563371"/>
              <a:gd name="connsiteY6" fmla="*/ 142628 h 2106230"/>
              <a:gd name="connsiteX7" fmla="*/ 415497 w 1563371"/>
              <a:gd name="connsiteY7" fmla="*/ 142628 h 2106230"/>
              <a:gd name="connsiteX8" fmla="*/ 139453 w 1563371"/>
              <a:gd name="connsiteY8" fmla="*/ 418672 h 2106230"/>
              <a:gd name="connsiteX9" fmla="*/ 139453 w 1563371"/>
              <a:gd name="connsiteY9" fmla="*/ 2106230 h 2106230"/>
              <a:gd name="connsiteX10" fmla="*/ 0 w 1563371"/>
              <a:gd name="connsiteY10" fmla="*/ 2106230 h 2106230"/>
              <a:gd name="connsiteX0" fmla="*/ 0 w 1563371"/>
              <a:gd name="connsiteY0" fmla="*/ 2106230 h 2106230"/>
              <a:gd name="connsiteX1" fmla="*/ 0 w 1563371"/>
              <a:gd name="connsiteY1" fmla="*/ 418672 h 2106230"/>
              <a:gd name="connsiteX2" fmla="*/ 415497 w 1563371"/>
              <a:gd name="connsiteY2" fmla="*/ 3175 h 2106230"/>
              <a:gd name="connsiteX3" fmla="*/ 420371 w 1563371"/>
              <a:gd name="connsiteY3" fmla="*/ 0 h 2106230"/>
              <a:gd name="connsiteX4" fmla="*/ 1563371 w 1563371"/>
              <a:gd name="connsiteY4" fmla="*/ 142628 h 2106230"/>
              <a:gd name="connsiteX5" fmla="*/ 1563371 w 1563371"/>
              <a:gd name="connsiteY5" fmla="*/ 142628 h 2106230"/>
              <a:gd name="connsiteX6" fmla="*/ 415497 w 1563371"/>
              <a:gd name="connsiteY6" fmla="*/ 142628 h 2106230"/>
              <a:gd name="connsiteX7" fmla="*/ 139453 w 1563371"/>
              <a:gd name="connsiteY7" fmla="*/ 418672 h 2106230"/>
              <a:gd name="connsiteX8" fmla="*/ 139453 w 1563371"/>
              <a:gd name="connsiteY8" fmla="*/ 2106230 h 2106230"/>
              <a:gd name="connsiteX9" fmla="*/ 0 w 1563371"/>
              <a:gd name="connsiteY9" fmla="*/ 2106230 h 2106230"/>
              <a:gd name="connsiteX0" fmla="*/ 0 w 1563371"/>
              <a:gd name="connsiteY0" fmla="*/ 2106230 h 2106230"/>
              <a:gd name="connsiteX1" fmla="*/ 0 w 1563371"/>
              <a:gd name="connsiteY1" fmla="*/ 418672 h 2106230"/>
              <a:gd name="connsiteX2" fmla="*/ 415497 w 1563371"/>
              <a:gd name="connsiteY2" fmla="*/ 3175 h 2106230"/>
              <a:gd name="connsiteX3" fmla="*/ 420371 w 1563371"/>
              <a:gd name="connsiteY3" fmla="*/ 0 h 2106230"/>
              <a:gd name="connsiteX4" fmla="*/ 1563371 w 1563371"/>
              <a:gd name="connsiteY4" fmla="*/ 142628 h 2106230"/>
              <a:gd name="connsiteX5" fmla="*/ 420371 w 1563371"/>
              <a:gd name="connsiteY5" fmla="*/ 139453 h 2106230"/>
              <a:gd name="connsiteX6" fmla="*/ 415497 w 1563371"/>
              <a:gd name="connsiteY6" fmla="*/ 142628 h 2106230"/>
              <a:gd name="connsiteX7" fmla="*/ 139453 w 1563371"/>
              <a:gd name="connsiteY7" fmla="*/ 418672 h 2106230"/>
              <a:gd name="connsiteX8" fmla="*/ 139453 w 1563371"/>
              <a:gd name="connsiteY8" fmla="*/ 2106230 h 2106230"/>
              <a:gd name="connsiteX9" fmla="*/ 0 w 1563371"/>
              <a:gd name="connsiteY9" fmla="*/ 2106230 h 2106230"/>
              <a:gd name="connsiteX0" fmla="*/ 0 w 420371"/>
              <a:gd name="connsiteY0" fmla="*/ 2106230 h 2106230"/>
              <a:gd name="connsiteX1" fmla="*/ 0 w 420371"/>
              <a:gd name="connsiteY1" fmla="*/ 418672 h 2106230"/>
              <a:gd name="connsiteX2" fmla="*/ 415497 w 420371"/>
              <a:gd name="connsiteY2" fmla="*/ 3175 h 2106230"/>
              <a:gd name="connsiteX3" fmla="*/ 420371 w 420371"/>
              <a:gd name="connsiteY3" fmla="*/ 0 h 2106230"/>
              <a:gd name="connsiteX4" fmla="*/ 417196 w 420371"/>
              <a:gd name="connsiteY4" fmla="*/ 145803 h 2106230"/>
              <a:gd name="connsiteX5" fmla="*/ 420371 w 420371"/>
              <a:gd name="connsiteY5" fmla="*/ 139453 h 2106230"/>
              <a:gd name="connsiteX6" fmla="*/ 415497 w 420371"/>
              <a:gd name="connsiteY6" fmla="*/ 142628 h 2106230"/>
              <a:gd name="connsiteX7" fmla="*/ 139453 w 420371"/>
              <a:gd name="connsiteY7" fmla="*/ 418672 h 2106230"/>
              <a:gd name="connsiteX8" fmla="*/ 139453 w 420371"/>
              <a:gd name="connsiteY8" fmla="*/ 2106230 h 2106230"/>
              <a:gd name="connsiteX9" fmla="*/ 0 w 420371"/>
              <a:gd name="connsiteY9" fmla="*/ 2106230 h 2106230"/>
              <a:gd name="connsiteX0" fmla="*/ 0 w 420371"/>
              <a:gd name="connsiteY0" fmla="*/ 2106230 h 2116813"/>
              <a:gd name="connsiteX1" fmla="*/ 0 w 420371"/>
              <a:gd name="connsiteY1" fmla="*/ 418672 h 2116813"/>
              <a:gd name="connsiteX2" fmla="*/ 415497 w 420371"/>
              <a:gd name="connsiteY2" fmla="*/ 3175 h 2116813"/>
              <a:gd name="connsiteX3" fmla="*/ 420371 w 420371"/>
              <a:gd name="connsiteY3" fmla="*/ 0 h 2116813"/>
              <a:gd name="connsiteX4" fmla="*/ 417196 w 420371"/>
              <a:gd name="connsiteY4" fmla="*/ 145803 h 2116813"/>
              <a:gd name="connsiteX5" fmla="*/ 420371 w 420371"/>
              <a:gd name="connsiteY5" fmla="*/ 139453 h 2116813"/>
              <a:gd name="connsiteX6" fmla="*/ 415497 w 420371"/>
              <a:gd name="connsiteY6" fmla="*/ 142628 h 2116813"/>
              <a:gd name="connsiteX7" fmla="*/ 139453 w 420371"/>
              <a:gd name="connsiteY7" fmla="*/ 418672 h 2116813"/>
              <a:gd name="connsiteX8" fmla="*/ 139453 w 420371"/>
              <a:gd name="connsiteY8" fmla="*/ 2106230 h 2116813"/>
              <a:gd name="connsiteX9" fmla="*/ 0 w 420371"/>
              <a:gd name="connsiteY9" fmla="*/ 2106230 h 2116813"/>
              <a:gd name="connsiteX0" fmla="*/ 0 w 420371"/>
              <a:gd name="connsiteY0" fmla="*/ 2106230 h 2123208"/>
              <a:gd name="connsiteX1" fmla="*/ 0 w 420371"/>
              <a:gd name="connsiteY1" fmla="*/ 418672 h 2123208"/>
              <a:gd name="connsiteX2" fmla="*/ 415497 w 420371"/>
              <a:gd name="connsiteY2" fmla="*/ 3175 h 2123208"/>
              <a:gd name="connsiteX3" fmla="*/ 420371 w 420371"/>
              <a:gd name="connsiteY3" fmla="*/ 0 h 2123208"/>
              <a:gd name="connsiteX4" fmla="*/ 417196 w 420371"/>
              <a:gd name="connsiteY4" fmla="*/ 145803 h 2123208"/>
              <a:gd name="connsiteX5" fmla="*/ 420371 w 420371"/>
              <a:gd name="connsiteY5" fmla="*/ 139453 h 2123208"/>
              <a:gd name="connsiteX6" fmla="*/ 415497 w 420371"/>
              <a:gd name="connsiteY6" fmla="*/ 142628 h 2123208"/>
              <a:gd name="connsiteX7" fmla="*/ 139453 w 420371"/>
              <a:gd name="connsiteY7" fmla="*/ 418672 h 2123208"/>
              <a:gd name="connsiteX8" fmla="*/ 139453 w 420371"/>
              <a:gd name="connsiteY8" fmla="*/ 2106230 h 2123208"/>
              <a:gd name="connsiteX9" fmla="*/ 0 w 420371"/>
              <a:gd name="connsiteY9" fmla="*/ 2106230 h 212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371" h="2123208">
                <a:moveTo>
                  <a:pt x="0" y="2106230"/>
                </a:moveTo>
                <a:lnTo>
                  <a:pt x="0" y="418672"/>
                </a:lnTo>
                <a:cubicBezTo>
                  <a:pt x="0" y="189199"/>
                  <a:pt x="186024" y="3175"/>
                  <a:pt x="415497" y="3175"/>
                </a:cubicBezTo>
                <a:lnTo>
                  <a:pt x="420371" y="0"/>
                </a:lnTo>
                <a:cubicBezTo>
                  <a:pt x="419313" y="48601"/>
                  <a:pt x="418254" y="97202"/>
                  <a:pt x="417196" y="145803"/>
                </a:cubicBezTo>
                <a:lnTo>
                  <a:pt x="420371" y="139453"/>
                </a:lnTo>
                <a:lnTo>
                  <a:pt x="415497" y="142628"/>
                </a:lnTo>
                <a:cubicBezTo>
                  <a:pt x="263042" y="142628"/>
                  <a:pt x="139453" y="266217"/>
                  <a:pt x="139453" y="418672"/>
                </a:cubicBezTo>
                <a:lnTo>
                  <a:pt x="139453" y="2106230"/>
                </a:lnTo>
                <a:cubicBezTo>
                  <a:pt x="62012" y="2130043"/>
                  <a:pt x="39340" y="2127661"/>
                  <a:pt x="0" y="2106230"/>
                </a:cubicBezTo>
                <a:close/>
              </a:path>
            </a:pathLst>
          </a:custGeom>
          <a:solidFill>
            <a:srgbClr val="00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3471" y="2699743"/>
            <a:ext cx="830405" cy="755071"/>
          </a:xfrm>
          <a:custGeom>
            <a:avLst/>
            <a:gdLst>
              <a:gd name="connsiteX0" fmla="*/ 0 w 830405"/>
              <a:gd name="connsiteY0" fmla="*/ 0 h 748632"/>
              <a:gd name="connsiteX1" fmla="*/ 830405 w 830405"/>
              <a:gd name="connsiteY1" fmla="*/ 0 h 748632"/>
              <a:gd name="connsiteX2" fmla="*/ 830405 w 830405"/>
              <a:gd name="connsiteY2" fmla="*/ 748632 h 748632"/>
              <a:gd name="connsiteX3" fmla="*/ 0 w 830405"/>
              <a:gd name="connsiteY3" fmla="*/ 748632 h 748632"/>
              <a:gd name="connsiteX4" fmla="*/ 0 w 830405"/>
              <a:gd name="connsiteY4" fmla="*/ 0 h 748632"/>
              <a:gd name="connsiteX0" fmla="*/ 0 w 830405"/>
              <a:gd name="connsiteY0" fmla="*/ 0 h 748632"/>
              <a:gd name="connsiteX1" fmla="*/ 414904 w 830405"/>
              <a:gd name="connsiteY1" fmla="*/ 1174 h 748632"/>
              <a:gd name="connsiteX2" fmla="*/ 830405 w 830405"/>
              <a:gd name="connsiteY2" fmla="*/ 0 h 748632"/>
              <a:gd name="connsiteX3" fmla="*/ 830405 w 830405"/>
              <a:gd name="connsiteY3" fmla="*/ 748632 h 748632"/>
              <a:gd name="connsiteX4" fmla="*/ 0 w 830405"/>
              <a:gd name="connsiteY4" fmla="*/ 748632 h 748632"/>
              <a:gd name="connsiteX5" fmla="*/ 0 w 830405"/>
              <a:gd name="connsiteY5" fmla="*/ 0 h 748632"/>
              <a:gd name="connsiteX0" fmla="*/ 0 w 830405"/>
              <a:gd name="connsiteY0" fmla="*/ 0 h 748632"/>
              <a:gd name="connsiteX1" fmla="*/ 417286 w 830405"/>
              <a:gd name="connsiteY1" fmla="*/ 20224 h 748632"/>
              <a:gd name="connsiteX2" fmla="*/ 830405 w 830405"/>
              <a:gd name="connsiteY2" fmla="*/ 0 h 748632"/>
              <a:gd name="connsiteX3" fmla="*/ 830405 w 830405"/>
              <a:gd name="connsiteY3" fmla="*/ 748632 h 748632"/>
              <a:gd name="connsiteX4" fmla="*/ 0 w 830405"/>
              <a:gd name="connsiteY4" fmla="*/ 748632 h 748632"/>
              <a:gd name="connsiteX5" fmla="*/ 0 w 830405"/>
              <a:gd name="connsiteY5" fmla="*/ 0 h 748632"/>
              <a:gd name="connsiteX0" fmla="*/ 0 w 830405"/>
              <a:gd name="connsiteY0" fmla="*/ 0 h 748632"/>
              <a:gd name="connsiteX1" fmla="*/ 417286 w 830405"/>
              <a:gd name="connsiteY1" fmla="*/ 20224 h 748632"/>
              <a:gd name="connsiteX2" fmla="*/ 830405 w 830405"/>
              <a:gd name="connsiteY2" fmla="*/ 0 h 748632"/>
              <a:gd name="connsiteX3" fmla="*/ 830405 w 830405"/>
              <a:gd name="connsiteY3" fmla="*/ 748632 h 748632"/>
              <a:gd name="connsiteX4" fmla="*/ 0 w 830405"/>
              <a:gd name="connsiteY4" fmla="*/ 748632 h 748632"/>
              <a:gd name="connsiteX5" fmla="*/ 0 w 830405"/>
              <a:gd name="connsiteY5" fmla="*/ 0 h 748632"/>
              <a:gd name="connsiteX0" fmla="*/ 0 w 830405"/>
              <a:gd name="connsiteY0" fmla="*/ 0 h 748632"/>
              <a:gd name="connsiteX1" fmla="*/ 417286 w 830405"/>
              <a:gd name="connsiteY1" fmla="*/ 20224 h 748632"/>
              <a:gd name="connsiteX2" fmla="*/ 830405 w 830405"/>
              <a:gd name="connsiteY2" fmla="*/ 0 h 748632"/>
              <a:gd name="connsiteX3" fmla="*/ 830405 w 830405"/>
              <a:gd name="connsiteY3" fmla="*/ 748632 h 748632"/>
              <a:gd name="connsiteX4" fmla="*/ 0 w 830405"/>
              <a:gd name="connsiteY4" fmla="*/ 748632 h 748632"/>
              <a:gd name="connsiteX5" fmla="*/ 0 w 830405"/>
              <a:gd name="connsiteY5" fmla="*/ 0 h 748632"/>
              <a:gd name="connsiteX0" fmla="*/ 0 w 830405"/>
              <a:gd name="connsiteY0" fmla="*/ 0 h 748632"/>
              <a:gd name="connsiteX1" fmla="*/ 417286 w 830405"/>
              <a:gd name="connsiteY1" fmla="*/ 20224 h 748632"/>
              <a:gd name="connsiteX2" fmla="*/ 830405 w 830405"/>
              <a:gd name="connsiteY2" fmla="*/ 0 h 748632"/>
              <a:gd name="connsiteX3" fmla="*/ 830405 w 830405"/>
              <a:gd name="connsiteY3" fmla="*/ 748632 h 748632"/>
              <a:gd name="connsiteX4" fmla="*/ 0 w 830405"/>
              <a:gd name="connsiteY4" fmla="*/ 748632 h 748632"/>
              <a:gd name="connsiteX5" fmla="*/ 0 w 830405"/>
              <a:gd name="connsiteY5" fmla="*/ 0 h 748632"/>
              <a:gd name="connsiteX0" fmla="*/ 0 w 830405"/>
              <a:gd name="connsiteY0" fmla="*/ 2494 h 751126"/>
              <a:gd name="connsiteX1" fmla="*/ 417286 w 830405"/>
              <a:gd name="connsiteY1" fmla="*/ 22718 h 751126"/>
              <a:gd name="connsiteX2" fmla="*/ 830405 w 830405"/>
              <a:gd name="connsiteY2" fmla="*/ 2494 h 751126"/>
              <a:gd name="connsiteX3" fmla="*/ 830405 w 830405"/>
              <a:gd name="connsiteY3" fmla="*/ 751126 h 751126"/>
              <a:gd name="connsiteX4" fmla="*/ 0 w 830405"/>
              <a:gd name="connsiteY4" fmla="*/ 751126 h 751126"/>
              <a:gd name="connsiteX5" fmla="*/ 0 w 830405"/>
              <a:gd name="connsiteY5" fmla="*/ 2494 h 751126"/>
              <a:gd name="connsiteX0" fmla="*/ 0 w 830405"/>
              <a:gd name="connsiteY0" fmla="*/ 6439 h 755071"/>
              <a:gd name="connsiteX1" fmla="*/ 417286 w 830405"/>
              <a:gd name="connsiteY1" fmla="*/ 26663 h 755071"/>
              <a:gd name="connsiteX2" fmla="*/ 830405 w 830405"/>
              <a:gd name="connsiteY2" fmla="*/ 6439 h 755071"/>
              <a:gd name="connsiteX3" fmla="*/ 830405 w 830405"/>
              <a:gd name="connsiteY3" fmla="*/ 755071 h 755071"/>
              <a:gd name="connsiteX4" fmla="*/ 0 w 830405"/>
              <a:gd name="connsiteY4" fmla="*/ 755071 h 755071"/>
              <a:gd name="connsiteX5" fmla="*/ 0 w 830405"/>
              <a:gd name="connsiteY5" fmla="*/ 6439 h 75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05" h="755071">
                <a:moveTo>
                  <a:pt x="0" y="6439"/>
                </a:moveTo>
                <a:cubicBezTo>
                  <a:pt x="139095" y="13180"/>
                  <a:pt x="280572" y="-13416"/>
                  <a:pt x="417286" y="26663"/>
                </a:cubicBezTo>
                <a:cubicBezTo>
                  <a:pt x="547848" y="-22941"/>
                  <a:pt x="692699" y="13180"/>
                  <a:pt x="830405" y="6439"/>
                </a:cubicBezTo>
                <a:lnTo>
                  <a:pt x="830405" y="755071"/>
                </a:lnTo>
                <a:lnTo>
                  <a:pt x="0" y="755071"/>
                </a:lnTo>
                <a:lnTo>
                  <a:pt x="0" y="6439"/>
                </a:lnTo>
                <a:close/>
              </a:path>
            </a:pathLst>
          </a:custGeom>
          <a:solidFill>
            <a:srgbClr val="92D05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2676408" y="3833602"/>
            <a:ext cx="143351" cy="58547"/>
          </a:xfrm>
          <a:prstGeom prst="arc">
            <a:avLst>
              <a:gd name="adj1" fmla="val 21573069"/>
              <a:gd name="adj2" fmla="val 105820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>
            <a:off x="2679882" y="2667006"/>
            <a:ext cx="143351" cy="58547"/>
          </a:xfrm>
          <a:prstGeom prst="arc">
            <a:avLst>
              <a:gd name="adj1" fmla="val 21573069"/>
              <a:gd name="adj2" fmla="val 105820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36829" y="4712612"/>
            <a:ext cx="2015096" cy="265950"/>
          </a:xfrm>
          <a:prstGeom prst="rect">
            <a:avLst/>
          </a:prstGeom>
          <a:solidFill>
            <a:srgbClr val="9D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8871998">
            <a:off x="3288975" y="4413015"/>
            <a:ext cx="787296" cy="265950"/>
          </a:xfrm>
          <a:prstGeom prst="rect">
            <a:avLst/>
          </a:prstGeom>
          <a:solidFill>
            <a:srgbClr val="9D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70104" y="4981231"/>
            <a:ext cx="2362861" cy="23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73875" y="4983832"/>
            <a:ext cx="3660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29238" y="3801039"/>
            <a:ext cx="0" cy="37108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403946" y="315012"/>
            <a:ext cx="3309309" cy="22582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4250833" y="1523666"/>
            <a:ext cx="679009" cy="698746"/>
          </a:xfrm>
          <a:prstGeom prst="flowChartMagneticDisk">
            <a:avLst/>
          </a:prstGeom>
          <a:noFill/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25470" y="485192"/>
            <a:ext cx="4221586" cy="22582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06" y="276913"/>
            <a:ext cx="79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Rohan’s house has an overhead tank in the shape of a cylinder.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This is filled by pumping water from an underground tank which is in the shape of a cuboid.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The underground tank has dimensions 1.5m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× 1.44m × 95cm. The overhead tank has its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radius 60 cm and height 95 cm. </a:t>
            </a:r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F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ind the height of the water left in the underground tank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 after the overhead tank has been completely filled with water from underground tank which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had been full. Compare the capacity of both the tanks.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(Take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= 3.14 )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89282" y="3461878"/>
            <a:ext cx="3660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2786" name="Picture 2" descr="C:\Users\ADMI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68"/>
          <a:stretch/>
        </p:blipFill>
        <p:spPr bwMode="auto">
          <a:xfrm>
            <a:off x="686132" y="1581150"/>
            <a:ext cx="968296" cy="3934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ADMI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" t="40958" b="20327"/>
          <a:stretch/>
        </p:blipFill>
        <p:spPr bwMode="auto">
          <a:xfrm>
            <a:off x="685800" y="1588739"/>
            <a:ext cx="970405" cy="37486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76749" y="4024843"/>
            <a:ext cx="664558" cy="695310"/>
            <a:chOff x="985837" y="4004747"/>
            <a:chExt cx="664558" cy="69531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309892" y="4004747"/>
              <a:ext cx="1" cy="695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985837" y="4233115"/>
              <a:ext cx="664558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95 cm</a:t>
              </a:r>
              <a:endParaRPr lang="pt-BR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09828" y="1620314"/>
            <a:ext cx="619846" cy="553079"/>
            <a:chOff x="1182967" y="4061577"/>
            <a:chExt cx="619846" cy="553079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1493250" y="4061577"/>
              <a:ext cx="1" cy="5530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2967" y="4233115"/>
              <a:ext cx="619846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95 cm</a:t>
              </a:r>
              <a:endParaRPr lang="pt-BR" sz="105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07746" y="1447716"/>
            <a:ext cx="512617" cy="215444"/>
            <a:chOff x="3829072" y="4731626"/>
            <a:chExt cx="512617" cy="215444"/>
          </a:xfrm>
        </p:grpSpPr>
        <p:cxnSp>
          <p:nvCxnSpPr>
            <p:cNvPr id="68" name="Straight Arrow Connector 67"/>
            <p:cNvCxnSpPr/>
            <p:nvPr/>
          </p:nvCxnSpPr>
          <p:spPr>
            <a:xfrm rot="16200000" flipV="1">
              <a:off x="4083757" y="4757272"/>
              <a:ext cx="1" cy="3278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3829072" y="4731626"/>
              <a:ext cx="512617" cy="215444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60 cm</a:t>
              </a:r>
              <a:endParaRPr lang="pt-BR" sz="8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9212" y="1781868"/>
            <a:ext cx="1145593" cy="135891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167152" y="2913729"/>
            <a:ext cx="5417041" cy="543846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6305" y="2954820"/>
            <a:ext cx="193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water left in 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the underground tank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3996" y="3047153"/>
            <a:ext cx="352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68014" y="2954820"/>
            <a:ext cx="188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water in 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the overhead tank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69761" y="2954820"/>
            <a:ext cx="186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water in the underground tank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05057" y="3031764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85" name="Cube 84"/>
          <p:cNvSpPr/>
          <p:nvPr/>
        </p:nvSpPr>
        <p:spPr>
          <a:xfrm>
            <a:off x="1803372" y="4156296"/>
            <a:ext cx="1746504" cy="529331"/>
          </a:xfrm>
          <a:prstGeom prst="cube">
            <a:avLst>
              <a:gd name="adj" fmla="val 43174"/>
            </a:avLst>
          </a:prstGeom>
          <a:noFill/>
          <a:ln w="1905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>
            <a:off x="1796857" y="3793158"/>
            <a:ext cx="1748207" cy="901816"/>
          </a:xfrm>
          <a:prstGeom prst="cube">
            <a:avLst/>
          </a:prstGeom>
          <a:solidFill>
            <a:srgbClr val="0000FF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Cube 43"/>
          <p:cNvSpPr/>
          <p:nvPr/>
        </p:nvSpPr>
        <p:spPr>
          <a:xfrm>
            <a:off x="1799560" y="3795502"/>
            <a:ext cx="1746504" cy="905256"/>
          </a:xfrm>
          <a:prstGeom prst="cube">
            <a:avLst/>
          </a:prstGeom>
          <a:noFill/>
          <a:ln w="1905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14912" y="3466182"/>
            <a:ext cx="2015096" cy="1377590"/>
          </a:xfrm>
          <a:prstGeom prst="rect">
            <a:avLst/>
          </a:prstGeom>
          <a:solidFill>
            <a:srgbClr val="9D3232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11335" y="4692470"/>
            <a:ext cx="1510939" cy="261610"/>
            <a:chOff x="3912681" y="4761427"/>
            <a:chExt cx="1510939" cy="261610"/>
          </a:xfrm>
        </p:grpSpPr>
        <p:cxnSp>
          <p:nvCxnSpPr>
            <p:cNvPr id="50" name="Straight Arrow Connector 49"/>
            <p:cNvCxnSpPr/>
            <p:nvPr/>
          </p:nvCxnSpPr>
          <p:spPr>
            <a:xfrm rot="16200000" flipV="1">
              <a:off x="4668150" y="4144293"/>
              <a:ext cx="1" cy="15109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357724" y="4761427"/>
              <a:ext cx="690434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pt-BR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1.5 m</a:t>
              </a:r>
              <a:endParaRPr lang="pt-BR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4768" y="4547598"/>
            <a:ext cx="737618" cy="264991"/>
            <a:chOff x="401801" y="4645445"/>
            <a:chExt cx="737618" cy="264991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401801" y="4645445"/>
              <a:ext cx="257985" cy="2649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83891" y="4678137"/>
              <a:ext cx="655528" cy="230832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9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1.44 m</a:t>
              </a:r>
              <a:endParaRPr lang="pt-BR" sz="9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526813" y="4211570"/>
            <a:ext cx="526675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 = ?</a:t>
            </a:r>
            <a:endParaRPr lang="pt-BR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546063" y="4172122"/>
            <a:ext cx="1" cy="313664"/>
          </a:xfrm>
          <a:prstGeom prst="straightConnector1">
            <a:avLst/>
          </a:prstGeom>
          <a:ln w="19050">
            <a:solidFill>
              <a:srgbClr val="66FFFF"/>
            </a:solidFill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32099E-6 L -0.00104 0.0679 " pathEditMode="relative" rAng="0" ptsTypes="AA">
                                      <p:cBhvr>
                                        <p:cTn id="186" dur="7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39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7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7000"/>
                            </p:stCondLst>
                            <p:childTnLst>
                              <p:par>
                                <p:cTn id="1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8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7" grpId="0" animBg="1"/>
      <p:bldP spid="76" grpId="0" animBg="1"/>
      <p:bldP spid="72" grpId="0" animBg="1"/>
      <p:bldP spid="72" grpId="1" animBg="1"/>
      <p:bldP spid="59" grpId="0" animBg="1"/>
      <p:bldP spid="59" grpId="1" animBg="1"/>
      <p:bldP spid="58" grpId="0" animBg="1"/>
      <p:bldP spid="58" grpId="1" animBg="1"/>
      <p:bldP spid="47" grpId="0" animBg="1"/>
      <p:bldP spid="47" grpId="1" animBg="1"/>
      <p:bldP spid="43" grpId="0" animBg="1"/>
      <p:bldP spid="43" grpId="1" animBg="1"/>
      <p:bldP spid="40" grpId="0" animBg="1"/>
      <p:bldP spid="40" grpId="1" animBg="1"/>
      <p:bldP spid="66" grpId="0" animBg="1"/>
      <p:bldP spid="66" grpId="1" animBg="1"/>
      <p:bldP spid="48" grpId="0" animBg="1"/>
      <p:bldP spid="2" grpId="0" animBg="1"/>
      <p:bldP spid="62" grpId="0" animBg="1"/>
      <p:bldP spid="62" grpId="1" animBg="1"/>
      <p:bldP spid="70" grpId="0" animBg="1"/>
      <p:bldP spid="60" grpId="0" animBg="1"/>
      <p:bldP spid="24" grpId="0" animBg="1"/>
      <p:bldP spid="9" grpId="0" animBg="1"/>
      <p:bldP spid="30" grpId="0" animBg="1"/>
      <p:bldP spid="31" grpId="0" animBg="1"/>
      <p:bldP spid="32" grpId="0" animBg="1"/>
      <p:bldP spid="36" grpId="0" animBg="1"/>
      <p:bldP spid="41" grpId="0" animBg="1"/>
      <p:bldP spid="41" grpId="1" animBg="1"/>
      <p:bldP spid="42" grpId="0" animBg="1"/>
      <p:bldP spid="42" grpId="1" animBg="1"/>
      <p:bldP spid="42" grpId="2" animBg="1"/>
      <p:bldP spid="45" grpId="0" animBg="1"/>
      <p:bldP spid="45" grpId="1" animBg="1"/>
      <p:bldP spid="14" grpId="0" animBg="1"/>
      <p:bldP spid="73" grpId="0" animBg="1"/>
      <p:bldP spid="74" grpId="0"/>
      <p:bldP spid="80" grpId="0"/>
      <p:bldP spid="81" grpId="0"/>
      <p:bldP spid="82" grpId="0"/>
      <p:bldP spid="83" grpId="0"/>
      <p:bldP spid="85" grpId="0" animBg="1"/>
      <p:bldP spid="85" grpId="1" animBg="1"/>
      <p:bldP spid="85" grpId="2" animBg="1"/>
      <p:bldP spid="86" grpId="1" animBg="1"/>
      <p:bldP spid="86" grpId="3" animBg="1"/>
      <p:bldP spid="44" grpId="0" animBg="1"/>
      <p:bldP spid="44" grpId="1" animBg="1"/>
      <p:bldP spid="44" grpId="2" animBg="1"/>
      <p:bldP spid="26" grpId="0" animBg="1"/>
      <p:bldP spid="7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4277121" y="2904690"/>
            <a:ext cx="0" cy="18288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4648683" y="4426752"/>
            <a:ext cx="1819747" cy="457200"/>
          </a:xfrm>
          <a:prstGeom prst="arc">
            <a:avLst>
              <a:gd name="adj1" fmla="val 10789572"/>
              <a:gd name="adj2" fmla="val 21564703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Oval 194"/>
          <p:cNvSpPr/>
          <p:nvPr/>
        </p:nvSpPr>
        <p:spPr>
          <a:xfrm>
            <a:off x="2088210" y="3278286"/>
            <a:ext cx="1261369" cy="207512"/>
          </a:xfrm>
          <a:custGeom>
            <a:avLst/>
            <a:gdLst>
              <a:gd name="connsiteX0" fmla="*/ 0 w 1299589"/>
              <a:gd name="connsiteY0" fmla="*/ 276926 h 553851"/>
              <a:gd name="connsiteX1" fmla="*/ 649795 w 1299589"/>
              <a:gd name="connsiteY1" fmla="*/ 0 h 553851"/>
              <a:gd name="connsiteX2" fmla="*/ 1299590 w 1299589"/>
              <a:gd name="connsiteY2" fmla="*/ 276926 h 553851"/>
              <a:gd name="connsiteX3" fmla="*/ 649795 w 1299589"/>
              <a:gd name="connsiteY3" fmla="*/ 553852 h 553851"/>
              <a:gd name="connsiteX4" fmla="*/ 0 w 1299589"/>
              <a:gd name="connsiteY4" fmla="*/ 276926 h 553851"/>
              <a:gd name="connsiteX0" fmla="*/ 0 w 1299590"/>
              <a:gd name="connsiteY0" fmla="*/ 276926 h 276926"/>
              <a:gd name="connsiteX1" fmla="*/ 649795 w 1299590"/>
              <a:gd name="connsiteY1" fmla="*/ 0 h 276926"/>
              <a:gd name="connsiteX2" fmla="*/ 1299590 w 1299590"/>
              <a:gd name="connsiteY2" fmla="*/ 276926 h 276926"/>
              <a:gd name="connsiteX3" fmla="*/ 0 w 1299590"/>
              <a:gd name="connsiteY3" fmla="*/ 276926 h 276926"/>
              <a:gd name="connsiteX0" fmla="*/ 0 w 1299590"/>
              <a:gd name="connsiteY0" fmla="*/ 276926 h 368366"/>
              <a:gd name="connsiteX1" fmla="*/ 649795 w 1299590"/>
              <a:gd name="connsiteY1" fmla="*/ 0 h 368366"/>
              <a:gd name="connsiteX2" fmla="*/ 1299590 w 1299590"/>
              <a:gd name="connsiteY2" fmla="*/ 276926 h 368366"/>
              <a:gd name="connsiteX3" fmla="*/ 91440 w 1299590"/>
              <a:gd name="connsiteY3" fmla="*/ 368366 h 368366"/>
              <a:gd name="connsiteX0" fmla="*/ 0 w 1299590"/>
              <a:gd name="connsiteY0" fmla="*/ 276926 h 276926"/>
              <a:gd name="connsiteX1" fmla="*/ 649795 w 1299590"/>
              <a:gd name="connsiteY1" fmla="*/ 0 h 276926"/>
              <a:gd name="connsiteX2" fmla="*/ 1299590 w 1299590"/>
              <a:gd name="connsiteY2" fmla="*/ 276926 h 27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90" h="276926">
                <a:moveTo>
                  <a:pt x="0" y="276926"/>
                </a:moveTo>
                <a:cubicBezTo>
                  <a:pt x="0" y="123984"/>
                  <a:pt x="290923" y="0"/>
                  <a:pt x="649795" y="0"/>
                </a:cubicBezTo>
                <a:cubicBezTo>
                  <a:pt x="1008667" y="0"/>
                  <a:pt x="1299590" y="123984"/>
                  <a:pt x="1299590" y="27692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75074" y="2790632"/>
            <a:ext cx="1283841" cy="2049358"/>
            <a:chOff x="1169667" y="1839599"/>
            <a:chExt cx="1283841" cy="2049358"/>
          </a:xfrm>
        </p:grpSpPr>
        <p:sp>
          <p:nvSpPr>
            <p:cNvPr id="66" name="Isosceles Triangle 65"/>
            <p:cNvSpPr/>
            <p:nvPr/>
          </p:nvSpPr>
          <p:spPr>
            <a:xfrm rot="10800000">
              <a:off x="1169667" y="2508264"/>
              <a:ext cx="1283841" cy="1380693"/>
            </a:xfrm>
            <a:prstGeom prst="triangle">
              <a:avLst/>
            </a:prstGeom>
            <a:solidFill>
              <a:srgbClr val="FF79A6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Pie 64"/>
            <p:cNvSpPr/>
            <p:nvPr/>
          </p:nvSpPr>
          <p:spPr>
            <a:xfrm rot="10800000">
              <a:off x="1185936" y="1839599"/>
              <a:ext cx="1244978" cy="1339502"/>
            </a:xfrm>
            <a:prstGeom prst="pie">
              <a:avLst>
                <a:gd name="adj1" fmla="val 21506103"/>
                <a:gd name="adj2" fmla="val 10879563"/>
              </a:avLst>
            </a:prstGeom>
            <a:solidFill>
              <a:srgbClr val="FF79A6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655321" y="2856976"/>
            <a:ext cx="1815812" cy="2032524"/>
          </a:xfrm>
          <a:custGeom>
            <a:avLst/>
            <a:gdLst>
              <a:gd name="connsiteX0" fmla="*/ 0 w 1833970"/>
              <a:gd name="connsiteY0" fmla="*/ 0 h 1874052"/>
              <a:gd name="connsiteX1" fmla="*/ 1833970 w 1833970"/>
              <a:gd name="connsiteY1" fmla="*/ 0 h 1874052"/>
              <a:gd name="connsiteX2" fmla="*/ 1833970 w 1833970"/>
              <a:gd name="connsiteY2" fmla="*/ 1874052 h 1874052"/>
              <a:gd name="connsiteX3" fmla="*/ 0 w 1833970"/>
              <a:gd name="connsiteY3" fmla="*/ 1874052 h 1874052"/>
              <a:gd name="connsiteX4" fmla="*/ 0 w 1833970"/>
              <a:gd name="connsiteY4" fmla="*/ 0 h 1874052"/>
              <a:gd name="connsiteX0" fmla="*/ 0 w 1833970"/>
              <a:gd name="connsiteY0" fmla="*/ 0 h 1874052"/>
              <a:gd name="connsiteX1" fmla="*/ 1833970 w 1833970"/>
              <a:gd name="connsiteY1" fmla="*/ 0 h 1874052"/>
              <a:gd name="connsiteX2" fmla="*/ 1833970 w 1833970"/>
              <a:gd name="connsiteY2" fmla="*/ 1874052 h 1874052"/>
              <a:gd name="connsiteX3" fmla="*/ 0 w 1833970"/>
              <a:gd name="connsiteY3" fmla="*/ 1874052 h 1874052"/>
              <a:gd name="connsiteX4" fmla="*/ 0 w 1833970"/>
              <a:gd name="connsiteY4" fmla="*/ 0 h 1874052"/>
              <a:gd name="connsiteX0" fmla="*/ 0 w 1833970"/>
              <a:gd name="connsiteY0" fmla="*/ 0 h 1874052"/>
              <a:gd name="connsiteX1" fmla="*/ 1833970 w 1833970"/>
              <a:gd name="connsiteY1" fmla="*/ 0 h 1874052"/>
              <a:gd name="connsiteX2" fmla="*/ 1833970 w 1833970"/>
              <a:gd name="connsiteY2" fmla="*/ 1874052 h 1874052"/>
              <a:gd name="connsiteX3" fmla="*/ 0 w 1833970"/>
              <a:gd name="connsiteY3" fmla="*/ 1874052 h 1874052"/>
              <a:gd name="connsiteX4" fmla="*/ 0 w 1833970"/>
              <a:gd name="connsiteY4" fmla="*/ 0 h 1874052"/>
              <a:gd name="connsiteX0" fmla="*/ 0 w 1833970"/>
              <a:gd name="connsiteY0" fmla="*/ 0 h 1874052"/>
              <a:gd name="connsiteX1" fmla="*/ 1833970 w 1833970"/>
              <a:gd name="connsiteY1" fmla="*/ 0 h 1874052"/>
              <a:gd name="connsiteX2" fmla="*/ 1833970 w 1833970"/>
              <a:gd name="connsiteY2" fmla="*/ 1874052 h 1874052"/>
              <a:gd name="connsiteX3" fmla="*/ 0 w 1833970"/>
              <a:gd name="connsiteY3" fmla="*/ 1874052 h 1874052"/>
              <a:gd name="connsiteX4" fmla="*/ 0 w 1833970"/>
              <a:gd name="connsiteY4" fmla="*/ 0 h 1874052"/>
              <a:gd name="connsiteX0" fmla="*/ 0 w 1833970"/>
              <a:gd name="connsiteY0" fmla="*/ 0 h 1874052"/>
              <a:gd name="connsiteX1" fmla="*/ 1833970 w 1833970"/>
              <a:gd name="connsiteY1" fmla="*/ 0 h 1874052"/>
              <a:gd name="connsiteX2" fmla="*/ 1833970 w 1833970"/>
              <a:gd name="connsiteY2" fmla="*/ 1874052 h 1874052"/>
              <a:gd name="connsiteX3" fmla="*/ 0 w 1833970"/>
              <a:gd name="connsiteY3" fmla="*/ 1874052 h 1874052"/>
              <a:gd name="connsiteX4" fmla="*/ 0 w 1833970"/>
              <a:gd name="connsiteY4" fmla="*/ 0 h 1874052"/>
              <a:gd name="connsiteX0" fmla="*/ 0 w 1833970"/>
              <a:gd name="connsiteY0" fmla="*/ 0 h 2030685"/>
              <a:gd name="connsiteX1" fmla="*/ 1833970 w 1833970"/>
              <a:gd name="connsiteY1" fmla="*/ 0 h 2030685"/>
              <a:gd name="connsiteX2" fmla="*/ 1833970 w 1833970"/>
              <a:gd name="connsiteY2" fmla="*/ 1874052 h 2030685"/>
              <a:gd name="connsiteX3" fmla="*/ 0 w 1833970"/>
              <a:gd name="connsiteY3" fmla="*/ 1874052 h 2030685"/>
              <a:gd name="connsiteX4" fmla="*/ 0 w 1833970"/>
              <a:gd name="connsiteY4" fmla="*/ 0 h 2030685"/>
              <a:gd name="connsiteX0" fmla="*/ 0 w 1833970"/>
              <a:gd name="connsiteY0" fmla="*/ 0 h 2044972"/>
              <a:gd name="connsiteX1" fmla="*/ 1833970 w 1833970"/>
              <a:gd name="connsiteY1" fmla="*/ 0 h 2044972"/>
              <a:gd name="connsiteX2" fmla="*/ 1833970 w 1833970"/>
              <a:gd name="connsiteY2" fmla="*/ 1874052 h 2044972"/>
              <a:gd name="connsiteX3" fmla="*/ 0 w 1833970"/>
              <a:gd name="connsiteY3" fmla="*/ 1874052 h 2044972"/>
              <a:gd name="connsiteX4" fmla="*/ 0 w 1833970"/>
              <a:gd name="connsiteY4" fmla="*/ 0 h 2044972"/>
              <a:gd name="connsiteX0" fmla="*/ 0 w 1833970"/>
              <a:gd name="connsiteY0" fmla="*/ 0 h 2053567"/>
              <a:gd name="connsiteX1" fmla="*/ 1833970 w 1833970"/>
              <a:gd name="connsiteY1" fmla="*/ 0 h 2053567"/>
              <a:gd name="connsiteX2" fmla="*/ 1833970 w 1833970"/>
              <a:gd name="connsiteY2" fmla="*/ 1874052 h 2053567"/>
              <a:gd name="connsiteX3" fmla="*/ 0 w 1833970"/>
              <a:gd name="connsiteY3" fmla="*/ 1874052 h 2053567"/>
              <a:gd name="connsiteX4" fmla="*/ 0 w 1833970"/>
              <a:gd name="connsiteY4" fmla="*/ 0 h 2053567"/>
              <a:gd name="connsiteX0" fmla="*/ 0 w 1833970"/>
              <a:gd name="connsiteY0" fmla="*/ 0 h 2084028"/>
              <a:gd name="connsiteX1" fmla="*/ 1833970 w 1833970"/>
              <a:gd name="connsiteY1" fmla="*/ 0 h 2084028"/>
              <a:gd name="connsiteX2" fmla="*/ 1833970 w 1833970"/>
              <a:gd name="connsiteY2" fmla="*/ 1874052 h 2084028"/>
              <a:gd name="connsiteX3" fmla="*/ 0 w 1833970"/>
              <a:gd name="connsiteY3" fmla="*/ 1874052 h 2084028"/>
              <a:gd name="connsiteX4" fmla="*/ 0 w 1833970"/>
              <a:gd name="connsiteY4" fmla="*/ 0 h 2084028"/>
              <a:gd name="connsiteX0" fmla="*/ 0 w 1833970"/>
              <a:gd name="connsiteY0" fmla="*/ 0 h 2074392"/>
              <a:gd name="connsiteX1" fmla="*/ 1833970 w 1833970"/>
              <a:gd name="connsiteY1" fmla="*/ 0 h 2074392"/>
              <a:gd name="connsiteX2" fmla="*/ 1833970 w 1833970"/>
              <a:gd name="connsiteY2" fmla="*/ 1874052 h 2074392"/>
              <a:gd name="connsiteX3" fmla="*/ 0 w 1833970"/>
              <a:gd name="connsiteY3" fmla="*/ 1874052 h 2074392"/>
              <a:gd name="connsiteX4" fmla="*/ 0 w 1833970"/>
              <a:gd name="connsiteY4" fmla="*/ 0 h 207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970" h="2074392">
                <a:moveTo>
                  <a:pt x="0" y="0"/>
                </a:moveTo>
                <a:cubicBezTo>
                  <a:pt x="262073" y="295275"/>
                  <a:pt x="1717947" y="247650"/>
                  <a:pt x="1833970" y="0"/>
                </a:cubicBezTo>
                <a:lnTo>
                  <a:pt x="1833970" y="1874052"/>
                </a:lnTo>
                <a:cubicBezTo>
                  <a:pt x="1795226" y="2044551"/>
                  <a:pt x="453239" y="2223238"/>
                  <a:pt x="0" y="187405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79A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648891" y="2604089"/>
            <a:ext cx="1837880" cy="455127"/>
          </a:xfrm>
          <a:prstGeom prst="ellipse">
            <a:avLst/>
          </a:prstGeom>
          <a:solidFill>
            <a:srgbClr val="FF7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33916" y="1168515"/>
            <a:ext cx="3024212" cy="2279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120036" y="919887"/>
            <a:ext cx="3587194" cy="2279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407391" y="435744"/>
            <a:ext cx="2103844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51827" y="919886"/>
            <a:ext cx="3443469" cy="2257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25127" y="672998"/>
            <a:ext cx="6947578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1660" y="430292"/>
            <a:ext cx="4736872" cy="2169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07898" y="199245"/>
            <a:ext cx="1004182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07898" y="195477"/>
            <a:ext cx="1004182" cy="230277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7536" y="433985"/>
            <a:ext cx="675194" cy="21693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6103" y="435743"/>
            <a:ext cx="1464193" cy="21693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7090" y="194952"/>
            <a:ext cx="5200010" cy="2279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984500" y="686892"/>
            <a:ext cx="1467215" cy="20640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362808" y="434945"/>
            <a:ext cx="2141441" cy="21693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8650" y="683946"/>
            <a:ext cx="2099247" cy="204358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598664" y="690322"/>
            <a:ext cx="956477" cy="202335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63687" y="919757"/>
            <a:ext cx="3418306" cy="22129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43475" y="687977"/>
            <a:ext cx="1620720" cy="21693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50" y="3645124"/>
            <a:ext cx="1013419" cy="307777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=15cm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079625" y="3478855"/>
            <a:ext cx="1263753" cy="1358517"/>
            <a:chOff x="4221237" y="3749107"/>
            <a:chExt cx="1263753" cy="1358517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221237" y="3749107"/>
              <a:ext cx="629141" cy="135851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849558" y="3778609"/>
              <a:ext cx="635432" cy="1318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3415811" y="3496926"/>
            <a:ext cx="0" cy="134506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5617" y="3957962"/>
            <a:ext cx="983853" cy="276999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=12cm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754728" y="1409244"/>
            <a:ext cx="151291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No. of cones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882269" y="1454790"/>
            <a:ext cx="80352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372190" y="2040984"/>
            <a:ext cx="2125130" cy="46059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02882" y="2102002"/>
            <a:ext cx="2263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No. of cones = ?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5754728" y="2121124"/>
            <a:ext cx="3173042" cy="37442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81724" y="2109373"/>
            <a:ext cx="3110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us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example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38025" y="3910801"/>
            <a:ext cx="665567" cy="323492"/>
            <a:chOff x="5762990" y="2071912"/>
            <a:chExt cx="915117" cy="323492"/>
          </a:xfrm>
        </p:grpSpPr>
        <p:sp>
          <p:nvSpPr>
            <p:cNvPr id="61" name="Rectangular Callout 60"/>
            <p:cNvSpPr/>
            <p:nvPr/>
          </p:nvSpPr>
          <p:spPr>
            <a:xfrm>
              <a:off x="5791200" y="2074996"/>
              <a:ext cx="838200" cy="320408"/>
            </a:xfrm>
            <a:prstGeom prst="wedgeRectCallout">
              <a:avLst>
                <a:gd name="adj1" fmla="val -66249"/>
                <a:gd name="adj2" fmla="val 103988"/>
              </a:avLst>
            </a:prstGeom>
            <a:solidFill>
              <a:srgbClr val="00B05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762990" y="2071912"/>
              <a:ext cx="9151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5cm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7120221" y="14363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49247" y="1337312"/>
            <a:ext cx="60922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500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34760" y="1623062"/>
            <a:ext cx="3926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39108" y="1586667"/>
            <a:ext cx="47384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9540" y="1863921"/>
            <a:ext cx="660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3574037" y="425390"/>
            <a:ext cx="1751393" cy="21693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95374" y="3458016"/>
            <a:ext cx="94651" cy="65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729827" y="3489715"/>
            <a:ext cx="605168" cy="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705187" y="3246486"/>
            <a:ext cx="65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3cm</a:t>
            </a:r>
          </a:p>
        </p:txBody>
      </p:sp>
      <p:sp>
        <p:nvSpPr>
          <p:cNvPr id="4" name="Can 3"/>
          <p:cNvSpPr/>
          <p:nvPr/>
        </p:nvSpPr>
        <p:spPr>
          <a:xfrm>
            <a:off x="4643906" y="2598895"/>
            <a:ext cx="1828800" cy="228600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Curved Down Arrow 108"/>
          <p:cNvSpPr/>
          <p:nvPr/>
        </p:nvSpPr>
        <p:spPr>
          <a:xfrm flipH="1">
            <a:off x="2693077" y="2074983"/>
            <a:ext cx="2660505" cy="1178960"/>
          </a:xfrm>
          <a:prstGeom prst="curvedDownArrow">
            <a:avLst/>
          </a:prstGeom>
          <a:solidFill>
            <a:srgbClr val="E8B7B7">
              <a:lumMod val="50000"/>
            </a:srgb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Rockwell"/>
            </a:endParaRPr>
          </a:p>
        </p:txBody>
      </p:sp>
      <p:sp>
        <p:nvSpPr>
          <p:cNvPr id="19" name="Arc 18"/>
          <p:cNvSpPr/>
          <p:nvPr/>
        </p:nvSpPr>
        <p:spPr>
          <a:xfrm>
            <a:off x="4627664" y="2598101"/>
            <a:ext cx="1837944" cy="457200"/>
          </a:xfrm>
          <a:prstGeom prst="arc">
            <a:avLst>
              <a:gd name="adj1" fmla="val 671328"/>
              <a:gd name="adj2" fmla="val 99911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886910" y="2536390"/>
            <a:ext cx="963725" cy="368300"/>
            <a:chOff x="5762990" y="2051050"/>
            <a:chExt cx="963725" cy="368300"/>
          </a:xfrm>
        </p:grpSpPr>
        <p:sp>
          <p:nvSpPr>
            <p:cNvPr id="110" name="Rectangular Callout 109"/>
            <p:cNvSpPr/>
            <p:nvPr/>
          </p:nvSpPr>
          <p:spPr>
            <a:xfrm>
              <a:off x="5791199" y="2051050"/>
              <a:ext cx="899297" cy="368300"/>
            </a:xfrm>
            <a:prstGeom prst="wedgeRectCallout">
              <a:avLst>
                <a:gd name="adj1" fmla="val -44806"/>
                <a:gd name="adj2" fmla="val 123385"/>
              </a:avLst>
            </a:prstGeom>
            <a:solidFill>
              <a:srgbClr val="00B05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62990" y="2071912"/>
              <a:ext cx="963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500 cm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92100" y="115471"/>
            <a:ext cx="7858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container shaped like a right circular cylinder having diameter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12 cm and height 15 cm is full of ice cream. The ice cream is to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be filled into cones of height 12 cm and diameter 6 cm, having a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hemispherical shape on the top. Find the no. of such cones which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can be filled with ice cream.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0680" y="2094775"/>
            <a:ext cx="3104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cylinder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850609" y="2094775"/>
            <a:ext cx="32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020096" y="2094775"/>
            <a:ext cx="74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539362" y="4611799"/>
            <a:ext cx="86046" cy="87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5567362" y="4657985"/>
            <a:ext cx="898646" cy="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08439" y="4425055"/>
            <a:ext cx="754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76903" y="2338615"/>
            <a:ext cx="2570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cone (r</a:t>
            </a:r>
            <a:r>
              <a:rPr lang="en-US" sz="14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854918" y="2338615"/>
            <a:ext cx="32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024405" y="2338615"/>
            <a:ext cx="74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10878" y="1452456"/>
            <a:ext cx="4433222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92507" y="1569129"/>
            <a:ext cx="1914307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Number of cones 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2464830" y="1719854"/>
            <a:ext cx="253074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767273" y="1440099"/>
            <a:ext cx="198002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cylinder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467069" y="1691524"/>
            <a:ext cx="2651457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ice cream cone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9" name="Arc 148"/>
          <p:cNvSpPr/>
          <p:nvPr/>
        </p:nvSpPr>
        <p:spPr>
          <a:xfrm>
            <a:off x="2093031" y="3284397"/>
            <a:ext cx="1248879" cy="410914"/>
          </a:xfrm>
          <a:prstGeom prst="arc">
            <a:avLst>
              <a:gd name="adj1" fmla="val 10292"/>
              <a:gd name="adj2" fmla="val 1086631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207726" y="3036375"/>
            <a:ext cx="2928821" cy="10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3523" y="3040832"/>
            <a:ext cx="2997226" cy="1055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If the container contains</a:t>
            </a:r>
          </a:p>
          <a:p>
            <a:pPr algn="ctr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500cm</a:t>
            </a:r>
            <a:r>
              <a:rPr lang="en-IN" sz="1600" b="1" baseline="50000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 of ice cream and </a:t>
            </a:r>
          </a:p>
          <a:p>
            <a:pPr algn="ctr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5cm</a:t>
            </a:r>
            <a:r>
              <a:rPr lang="en-IN" sz="1600" b="1" baseline="30000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 of ice cream is to </a:t>
            </a:r>
          </a:p>
          <a:p>
            <a:pPr algn="ctr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be filled in each cone </a:t>
            </a:r>
            <a:r>
              <a:rPr lang="en-IN" sz="1600" b="1" baseline="5000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3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2" repeatCount="6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0"/>
                            </p:stCondLst>
                            <p:childTnLst>
                              <p:par>
                                <p:cTn id="2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2" grpId="0" animBg="1"/>
      <p:bldP spid="18" grpId="0" animBg="1"/>
      <p:bldP spid="3" grpId="0" animBg="1"/>
      <p:bldP spid="102" grpId="0" animBg="1"/>
      <p:bldP spid="101" grpId="0" animBg="1"/>
      <p:bldP spid="90" grpId="0" animBg="1"/>
      <p:bldP spid="90" grpId="1" animBg="1"/>
      <p:bldP spid="88" grpId="0" animBg="1"/>
      <p:bldP spid="88" grpId="1" animBg="1"/>
      <p:bldP spid="89" grpId="0" animBg="1"/>
      <p:bldP spid="8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5" grpId="0" animBg="1"/>
      <p:bldP spid="5" grpId="1" animBg="1"/>
      <p:bldP spid="91" grpId="0" animBg="1"/>
      <p:bldP spid="91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2" grpId="0" animBg="1"/>
      <p:bldP spid="92" grpId="1" animBg="1"/>
      <p:bldP spid="16" grpId="0" animBg="1"/>
      <p:bldP spid="79" grpId="0" animBg="1"/>
      <p:bldP spid="103" grpId="0"/>
      <p:bldP spid="103" grpId="1"/>
      <p:bldP spid="112" grpId="0"/>
      <p:bldP spid="112" grpId="1"/>
      <p:bldP spid="113" grpId="0" animBg="1"/>
      <p:bldP spid="113" grpId="1" animBg="1"/>
      <p:bldP spid="114" grpId="0"/>
      <p:bldP spid="114" grpId="1"/>
      <p:bldP spid="59" grpId="0" animBg="1"/>
      <p:bldP spid="59" grpId="1" animBg="1"/>
      <p:bldP spid="58" grpId="0"/>
      <p:bldP spid="58" grpId="1"/>
      <p:bldP spid="64" grpId="0"/>
      <p:bldP spid="64" grpId="1"/>
      <p:bldP spid="68" grpId="0"/>
      <p:bldP spid="68" grpId="1"/>
      <p:bldP spid="80" grpId="0"/>
      <p:bldP spid="80" grpId="1"/>
      <p:bldP spid="135" grpId="0"/>
      <p:bldP spid="185" grpId="0" animBg="1"/>
      <p:bldP spid="185" grpId="1" animBg="1"/>
      <p:bldP spid="75" grpId="0" animBg="1"/>
      <p:bldP spid="77" grpId="0"/>
      <p:bldP spid="4" grpId="0" animBg="1"/>
      <p:bldP spid="109" grpId="0" animBg="1"/>
      <p:bldP spid="109" grpId="1" animBg="1"/>
      <p:bldP spid="19" grpId="0" animBg="1"/>
      <p:bldP spid="124" grpId="0"/>
      <p:bldP spid="125" grpId="0"/>
      <p:bldP spid="126" grpId="0"/>
      <p:bldP spid="127" grpId="0" animBg="1"/>
      <p:bldP spid="129" grpId="0"/>
      <p:bldP spid="150" grpId="0"/>
      <p:bldP spid="151" grpId="0"/>
      <p:bldP spid="152" grpId="0"/>
      <p:bldP spid="153" grpId="0" animBg="1"/>
      <p:bldP spid="154" grpId="0"/>
      <p:bldP spid="157" grpId="0"/>
      <p:bldP spid="159" grpId="0"/>
      <p:bldP spid="149" grpId="0" animBg="1"/>
      <p:bldP spid="104" grpId="0" animBg="1"/>
      <p:bldP spid="104" grpId="1" animBg="1"/>
      <p:bldP spid="106" grpId="0"/>
      <p:bldP spid="10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/>
          <p:cNvSpPr/>
          <p:nvPr/>
        </p:nvSpPr>
        <p:spPr>
          <a:xfrm>
            <a:off x="4388934" y="3944789"/>
            <a:ext cx="1855924" cy="2175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000901" y="3941048"/>
            <a:ext cx="1187301" cy="2175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405898" y="180580"/>
            <a:ext cx="2367810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793710" y="434607"/>
            <a:ext cx="1521168" cy="2169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3304389" y="2743768"/>
            <a:ext cx="234135" cy="24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048006" y="2779453"/>
            <a:ext cx="183340" cy="1978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12690" y="2139653"/>
            <a:ext cx="3193448" cy="2084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19180" y="2968626"/>
            <a:ext cx="32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827050" y="2968626"/>
            <a:ext cx="3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041237" y="2968626"/>
            <a:ext cx="320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31353" y="2968626"/>
            <a:ext cx="293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61698" y="2968626"/>
            <a:ext cx="300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59981" y="2968626"/>
            <a:ext cx="30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886200" y="2968626"/>
            <a:ext cx="3162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047728" y="2968626"/>
            <a:ext cx="455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619188" y="3529391"/>
            <a:ext cx="3043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837082" y="3529391"/>
            <a:ext cx="1171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540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8568" y="1863090"/>
            <a:ext cx="660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4820" y="2686050"/>
            <a:ext cx="2654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31888" y="2686050"/>
            <a:ext cx="304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828403" y="2686050"/>
            <a:ext cx="93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768602" y="4305257"/>
            <a:ext cx="31328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239972" y="4298749"/>
            <a:ext cx="768151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790001" y="4298749"/>
            <a:ext cx="31242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322941" y="4298749"/>
            <a:ext cx="680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954002" y="4202138"/>
            <a:ext cx="416919" cy="539911"/>
            <a:chOff x="3775343" y="4011839"/>
            <a:chExt cx="416919" cy="539911"/>
          </a:xfrm>
        </p:grpSpPr>
        <p:sp>
          <p:nvSpPr>
            <p:cNvPr id="161" name="Rectangle 160"/>
            <p:cNvSpPr/>
            <p:nvPr/>
          </p:nvSpPr>
          <p:spPr>
            <a:xfrm>
              <a:off x="3775343" y="4011839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4031805" y="4202138"/>
            <a:ext cx="416919" cy="539911"/>
            <a:chOff x="3775343" y="4011839"/>
            <a:chExt cx="416919" cy="539911"/>
          </a:xfrm>
        </p:grpSpPr>
        <p:sp>
          <p:nvSpPr>
            <p:cNvPr id="165" name="Rectangle 164"/>
            <p:cNvSpPr/>
            <p:nvPr/>
          </p:nvSpPr>
          <p:spPr>
            <a:xfrm>
              <a:off x="3775343" y="4011839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ounded Rectangle 171"/>
          <p:cNvSpPr/>
          <p:nvPr/>
        </p:nvSpPr>
        <p:spPr>
          <a:xfrm>
            <a:off x="610878" y="1452456"/>
            <a:ext cx="4433222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92507" y="1569129"/>
            <a:ext cx="1914307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Number of cones 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2464830" y="1719854"/>
            <a:ext cx="253074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2760267" y="1494862"/>
            <a:ext cx="1952134" cy="20625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767273" y="1440099"/>
            <a:ext cx="198002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cylinder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506788" y="1753841"/>
            <a:ext cx="2496909" cy="21250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467069" y="1691524"/>
            <a:ext cx="2651457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ice cream cone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5364583" y="2933114"/>
            <a:ext cx="2971648" cy="66287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414817" y="2953460"/>
            <a:ext cx="286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403" y="2999714"/>
            <a:ext cx="12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h</a:t>
            </a:r>
            <a:endParaRPr lang="en-US" sz="2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0" name="Rounded Rectangle 179"/>
          <p:cNvSpPr/>
          <p:nvPr/>
        </p:nvSpPr>
        <p:spPr bwMode="auto">
          <a:xfrm>
            <a:off x="5243981" y="2910572"/>
            <a:ext cx="3268813" cy="67055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285144" y="2924941"/>
            <a:ext cx="320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1666" y="3529391"/>
            <a:ext cx="2724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 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8900" y="3255930"/>
            <a:ext cx="32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36770" y="3255930"/>
            <a:ext cx="3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050957" y="3255930"/>
            <a:ext cx="320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246085" y="3255930"/>
            <a:ext cx="42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43958" y="3255930"/>
            <a:ext cx="3162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705486" y="3255930"/>
            <a:ext cx="455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317122" y="3216997"/>
            <a:ext cx="55884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4" name="Rounded Rectangle 103"/>
          <p:cNvSpPr/>
          <p:nvPr/>
        </p:nvSpPr>
        <p:spPr bwMode="auto">
          <a:xfrm>
            <a:off x="5285144" y="3080357"/>
            <a:ext cx="3006063" cy="60103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33530" y="3086450"/>
            <a:ext cx="2898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ce cream consists of a cone and a hemisphere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7755" y="3902140"/>
            <a:ext cx="269339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ice cream cone 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60605" y="3887531"/>
            <a:ext cx="3043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966059" y="3902140"/>
            <a:ext cx="1331112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44993" y="3902140"/>
            <a:ext cx="3043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73356" y="3902140"/>
            <a:ext cx="2035324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hemisphere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92161" y="2915976"/>
            <a:ext cx="1432496" cy="633070"/>
            <a:chOff x="3023958" y="5191322"/>
            <a:chExt cx="888839" cy="633070"/>
          </a:xfrm>
        </p:grpSpPr>
        <p:sp>
          <p:nvSpPr>
            <p:cNvPr id="112" name="Rectangle 111"/>
            <p:cNvSpPr/>
            <p:nvPr/>
          </p:nvSpPr>
          <p:spPr>
            <a:xfrm>
              <a:off x="3363772" y="5300487"/>
              <a:ext cx="5490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Symbol" panose="05050102010706020507" pitchFamily="18" charset="2"/>
                </a:rPr>
                <a:t>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h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023958" y="5191322"/>
              <a:ext cx="416919" cy="633070"/>
              <a:chOff x="3775343" y="3967535"/>
              <a:chExt cx="416919" cy="63307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775343" y="3967535"/>
                <a:ext cx="4169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1</a:t>
                </a:r>
                <a:endParaRPr lang="en-US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780366" y="4231273"/>
                <a:ext cx="3974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900987" y="4277727"/>
                <a:ext cx="17074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Rectangle 116"/>
          <p:cNvSpPr/>
          <p:nvPr/>
        </p:nvSpPr>
        <p:spPr>
          <a:xfrm>
            <a:off x="279402" y="4306637"/>
            <a:ext cx="272738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ice cream cone 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5097603" y="2978551"/>
            <a:ext cx="3268813" cy="67055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38766" y="2992920"/>
            <a:ext cx="320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hemisphere?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6291503" y="2956328"/>
            <a:ext cx="1432496" cy="714335"/>
            <a:chOff x="3023958" y="5140835"/>
            <a:chExt cx="888839" cy="714335"/>
          </a:xfrm>
        </p:grpSpPr>
        <p:sp>
          <p:nvSpPr>
            <p:cNvPr id="191" name="Rectangle 190"/>
            <p:cNvSpPr/>
            <p:nvPr/>
          </p:nvSpPr>
          <p:spPr>
            <a:xfrm>
              <a:off x="3363772" y="5300487"/>
              <a:ext cx="549025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Symbol" panose="05050102010706020507" pitchFamily="18" charset="2"/>
                </a:rPr>
                <a:t>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2000" b="1" baseline="30000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</a:t>
              </a:r>
              <a:endParaRPr lang="en-US" sz="2000" b="1" dirty="0" smtClean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023958" y="5140835"/>
              <a:ext cx="416919" cy="714335"/>
              <a:chOff x="3775343" y="3917048"/>
              <a:chExt cx="416919" cy="714335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3775343" y="3917048"/>
                <a:ext cx="41691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3780366" y="4231273"/>
                <a:ext cx="3974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20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3892450" y="4277727"/>
                <a:ext cx="187814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Rectangle 108"/>
          <p:cNvSpPr/>
          <p:nvPr/>
        </p:nvSpPr>
        <p:spPr>
          <a:xfrm>
            <a:off x="292100" y="122428"/>
            <a:ext cx="7858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container shaped like a right circular cylinder having diameter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12 cm and height 15 cm is full of ice cream. The ice cream is to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be filled into cones of height 12 cm and diameter 6 cm, having a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hemispherical shape on the top. Find the no. of such cones which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can be filled with ice cream.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86509" y="2094775"/>
            <a:ext cx="3104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Radius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cylinder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850609" y="2094775"/>
            <a:ext cx="32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020096" y="2094775"/>
            <a:ext cx="74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12732" y="2338615"/>
            <a:ext cx="2570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Radius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cone (r</a:t>
            </a:r>
            <a:r>
              <a:rPr lang="en-US" sz="14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854918" y="2338615"/>
            <a:ext cx="32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024405" y="2338615"/>
            <a:ext cx="74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85843" y="1223025"/>
            <a:ext cx="3538730" cy="1636293"/>
            <a:chOff x="5285843" y="1223025"/>
            <a:chExt cx="3538730" cy="1636293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8454342" y="1441470"/>
              <a:ext cx="0" cy="130640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6722595" y="2528754"/>
              <a:ext cx="1471345" cy="326601"/>
            </a:xfrm>
            <a:prstGeom prst="arc">
              <a:avLst>
                <a:gd name="adj1" fmla="val 10789572"/>
                <a:gd name="adj2" fmla="val 21564703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Oval 194"/>
            <p:cNvSpPr/>
            <p:nvPr/>
          </p:nvSpPr>
          <p:spPr>
            <a:xfrm>
              <a:off x="5291330" y="1719342"/>
              <a:ext cx="1019872" cy="138264"/>
            </a:xfrm>
            <a:custGeom>
              <a:avLst/>
              <a:gdLst>
                <a:gd name="connsiteX0" fmla="*/ 0 w 1299589"/>
                <a:gd name="connsiteY0" fmla="*/ 276926 h 553851"/>
                <a:gd name="connsiteX1" fmla="*/ 649795 w 1299589"/>
                <a:gd name="connsiteY1" fmla="*/ 0 h 553851"/>
                <a:gd name="connsiteX2" fmla="*/ 1299590 w 1299589"/>
                <a:gd name="connsiteY2" fmla="*/ 276926 h 553851"/>
                <a:gd name="connsiteX3" fmla="*/ 649795 w 1299589"/>
                <a:gd name="connsiteY3" fmla="*/ 553852 h 553851"/>
                <a:gd name="connsiteX4" fmla="*/ 0 w 1299589"/>
                <a:gd name="connsiteY4" fmla="*/ 276926 h 553851"/>
                <a:gd name="connsiteX0" fmla="*/ 0 w 1299590"/>
                <a:gd name="connsiteY0" fmla="*/ 276926 h 276926"/>
                <a:gd name="connsiteX1" fmla="*/ 649795 w 1299590"/>
                <a:gd name="connsiteY1" fmla="*/ 0 h 276926"/>
                <a:gd name="connsiteX2" fmla="*/ 1299590 w 1299590"/>
                <a:gd name="connsiteY2" fmla="*/ 276926 h 276926"/>
                <a:gd name="connsiteX3" fmla="*/ 0 w 1299590"/>
                <a:gd name="connsiteY3" fmla="*/ 276926 h 276926"/>
                <a:gd name="connsiteX0" fmla="*/ 0 w 1299590"/>
                <a:gd name="connsiteY0" fmla="*/ 276926 h 368366"/>
                <a:gd name="connsiteX1" fmla="*/ 649795 w 1299590"/>
                <a:gd name="connsiteY1" fmla="*/ 0 h 368366"/>
                <a:gd name="connsiteX2" fmla="*/ 1299590 w 1299590"/>
                <a:gd name="connsiteY2" fmla="*/ 276926 h 368366"/>
                <a:gd name="connsiteX3" fmla="*/ 91440 w 1299590"/>
                <a:gd name="connsiteY3" fmla="*/ 368366 h 368366"/>
                <a:gd name="connsiteX0" fmla="*/ 0 w 1299590"/>
                <a:gd name="connsiteY0" fmla="*/ 276926 h 276926"/>
                <a:gd name="connsiteX1" fmla="*/ 649795 w 1299590"/>
                <a:gd name="connsiteY1" fmla="*/ 0 h 276926"/>
                <a:gd name="connsiteX2" fmla="*/ 1299590 w 1299590"/>
                <a:gd name="connsiteY2" fmla="*/ 276926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590" h="276926">
                  <a:moveTo>
                    <a:pt x="0" y="276926"/>
                  </a:moveTo>
                  <a:cubicBezTo>
                    <a:pt x="0" y="123984"/>
                    <a:pt x="290923" y="0"/>
                    <a:pt x="649795" y="0"/>
                  </a:cubicBezTo>
                  <a:cubicBezTo>
                    <a:pt x="1008667" y="0"/>
                    <a:pt x="1299590" y="123984"/>
                    <a:pt x="1299590" y="276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285843" y="1359992"/>
              <a:ext cx="1038041" cy="1463958"/>
              <a:chOff x="1169667" y="1839599"/>
              <a:chExt cx="1283841" cy="2049358"/>
            </a:xfrm>
          </p:grpSpPr>
          <p:sp>
            <p:nvSpPr>
              <p:cNvPr id="88" name="Isosceles Triangle 87"/>
              <p:cNvSpPr/>
              <p:nvPr/>
            </p:nvSpPr>
            <p:spPr>
              <a:xfrm rot="10800000">
                <a:off x="1169667" y="2508264"/>
                <a:ext cx="1283841" cy="1380693"/>
              </a:xfrm>
              <a:prstGeom prst="triangle">
                <a:avLst/>
              </a:prstGeom>
              <a:solidFill>
                <a:srgbClr val="FF79A6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Pie 88"/>
              <p:cNvSpPr/>
              <p:nvPr/>
            </p:nvSpPr>
            <p:spPr>
              <a:xfrm rot="10800000">
                <a:off x="1185936" y="1839599"/>
                <a:ext cx="1244978" cy="1339502"/>
              </a:xfrm>
              <a:prstGeom prst="pie">
                <a:avLst>
                  <a:gd name="adj1" fmla="val 21506103"/>
                  <a:gd name="adj2" fmla="val 10879563"/>
                </a:avLst>
              </a:prstGeom>
              <a:solidFill>
                <a:srgbClr val="FF79A6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0" name="Rectangle 17"/>
            <p:cNvSpPr/>
            <p:nvPr/>
          </p:nvSpPr>
          <p:spPr>
            <a:xfrm>
              <a:off x="6727962" y="1407385"/>
              <a:ext cx="1468163" cy="1451933"/>
            </a:xfrm>
            <a:custGeom>
              <a:avLst/>
              <a:gdLst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2030685"/>
                <a:gd name="connsiteX1" fmla="*/ 1833970 w 1833970"/>
                <a:gd name="connsiteY1" fmla="*/ 0 h 2030685"/>
                <a:gd name="connsiteX2" fmla="*/ 1833970 w 1833970"/>
                <a:gd name="connsiteY2" fmla="*/ 1874052 h 2030685"/>
                <a:gd name="connsiteX3" fmla="*/ 0 w 1833970"/>
                <a:gd name="connsiteY3" fmla="*/ 1874052 h 2030685"/>
                <a:gd name="connsiteX4" fmla="*/ 0 w 1833970"/>
                <a:gd name="connsiteY4" fmla="*/ 0 h 2030685"/>
                <a:gd name="connsiteX0" fmla="*/ 0 w 1833970"/>
                <a:gd name="connsiteY0" fmla="*/ 0 h 2044972"/>
                <a:gd name="connsiteX1" fmla="*/ 1833970 w 1833970"/>
                <a:gd name="connsiteY1" fmla="*/ 0 h 2044972"/>
                <a:gd name="connsiteX2" fmla="*/ 1833970 w 1833970"/>
                <a:gd name="connsiteY2" fmla="*/ 1874052 h 2044972"/>
                <a:gd name="connsiteX3" fmla="*/ 0 w 1833970"/>
                <a:gd name="connsiteY3" fmla="*/ 1874052 h 2044972"/>
                <a:gd name="connsiteX4" fmla="*/ 0 w 1833970"/>
                <a:gd name="connsiteY4" fmla="*/ 0 h 2044972"/>
                <a:gd name="connsiteX0" fmla="*/ 0 w 1833970"/>
                <a:gd name="connsiteY0" fmla="*/ 0 h 2053567"/>
                <a:gd name="connsiteX1" fmla="*/ 1833970 w 1833970"/>
                <a:gd name="connsiteY1" fmla="*/ 0 h 2053567"/>
                <a:gd name="connsiteX2" fmla="*/ 1833970 w 1833970"/>
                <a:gd name="connsiteY2" fmla="*/ 1874052 h 2053567"/>
                <a:gd name="connsiteX3" fmla="*/ 0 w 1833970"/>
                <a:gd name="connsiteY3" fmla="*/ 1874052 h 2053567"/>
                <a:gd name="connsiteX4" fmla="*/ 0 w 1833970"/>
                <a:gd name="connsiteY4" fmla="*/ 0 h 2053567"/>
                <a:gd name="connsiteX0" fmla="*/ 0 w 1833970"/>
                <a:gd name="connsiteY0" fmla="*/ 0 h 2084028"/>
                <a:gd name="connsiteX1" fmla="*/ 1833970 w 1833970"/>
                <a:gd name="connsiteY1" fmla="*/ 0 h 2084028"/>
                <a:gd name="connsiteX2" fmla="*/ 1833970 w 1833970"/>
                <a:gd name="connsiteY2" fmla="*/ 1874052 h 2084028"/>
                <a:gd name="connsiteX3" fmla="*/ 0 w 1833970"/>
                <a:gd name="connsiteY3" fmla="*/ 1874052 h 2084028"/>
                <a:gd name="connsiteX4" fmla="*/ 0 w 1833970"/>
                <a:gd name="connsiteY4" fmla="*/ 0 h 2084028"/>
                <a:gd name="connsiteX0" fmla="*/ 0 w 1833970"/>
                <a:gd name="connsiteY0" fmla="*/ 0 h 2074392"/>
                <a:gd name="connsiteX1" fmla="*/ 1833970 w 1833970"/>
                <a:gd name="connsiteY1" fmla="*/ 0 h 2074392"/>
                <a:gd name="connsiteX2" fmla="*/ 1833970 w 1833970"/>
                <a:gd name="connsiteY2" fmla="*/ 1874052 h 2074392"/>
                <a:gd name="connsiteX3" fmla="*/ 0 w 1833970"/>
                <a:gd name="connsiteY3" fmla="*/ 1874052 h 2074392"/>
                <a:gd name="connsiteX4" fmla="*/ 0 w 1833970"/>
                <a:gd name="connsiteY4" fmla="*/ 0 h 207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970" h="2074392">
                  <a:moveTo>
                    <a:pt x="0" y="0"/>
                  </a:moveTo>
                  <a:cubicBezTo>
                    <a:pt x="262073" y="295275"/>
                    <a:pt x="1717947" y="247650"/>
                    <a:pt x="1833970" y="0"/>
                  </a:cubicBezTo>
                  <a:lnTo>
                    <a:pt x="1833970" y="1874052"/>
                  </a:lnTo>
                  <a:cubicBezTo>
                    <a:pt x="1795226" y="2044551"/>
                    <a:pt x="453239" y="2223238"/>
                    <a:pt x="0" y="18740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9A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715062" y="1226735"/>
              <a:ext cx="1486006" cy="325120"/>
            </a:xfrm>
            <a:prstGeom prst="ellipse">
              <a:avLst/>
            </a:prstGeom>
            <a:solidFill>
              <a:srgbClr val="FF7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289523" y="1851624"/>
              <a:ext cx="1021799" cy="970456"/>
              <a:chOff x="4221237" y="3749107"/>
              <a:chExt cx="1263753" cy="1358517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4221237" y="3749107"/>
                <a:ext cx="629141" cy="13585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4849558" y="3778609"/>
                <a:ext cx="635432" cy="13185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Arrow Connector 101"/>
            <p:cNvCxnSpPr/>
            <p:nvPr/>
          </p:nvCxnSpPr>
          <p:spPr>
            <a:xfrm>
              <a:off x="6369887" y="1864533"/>
              <a:ext cx="0" cy="96084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102072" y="2193874"/>
              <a:ext cx="598358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Bookman Old Style" pitchFamily="18" charset="0"/>
                </a:rPr>
                <a:t>12cm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5787383" y="1836738"/>
              <a:ext cx="76529" cy="467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815239" y="1859382"/>
              <a:ext cx="489305" cy="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795317" y="1656282"/>
              <a:ext cx="525974" cy="21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Bookman Old Style" pitchFamily="18" charset="0"/>
                </a:rPr>
                <a:t>3cm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2" name="Can 141"/>
            <p:cNvSpPr/>
            <p:nvPr/>
          </p:nvSpPr>
          <p:spPr>
            <a:xfrm>
              <a:off x="6718733" y="1223025"/>
              <a:ext cx="1478664" cy="1633003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Arc 143"/>
            <p:cNvSpPr/>
            <p:nvPr/>
          </p:nvSpPr>
          <p:spPr>
            <a:xfrm>
              <a:off x="6705600" y="1260558"/>
              <a:ext cx="1486058" cy="326601"/>
            </a:xfrm>
            <a:prstGeom prst="arc">
              <a:avLst>
                <a:gd name="adj1" fmla="val 671328"/>
                <a:gd name="adj2" fmla="val 999115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7442748" y="2660942"/>
              <a:ext cx="69572" cy="62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7465387" y="2693935"/>
              <a:ext cx="726594" cy="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7541354" y="2489442"/>
              <a:ext cx="60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6cm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5298759" y="1717027"/>
              <a:ext cx="1009773" cy="273788"/>
            </a:xfrm>
            <a:prstGeom prst="arc">
              <a:avLst>
                <a:gd name="adj1" fmla="val 21542227"/>
                <a:gd name="adj2" fmla="val 1084192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194272" y="2023421"/>
              <a:ext cx="630301" cy="27699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15cm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6" grpId="1" animBg="1"/>
      <p:bldP spid="118" grpId="0" animBg="1"/>
      <p:bldP spid="118" grpId="1" animBg="1"/>
      <p:bldP spid="189" grpId="0" animBg="1"/>
      <p:bldP spid="189" grpId="1" animBg="1"/>
      <p:bldP spid="190" grpId="0" animBg="1"/>
      <p:bldP spid="190" grpId="1" animBg="1"/>
      <p:bldP spid="186" grpId="0" animBg="1"/>
      <p:bldP spid="186" grpId="1" animBg="1"/>
      <p:bldP spid="187" grpId="0" animBg="1"/>
      <p:bldP spid="187" grpId="1" animBg="1"/>
      <p:bldP spid="69" grpId="0" animBg="1"/>
      <p:bldP spid="69" grpId="1" animBg="1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51" grpId="0"/>
      <p:bldP spid="152" grpId="0"/>
      <p:bldP spid="154" grpId="0"/>
      <p:bldP spid="155" grpId="0"/>
      <p:bldP spid="175" grpId="0" animBg="1"/>
      <p:bldP spid="175" grpId="1" animBg="1"/>
      <p:bldP spid="183" grpId="0" animBg="1"/>
      <p:bldP spid="183" grpId="1" animBg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 animBg="1"/>
      <p:bldP spid="180" grpId="1" animBg="1"/>
      <p:bldP spid="181" grpId="0"/>
      <p:bldP spid="181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4" grpId="0" animBg="1"/>
      <p:bldP spid="104" grpId="1" animBg="1"/>
      <p:bldP spid="105" grpId="0"/>
      <p:bldP spid="105" grpId="1"/>
      <p:bldP spid="106" grpId="0"/>
      <p:bldP spid="107" grpId="0"/>
      <p:bldP spid="108" grpId="0"/>
      <p:bldP spid="110" grpId="0"/>
      <p:bldP spid="111" grpId="0"/>
      <p:bldP spid="117" grpId="0"/>
      <p:bldP spid="119" grpId="0" animBg="1"/>
      <p:bldP spid="119" grpId="1" animBg="1"/>
      <p:bldP spid="120" grpId="0"/>
      <p:bldP spid="12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380990" y="3343275"/>
            <a:ext cx="181485" cy="18953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046879" y="683867"/>
            <a:ext cx="2449857" cy="2169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837814" y="3300506"/>
            <a:ext cx="210698" cy="2497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13948" y="3347854"/>
            <a:ext cx="191544" cy="18953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5888" y="2381767"/>
            <a:ext cx="2874392" cy="2084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8568" y="1863090"/>
            <a:ext cx="660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0878" y="1452456"/>
            <a:ext cx="4433222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2507" y="1569129"/>
            <a:ext cx="1914307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Number of cones 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464830" y="1719854"/>
            <a:ext cx="253074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67273" y="1440099"/>
            <a:ext cx="198002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cylinder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67069" y="1691524"/>
            <a:ext cx="2651457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ice cream cone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19972" y="2751069"/>
            <a:ext cx="31328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91342" y="2744561"/>
            <a:ext cx="768352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1371" y="2744561"/>
            <a:ext cx="31242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74310" y="2744561"/>
            <a:ext cx="746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05372" y="2647950"/>
            <a:ext cx="416919" cy="539911"/>
            <a:chOff x="3775343" y="4011839"/>
            <a:chExt cx="416919" cy="539911"/>
          </a:xfrm>
        </p:grpSpPr>
        <p:sp>
          <p:nvSpPr>
            <p:cNvPr id="54" name="Rectangle 53"/>
            <p:cNvSpPr/>
            <p:nvPr/>
          </p:nvSpPr>
          <p:spPr>
            <a:xfrm>
              <a:off x="3775343" y="4011839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83175" y="2647950"/>
            <a:ext cx="416919" cy="539911"/>
            <a:chOff x="3775343" y="4011839"/>
            <a:chExt cx="416919" cy="539911"/>
          </a:xfrm>
        </p:grpSpPr>
        <p:sp>
          <p:nvSpPr>
            <p:cNvPr id="58" name="Rectangle 57"/>
            <p:cNvSpPr/>
            <p:nvPr/>
          </p:nvSpPr>
          <p:spPr>
            <a:xfrm>
              <a:off x="3775343" y="4011839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330772" y="2752449"/>
            <a:ext cx="272738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ice cream cone 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101709" y="3126446"/>
            <a:ext cx="21299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flipV="1">
            <a:off x="4201110" y="3126446"/>
            <a:ext cx="21299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2812037" y="3252454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34300" y="3252454"/>
            <a:ext cx="748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00458" y="3252454"/>
            <a:ext cx="106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012081" y="3155026"/>
            <a:ext cx="416919" cy="540719"/>
            <a:chOff x="3775343" y="4011031"/>
            <a:chExt cx="416919" cy="540719"/>
          </a:xfrm>
        </p:grpSpPr>
        <p:sp>
          <p:nvSpPr>
            <p:cNvPr id="69" name="Rectangle 68"/>
            <p:cNvSpPr/>
            <p:nvPr/>
          </p:nvSpPr>
          <p:spPr>
            <a:xfrm>
              <a:off x="3775343" y="4011031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 flipV="1">
            <a:off x="3349789" y="2983572"/>
            <a:ext cx="21299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 flipV="1">
            <a:off x="4440308" y="2983572"/>
            <a:ext cx="21299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4" name="Rectangle 73"/>
          <p:cNvSpPr/>
          <p:nvPr/>
        </p:nvSpPr>
        <p:spPr>
          <a:xfrm>
            <a:off x="2760923" y="3707463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71561" y="3707463"/>
            <a:ext cx="3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44444" y="3707463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44468" y="3707463"/>
            <a:ext cx="549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(3)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00133" y="3707463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341451" y="3707463"/>
            <a:ext cx="541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(12 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000378" y="3600518"/>
            <a:ext cx="416919" cy="550245"/>
            <a:chOff x="3770580" y="4001505"/>
            <a:chExt cx="416919" cy="550245"/>
          </a:xfrm>
        </p:grpSpPr>
        <p:sp>
          <p:nvSpPr>
            <p:cNvPr id="81" name="Rectangle 80"/>
            <p:cNvSpPr/>
            <p:nvPr/>
          </p:nvSpPr>
          <p:spPr>
            <a:xfrm>
              <a:off x="3770580" y="4001505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4836314" y="3707463"/>
            <a:ext cx="4953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(2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270375" y="3707463"/>
            <a:ext cx="289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48835" y="4126572"/>
            <a:ext cx="464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22065" y="3707463"/>
            <a:ext cx="26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43200" y="4148092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53838" y="4148092"/>
            <a:ext cx="3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26721" y="4148092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26745" y="4148092"/>
            <a:ext cx="549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987418" y="4012569"/>
            <a:ext cx="416919" cy="578823"/>
            <a:chOff x="3775343" y="3972927"/>
            <a:chExt cx="416919" cy="578823"/>
          </a:xfrm>
        </p:grpSpPr>
        <p:sp>
          <p:nvSpPr>
            <p:cNvPr id="98" name="Rectangle 97"/>
            <p:cNvSpPr/>
            <p:nvPr/>
          </p:nvSpPr>
          <p:spPr>
            <a:xfrm>
              <a:off x="3775343" y="3972927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3895725" y="4148995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5053126" y="3970204"/>
            <a:ext cx="48188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3" name="Rectangle 102"/>
          <p:cNvSpPr/>
          <p:nvPr/>
        </p:nvSpPr>
        <p:spPr>
          <a:xfrm>
            <a:off x="4059694" y="4129540"/>
            <a:ext cx="541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(12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440308" y="4129540"/>
            <a:ext cx="26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120640" y="3707472"/>
            <a:ext cx="80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)]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52400" y="4125956"/>
            <a:ext cx="290101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ice cream cone 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92100" y="122428"/>
            <a:ext cx="7858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container shaped like a right circular cylinder having diameter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12 cm and height 15 cm is full of ice cream. The ice cream is to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be filled into cones of height 12 cm and diameter 6 cm, having a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hemispherical shape on the top. Find the no. of such cones which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can be filled with ice cream.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56029" y="2094775"/>
            <a:ext cx="3104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Radius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cylinder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50609" y="2094775"/>
            <a:ext cx="32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20096" y="2094775"/>
            <a:ext cx="74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82252" y="2338615"/>
            <a:ext cx="2570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Radius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cone (r</a:t>
            </a:r>
            <a:r>
              <a:rPr lang="en-US" sz="14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54918" y="2338615"/>
            <a:ext cx="32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024405" y="2338615"/>
            <a:ext cx="74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285843" y="1223025"/>
            <a:ext cx="3538730" cy="1636293"/>
            <a:chOff x="5285843" y="1223025"/>
            <a:chExt cx="3538730" cy="1636293"/>
          </a:xfrm>
        </p:grpSpPr>
        <p:cxnSp>
          <p:nvCxnSpPr>
            <p:cNvPr id="138" name="Straight Arrow Connector 137"/>
            <p:cNvCxnSpPr/>
            <p:nvPr/>
          </p:nvCxnSpPr>
          <p:spPr>
            <a:xfrm>
              <a:off x="8454342" y="1441470"/>
              <a:ext cx="0" cy="130640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Arc 138"/>
            <p:cNvSpPr/>
            <p:nvPr/>
          </p:nvSpPr>
          <p:spPr>
            <a:xfrm>
              <a:off x="6722595" y="2528754"/>
              <a:ext cx="1471345" cy="326601"/>
            </a:xfrm>
            <a:prstGeom prst="arc">
              <a:avLst>
                <a:gd name="adj1" fmla="val 10789572"/>
                <a:gd name="adj2" fmla="val 21564703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Oval 194"/>
            <p:cNvSpPr/>
            <p:nvPr/>
          </p:nvSpPr>
          <p:spPr>
            <a:xfrm>
              <a:off x="5291330" y="1719342"/>
              <a:ext cx="1019872" cy="138264"/>
            </a:xfrm>
            <a:custGeom>
              <a:avLst/>
              <a:gdLst>
                <a:gd name="connsiteX0" fmla="*/ 0 w 1299589"/>
                <a:gd name="connsiteY0" fmla="*/ 276926 h 553851"/>
                <a:gd name="connsiteX1" fmla="*/ 649795 w 1299589"/>
                <a:gd name="connsiteY1" fmla="*/ 0 h 553851"/>
                <a:gd name="connsiteX2" fmla="*/ 1299590 w 1299589"/>
                <a:gd name="connsiteY2" fmla="*/ 276926 h 553851"/>
                <a:gd name="connsiteX3" fmla="*/ 649795 w 1299589"/>
                <a:gd name="connsiteY3" fmla="*/ 553852 h 553851"/>
                <a:gd name="connsiteX4" fmla="*/ 0 w 1299589"/>
                <a:gd name="connsiteY4" fmla="*/ 276926 h 553851"/>
                <a:gd name="connsiteX0" fmla="*/ 0 w 1299590"/>
                <a:gd name="connsiteY0" fmla="*/ 276926 h 276926"/>
                <a:gd name="connsiteX1" fmla="*/ 649795 w 1299590"/>
                <a:gd name="connsiteY1" fmla="*/ 0 h 276926"/>
                <a:gd name="connsiteX2" fmla="*/ 1299590 w 1299590"/>
                <a:gd name="connsiteY2" fmla="*/ 276926 h 276926"/>
                <a:gd name="connsiteX3" fmla="*/ 0 w 1299590"/>
                <a:gd name="connsiteY3" fmla="*/ 276926 h 276926"/>
                <a:gd name="connsiteX0" fmla="*/ 0 w 1299590"/>
                <a:gd name="connsiteY0" fmla="*/ 276926 h 368366"/>
                <a:gd name="connsiteX1" fmla="*/ 649795 w 1299590"/>
                <a:gd name="connsiteY1" fmla="*/ 0 h 368366"/>
                <a:gd name="connsiteX2" fmla="*/ 1299590 w 1299590"/>
                <a:gd name="connsiteY2" fmla="*/ 276926 h 368366"/>
                <a:gd name="connsiteX3" fmla="*/ 91440 w 1299590"/>
                <a:gd name="connsiteY3" fmla="*/ 368366 h 368366"/>
                <a:gd name="connsiteX0" fmla="*/ 0 w 1299590"/>
                <a:gd name="connsiteY0" fmla="*/ 276926 h 276926"/>
                <a:gd name="connsiteX1" fmla="*/ 649795 w 1299590"/>
                <a:gd name="connsiteY1" fmla="*/ 0 h 276926"/>
                <a:gd name="connsiteX2" fmla="*/ 1299590 w 1299590"/>
                <a:gd name="connsiteY2" fmla="*/ 276926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590" h="276926">
                  <a:moveTo>
                    <a:pt x="0" y="276926"/>
                  </a:moveTo>
                  <a:cubicBezTo>
                    <a:pt x="0" y="123984"/>
                    <a:pt x="290923" y="0"/>
                    <a:pt x="649795" y="0"/>
                  </a:cubicBezTo>
                  <a:cubicBezTo>
                    <a:pt x="1008667" y="0"/>
                    <a:pt x="1299590" y="123984"/>
                    <a:pt x="1299590" y="276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5285843" y="1359992"/>
              <a:ext cx="1038041" cy="1463958"/>
              <a:chOff x="1169667" y="1839599"/>
              <a:chExt cx="1283841" cy="2049358"/>
            </a:xfrm>
          </p:grpSpPr>
          <p:sp>
            <p:nvSpPr>
              <p:cNvPr id="159" name="Isosceles Triangle 158"/>
              <p:cNvSpPr/>
              <p:nvPr/>
            </p:nvSpPr>
            <p:spPr>
              <a:xfrm rot="10800000">
                <a:off x="1169667" y="2508264"/>
                <a:ext cx="1283841" cy="1380693"/>
              </a:xfrm>
              <a:prstGeom prst="triangle">
                <a:avLst/>
              </a:prstGeom>
              <a:solidFill>
                <a:srgbClr val="FF79A6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Pie 159"/>
              <p:cNvSpPr/>
              <p:nvPr/>
            </p:nvSpPr>
            <p:spPr>
              <a:xfrm rot="10800000">
                <a:off x="1185936" y="1839599"/>
                <a:ext cx="1244978" cy="1339502"/>
              </a:xfrm>
              <a:prstGeom prst="pie">
                <a:avLst>
                  <a:gd name="adj1" fmla="val 21506103"/>
                  <a:gd name="adj2" fmla="val 10879563"/>
                </a:avLst>
              </a:prstGeom>
              <a:solidFill>
                <a:srgbClr val="FF79A6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2" name="Rectangle 17"/>
            <p:cNvSpPr/>
            <p:nvPr/>
          </p:nvSpPr>
          <p:spPr>
            <a:xfrm>
              <a:off x="6727962" y="1407385"/>
              <a:ext cx="1468163" cy="1451933"/>
            </a:xfrm>
            <a:custGeom>
              <a:avLst/>
              <a:gdLst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2030685"/>
                <a:gd name="connsiteX1" fmla="*/ 1833970 w 1833970"/>
                <a:gd name="connsiteY1" fmla="*/ 0 h 2030685"/>
                <a:gd name="connsiteX2" fmla="*/ 1833970 w 1833970"/>
                <a:gd name="connsiteY2" fmla="*/ 1874052 h 2030685"/>
                <a:gd name="connsiteX3" fmla="*/ 0 w 1833970"/>
                <a:gd name="connsiteY3" fmla="*/ 1874052 h 2030685"/>
                <a:gd name="connsiteX4" fmla="*/ 0 w 1833970"/>
                <a:gd name="connsiteY4" fmla="*/ 0 h 2030685"/>
                <a:gd name="connsiteX0" fmla="*/ 0 w 1833970"/>
                <a:gd name="connsiteY0" fmla="*/ 0 h 2044972"/>
                <a:gd name="connsiteX1" fmla="*/ 1833970 w 1833970"/>
                <a:gd name="connsiteY1" fmla="*/ 0 h 2044972"/>
                <a:gd name="connsiteX2" fmla="*/ 1833970 w 1833970"/>
                <a:gd name="connsiteY2" fmla="*/ 1874052 h 2044972"/>
                <a:gd name="connsiteX3" fmla="*/ 0 w 1833970"/>
                <a:gd name="connsiteY3" fmla="*/ 1874052 h 2044972"/>
                <a:gd name="connsiteX4" fmla="*/ 0 w 1833970"/>
                <a:gd name="connsiteY4" fmla="*/ 0 h 2044972"/>
                <a:gd name="connsiteX0" fmla="*/ 0 w 1833970"/>
                <a:gd name="connsiteY0" fmla="*/ 0 h 2053567"/>
                <a:gd name="connsiteX1" fmla="*/ 1833970 w 1833970"/>
                <a:gd name="connsiteY1" fmla="*/ 0 h 2053567"/>
                <a:gd name="connsiteX2" fmla="*/ 1833970 w 1833970"/>
                <a:gd name="connsiteY2" fmla="*/ 1874052 h 2053567"/>
                <a:gd name="connsiteX3" fmla="*/ 0 w 1833970"/>
                <a:gd name="connsiteY3" fmla="*/ 1874052 h 2053567"/>
                <a:gd name="connsiteX4" fmla="*/ 0 w 1833970"/>
                <a:gd name="connsiteY4" fmla="*/ 0 h 2053567"/>
                <a:gd name="connsiteX0" fmla="*/ 0 w 1833970"/>
                <a:gd name="connsiteY0" fmla="*/ 0 h 2084028"/>
                <a:gd name="connsiteX1" fmla="*/ 1833970 w 1833970"/>
                <a:gd name="connsiteY1" fmla="*/ 0 h 2084028"/>
                <a:gd name="connsiteX2" fmla="*/ 1833970 w 1833970"/>
                <a:gd name="connsiteY2" fmla="*/ 1874052 h 2084028"/>
                <a:gd name="connsiteX3" fmla="*/ 0 w 1833970"/>
                <a:gd name="connsiteY3" fmla="*/ 1874052 h 2084028"/>
                <a:gd name="connsiteX4" fmla="*/ 0 w 1833970"/>
                <a:gd name="connsiteY4" fmla="*/ 0 h 2084028"/>
                <a:gd name="connsiteX0" fmla="*/ 0 w 1833970"/>
                <a:gd name="connsiteY0" fmla="*/ 0 h 2074392"/>
                <a:gd name="connsiteX1" fmla="*/ 1833970 w 1833970"/>
                <a:gd name="connsiteY1" fmla="*/ 0 h 2074392"/>
                <a:gd name="connsiteX2" fmla="*/ 1833970 w 1833970"/>
                <a:gd name="connsiteY2" fmla="*/ 1874052 h 2074392"/>
                <a:gd name="connsiteX3" fmla="*/ 0 w 1833970"/>
                <a:gd name="connsiteY3" fmla="*/ 1874052 h 2074392"/>
                <a:gd name="connsiteX4" fmla="*/ 0 w 1833970"/>
                <a:gd name="connsiteY4" fmla="*/ 0 h 207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970" h="2074392">
                  <a:moveTo>
                    <a:pt x="0" y="0"/>
                  </a:moveTo>
                  <a:cubicBezTo>
                    <a:pt x="262073" y="295275"/>
                    <a:pt x="1717947" y="247650"/>
                    <a:pt x="1833970" y="0"/>
                  </a:cubicBezTo>
                  <a:lnTo>
                    <a:pt x="1833970" y="1874052"/>
                  </a:lnTo>
                  <a:cubicBezTo>
                    <a:pt x="1795226" y="2044551"/>
                    <a:pt x="453239" y="2223238"/>
                    <a:pt x="0" y="18740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9A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6715062" y="1226735"/>
              <a:ext cx="1486006" cy="325120"/>
            </a:xfrm>
            <a:prstGeom prst="ellipse">
              <a:avLst/>
            </a:prstGeom>
            <a:solidFill>
              <a:srgbClr val="FF7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289523" y="1851624"/>
              <a:ext cx="1021799" cy="970456"/>
              <a:chOff x="4221237" y="3749107"/>
              <a:chExt cx="1263753" cy="1358517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4221237" y="3749107"/>
                <a:ext cx="629141" cy="13585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4849558" y="3778609"/>
                <a:ext cx="635432" cy="13185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Arrow Connector 144"/>
            <p:cNvCxnSpPr/>
            <p:nvPr/>
          </p:nvCxnSpPr>
          <p:spPr>
            <a:xfrm>
              <a:off x="6369887" y="1864533"/>
              <a:ext cx="0" cy="96084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6102072" y="2193874"/>
              <a:ext cx="598358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Bookman Old Style" pitchFamily="18" charset="0"/>
                </a:rPr>
                <a:t>12cm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787383" y="1836738"/>
              <a:ext cx="76529" cy="467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5815239" y="1859382"/>
              <a:ext cx="489305" cy="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795317" y="1656282"/>
              <a:ext cx="525974" cy="21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Bookman Old Style" pitchFamily="18" charset="0"/>
                </a:rPr>
                <a:t>3cm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0" name="Can 149"/>
            <p:cNvSpPr/>
            <p:nvPr/>
          </p:nvSpPr>
          <p:spPr>
            <a:xfrm>
              <a:off x="6718733" y="1223025"/>
              <a:ext cx="1478664" cy="1633003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1" name="Arc 150"/>
            <p:cNvSpPr/>
            <p:nvPr/>
          </p:nvSpPr>
          <p:spPr>
            <a:xfrm>
              <a:off x="6705600" y="1260558"/>
              <a:ext cx="1486058" cy="326601"/>
            </a:xfrm>
            <a:prstGeom prst="arc">
              <a:avLst>
                <a:gd name="adj1" fmla="val 671328"/>
                <a:gd name="adj2" fmla="val 999115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7442748" y="2660942"/>
              <a:ext cx="69572" cy="62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7465387" y="2693935"/>
              <a:ext cx="726594" cy="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541354" y="2489442"/>
              <a:ext cx="60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6cm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5" name="Arc 154"/>
            <p:cNvSpPr/>
            <p:nvPr/>
          </p:nvSpPr>
          <p:spPr>
            <a:xfrm>
              <a:off x="5298759" y="1717027"/>
              <a:ext cx="1009773" cy="273788"/>
            </a:xfrm>
            <a:prstGeom prst="arc">
              <a:avLst>
                <a:gd name="adj1" fmla="val 21542227"/>
                <a:gd name="adj2" fmla="val 1084192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194272" y="2023421"/>
              <a:ext cx="630301" cy="27699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15cm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2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88" grpId="0" animBg="1"/>
      <p:bldP spid="88" grpId="1" animBg="1"/>
      <p:bldP spid="87" grpId="0" animBg="1"/>
      <p:bldP spid="87" grpId="1" animBg="1"/>
      <p:bldP spid="85" grpId="0" animBg="1"/>
      <p:bldP spid="85" grpId="1" animBg="1"/>
      <p:bldP spid="10" grpId="0" animBg="1"/>
      <p:bldP spid="10" grpId="1" animBg="1"/>
      <p:bldP spid="65" grpId="0"/>
      <p:bldP spid="66" grpId="0"/>
      <p:bldP spid="67" grpId="0"/>
      <p:bldP spid="74" grpId="0"/>
      <p:bldP spid="75" grpId="0"/>
      <p:bldP spid="76" grpId="0"/>
      <p:bldP spid="77" grpId="0"/>
      <p:bldP spid="78" grpId="0"/>
      <p:bldP spid="79" grpId="0"/>
      <p:bldP spid="84" grpId="0"/>
      <p:bldP spid="86" grpId="0"/>
      <p:bldP spid="89" grpId="0"/>
      <p:bldP spid="91" grpId="0"/>
      <p:bldP spid="93" grpId="0"/>
      <p:bldP spid="94" grpId="0"/>
      <p:bldP spid="95" grpId="0"/>
      <p:bldP spid="96" grpId="0"/>
      <p:bldP spid="101" grpId="0"/>
      <p:bldP spid="103" grpId="0"/>
      <p:bldP spid="104" grpId="0"/>
      <p:bldP spid="105" grpId="0"/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3230085" y="3741810"/>
            <a:ext cx="314794" cy="23589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225953" y="3486542"/>
            <a:ext cx="308592" cy="226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59387" y="3154390"/>
            <a:ext cx="3679213" cy="2529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050893" y="4747149"/>
            <a:ext cx="3535496" cy="239628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753298" y="2112229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15690" y="2112229"/>
            <a:ext cx="3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8573" y="2112229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88597" y="2112229"/>
            <a:ext cx="549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66783" y="2112229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128725" y="2112229"/>
            <a:ext cx="684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(12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40546" y="2517660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334906" y="2517660"/>
            <a:ext cx="3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507789" y="2517660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7813" y="2517660"/>
            <a:ext cx="549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944506" y="2517660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44530" y="2517660"/>
            <a:ext cx="561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59886" y="2419350"/>
            <a:ext cx="322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746941" y="3126424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028457" y="3126424"/>
            <a:ext cx="1018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54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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05271" y="3554659"/>
            <a:ext cx="2129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Number of cones 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12776" y="3554659"/>
            <a:ext cx="290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12776" y="4116780"/>
            <a:ext cx="290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074100" y="4453928"/>
            <a:ext cx="541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16665" y="4705350"/>
            <a:ext cx="3998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10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cones can be filled with ice cream.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3049270" y="2014806"/>
            <a:ext cx="416919" cy="540723"/>
            <a:chOff x="3775343" y="4011027"/>
            <a:chExt cx="416919" cy="540723"/>
          </a:xfrm>
        </p:grpSpPr>
        <p:sp>
          <p:nvSpPr>
            <p:cNvPr id="127" name="Rectangle 126"/>
            <p:cNvSpPr/>
            <p:nvPr/>
          </p:nvSpPr>
          <p:spPr>
            <a:xfrm>
              <a:off x="3775343" y="4011027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041223" y="2424104"/>
            <a:ext cx="416919" cy="534373"/>
            <a:chOff x="3775343" y="4017377"/>
            <a:chExt cx="416919" cy="534373"/>
          </a:xfrm>
        </p:grpSpPr>
        <p:sp>
          <p:nvSpPr>
            <p:cNvPr id="131" name="Rectangle 130"/>
            <p:cNvSpPr/>
            <p:nvPr/>
          </p:nvSpPr>
          <p:spPr>
            <a:xfrm>
              <a:off x="3775343" y="4017377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80366" y="4243973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3170943" y="3432985"/>
            <a:ext cx="444827" cy="559735"/>
            <a:chOff x="4218324" y="3980585"/>
            <a:chExt cx="489308" cy="559735"/>
          </a:xfrm>
        </p:grpSpPr>
        <p:sp>
          <p:nvSpPr>
            <p:cNvPr id="136" name="Rectangle 135"/>
            <p:cNvSpPr/>
            <p:nvPr/>
          </p:nvSpPr>
          <p:spPr>
            <a:xfrm>
              <a:off x="4236090" y="3980585"/>
              <a:ext cx="471542" cy="254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sz="1400" b="1" baseline="-25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246196" y="4232543"/>
              <a:ext cx="4548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sz="1400" b="1" baseline="-25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4218324" y="4267567"/>
              <a:ext cx="4706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/>
          <p:nvPr/>
        </p:nvSpPr>
        <p:spPr>
          <a:xfrm>
            <a:off x="3103134" y="3998732"/>
            <a:ext cx="74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540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80061" y="4229283"/>
            <a:ext cx="574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3171821" y="4265422"/>
            <a:ext cx="582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3177465" y="2750091"/>
            <a:ext cx="144394" cy="139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786515" y="2626753"/>
            <a:ext cx="138496" cy="117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812776" y="4453928"/>
            <a:ext cx="290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00575" y="2112229"/>
            <a:ext cx="504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6)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08568" y="1863090"/>
            <a:ext cx="660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10878" y="1452456"/>
            <a:ext cx="4433222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28399" y="1506355"/>
            <a:ext cx="4384877" cy="44653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92507" y="1569129"/>
            <a:ext cx="1914307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Number of cones 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2464830" y="1719854"/>
            <a:ext cx="253074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767273" y="1440099"/>
            <a:ext cx="198002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cylinder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67069" y="1691524"/>
            <a:ext cx="2651457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ice cream cone (V</a:t>
            </a:r>
            <a:r>
              <a:rPr lang="en-US" sz="14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15074" y="2112229"/>
            <a:ext cx="2727383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ice cream cone 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4289566" y="2350770"/>
            <a:ext cx="58307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59" name="Rectangle 158"/>
          <p:cNvSpPr/>
          <p:nvPr/>
        </p:nvSpPr>
        <p:spPr>
          <a:xfrm>
            <a:off x="152400" y="3126424"/>
            <a:ext cx="2862965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ice cream cone (V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4403660" y="3466845"/>
            <a:ext cx="1268182" cy="4489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469221" y="3528257"/>
            <a:ext cx="1137648" cy="3291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4415857" y="3529591"/>
                <a:ext cx="1299143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sz="1600" b="1" kern="0" baseline="-25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540</a:t>
                </a:r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Symbol"/>
                  </a:rPr>
                  <a:t>p</a:t>
                </a:r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857" y="3529591"/>
                <a:ext cx="1299143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2336" t="-7143" b="-2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/>
          <p:cNvCxnSpPr/>
          <p:nvPr/>
        </p:nvCxnSpPr>
        <p:spPr>
          <a:xfrm flipH="1">
            <a:off x="3532458" y="4329789"/>
            <a:ext cx="144394" cy="139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569317" y="4105148"/>
            <a:ext cx="138496" cy="117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3336215" y="4335035"/>
            <a:ext cx="144394" cy="139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260283" y="4116780"/>
            <a:ext cx="328290" cy="5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2960776" y="3932988"/>
            <a:ext cx="4448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10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36215" y="2827338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73400" y="2827338"/>
            <a:ext cx="3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76600" y="2827338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76624" y="2827338"/>
            <a:ext cx="344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93960" y="2827338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93984" y="2827338"/>
            <a:ext cx="509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2100" y="122428"/>
            <a:ext cx="7858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container shaped like a right circular cylinder having diameter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12 cm and height 15 cm is full of ice cream. The ice cream is to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be filled into cones of height 12 cm and diameter 6 cm, having a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hemispherical shape on the top. Find the no. of such cones which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can be filled with ice cream.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285843" y="1223025"/>
            <a:ext cx="3538730" cy="1636293"/>
            <a:chOff x="5285843" y="1223025"/>
            <a:chExt cx="3538730" cy="1636293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8454342" y="1441470"/>
              <a:ext cx="0" cy="130640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/>
            <p:cNvSpPr/>
            <p:nvPr/>
          </p:nvSpPr>
          <p:spPr>
            <a:xfrm>
              <a:off x="6722595" y="2528754"/>
              <a:ext cx="1471345" cy="326601"/>
            </a:xfrm>
            <a:prstGeom prst="arc">
              <a:avLst>
                <a:gd name="adj1" fmla="val 10789572"/>
                <a:gd name="adj2" fmla="val 21564703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Oval 194"/>
            <p:cNvSpPr/>
            <p:nvPr/>
          </p:nvSpPr>
          <p:spPr>
            <a:xfrm>
              <a:off x="5291330" y="1719342"/>
              <a:ext cx="1019872" cy="138264"/>
            </a:xfrm>
            <a:custGeom>
              <a:avLst/>
              <a:gdLst>
                <a:gd name="connsiteX0" fmla="*/ 0 w 1299589"/>
                <a:gd name="connsiteY0" fmla="*/ 276926 h 553851"/>
                <a:gd name="connsiteX1" fmla="*/ 649795 w 1299589"/>
                <a:gd name="connsiteY1" fmla="*/ 0 h 553851"/>
                <a:gd name="connsiteX2" fmla="*/ 1299590 w 1299589"/>
                <a:gd name="connsiteY2" fmla="*/ 276926 h 553851"/>
                <a:gd name="connsiteX3" fmla="*/ 649795 w 1299589"/>
                <a:gd name="connsiteY3" fmla="*/ 553852 h 553851"/>
                <a:gd name="connsiteX4" fmla="*/ 0 w 1299589"/>
                <a:gd name="connsiteY4" fmla="*/ 276926 h 553851"/>
                <a:gd name="connsiteX0" fmla="*/ 0 w 1299590"/>
                <a:gd name="connsiteY0" fmla="*/ 276926 h 276926"/>
                <a:gd name="connsiteX1" fmla="*/ 649795 w 1299590"/>
                <a:gd name="connsiteY1" fmla="*/ 0 h 276926"/>
                <a:gd name="connsiteX2" fmla="*/ 1299590 w 1299590"/>
                <a:gd name="connsiteY2" fmla="*/ 276926 h 276926"/>
                <a:gd name="connsiteX3" fmla="*/ 0 w 1299590"/>
                <a:gd name="connsiteY3" fmla="*/ 276926 h 276926"/>
                <a:gd name="connsiteX0" fmla="*/ 0 w 1299590"/>
                <a:gd name="connsiteY0" fmla="*/ 276926 h 368366"/>
                <a:gd name="connsiteX1" fmla="*/ 649795 w 1299590"/>
                <a:gd name="connsiteY1" fmla="*/ 0 h 368366"/>
                <a:gd name="connsiteX2" fmla="*/ 1299590 w 1299590"/>
                <a:gd name="connsiteY2" fmla="*/ 276926 h 368366"/>
                <a:gd name="connsiteX3" fmla="*/ 91440 w 1299590"/>
                <a:gd name="connsiteY3" fmla="*/ 368366 h 368366"/>
                <a:gd name="connsiteX0" fmla="*/ 0 w 1299590"/>
                <a:gd name="connsiteY0" fmla="*/ 276926 h 276926"/>
                <a:gd name="connsiteX1" fmla="*/ 649795 w 1299590"/>
                <a:gd name="connsiteY1" fmla="*/ 0 h 276926"/>
                <a:gd name="connsiteX2" fmla="*/ 1299590 w 1299590"/>
                <a:gd name="connsiteY2" fmla="*/ 276926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590" h="276926">
                  <a:moveTo>
                    <a:pt x="0" y="276926"/>
                  </a:moveTo>
                  <a:cubicBezTo>
                    <a:pt x="0" y="123984"/>
                    <a:pt x="290923" y="0"/>
                    <a:pt x="649795" y="0"/>
                  </a:cubicBezTo>
                  <a:cubicBezTo>
                    <a:pt x="1008667" y="0"/>
                    <a:pt x="1299590" y="123984"/>
                    <a:pt x="1299590" y="276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285843" y="1359992"/>
              <a:ext cx="1038041" cy="1463958"/>
              <a:chOff x="1169667" y="1839599"/>
              <a:chExt cx="1283841" cy="2049358"/>
            </a:xfrm>
          </p:grpSpPr>
          <p:sp>
            <p:nvSpPr>
              <p:cNvPr id="180" name="Isosceles Triangle 179"/>
              <p:cNvSpPr/>
              <p:nvPr/>
            </p:nvSpPr>
            <p:spPr>
              <a:xfrm rot="10800000">
                <a:off x="1169667" y="2508264"/>
                <a:ext cx="1283841" cy="1380693"/>
              </a:xfrm>
              <a:prstGeom prst="triangle">
                <a:avLst/>
              </a:prstGeom>
              <a:solidFill>
                <a:srgbClr val="FF79A6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Pie 180"/>
              <p:cNvSpPr/>
              <p:nvPr/>
            </p:nvSpPr>
            <p:spPr>
              <a:xfrm rot="10800000">
                <a:off x="1185936" y="1839599"/>
                <a:ext cx="1244978" cy="1339502"/>
              </a:xfrm>
              <a:prstGeom prst="pie">
                <a:avLst>
                  <a:gd name="adj1" fmla="val 21506103"/>
                  <a:gd name="adj2" fmla="val 10879563"/>
                </a:avLst>
              </a:prstGeom>
              <a:solidFill>
                <a:srgbClr val="FF79A6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5" name="Rectangle 17"/>
            <p:cNvSpPr/>
            <p:nvPr/>
          </p:nvSpPr>
          <p:spPr>
            <a:xfrm>
              <a:off x="6727962" y="1407385"/>
              <a:ext cx="1468163" cy="1451933"/>
            </a:xfrm>
            <a:custGeom>
              <a:avLst/>
              <a:gdLst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2030685"/>
                <a:gd name="connsiteX1" fmla="*/ 1833970 w 1833970"/>
                <a:gd name="connsiteY1" fmla="*/ 0 h 2030685"/>
                <a:gd name="connsiteX2" fmla="*/ 1833970 w 1833970"/>
                <a:gd name="connsiteY2" fmla="*/ 1874052 h 2030685"/>
                <a:gd name="connsiteX3" fmla="*/ 0 w 1833970"/>
                <a:gd name="connsiteY3" fmla="*/ 1874052 h 2030685"/>
                <a:gd name="connsiteX4" fmla="*/ 0 w 1833970"/>
                <a:gd name="connsiteY4" fmla="*/ 0 h 2030685"/>
                <a:gd name="connsiteX0" fmla="*/ 0 w 1833970"/>
                <a:gd name="connsiteY0" fmla="*/ 0 h 2044972"/>
                <a:gd name="connsiteX1" fmla="*/ 1833970 w 1833970"/>
                <a:gd name="connsiteY1" fmla="*/ 0 h 2044972"/>
                <a:gd name="connsiteX2" fmla="*/ 1833970 w 1833970"/>
                <a:gd name="connsiteY2" fmla="*/ 1874052 h 2044972"/>
                <a:gd name="connsiteX3" fmla="*/ 0 w 1833970"/>
                <a:gd name="connsiteY3" fmla="*/ 1874052 h 2044972"/>
                <a:gd name="connsiteX4" fmla="*/ 0 w 1833970"/>
                <a:gd name="connsiteY4" fmla="*/ 0 h 2044972"/>
                <a:gd name="connsiteX0" fmla="*/ 0 w 1833970"/>
                <a:gd name="connsiteY0" fmla="*/ 0 h 2053567"/>
                <a:gd name="connsiteX1" fmla="*/ 1833970 w 1833970"/>
                <a:gd name="connsiteY1" fmla="*/ 0 h 2053567"/>
                <a:gd name="connsiteX2" fmla="*/ 1833970 w 1833970"/>
                <a:gd name="connsiteY2" fmla="*/ 1874052 h 2053567"/>
                <a:gd name="connsiteX3" fmla="*/ 0 w 1833970"/>
                <a:gd name="connsiteY3" fmla="*/ 1874052 h 2053567"/>
                <a:gd name="connsiteX4" fmla="*/ 0 w 1833970"/>
                <a:gd name="connsiteY4" fmla="*/ 0 h 2053567"/>
                <a:gd name="connsiteX0" fmla="*/ 0 w 1833970"/>
                <a:gd name="connsiteY0" fmla="*/ 0 h 2084028"/>
                <a:gd name="connsiteX1" fmla="*/ 1833970 w 1833970"/>
                <a:gd name="connsiteY1" fmla="*/ 0 h 2084028"/>
                <a:gd name="connsiteX2" fmla="*/ 1833970 w 1833970"/>
                <a:gd name="connsiteY2" fmla="*/ 1874052 h 2084028"/>
                <a:gd name="connsiteX3" fmla="*/ 0 w 1833970"/>
                <a:gd name="connsiteY3" fmla="*/ 1874052 h 2084028"/>
                <a:gd name="connsiteX4" fmla="*/ 0 w 1833970"/>
                <a:gd name="connsiteY4" fmla="*/ 0 h 2084028"/>
                <a:gd name="connsiteX0" fmla="*/ 0 w 1833970"/>
                <a:gd name="connsiteY0" fmla="*/ 0 h 2074392"/>
                <a:gd name="connsiteX1" fmla="*/ 1833970 w 1833970"/>
                <a:gd name="connsiteY1" fmla="*/ 0 h 2074392"/>
                <a:gd name="connsiteX2" fmla="*/ 1833970 w 1833970"/>
                <a:gd name="connsiteY2" fmla="*/ 1874052 h 2074392"/>
                <a:gd name="connsiteX3" fmla="*/ 0 w 1833970"/>
                <a:gd name="connsiteY3" fmla="*/ 1874052 h 2074392"/>
                <a:gd name="connsiteX4" fmla="*/ 0 w 1833970"/>
                <a:gd name="connsiteY4" fmla="*/ 0 h 207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970" h="2074392">
                  <a:moveTo>
                    <a:pt x="0" y="0"/>
                  </a:moveTo>
                  <a:cubicBezTo>
                    <a:pt x="262073" y="295275"/>
                    <a:pt x="1717947" y="247650"/>
                    <a:pt x="1833970" y="0"/>
                  </a:cubicBezTo>
                  <a:lnTo>
                    <a:pt x="1833970" y="1874052"/>
                  </a:lnTo>
                  <a:cubicBezTo>
                    <a:pt x="1795226" y="2044551"/>
                    <a:pt x="453239" y="2223238"/>
                    <a:pt x="0" y="18740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9A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6715062" y="1226735"/>
              <a:ext cx="1486006" cy="325120"/>
            </a:xfrm>
            <a:prstGeom prst="ellipse">
              <a:avLst/>
            </a:prstGeom>
            <a:solidFill>
              <a:srgbClr val="FF7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5289523" y="1851624"/>
              <a:ext cx="1021799" cy="970456"/>
              <a:chOff x="4221237" y="3749107"/>
              <a:chExt cx="1263753" cy="1358517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4221237" y="3749107"/>
                <a:ext cx="629141" cy="13585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4849558" y="3778609"/>
                <a:ext cx="635432" cy="13185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6369887" y="1864533"/>
              <a:ext cx="0" cy="96084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102072" y="2193874"/>
              <a:ext cx="598358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Bookman Old Style" pitchFamily="18" charset="0"/>
                </a:rPr>
                <a:t>12cm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5787383" y="1836738"/>
              <a:ext cx="76529" cy="467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5815239" y="1859382"/>
              <a:ext cx="489305" cy="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5795317" y="1656282"/>
              <a:ext cx="525974" cy="21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Bookman Old Style" pitchFamily="18" charset="0"/>
                </a:rPr>
                <a:t>3cm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0" name="Can 169"/>
            <p:cNvSpPr/>
            <p:nvPr/>
          </p:nvSpPr>
          <p:spPr>
            <a:xfrm>
              <a:off x="6718733" y="1223025"/>
              <a:ext cx="1478664" cy="1633003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>
              <a:off x="6705600" y="1260558"/>
              <a:ext cx="1486058" cy="326601"/>
            </a:xfrm>
            <a:prstGeom prst="arc">
              <a:avLst>
                <a:gd name="adj1" fmla="val 671328"/>
                <a:gd name="adj2" fmla="val 999115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7442748" y="2660942"/>
              <a:ext cx="69572" cy="62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7465387" y="2693935"/>
              <a:ext cx="726594" cy="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7541354" y="2489442"/>
              <a:ext cx="60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6cm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5" name="Arc 174"/>
            <p:cNvSpPr/>
            <p:nvPr/>
          </p:nvSpPr>
          <p:spPr>
            <a:xfrm>
              <a:off x="5298759" y="1717027"/>
              <a:ext cx="1009773" cy="273788"/>
            </a:xfrm>
            <a:prstGeom prst="arc">
              <a:avLst>
                <a:gd name="adj1" fmla="val 21542227"/>
                <a:gd name="adj2" fmla="val 1084192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194272" y="2023421"/>
              <a:ext cx="630301" cy="27699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15cm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0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1" grpId="0" animBg="1"/>
      <p:bldP spid="81" grpId="1" animBg="1"/>
      <p:bldP spid="77" grpId="0" animBg="1"/>
      <p:bldP spid="77" grpId="1" animBg="1"/>
      <p:bldP spid="178" grpId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4" grpId="0"/>
      <p:bldP spid="125" grpId="0"/>
      <p:bldP spid="139" grpId="0"/>
      <p:bldP spid="140" grpId="0"/>
      <p:bldP spid="150" grpId="0"/>
      <p:bldP spid="144" grpId="0" animBg="1"/>
      <p:bldP spid="144" grpId="1" animBg="1"/>
      <p:bldP spid="144" grpId="2" animBg="1"/>
      <p:bldP spid="159" grpId="0"/>
      <p:bldP spid="160" grpId="0" animBg="1"/>
      <p:bldP spid="161" grpId="0" animBg="1"/>
      <p:bldP spid="161" grpId="1" animBg="1"/>
      <p:bldP spid="162" grpId="0"/>
      <p:bldP spid="167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040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ounded Rectangle 163"/>
          <p:cNvSpPr/>
          <p:nvPr/>
        </p:nvSpPr>
        <p:spPr>
          <a:xfrm>
            <a:off x="2064192" y="763587"/>
            <a:ext cx="1101682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675385" y="2420477"/>
            <a:ext cx="257905" cy="2271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30774" y="763587"/>
            <a:ext cx="1101682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425648" y="2438186"/>
            <a:ext cx="175689" cy="18962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563394" y="1123385"/>
            <a:ext cx="712315" cy="18962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273248" y="2439650"/>
            <a:ext cx="175689" cy="18962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326291" y="2384662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774577" y="2384662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932309" y="2374147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99958" y="2348238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04951" y="2352152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411187" y="1541202"/>
            <a:ext cx="2169578" cy="4993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7555" y="576817"/>
            <a:ext cx="4991101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214360" y="1582054"/>
            <a:ext cx="1876618" cy="45844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867466" y="1561628"/>
            <a:ext cx="2169578" cy="4993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06" y="170105"/>
            <a:ext cx="79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Rohan’s house has an overhead tank in the shape of a cylinder.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This is filled by pumping water from an underground tank which is in the shape of a cuboid.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The underground tank has dimensions 1.5m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× 1.44m × 95cm. The overhead tank has its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radius 60 cm and height 95 cm. </a:t>
            </a:r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F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ind the height of the water left in the underground tank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 after the overhead tank has been completely filled with water from underground tank which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had been full. Compare the capacity of both the tanks.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(Take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= 3.14 )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6750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549668"/>
            <a:ext cx="243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Vol. of water left in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 underground tank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50" y="1660422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72513" y="1549668"/>
            <a:ext cx="243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Vol. of water in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 underground tank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5193" y="1657390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4976" y="1549668"/>
            <a:ext cx="243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Vol. of water in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 overhead tank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5600" y="2352152"/>
            <a:ext cx="575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76578" y="235215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0892" y="2352152"/>
            <a:ext cx="3405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200" y="235215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23558" y="2352152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9850" y="2362878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2880" y="2359846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3859" y="2344457"/>
            <a:ext cx="91750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66851" y="2322466"/>
            <a:ext cx="575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7829" y="23301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62143" y="2330160"/>
            <a:ext cx="3405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76451" y="23301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94809" y="2330160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7095" y="23147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3615532" y="819150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150 cm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17256" y="2858966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ular Callout 58"/>
          <p:cNvSpPr/>
          <p:nvPr/>
        </p:nvSpPr>
        <p:spPr>
          <a:xfrm>
            <a:off x="4287333" y="831850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144 cm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462085" y="28589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32068" y="2858966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83116" y="28589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01474" y="2858966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09850" y="2869692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12720" y="2858966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57549" y="28589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7532" y="2858966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78580" y="28589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46221" y="2858966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8246" y="2866660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03420" y="2858966"/>
            <a:ext cx="6934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14295" y="28589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936" y="2858966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94019" y="28589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61660" y="2858966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7825" y="28589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75466" y="2858966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09850" y="3419484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816530" y="3408471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61359" y="34084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23286" y="3408471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549738" y="3143250"/>
            <a:ext cx="3612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730939" y="34084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92866" y="3408471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07179" y="34084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74820" y="3408471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25421" y="3416165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4773942" y="3293585"/>
            <a:ext cx="635701" cy="552936"/>
            <a:chOff x="3668153" y="4001502"/>
            <a:chExt cx="635701" cy="552936"/>
          </a:xfrm>
        </p:grpSpPr>
        <p:sp>
          <p:nvSpPr>
            <p:cNvPr id="99" name="Rectangle 98"/>
            <p:cNvSpPr/>
            <p:nvPr/>
          </p:nvSpPr>
          <p:spPr>
            <a:xfrm>
              <a:off x="3668153" y="4001502"/>
              <a:ext cx="63570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314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3781884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5308209" y="34084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75850" y="3408471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87933" y="34084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955574" y="3408471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301739" y="340847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69380" y="3408471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5676486" y="3506810"/>
            <a:ext cx="147882" cy="128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161136" y="3606636"/>
            <a:ext cx="142526" cy="1522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029200" y="3599522"/>
            <a:ext cx="142526" cy="1522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175466" y="3477468"/>
            <a:ext cx="142526" cy="1522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609850" y="3986511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831770" y="397578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76599" y="39757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438526" y="3975785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746179" y="39757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08106" y="3975785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22419" y="39757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90060" y="3975785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638675" y="3983479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819635" y="3975785"/>
            <a:ext cx="56241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254533" y="39757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422174" y="3975785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68339" y="39757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35980" y="3975785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350796" y="4234512"/>
            <a:ext cx="305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007825" y="4234472"/>
            <a:ext cx="305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609850" y="4418311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865120" y="4407585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512596" y="4234512"/>
            <a:ext cx="305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3494" y="4234512"/>
            <a:ext cx="305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200400" y="44075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62327" y="4407585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688080" y="44075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65683" y="440758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371973" y="44075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533900" y="4407585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24400" y="4415279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905360" y="4407585"/>
            <a:ext cx="65803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00125" y="440758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444954" y="44075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614937" y="440758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065985" y="44075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284343" y="4407585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14415" y="3408758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459244" y="340875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629227" y="3408758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080275" y="340875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298633" y="3408758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011574" y="397001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456403" y="397001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26386" y="397001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077434" y="397001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295792" y="3970010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57095" y="284357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7095" y="339336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57095" y="395462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57095" y="43921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233039" y="3194212"/>
            <a:ext cx="3070541" cy="62519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7588" y="3214422"/>
            <a:ext cx="316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cuboid?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3591" y="327597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 b  h</a:t>
            </a:r>
            <a:endParaRPr lang="en-US" sz="24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277450" y="3178899"/>
            <a:ext cx="3070541" cy="62519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31999" y="3199109"/>
            <a:ext cx="316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cylinder?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5210" y="326066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 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2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24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55029" y="3875004"/>
            <a:ext cx="5471211" cy="543846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8756" y="3928749"/>
            <a:ext cx="5372758" cy="449894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97" y="3916095"/>
            <a:ext cx="193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water left in 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the underground tank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04488" y="4008428"/>
            <a:ext cx="352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8870" y="3916095"/>
            <a:ext cx="166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water in 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the overhead tank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07873" y="3916095"/>
            <a:ext cx="196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water in the underground tank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0309" y="3993039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61" name="Rectangular Callout 160"/>
          <p:cNvSpPr/>
          <p:nvPr/>
        </p:nvSpPr>
        <p:spPr>
          <a:xfrm>
            <a:off x="3617509" y="806450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150 cm</a:t>
            </a:r>
          </a:p>
        </p:txBody>
      </p:sp>
      <p:sp>
        <p:nvSpPr>
          <p:cNvPr id="162" name="Rectangular Callout 161"/>
          <p:cNvSpPr/>
          <p:nvPr/>
        </p:nvSpPr>
        <p:spPr>
          <a:xfrm>
            <a:off x="4289310" y="819150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144 cm</a:t>
            </a:r>
          </a:p>
        </p:txBody>
      </p:sp>
      <p:sp>
        <p:nvSpPr>
          <p:cNvPr id="163" name="Rectangular Callout 162"/>
          <p:cNvSpPr/>
          <p:nvPr/>
        </p:nvSpPr>
        <p:spPr>
          <a:xfrm>
            <a:off x="4961890" y="846489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95 cm</a:t>
            </a:r>
          </a:p>
        </p:txBody>
      </p:sp>
    </p:spTree>
    <p:extLst>
      <p:ext uri="{BB962C8B-B14F-4D97-AF65-F5344CB8AC3E}">
        <p14:creationId xmlns:p14="http://schemas.microsoft.com/office/powerpoint/2010/main" val="29572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000"/>
                            </p:stCondLst>
                            <p:childTnLst>
                              <p:par>
                                <p:cTn id="4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500"/>
                            </p:stCondLst>
                            <p:childTnLst>
                              <p:par>
                                <p:cTn id="4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2000"/>
                            </p:stCondLst>
                            <p:childTnLst>
                              <p:par>
                                <p:cTn id="4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00"/>
                            </p:stCondLst>
                            <p:childTnLst>
                              <p:par>
                                <p:cTn id="6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000"/>
                            </p:stCondLst>
                            <p:childTnLst>
                              <p:par>
                                <p:cTn id="6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1500"/>
                            </p:stCondLst>
                            <p:childTnLst>
                              <p:par>
                                <p:cTn id="6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000"/>
                            </p:stCondLst>
                            <p:childTnLst>
                              <p:par>
                                <p:cTn id="6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500"/>
                            </p:stCondLst>
                            <p:childTnLst>
                              <p:par>
                                <p:cTn id="7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500"/>
                            </p:stCondLst>
                            <p:childTnLst>
                              <p:par>
                                <p:cTn id="7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4" grpId="1" animBg="1"/>
      <p:bldP spid="83" grpId="0" animBg="1"/>
      <p:bldP spid="83" grpId="1" animBg="1"/>
      <p:bldP spid="78" grpId="0" animBg="1"/>
      <p:bldP spid="78" grpId="1" animBg="1"/>
      <p:bldP spid="77" grpId="0" animBg="1"/>
      <p:bldP spid="77" grpId="1" animBg="1"/>
      <p:bldP spid="76" grpId="0" animBg="1"/>
      <p:bldP spid="76" grpId="1" animBg="1"/>
      <p:bldP spid="74" grpId="0" animBg="1"/>
      <p:bldP spid="74" grpId="1" animBg="1"/>
      <p:bldP spid="66" grpId="0" animBg="1"/>
      <p:bldP spid="66" grpId="1" animBg="1"/>
      <p:bldP spid="67" grpId="0" animBg="1"/>
      <p:bldP spid="67" grpId="1" animBg="1"/>
      <p:bldP spid="65" grpId="0" animBg="1"/>
      <p:bldP spid="65" grpId="1" animBg="1"/>
      <p:bldP spid="58" grpId="0" animBg="1"/>
      <p:bldP spid="58" grpId="1" animBg="1"/>
      <p:bldP spid="49" grpId="0" animBg="1"/>
      <p:bldP spid="49" grpId="1" animBg="1"/>
      <p:bldP spid="38" grpId="0" animBg="1"/>
      <p:bldP spid="38" grpId="1" animBg="1"/>
      <p:bldP spid="27" grpId="0" animBg="1"/>
      <p:bldP spid="27" grpId="1" animBg="1"/>
      <p:bldP spid="27" grpId="2" animBg="1"/>
      <p:bldP spid="27" grpId="3" animBg="1"/>
      <p:bldP spid="25" grpId="0" animBg="1"/>
      <p:bldP spid="25" grpId="1" animBg="1"/>
      <p:bldP spid="16" grpId="0" animBg="1"/>
      <p:bldP spid="16" grpId="1" animBg="1"/>
      <p:bldP spid="12" grpId="0"/>
      <p:bldP spid="14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  <p:bldP spid="39" grpId="0"/>
      <p:bldP spid="40" grpId="0"/>
      <p:bldP spid="41" grpId="0"/>
      <p:bldP spid="42" grpId="0"/>
      <p:bldP spid="43" grpId="0"/>
      <p:bldP spid="44" grpId="0"/>
      <p:bldP spid="51" grpId="0" animBg="1"/>
      <p:bldP spid="51" grpId="1" animBg="1"/>
      <p:bldP spid="57" grpId="0"/>
      <p:bldP spid="59" grpId="0" animBg="1"/>
      <p:bldP spid="59" grpId="1" animBg="1"/>
      <p:bldP spid="60" grpId="0"/>
      <p:bldP spid="61" grpId="0"/>
      <p:bldP spid="62" grpId="0"/>
      <p:bldP spid="63" grpId="0"/>
      <p:bldP spid="64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3" grpId="0"/>
      <p:bldP spid="94" grpId="0"/>
      <p:bldP spid="95" grpId="0"/>
      <p:bldP spid="96" grpId="0"/>
      <p:bldP spid="97" grpId="0"/>
      <p:bldP spid="102" grpId="0"/>
      <p:bldP spid="103" grpId="0"/>
      <p:bldP spid="104" grpId="0"/>
      <p:bldP spid="105" grpId="0"/>
      <p:bldP spid="106" grpId="0"/>
      <p:bldP spid="107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30" grpId="0"/>
      <p:bldP spid="131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35" grpId="0" animBg="1"/>
      <p:bldP spid="35" grpId="1" animBg="1"/>
      <p:bldP spid="35" grpId="2" animBg="1"/>
      <p:bldP spid="36" grpId="0"/>
      <p:bldP spid="36" grpId="1"/>
      <p:bldP spid="37" grpId="0"/>
      <p:bldP spid="37" grpId="1"/>
      <p:bldP spid="37" grpId="2"/>
      <p:bldP spid="45" grpId="0" animBg="1"/>
      <p:bldP spid="45" grpId="1" animBg="1"/>
      <p:bldP spid="46" grpId="0"/>
      <p:bldP spid="46" grpId="1"/>
      <p:bldP spid="47" grpId="0"/>
      <p:bldP spid="47" grpId="1"/>
      <p:bldP spid="28" grpId="0" animBg="1"/>
      <p:bldP spid="34" grpId="0" animBg="1"/>
      <p:bldP spid="34" grpId="1" animBg="1"/>
      <p:bldP spid="34" grpId="2" animBg="1"/>
      <p:bldP spid="29" grpId="0"/>
      <p:bldP spid="30" grpId="0"/>
      <p:bldP spid="31" grpId="0"/>
      <p:bldP spid="32" grpId="0"/>
      <p:bldP spid="33" grpId="0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280" y="1337886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5120" y="1327160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3271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2327" y="1327160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8080" y="13271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5683" y="132716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1973" y="13271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3900" y="1327160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1334854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05360" y="1327160"/>
            <a:ext cx="65803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0125" y="132716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4954" y="13271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4937" y="132716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65985" y="13271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4343" y="1327160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4806" y="170105"/>
            <a:ext cx="79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Rohan’s house has an overhead tank in the shape of a cylinder.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This is filled by pumping water from an underground tank which is in the shape of a cuboid.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The underground tank has dimensions 1.5m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× 1.44m × 95cm. The overhead tank has its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radius 60 cm and height 95 cm. </a:t>
            </a:r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F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ind the height of the water left in the underground tank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 after the overhead tank has been completely filled with water from underground tank which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had been full. Compare the capacity of both the tanks.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(Take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= 3.14 )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" y="127254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7062" y="2368015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70125" y="2351574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0200" y="2264579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05480" y="225505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67407" y="2264579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93160" y="227219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09644" y="1582722"/>
            <a:ext cx="7776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95089" y="2254711"/>
            <a:ext cx="68961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897963" y="2542532"/>
            <a:ext cx="1488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1799" y="2542329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16628" y="254232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86611" y="2542329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11769" y="2754070"/>
            <a:ext cx="404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30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458656" y="2336599"/>
            <a:ext cx="261076" cy="1531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073305" y="2641126"/>
            <a:ext cx="367552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88417" y="2157408"/>
            <a:ext cx="404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19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1907" y="2742011"/>
            <a:ext cx="266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93024" y="2641127"/>
            <a:ext cx="355630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958616" y="2382301"/>
            <a:ext cx="233785" cy="1018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870779" y="2834043"/>
            <a:ext cx="153929" cy="826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33800" y="2874764"/>
            <a:ext cx="266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8113" y="2122170"/>
            <a:ext cx="531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143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008603" y="2362546"/>
            <a:ext cx="355630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00227" y="3160488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66388" y="3059267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01668" y="305926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63594" y="3059267"/>
            <a:ext cx="58414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143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21280" y="1634138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65120" y="1636747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00400" y="162722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62327" y="1636747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88080" y="164436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65683" y="1629127"/>
            <a:ext cx="66821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(600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0125" y="1617697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44954" y="161769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14937" y="1617697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65985" y="161769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4343" y="1617697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1975" y="1618480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52935" y="1615792"/>
            <a:ext cx="65803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2948797" y="3341370"/>
            <a:ext cx="909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52748" y="3283314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88028" y="328331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49955" y="3283314"/>
            <a:ext cx="31927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14615" y="3646651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92740" y="3550191"/>
            <a:ext cx="76589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2717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979947" y="3821183"/>
            <a:ext cx="676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943321" y="3759951"/>
            <a:ext cx="31376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28955" y="376471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90881" y="3764714"/>
            <a:ext cx="47835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19378" y="4150300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911769" y="4053840"/>
            <a:ext cx="89758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452.83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980805" y="4324832"/>
            <a:ext cx="751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47278" y="4268502"/>
            <a:ext cx="47835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301240" y="4146941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029540" y="1887531"/>
            <a:ext cx="979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57095" y="161769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16610" y="1908791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860450" y="1911400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95730" y="190187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57657" y="1911400"/>
            <a:ext cx="4495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83410" y="191902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61013" y="1903780"/>
            <a:ext cx="61284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95455" y="189235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40284" y="18923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10267" y="189235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61315" y="18923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279673" y="1892350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2425" y="189235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2425" y="233618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8615" y="413155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68220" y="3155365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8615" y="313997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66315" y="3636746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8615" y="362135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0067" y="4174028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33906" y="4163302"/>
            <a:ext cx="117944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45.28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48891" y="4641336"/>
            <a:ext cx="6257576" cy="2926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53287" y="4610785"/>
            <a:ext cx="631454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Height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water left in the underground tank is 45.28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140" y="461078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4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4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4" grpId="0"/>
      <p:bldP spid="36" grpId="0"/>
      <p:bldP spid="37" grpId="0"/>
      <p:bldP spid="38" grpId="0"/>
      <p:bldP spid="39" grpId="0"/>
      <p:bldP spid="42" grpId="0"/>
      <p:bldP spid="43" grpId="0"/>
      <p:bldP spid="47" grpId="0"/>
      <p:bldP spid="48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5" grpId="0"/>
      <p:bldP spid="77" grpId="0"/>
      <p:bldP spid="78" grpId="0"/>
      <p:bldP spid="79" grpId="0"/>
      <p:bldP spid="80" grpId="0"/>
      <p:bldP spid="82" grpId="0"/>
      <p:bldP spid="83" grpId="0"/>
      <p:bldP spid="76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 animBg="1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3857311" y="3747701"/>
            <a:ext cx="2180181" cy="23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879900" y="4427292"/>
            <a:ext cx="2633895" cy="23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3864777" y="1913439"/>
            <a:ext cx="2036039" cy="23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78844" y="4101746"/>
            <a:ext cx="2938552" cy="23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070100" y="763152"/>
            <a:ext cx="1101682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91000" y="2324709"/>
            <a:ext cx="150694" cy="23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17555" y="759817"/>
            <a:ext cx="1135045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003776" y="2323626"/>
            <a:ext cx="150694" cy="23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110083" y="1119729"/>
            <a:ext cx="1184433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903162" y="2323626"/>
            <a:ext cx="150694" cy="2314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548942" y="1522949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85292" y="1531475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861356" y="1533650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7555" y="576817"/>
            <a:ext cx="4991101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71651" y="1129254"/>
            <a:ext cx="3257550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06" y="170105"/>
            <a:ext cx="79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Rohan’s house has an overhead tank in the shape of a cylinder.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This is filled by pumping water from an underground tank which is in the shape of a cuboid.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The underground tank has dimensions 1.5m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× 1.44m × 95cm. The overhead tank has its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radius 60 cm and height 95 cm. </a:t>
            </a:r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F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ind the height of the water left in the underground tank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 after the overhead tank has been completely filled with water from underground tank which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had been full. Compare the capacity of both the tanks.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(Take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= 3.14 )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7635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11880" y="1511866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32859" y="1501140"/>
            <a:ext cx="104394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× b × 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1839" y="1501140"/>
            <a:ext cx="306461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underground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3712759" y="806450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150 cm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4384560" y="819150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144 cm</a:t>
            </a:r>
          </a:p>
        </p:txBody>
      </p:sp>
      <p:sp>
        <p:nvSpPr>
          <p:cNvPr id="50" name="Rectangular Callout 49"/>
          <p:cNvSpPr/>
          <p:nvPr/>
        </p:nvSpPr>
        <p:spPr>
          <a:xfrm>
            <a:off x="5057140" y="846489"/>
            <a:ext cx="945067" cy="378728"/>
          </a:xfrm>
          <a:prstGeom prst="wedgeRectCallout">
            <a:avLst>
              <a:gd name="adj1" fmla="val -25889"/>
              <a:gd name="adj2" fmla="val -85458"/>
            </a:avLst>
          </a:prstGeom>
          <a:solidFill>
            <a:srgbClr val="0000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ookman Old Style" pitchFamily="18" charset="0"/>
              </a:rPr>
              <a:t>95 cm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10000" y="186758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54829" y="18675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4812" y="186758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75860" y="18675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43501" y="1867585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11880" y="1878311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10200" y="1867585"/>
            <a:ext cx="5711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11880" y="2277676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35071" y="2266950"/>
            <a:ext cx="66073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73139" y="2266950"/>
            <a:ext cx="26987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overhead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271462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11880" y="2725351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348933" y="2714625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57750" y="2714625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72100" y="2714625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11880" y="3222040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51786" y="3222040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60603" y="3222040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74953" y="3222040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10867" y="3094454"/>
            <a:ext cx="635701" cy="552936"/>
            <a:chOff x="3668153" y="4001502"/>
            <a:chExt cx="635701" cy="552936"/>
          </a:xfrm>
        </p:grpSpPr>
        <p:sp>
          <p:nvSpPr>
            <p:cNvPr id="86" name="Rectangle 85"/>
            <p:cNvSpPr/>
            <p:nvPr/>
          </p:nvSpPr>
          <p:spPr>
            <a:xfrm>
              <a:off x="3668153" y="4001502"/>
              <a:ext cx="63570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314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781884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H="1">
            <a:off x="4184007" y="3449496"/>
            <a:ext cx="153929" cy="826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4736381" y="3329371"/>
            <a:ext cx="153929" cy="826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060786" y="3444499"/>
            <a:ext cx="153929" cy="826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244281" y="3335003"/>
            <a:ext cx="153929" cy="826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815517" y="3705225"/>
            <a:ext cx="63105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17396" y="3715951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67200" y="3705225"/>
            <a:ext cx="5358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37151" y="3705225"/>
            <a:ext cx="53494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11801" y="3705225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22389" y="3705225"/>
            <a:ext cx="5711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3425" y="4055892"/>
            <a:ext cx="306461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underground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72165" y="4379057"/>
            <a:ext cx="3013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877001" y="4381438"/>
            <a:ext cx="26987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overhead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679922" y="4218675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082719" y="4055892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27548" y="405589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97531" y="4055892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148579" y="405589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16220" y="4055892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4004310" y="4381438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006200" y="4363658"/>
            <a:ext cx="63105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457883" y="4363658"/>
            <a:ext cx="5358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827834" y="4363658"/>
            <a:ext cx="53494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202484" y="4363658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56728" y="1419239"/>
            <a:ext cx="4310145" cy="8092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1511" y="1531475"/>
            <a:ext cx="430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i.e. we have compare the volumes of underground tank and over head tank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447891" y="1502668"/>
            <a:ext cx="3352800" cy="8092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52674" y="1614904"/>
            <a:ext cx="334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calculate volume of underground tank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1734310" y="2722734"/>
            <a:ext cx="2724149" cy="8092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39093" y="2834970"/>
            <a:ext cx="264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of a cuboid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01059" y="2875134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l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 × b × h</a:t>
            </a:r>
            <a:endParaRPr lang="en-US" sz="24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452674" y="1356820"/>
            <a:ext cx="3352800" cy="8092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57457" y="1469056"/>
            <a:ext cx="334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calculate volume of overhead tank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694822" y="2676560"/>
            <a:ext cx="2724149" cy="8092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99605" y="2788796"/>
            <a:ext cx="264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of a cylinder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47267" y="285035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Symbol" panose="05050102010706020507" pitchFamily="18" charset="2"/>
                <a:sym typeface="Symbol"/>
              </a:rPr>
              <a:t>p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24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2982710" y="1603042"/>
            <a:ext cx="3420191" cy="55322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21188" y="1715277"/>
            <a:ext cx="334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compare their volumes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2" grpId="1" animBg="1"/>
      <p:bldP spid="151" grpId="0" animBg="1"/>
      <p:bldP spid="151" grpId="1" animBg="1"/>
      <p:bldP spid="150" grpId="0" animBg="1"/>
      <p:bldP spid="150" grpId="1" animBg="1"/>
      <p:bldP spid="149" grpId="0" animBg="1"/>
      <p:bldP spid="149" grpId="1" animBg="1"/>
      <p:bldP spid="78" grpId="0" animBg="1"/>
      <p:bldP spid="78" grpId="1" animBg="1"/>
      <p:bldP spid="77" grpId="0" animBg="1"/>
      <p:bldP spid="77" grpId="1" animBg="1"/>
      <p:bldP spid="74" grpId="0" animBg="1"/>
      <p:bldP spid="74" grpId="1" animBg="1"/>
      <p:bldP spid="73" grpId="0" animBg="1"/>
      <p:bldP spid="73" grpId="1" animBg="1"/>
      <p:bldP spid="70" grpId="0" animBg="1"/>
      <p:bldP spid="70" grpId="1" animBg="1"/>
      <p:bldP spid="69" grpId="0" animBg="1"/>
      <p:bldP spid="69" grpId="1" animBg="1"/>
      <p:bldP spid="59" grpId="0" animBg="1"/>
      <p:bldP spid="59" grpId="1" animBg="1"/>
      <p:bldP spid="58" grpId="0" animBg="1"/>
      <p:bldP spid="58" grpId="1" animBg="1"/>
      <p:bldP spid="57" grpId="0" animBg="1"/>
      <p:bldP spid="57" grpId="1" animBg="1"/>
      <p:bldP spid="47" grpId="0" animBg="1"/>
      <p:bldP spid="47" grpId="1" animBg="1"/>
      <p:bldP spid="36" grpId="0" animBg="1"/>
      <p:bldP spid="44" grpId="0"/>
      <p:bldP spid="45" grpId="0"/>
      <p:bldP spid="46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/>
      <p:bldP spid="52" grpId="0"/>
      <p:bldP spid="53" grpId="0"/>
      <p:bldP spid="54" grpId="0"/>
      <p:bldP spid="55" grpId="0"/>
      <p:bldP spid="56" grpId="0"/>
      <p:bldP spid="60" grpId="0"/>
      <p:bldP spid="66" grpId="0"/>
      <p:bldP spid="67" grpId="0"/>
      <p:bldP spid="68" grpId="0"/>
      <p:bldP spid="71" grpId="0"/>
      <p:bldP spid="72" grpId="0"/>
      <p:bldP spid="75" grpId="0"/>
      <p:bldP spid="76" grpId="0"/>
      <p:bldP spid="79" grpId="0"/>
      <p:bldP spid="81" grpId="0"/>
      <p:bldP spid="82" grpId="0"/>
      <p:bldP spid="83" grpId="0"/>
      <p:bldP spid="84" grpId="0"/>
      <p:bldP spid="93" grpId="0"/>
      <p:bldP spid="94" grpId="0"/>
      <p:bldP spid="95" grpId="0"/>
      <p:bldP spid="96" grpId="0"/>
      <p:bldP spid="97" grpId="0"/>
      <p:bldP spid="98" grpId="0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37" grpId="0" animBg="1"/>
      <p:bldP spid="37" grpId="1" animBg="1"/>
      <p:bldP spid="38" grpId="0"/>
      <p:bldP spid="38" grpId="1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42" grpId="0"/>
      <p:bldP spid="42" grpId="1"/>
      <p:bldP spid="43" grpId="0"/>
      <p:bldP spid="43" grpId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/>
      <p:bldP spid="65" grpId="1"/>
      <p:bldP spid="133" grpId="0" animBg="1"/>
      <p:bldP spid="133" grpId="1" animBg="1"/>
      <p:bldP spid="134" grpId="0"/>
      <p:bldP spid="1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771651" y="1129254"/>
            <a:ext cx="3257550" cy="2052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06" y="170105"/>
            <a:ext cx="79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Rohan’s house has an overhead tank in the shape of a cylinder.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This is filled by pumping water from an underground tank which is in the shape of a cuboid.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The underground tank has dimensions 1.5m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× 1.44m × 95cm. The overhead tank has its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radius 60 cm and height 95 cm. </a:t>
            </a:r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F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ind the height of the water left in the underground tank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 after the overhead tank has been completely filled with water from underground tank which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      had been full. Compare the capacity of both the tanks.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(Take </a:t>
            </a:r>
            <a:r>
              <a:rPr lang="en-US" sz="12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= 3.14 )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7635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3435" y="1538973"/>
            <a:ext cx="306461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underground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2175" y="1862138"/>
            <a:ext cx="3013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57011" y="1864519"/>
            <a:ext cx="26987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overhead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59932" y="1701756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162729" y="1538973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07558" y="153897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777541" y="1538973"/>
            <a:ext cx="77489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228589" y="153897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96230" y="1538973"/>
            <a:ext cx="46482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084320" y="1864519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086210" y="1846739"/>
            <a:ext cx="63105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37893" y="1846739"/>
            <a:ext cx="5358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07844" y="1846739"/>
            <a:ext cx="53494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82494" y="1846739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95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551676" y="1967013"/>
            <a:ext cx="256295" cy="826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490307" y="1659247"/>
            <a:ext cx="256295" cy="826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139936" y="1967013"/>
            <a:ext cx="181309" cy="83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020489" y="1424327"/>
            <a:ext cx="3844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24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8" name="Straight Connector 117"/>
          <p:cNvCxnSpPr>
            <a:stCxn id="107" idx="1"/>
          </p:cNvCxnSpPr>
          <p:nvPr/>
        </p:nvCxnSpPr>
        <p:spPr>
          <a:xfrm flipH="1">
            <a:off x="4886743" y="1700556"/>
            <a:ext cx="341846" cy="546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774143" y="1961772"/>
            <a:ext cx="181309" cy="83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109054" y="1513435"/>
            <a:ext cx="181309" cy="83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53037" y="1377867"/>
            <a:ext cx="243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5307798" y="1471738"/>
            <a:ext cx="180824" cy="83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407819" y="1352550"/>
            <a:ext cx="243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4141153" y="1961772"/>
            <a:ext cx="407789" cy="1060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197448" y="2039099"/>
            <a:ext cx="4867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157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59932" y="2416295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107904" y="2284340"/>
            <a:ext cx="58646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4152802" y="2571786"/>
            <a:ext cx="496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065177" y="2554006"/>
            <a:ext cx="67192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157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759991" y="2950394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73281" y="2950394"/>
            <a:ext cx="68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1.91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765550" y="3610794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78840" y="3610794"/>
            <a:ext cx="33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09600" y="2785331"/>
            <a:ext cx="306461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underground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38340" y="3108496"/>
            <a:ext cx="3013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3176" y="3110877"/>
            <a:ext cx="26987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overhead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9600" y="3461371"/>
            <a:ext cx="306461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underground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38340" y="3784536"/>
            <a:ext cx="3013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43176" y="3786917"/>
            <a:ext cx="26987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overhead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66924" y="4157116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980214" y="4157116"/>
            <a:ext cx="33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96290" y="4149422"/>
            <a:ext cx="318516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underground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174383" y="4149422"/>
            <a:ext cx="329321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Volume of overhead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48891" y="4583501"/>
            <a:ext cx="6966558" cy="2926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53287" y="4552950"/>
            <a:ext cx="696216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Capacity of underground tank is twice of capacity of overhead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58140" y="4552950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24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3" grpId="0"/>
      <p:bldP spid="126" grpId="0"/>
      <p:bldP spid="127" grpId="0"/>
      <p:bldP spid="128" grpId="0"/>
      <p:bldP spid="130" grpId="0"/>
      <p:bldP spid="131" grpId="0"/>
      <p:bldP spid="132" grpId="0"/>
      <p:bldP spid="125" grpId="0"/>
      <p:bldP spid="133" grpId="0"/>
      <p:bldP spid="134" grpId="0"/>
      <p:bldP spid="136" grpId="0"/>
      <p:bldP spid="137" grpId="0"/>
      <p:bldP spid="139" grpId="0"/>
      <p:bldP spid="140" grpId="0"/>
      <p:bldP spid="141" grpId="0"/>
      <p:bldP spid="142" grpId="0"/>
      <p:bldP spid="143" grpId="0"/>
      <p:bldP spid="144" grpId="0" animBg="1"/>
      <p:bldP spid="145" grpId="0"/>
      <p:bldP spid="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1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3236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10662918</TotalTime>
  <Words>3669</Words>
  <Application>Microsoft Office PowerPoint</Application>
  <PresentationFormat>On-screen Show (16:9)</PresentationFormat>
  <Paragraphs>1242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Arial Rounded MT Bold</vt:lpstr>
      <vt:lpstr>Bookman Old Style</vt:lpstr>
      <vt:lpstr>Calibri</vt:lpstr>
      <vt:lpstr>Cambria Math</vt:lpstr>
      <vt:lpstr>Comic Sans MS</vt:lpstr>
      <vt:lpstr>Rockwell</vt:lpstr>
      <vt:lpstr>Symbol</vt:lpstr>
      <vt:lpstr>Wingdings</vt:lpstr>
      <vt:lpstr>Office Theme</vt:lpstr>
      <vt:lpstr>Custom Design</vt:lpstr>
      <vt:lpstr>2_Office Theme</vt:lpstr>
      <vt:lpstr>12_Office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3578</cp:revision>
  <dcterms:created xsi:type="dcterms:W3CDTF">2013-07-31T12:47:49Z</dcterms:created>
  <dcterms:modified xsi:type="dcterms:W3CDTF">2022-04-23T05:18:43Z</dcterms:modified>
</cp:coreProperties>
</file>