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  <p:sldMasterId id="2147483914" r:id="rId3"/>
  </p:sldMasterIdLst>
  <p:notesMasterIdLst>
    <p:notesMasterId r:id="rId43"/>
  </p:notesMasterIdLst>
  <p:sldIdLst>
    <p:sldId id="851" r:id="rId4"/>
    <p:sldId id="852" r:id="rId5"/>
    <p:sldId id="938" r:id="rId6"/>
    <p:sldId id="940" r:id="rId7"/>
    <p:sldId id="797" r:id="rId8"/>
    <p:sldId id="798" r:id="rId9"/>
    <p:sldId id="921" r:id="rId10"/>
    <p:sldId id="922" r:id="rId11"/>
    <p:sldId id="923" r:id="rId12"/>
    <p:sldId id="812" r:id="rId13"/>
    <p:sldId id="813" r:id="rId14"/>
    <p:sldId id="924" r:id="rId15"/>
    <p:sldId id="925" r:id="rId16"/>
    <p:sldId id="926" r:id="rId17"/>
    <p:sldId id="927" r:id="rId18"/>
    <p:sldId id="816" r:id="rId19"/>
    <p:sldId id="817" r:id="rId20"/>
    <p:sldId id="928" r:id="rId21"/>
    <p:sldId id="929" r:id="rId22"/>
    <p:sldId id="930" r:id="rId23"/>
    <p:sldId id="931" r:id="rId24"/>
    <p:sldId id="936" r:id="rId25"/>
    <p:sldId id="937" r:id="rId26"/>
    <p:sldId id="932" r:id="rId27"/>
    <p:sldId id="946" r:id="rId28"/>
    <p:sldId id="934" r:id="rId29"/>
    <p:sldId id="823" r:id="rId30"/>
    <p:sldId id="824" r:id="rId31"/>
    <p:sldId id="854" r:id="rId32"/>
    <p:sldId id="855" r:id="rId33"/>
    <p:sldId id="856" r:id="rId34"/>
    <p:sldId id="861" r:id="rId35"/>
    <p:sldId id="862" r:id="rId36"/>
    <p:sldId id="941" r:id="rId37"/>
    <p:sldId id="942" r:id="rId38"/>
    <p:sldId id="943" r:id="rId39"/>
    <p:sldId id="944" r:id="rId40"/>
    <p:sldId id="945" r:id="rId41"/>
    <p:sldId id="947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EF8EB"/>
    <a:srgbClr val="66FFFF"/>
    <a:srgbClr val="0066FF"/>
    <a:srgbClr val="800000"/>
    <a:srgbClr val="9D3232"/>
    <a:srgbClr val="33CCFF"/>
    <a:srgbClr val="4F81BD"/>
    <a:srgbClr val="752B29"/>
    <a:srgbClr val="662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1" autoAdjust="0"/>
    <p:restoredTop sz="99112" autoAdjust="0"/>
  </p:normalViewPr>
  <p:slideViewPr>
    <p:cSldViewPr>
      <p:cViewPr varScale="1">
        <p:scale>
          <a:sx n="150" d="100"/>
          <a:sy n="150" d="100"/>
        </p:scale>
        <p:origin x="13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982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2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4AD7-350B-41C6-BF01-49A9FBEE87E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12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4AD7-350B-41C6-BF01-49A9FBEE87E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12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4AD7-350B-41C6-BF01-49A9FBEE87E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9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4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48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1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5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68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4AD7-350B-41C6-BF01-49A9FBEE87E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6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2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3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6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6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7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4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4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2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3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6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0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1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7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58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30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43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13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7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8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77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206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36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1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95381" y="228151"/>
            <a:ext cx="705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Quadratic Equation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48721" y="505108"/>
            <a:ext cx="7018020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7" name="Rectangle 6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7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057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81" y="228151"/>
            <a:ext cx="705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34EA2"/>
                </a:solidFill>
                <a:latin typeface="Bookman Old Style" panose="02050604050505020204" pitchFamily="18" charset="0"/>
              </a:rPr>
              <a:t>Quadratic Equation</a:t>
            </a: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548721" y="505108"/>
            <a:ext cx="7018020" cy="0"/>
          </a:xfrm>
          <a:prstGeom prst="line">
            <a:avLst/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5" name="Rectangle 4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9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12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3238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94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60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758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908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2788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5908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1726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01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54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9250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16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784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1752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252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666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79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0711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54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1891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0593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347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279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543799" y="261657"/>
            <a:ext cx="1077445" cy="405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prstClr val="white"/>
                </a:solidFill>
              </a:rPr>
              <a:t>ROBOMATE LOGO</a:t>
            </a:r>
          </a:p>
        </p:txBody>
      </p:sp>
    </p:spTree>
    <p:extLst>
      <p:ext uri="{BB962C8B-B14F-4D97-AF65-F5344CB8AC3E}">
        <p14:creationId xmlns:p14="http://schemas.microsoft.com/office/powerpoint/2010/main" val="4117521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9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6655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75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489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91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64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33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2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2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6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8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9" Type="http://schemas.openxmlformats.org/officeDocument/2006/relationships/slideLayout" Target="../slideLayouts/slideLayout57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65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Relationship Id="rId46" Type="http://schemas.openxmlformats.org/officeDocument/2006/relationships/slideLayout" Target="../slideLayouts/slideLayout64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41" Type="http://schemas.openxmlformats.org/officeDocument/2006/relationships/slideLayout" Target="../slideLayouts/slideLayout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40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6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4" Type="http://schemas.openxmlformats.org/officeDocument/2006/relationships/slideLayout" Target="../slideLayouts/slideLayout6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61.xml"/><Relationship Id="rId4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803" r:id="rId6"/>
    <p:sldLayoutId id="214748391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67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968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5" r:id="rId21"/>
    <p:sldLayoutId id="2147483936" r:id="rId22"/>
    <p:sldLayoutId id="2147483937" r:id="rId23"/>
    <p:sldLayoutId id="2147483938" r:id="rId24"/>
    <p:sldLayoutId id="2147483939" r:id="rId25"/>
    <p:sldLayoutId id="2147483940" r:id="rId26"/>
    <p:sldLayoutId id="2147483941" r:id="rId27"/>
    <p:sldLayoutId id="2147483942" r:id="rId28"/>
    <p:sldLayoutId id="2147483943" r:id="rId29"/>
    <p:sldLayoutId id="2147483944" r:id="rId30"/>
    <p:sldLayoutId id="2147483945" r:id="rId31"/>
    <p:sldLayoutId id="2147483946" r:id="rId32"/>
    <p:sldLayoutId id="2147483947" r:id="rId33"/>
    <p:sldLayoutId id="2147483948" r:id="rId34"/>
    <p:sldLayoutId id="2147483949" r:id="rId35"/>
    <p:sldLayoutId id="2147483950" r:id="rId36"/>
    <p:sldLayoutId id="2147483951" r:id="rId37"/>
    <p:sldLayoutId id="2147483952" r:id="rId38"/>
    <p:sldLayoutId id="2147483953" r:id="rId39"/>
    <p:sldLayoutId id="2147483954" r:id="rId40"/>
    <p:sldLayoutId id="2147483955" r:id="rId41"/>
    <p:sldLayoutId id="2147483956" r:id="rId42"/>
    <p:sldLayoutId id="2147483957" r:id="rId43"/>
    <p:sldLayoutId id="2147483958" r:id="rId44"/>
    <p:sldLayoutId id="2147483959" r:id="rId45"/>
    <p:sldLayoutId id="2147483960" r:id="rId46"/>
    <p:sldLayoutId id="2147483961" r:id="rId4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35084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6058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Frustum of cone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5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4202271" y="2401907"/>
            <a:ext cx="1508760" cy="3200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rapezoid 22"/>
          <p:cNvSpPr/>
          <p:nvPr/>
        </p:nvSpPr>
        <p:spPr>
          <a:xfrm>
            <a:off x="3724422" y="2555559"/>
            <a:ext cx="2451187" cy="1992283"/>
          </a:xfrm>
          <a:custGeom>
            <a:avLst/>
            <a:gdLst>
              <a:gd name="connsiteX0" fmla="*/ 0 w 2403106"/>
              <a:gd name="connsiteY0" fmla="*/ 1824052 h 1824052"/>
              <a:gd name="connsiteX1" fmla="*/ 456013 w 2403106"/>
              <a:gd name="connsiteY1" fmla="*/ 0 h 1824052"/>
              <a:gd name="connsiteX2" fmla="*/ 1947093 w 2403106"/>
              <a:gd name="connsiteY2" fmla="*/ 0 h 1824052"/>
              <a:gd name="connsiteX3" fmla="*/ 2403106 w 2403106"/>
              <a:gd name="connsiteY3" fmla="*/ 1824052 h 1824052"/>
              <a:gd name="connsiteX4" fmla="*/ 0 w 2403106"/>
              <a:gd name="connsiteY4" fmla="*/ 1824052 h 1824052"/>
              <a:gd name="connsiteX0" fmla="*/ 0 w 2403106"/>
              <a:gd name="connsiteY0" fmla="*/ 1824052 h 1824052"/>
              <a:gd name="connsiteX1" fmla="*/ 456013 w 2403106"/>
              <a:gd name="connsiteY1" fmla="*/ 0 h 1824052"/>
              <a:gd name="connsiteX2" fmla="*/ 1947093 w 2403106"/>
              <a:gd name="connsiteY2" fmla="*/ 0 h 1824052"/>
              <a:gd name="connsiteX3" fmla="*/ 2403106 w 2403106"/>
              <a:gd name="connsiteY3" fmla="*/ 1824052 h 1824052"/>
              <a:gd name="connsiteX4" fmla="*/ 0 w 2403106"/>
              <a:gd name="connsiteY4" fmla="*/ 1824052 h 1824052"/>
              <a:gd name="connsiteX0" fmla="*/ 0 w 2403106"/>
              <a:gd name="connsiteY0" fmla="*/ 1824052 h 1824052"/>
              <a:gd name="connsiteX1" fmla="*/ 456013 w 2403106"/>
              <a:gd name="connsiteY1" fmla="*/ 0 h 1824052"/>
              <a:gd name="connsiteX2" fmla="*/ 1947093 w 2403106"/>
              <a:gd name="connsiteY2" fmla="*/ 0 h 1824052"/>
              <a:gd name="connsiteX3" fmla="*/ 2403106 w 2403106"/>
              <a:gd name="connsiteY3" fmla="*/ 1824052 h 1824052"/>
              <a:gd name="connsiteX4" fmla="*/ 0 w 2403106"/>
              <a:gd name="connsiteY4" fmla="*/ 1824052 h 1824052"/>
              <a:gd name="connsiteX0" fmla="*/ 0 w 2403106"/>
              <a:gd name="connsiteY0" fmla="*/ 1824052 h 1824052"/>
              <a:gd name="connsiteX1" fmla="*/ 456013 w 2403106"/>
              <a:gd name="connsiteY1" fmla="*/ 0 h 1824052"/>
              <a:gd name="connsiteX2" fmla="*/ 1947093 w 2403106"/>
              <a:gd name="connsiteY2" fmla="*/ 0 h 1824052"/>
              <a:gd name="connsiteX3" fmla="*/ 2403106 w 2403106"/>
              <a:gd name="connsiteY3" fmla="*/ 1824052 h 1824052"/>
              <a:gd name="connsiteX4" fmla="*/ 0 w 2403106"/>
              <a:gd name="connsiteY4" fmla="*/ 1824052 h 1824052"/>
              <a:gd name="connsiteX0" fmla="*/ 0 w 2403106"/>
              <a:gd name="connsiteY0" fmla="*/ 1824052 h 1824052"/>
              <a:gd name="connsiteX1" fmla="*/ 456013 w 2403106"/>
              <a:gd name="connsiteY1" fmla="*/ 0 h 1824052"/>
              <a:gd name="connsiteX2" fmla="*/ 1947093 w 2403106"/>
              <a:gd name="connsiteY2" fmla="*/ 0 h 1824052"/>
              <a:gd name="connsiteX3" fmla="*/ 2403106 w 2403106"/>
              <a:gd name="connsiteY3" fmla="*/ 1824052 h 1824052"/>
              <a:gd name="connsiteX4" fmla="*/ 0 w 2403106"/>
              <a:gd name="connsiteY4" fmla="*/ 1824052 h 1824052"/>
              <a:gd name="connsiteX0" fmla="*/ 0 w 2403106"/>
              <a:gd name="connsiteY0" fmla="*/ 1824052 h 1824052"/>
              <a:gd name="connsiteX1" fmla="*/ 456013 w 2403106"/>
              <a:gd name="connsiteY1" fmla="*/ 0 h 1824052"/>
              <a:gd name="connsiteX2" fmla="*/ 1947093 w 2403106"/>
              <a:gd name="connsiteY2" fmla="*/ 0 h 1824052"/>
              <a:gd name="connsiteX3" fmla="*/ 2403106 w 2403106"/>
              <a:gd name="connsiteY3" fmla="*/ 1824052 h 1824052"/>
              <a:gd name="connsiteX4" fmla="*/ 0 w 2403106"/>
              <a:gd name="connsiteY4" fmla="*/ 1824052 h 1824052"/>
              <a:gd name="connsiteX0" fmla="*/ 0 w 2403106"/>
              <a:gd name="connsiteY0" fmla="*/ 1824052 h 1824052"/>
              <a:gd name="connsiteX1" fmla="*/ 456013 w 2403106"/>
              <a:gd name="connsiteY1" fmla="*/ 0 h 1824052"/>
              <a:gd name="connsiteX2" fmla="*/ 1947093 w 2403106"/>
              <a:gd name="connsiteY2" fmla="*/ 0 h 1824052"/>
              <a:gd name="connsiteX3" fmla="*/ 2403106 w 2403106"/>
              <a:gd name="connsiteY3" fmla="*/ 1824052 h 1824052"/>
              <a:gd name="connsiteX4" fmla="*/ 0 w 2403106"/>
              <a:gd name="connsiteY4" fmla="*/ 1824052 h 1824052"/>
              <a:gd name="connsiteX0" fmla="*/ 0 w 2403106"/>
              <a:gd name="connsiteY0" fmla="*/ 1824052 h 1926710"/>
              <a:gd name="connsiteX1" fmla="*/ 456013 w 2403106"/>
              <a:gd name="connsiteY1" fmla="*/ 0 h 1926710"/>
              <a:gd name="connsiteX2" fmla="*/ 1947093 w 2403106"/>
              <a:gd name="connsiteY2" fmla="*/ 0 h 1926710"/>
              <a:gd name="connsiteX3" fmla="*/ 2403106 w 2403106"/>
              <a:gd name="connsiteY3" fmla="*/ 1824052 h 1926710"/>
              <a:gd name="connsiteX4" fmla="*/ 0 w 2403106"/>
              <a:gd name="connsiteY4" fmla="*/ 1824052 h 1926710"/>
              <a:gd name="connsiteX0" fmla="*/ 0 w 2403106"/>
              <a:gd name="connsiteY0" fmla="*/ 1824052 h 1988479"/>
              <a:gd name="connsiteX1" fmla="*/ 456013 w 2403106"/>
              <a:gd name="connsiteY1" fmla="*/ 0 h 1988479"/>
              <a:gd name="connsiteX2" fmla="*/ 1947093 w 2403106"/>
              <a:gd name="connsiteY2" fmla="*/ 0 h 1988479"/>
              <a:gd name="connsiteX3" fmla="*/ 2403106 w 2403106"/>
              <a:gd name="connsiteY3" fmla="*/ 1824052 h 1988479"/>
              <a:gd name="connsiteX4" fmla="*/ 0 w 2403106"/>
              <a:gd name="connsiteY4" fmla="*/ 1824052 h 1988479"/>
              <a:gd name="connsiteX0" fmla="*/ 0 w 2403106"/>
              <a:gd name="connsiteY0" fmla="*/ 1824052 h 1998181"/>
              <a:gd name="connsiteX1" fmla="*/ 456013 w 2403106"/>
              <a:gd name="connsiteY1" fmla="*/ 0 h 1998181"/>
              <a:gd name="connsiteX2" fmla="*/ 1947093 w 2403106"/>
              <a:gd name="connsiteY2" fmla="*/ 0 h 1998181"/>
              <a:gd name="connsiteX3" fmla="*/ 2403106 w 2403106"/>
              <a:gd name="connsiteY3" fmla="*/ 1824052 h 1998181"/>
              <a:gd name="connsiteX4" fmla="*/ 0 w 2403106"/>
              <a:gd name="connsiteY4" fmla="*/ 1824052 h 1998181"/>
              <a:gd name="connsiteX0" fmla="*/ 0 w 2417393"/>
              <a:gd name="connsiteY0" fmla="*/ 1814527 h 1993510"/>
              <a:gd name="connsiteX1" fmla="*/ 470300 w 2417393"/>
              <a:gd name="connsiteY1" fmla="*/ 0 h 1993510"/>
              <a:gd name="connsiteX2" fmla="*/ 1961380 w 2417393"/>
              <a:gd name="connsiteY2" fmla="*/ 0 h 1993510"/>
              <a:gd name="connsiteX3" fmla="*/ 2417393 w 2417393"/>
              <a:gd name="connsiteY3" fmla="*/ 1824052 h 1993510"/>
              <a:gd name="connsiteX4" fmla="*/ 0 w 2417393"/>
              <a:gd name="connsiteY4" fmla="*/ 1814527 h 1993510"/>
              <a:gd name="connsiteX0" fmla="*/ 0 w 2426918"/>
              <a:gd name="connsiteY0" fmla="*/ 1814527 h 1992283"/>
              <a:gd name="connsiteX1" fmla="*/ 470300 w 2426918"/>
              <a:gd name="connsiteY1" fmla="*/ 0 h 1992283"/>
              <a:gd name="connsiteX2" fmla="*/ 1961380 w 2426918"/>
              <a:gd name="connsiteY2" fmla="*/ 0 h 1992283"/>
              <a:gd name="connsiteX3" fmla="*/ 2426918 w 2426918"/>
              <a:gd name="connsiteY3" fmla="*/ 1821671 h 1992283"/>
              <a:gd name="connsiteX4" fmla="*/ 0 w 2426918"/>
              <a:gd name="connsiteY4" fmla="*/ 1814527 h 1992283"/>
              <a:gd name="connsiteX0" fmla="*/ 0 w 2426918"/>
              <a:gd name="connsiteY0" fmla="*/ 1814527 h 1992283"/>
              <a:gd name="connsiteX1" fmla="*/ 470300 w 2426918"/>
              <a:gd name="connsiteY1" fmla="*/ 0 h 1992283"/>
              <a:gd name="connsiteX2" fmla="*/ 1961380 w 2426918"/>
              <a:gd name="connsiteY2" fmla="*/ 0 h 1992283"/>
              <a:gd name="connsiteX3" fmla="*/ 2426918 w 2426918"/>
              <a:gd name="connsiteY3" fmla="*/ 1821671 h 1992283"/>
              <a:gd name="connsiteX4" fmla="*/ 0 w 2426918"/>
              <a:gd name="connsiteY4" fmla="*/ 1814527 h 1992283"/>
              <a:gd name="connsiteX0" fmla="*/ 0 w 2426918"/>
              <a:gd name="connsiteY0" fmla="*/ 1814527 h 1992283"/>
              <a:gd name="connsiteX1" fmla="*/ 470300 w 2426918"/>
              <a:gd name="connsiteY1" fmla="*/ 0 h 1992283"/>
              <a:gd name="connsiteX2" fmla="*/ 1961380 w 2426918"/>
              <a:gd name="connsiteY2" fmla="*/ 0 h 1992283"/>
              <a:gd name="connsiteX3" fmla="*/ 2426918 w 2426918"/>
              <a:gd name="connsiteY3" fmla="*/ 1821671 h 1992283"/>
              <a:gd name="connsiteX4" fmla="*/ 0 w 2426918"/>
              <a:gd name="connsiteY4" fmla="*/ 1814527 h 199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6918" h="1992283">
                <a:moveTo>
                  <a:pt x="0" y="1814527"/>
                </a:moveTo>
                <a:lnTo>
                  <a:pt x="470300" y="0"/>
                </a:lnTo>
                <a:cubicBezTo>
                  <a:pt x="379158" y="209549"/>
                  <a:pt x="1981084" y="235744"/>
                  <a:pt x="1961380" y="0"/>
                </a:cubicBezTo>
                <a:lnTo>
                  <a:pt x="2426918" y="1821671"/>
                </a:lnTo>
                <a:cubicBezTo>
                  <a:pt x="2316444" y="2055033"/>
                  <a:pt x="167623" y="2045508"/>
                  <a:pt x="0" y="1814527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480789" y="1667359"/>
            <a:ext cx="1129351" cy="2359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81756" y="1678865"/>
            <a:ext cx="1085284" cy="2359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945021" y="1684230"/>
            <a:ext cx="1237089" cy="2359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6580" y="1034217"/>
            <a:ext cx="4696066" cy="22807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39073" y="797352"/>
            <a:ext cx="2700802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85227" y="532695"/>
            <a:ext cx="4135284" cy="23971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28338" y="803347"/>
            <a:ext cx="3487200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0681" y="275782"/>
            <a:ext cx="6903994" cy="2349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4322" y="540961"/>
            <a:ext cx="585761" cy="23971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522" y="232494"/>
            <a:ext cx="75975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</a:t>
            </a:r>
            <a:r>
              <a:rPr lang="en-US" sz="1600" b="1" i="1" dirty="0">
                <a:solidFill>
                  <a:srgbClr val="0000FF"/>
                </a:solidFill>
                <a:latin typeface="Bookman Old Style" pitchFamily="18" charset="0"/>
              </a:rPr>
              <a:t>fez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the cap used by the Turks, is shaped like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frustum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a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cone 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If its radius on the open side is 10 cm,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radius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at the upper base is 4 cm and its slant height is 15 cm,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area of material used for making it.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621140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932368" y="2561127"/>
            <a:ext cx="776287" cy="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89362" y="2365782"/>
            <a:ext cx="544443" cy="253916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05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 cm</a:t>
            </a:r>
            <a:endParaRPr lang="en-US" sz="105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925232" y="4367709"/>
            <a:ext cx="12377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53060" y="4160677"/>
            <a:ext cx="653593" cy="253916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05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 cm</a:t>
            </a:r>
            <a:endParaRPr lang="en-US" sz="105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29976" y="2549209"/>
            <a:ext cx="655" cy="181959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92580" y="4332005"/>
            <a:ext cx="73597" cy="735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05280" y="2521669"/>
            <a:ext cx="73597" cy="735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931574" y="4239414"/>
            <a:ext cx="174625" cy="114300"/>
          </a:xfrm>
          <a:custGeom>
            <a:avLst/>
            <a:gdLst>
              <a:gd name="connsiteX0" fmla="*/ 0 w 174625"/>
              <a:gd name="connsiteY0" fmla="*/ 0 h 114300"/>
              <a:gd name="connsiteX1" fmla="*/ 174625 w 174625"/>
              <a:gd name="connsiteY1" fmla="*/ 0 h 114300"/>
              <a:gd name="connsiteX2" fmla="*/ 174625 w 174625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25" h="114300">
                <a:moveTo>
                  <a:pt x="0" y="0"/>
                </a:moveTo>
                <a:lnTo>
                  <a:pt x="174625" y="0"/>
                </a:lnTo>
                <a:lnTo>
                  <a:pt x="174625" y="1143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20700000">
            <a:off x="6251081" y="2504912"/>
            <a:ext cx="0" cy="179576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03431" y="3158986"/>
            <a:ext cx="658775" cy="261610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cm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1621140"/>
            <a:ext cx="4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75370" y="162114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83296" y="1621140"/>
            <a:ext cx="915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 cm,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33500" y="1621140"/>
            <a:ext cx="4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88699" y="162114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17309" y="1621140"/>
            <a:ext cx="8204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 cm,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00218" y="1621140"/>
            <a:ext cx="4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i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12517" y="162114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22069" y="1621140"/>
            <a:ext cx="962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33800" y="2399497"/>
            <a:ext cx="2434337" cy="2153453"/>
            <a:chOff x="3250401" y="1985958"/>
            <a:chExt cx="2434337" cy="2153453"/>
          </a:xfrm>
        </p:grpSpPr>
        <p:grpSp>
          <p:nvGrpSpPr>
            <p:cNvPr id="5" name="Group 4"/>
            <p:cNvGrpSpPr/>
            <p:nvPr/>
          </p:nvGrpSpPr>
          <p:grpSpPr>
            <a:xfrm>
              <a:off x="3250917" y="1985958"/>
              <a:ext cx="2420078" cy="1964004"/>
              <a:chOff x="7391400" y="2472426"/>
              <a:chExt cx="1366736" cy="1476303"/>
            </a:xfrm>
          </p:grpSpPr>
          <p:cxnSp>
            <p:nvCxnSpPr>
              <p:cNvPr id="15" name="Straight Connector 14"/>
              <p:cNvCxnSpPr>
                <a:endCxn id="17" idx="2"/>
              </p:cNvCxnSpPr>
              <p:nvPr/>
            </p:nvCxnSpPr>
            <p:spPr>
              <a:xfrm flipV="1">
                <a:off x="7391400" y="2593932"/>
                <a:ext cx="259972" cy="13547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7" idx="6"/>
              </p:cNvCxnSpPr>
              <p:nvPr/>
            </p:nvCxnSpPr>
            <p:spPr>
              <a:xfrm>
                <a:off x="8503028" y="2593932"/>
                <a:ext cx="255108" cy="13360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651372" y="2472426"/>
                <a:ext cx="851656" cy="2430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Arc 19"/>
            <p:cNvSpPr/>
            <p:nvPr/>
          </p:nvSpPr>
          <p:spPr>
            <a:xfrm>
              <a:off x="3250401" y="3746219"/>
              <a:ext cx="2432304" cy="393192"/>
            </a:xfrm>
            <a:prstGeom prst="arc">
              <a:avLst>
                <a:gd name="adj1" fmla="val 21541819"/>
                <a:gd name="adj2" fmla="val 1080018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Arc 45"/>
            <p:cNvSpPr/>
            <p:nvPr/>
          </p:nvSpPr>
          <p:spPr>
            <a:xfrm rot="10800000">
              <a:off x="3252434" y="3736314"/>
              <a:ext cx="2432304" cy="397124"/>
            </a:xfrm>
            <a:prstGeom prst="arc">
              <a:avLst>
                <a:gd name="adj1" fmla="val 21596007"/>
                <a:gd name="adj2" fmla="val 1079346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Rounded Rectangle 52"/>
          <p:cNvSpPr/>
          <p:nvPr/>
        </p:nvSpPr>
        <p:spPr bwMode="auto">
          <a:xfrm>
            <a:off x="432073" y="1329896"/>
            <a:ext cx="5892527" cy="29546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128" y="1312679"/>
            <a:ext cx="264332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material used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2933793" y="1363500"/>
            <a:ext cx="1796629" cy="2334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9967" y="1312679"/>
            <a:ext cx="22923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CSA of (Frustum)  +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555783" y="2190750"/>
            <a:ext cx="3524845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0678" y="2207996"/>
            <a:ext cx="360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curved surface area of frustum?</a:t>
            </a:r>
          </a:p>
        </p:txBody>
      </p:sp>
      <p:sp>
        <p:nvSpPr>
          <p:cNvPr id="59" name="Rectangular Callout 58"/>
          <p:cNvSpPr/>
          <p:nvPr/>
        </p:nvSpPr>
        <p:spPr>
          <a:xfrm>
            <a:off x="3532050" y="811071"/>
            <a:ext cx="1344750" cy="40804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(r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4983199" y="1361188"/>
            <a:ext cx="1209890" cy="2334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00600" y="1312679"/>
            <a:ext cx="1450625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Area of top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86200" y="649995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4" name="Rectangular Callout 63"/>
          <p:cNvSpPr/>
          <p:nvPr/>
        </p:nvSpPr>
        <p:spPr>
          <a:xfrm>
            <a:off x="5181600" y="820540"/>
            <a:ext cx="834985" cy="40804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685800" y="3028950"/>
            <a:ext cx="2407516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0322" y="3046196"/>
            <a:ext cx="247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area of top?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37233" y="664294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99712" y="659918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90761" y="60809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1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3" grpId="0" animBg="1"/>
      <p:bldP spid="23" grpId="1" animBg="1"/>
      <p:bldP spid="23" grpId="2" animBg="1"/>
      <p:bldP spid="71" grpId="0" animBg="1"/>
      <p:bldP spid="71" grpId="1" animBg="1"/>
      <p:bldP spid="68" grpId="0" animBg="1"/>
      <p:bldP spid="68" grpId="1" animBg="1"/>
      <p:bldP spid="67" grpId="0" animBg="1"/>
      <p:bldP spid="67" grpId="1" animBg="1"/>
      <p:bldP spid="28" grpId="0" animBg="1"/>
      <p:bldP spid="27" grpId="0" animBg="1"/>
      <p:bldP spid="27" grpId="1" animBg="1"/>
      <p:bldP spid="24" grpId="0" animBg="1"/>
      <p:bldP spid="24" grpId="1" animBg="1"/>
      <p:bldP spid="25" grpId="0" animBg="1"/>
      <p:bldP spid="25" grpId="1" animBg="1"/>
      <p:bldP spid="18" grpId="0" animBg="1"/>
      <p:bldP spid="18" grpId="1" animBg="1"/>
      <p:bldP spid="19" grpId="0" animBg="1"/>
      <p:bldP spid="19" grpId="1" animBg="1"/>
      <p:bldP spid="2" grpId="0" build="p"/>
      <p:bldP spid="3" grpId="0"/>
      <p:bldP spid="11" grpId="0" animBg="1"/>
      <p:bldP spid="12" grpId="0" animBg="1"/>
      <p:bldP spid="10" grpId="0" animBg="1"/>
      <p:bldP spid="9" grpId="0" animBg="1"/>
      <p:bldP spid="4" grpId="0" animBg="1"/>
      <p:bldP spid="13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53" grpId="0" animBg="1"/>
      <p:bldP spid="54" grpId="0"/>
      <p:bldP spid="55" grpId="0" animBg="1"/>
      <p:bldP spid="55" grpId="1" animBg="1"/>
      <p:bldP spid="56" grpId="0"/>
      <p:bldP spid="57" grpId="0" animBg="1"/>
      <p:bldP spid="57" grpId="1" animBg="1"/>
      <p:bldP spid="58" grpId="0"/>
      <p:bldP spid="58" grpId="1"/>
      <p:bldP spid="59" grpId="0" animBg="1"/>
      <p:bldP spid="60" grpId="0" animBg="1"/>
      <p:bldP spid="60" grpId="1" animBg="1"/>
      <p:bldP spid="61" grpId="0"/>
      <p:bldP spid="63" grpId="0"/>
      <p:bldP spid="64" grpId="0" animBg="1"/>
      <p:bldP spid="65" grpId="0" animBg="1"/>
      <p:bldP spid="65" grpId="1" animBg="1"/>
      <p:bldP spid="66" grpId="0"/>
      <p:bldP spid="66" grpId="1"/>
      <p:bldP spid="69" grpId="0"/>
      <p:bldP spid="70" grpId="0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 bwMode="auto">
          <a:xfrm>
            <a:off x="432073" y="1329896"/>
            <a:ext cx="5892527" cy="29546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3128" y="1312679"/>
            <a:ext cx="264332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material used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99967" y="1312679"/>
            <a:ext cx="22923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CSA of (Frustum)  +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800600" y="1312679"/>
            <a:ext cx="1450625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Area of top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394681" y="2152559"/>
            <a:ext cx="196020" cy="2093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49563" y="2147892"/>
            <a:ext cx="196020" cy="2093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654191" y="2116334"/>
            <a:ext cx="157480" cy="2093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80789" y="1667359"/>
            <a:ext cx="1129351" cy="2359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81756" y="1678865"/>
            <a:ext cx="1085284" cy="2359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45021" y="1684230"/>
            <a:ext cx="1237089" cy="2359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522" y="232494"/>
            <a:ext cx="75975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</a:t>
            </a:r>
            <a:r>
              <a:rPr lang="en-US" sz="1600" b="1" i="1" dirty="0">
                <a:solidFill>
                  <a:srgbClr val="0000FF"/>
                </a:solidFill>
                <a:latin typeface="Bookman Old Style" pitchFamily="18" charset="0"/>
              </a:rPr>
              <a:t>fez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the cap used by the Turks, is shaped like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frustum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a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cone. If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its radius on the open side is 10 cm,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radius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at the upper base is 4 cm and its slant height is 15 cm,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area of material used for making it.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621140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621140"/>
            <a:ext cx="4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5370" y="162114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3296" y="1621140"/>
            <a:ext cx="915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 cm,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3500" y="1621140"/>
            <a:ext cx="4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8699" y="162114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7309" y="1621140"/>
            <a:ext cx="8204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 cm,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0218" y="1621140"/>
            <a:ext cx="4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i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2517" y="162114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22069" y="1621140"/>
            <a:ext cx="962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3532050" y="811071"/>
            <a:ext cx="1344750" cy="40804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(r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5181600" y="820540"/>
            <a:ext cx="834985" cy="40804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9987" y="2071397"/>
            <a:ext cx="2009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CSA of (Frustum)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3712" y="207139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65531" y="2051733"/>
            <a:ext cx="642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03117" y="2048276"/>
            <a:ext cx="1037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pt-BR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pt-BR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pt-BR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90688" y="247867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95600" y="247867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78267" y="2478673"/>
            <a:ext cx="553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63407" y="2478673"/>
            <a:ext cx="568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(10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476500" y="2343150"/>
            <a:ext cx="493920" cy="609600"/>
            <a:chOff x="3729924" y="3972927"/>
            <a:chExt cx="493920" cy="609600"/>
          </a:xfrm>
        </p:grpSpPr>
        <p:sp>
          <p:nvSpPr>
            <p:cNvPr id="33" name="Rectangle 32"/>
            <p:cNvSpPr/>
            <p:nvPr/>
          </p:nvSpPr>
          <p:spPr>
            <a:xfrm>
              <a:off x="3729924" y="3972927"/>
              <a:ext cx="4939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8559" y="4243973"/>
              <a:ext cx="4621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848868" y="427772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4063269" y="2478673"/>
            <a:ext cx="5849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+ 4)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3854564" y="2764423"/>
            <a:ext cx="6282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268661" y="301207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73573" y="301207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56240" y="3012073"/>
            <a:ext cx="553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81128" y="3012073"/>
            <a:ext cx="66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/>
              </a:rPr>
              <a:t>× 14</a:t>
            </a:r>
            <a:endParaRPr lang="pt-BR" sz="16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454473" y="2876550"/>
            <a:ext cx="493920" cy="609600"/>
            <a:chOff x="3729924" y="3972927"/>
            <a:chExt cx="493920" cy="609600"/>
          </a:xfrm>
        </p:grpSpPr>
        <p:sp>
          <p:nvSpPr>
            <p:cNvPr id="46" name="Rectangle 45"/>
            <p:cNvSpPr/>
            <p:nvPr/>
          </p:nvSpPr>
          <p:spPr>
            <a:xfrm>
              <a:off x="3729924" y="3972927"/>
              <a:ext cx="4939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38559" y="4243973"/>
              <a:ext cx="4621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848868" y="427772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 flipH="1">
            <a:off x="2593869" y="3263983"/>
            <a:ext cx="199284" cy="1057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693605" y="3110842"/>
            <a:ext cx="218059" cy="1477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582261" y="2857976"/>
            <a:ext cx="260787" cy="27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  <a:endParaRPr lang="en-US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76475" y="351748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47925" y="3517483"/>
            <a:ext cx="553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794000" y="351748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76667" y="3517483"/>
            <a:ext cx="553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01555" y="3517483"/>
            <a:ext cx="66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/>
              </a:rPr>
              <a:t>× 2</a:t>
            </a:r>
            <a:endParaRPr lang="pt-BR" sz="16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387784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57450" y="3877846"/>
            <a:ext cx="12558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660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9961" y="3839746"/>
            <a:ext cx="22970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CSA of (Frustum)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495800" y="1658569"/>
            <a:ext cx="2465733" cy="1895273"/>
            <a:chOff x="5608470" y="2782835"/>
            <a:chExt cx="2870929" cy="221243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6807038" y="3003442"/>
              <a:ext cx="776287" cy="2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6857430" y="2782835"/>
              <a:ext cx="602304" cy="284578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 cm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V="1">
              <a:off x="6799902" y="4810024"/>
              <a:ext cx="1237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7042258" y="4567411"/>
              <a:ext cx="700737" cy="287424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 cm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 flipV="1">
              <a:off x="6804646" y="2991524"/>
              <a:ext cx="655" cy="1819595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6767250" y="4774320"/>
              <a:ext cx="73597" cy="7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779950" y="2963984"/>
              <a:ext cx="73597" cy="7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6806244" y="4681729"/>
              <a:ext cx="174625" cy="114300"/>
            </a:xfrm>
            <a:custGeom>
              <a:avLst/>
              <a:gdLst>
                <a:gd name="connsiteX0" fmla="*/ 0 w 174625"/>
                <a:gd name="connsiteY0" fmla="*/ 0 h 114300"/>
                <a:gd name="connsiteX1" fmla="*/ 174625 w 174625"/>
                <a:gd name="connsiteY1" fmla="*/ 0 h 114300"/>
                <a:gd name="connsiteX2" fmla="*/ 174625 w 174625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625" h="114300">
                  <a:moveTo>
                    <a:pt x="0" y="0"/>
                  </a:moveTo>
                  <a:lnTo>
                    <a:pt x="174625" y="0"/>
                  </a:lnTo>
                  <a:lnTo>
                    <a:pt x="174625" y="1143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rot="20700000">
              <a:off x="8125751" y="2941017"/>
              <a:ext cx="0" cy="1795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7781591" y="3537801"/>
              <a:ext cx="697808" cy="287424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15 cm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608470" y="2841812"/>
              <a:ext cx="2434337" cy="2153453"/>
              <a:chOff x="3250401" y="1985958"/>
              <a:chExt cx="2434337" cy="2153453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250917" y="1985958"/>
                <a:ext cx="2420078" cy="1964004"/>
                <a:chOff x="7391400" y="2472426"/>
                <a:chExt cx="1366736" cy="1476303"/>
              </a:xfrm>
            </p:grpSpPr>
            <p:cxnSp>
              <p:nvCxnSpPr>
                <p:cNvPr id="86" name="Straight Connector 85"/>
                <p:cNvCxnSpPr>
                  <a:endCxn id="88" idx="2"/>
                </p:cNvCxnSpPr>
                <p:nvPr/>
              </p:nvCxnSpPr>
              <p:spPr>
                <a:xfrm flipV="1">
                  <a:off x="7391400" y="2593932"/>
                  <a:ext cx="259972" cy="13547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8" idx="6"/>
                </p:cNvCxnSpPr>
                <p:nvPr/>
              </p:nvCxnSpPr>
              <p:spPr>
                <a:xfrm>
                  <a:off x="8503028" y="2593932"/>
                  <a:ext cx="255108" cy="133602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/>
                <p:cNvSpPr/>
                <p:nvPr/>
              </p:nvSpPr>
              <p:spPr>
                <a:xfrm>
                  <a:off x="7651372" y="2472426"/>
                  <a:ext cx="851656" cy="2430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4" name="Arc 83"/>
              <p:cNvSpPr/>
              <p:nvPr/>
            </p:nvSpPr>
            <p:spPr>
              <a:xfrm>
                <a:off x="3250401" y="3746219"/>
                <a:ext cx="2432304" cy="393192"/>
              </a:xfrm>
              <a:prstGeom prst="arc">
                <a:avLst>
                  <a:gd name="adj1" fmla="val 21541819"/>
                  <a:gd name="adj2" fmla="val 1080018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Arc 84"/>
              <p:cNvSpPr/>
              <p:nvPr/>
            </p:nvSpPr>
            <p:spPr>
              <a:xfrm rot="10800000">
                <a:off x="3252434" y="3736314"/>
                <a:ext cx="2432304" cy="397124"/>
              </a:xfrm>
              <a:prstGeom prst="arc">
                <a:avLst>
                  <a:gd name="adj1" fmla="val 21596007"/>
                  <a:gd name="adj2" fmla="val 10793462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8" name="Rectangle 97"/>
          <p:cNvSpPr/>
          <p:nvPr/>
        </p:nvSpPr>
        <p:spPr>
          <a:xfrm>
            <a:off x="3443289" y="248126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6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7" grpId="0" animBg="1"/>
      <p:bldP spid="37" grpId="1" animBg="1"/>
      <p:bldP spid="36" grpId="0" animBg="1"/>
      <p:bldP spid="36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8" grpId="0"/>
      <p:bldP spid="41" grpId="0"/>
      <p:bldP spid="42" grpId="0"/>
      <p:bldP spid="43" grpId="0"/>
      <p:bldP spid="44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 bwMode="auto">
          <a:xfrm>
            <a:off x="432073" y="1329896"/>
            <a:ext cx="5892527" cy="29546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73128" y="1312679"/>
            <a:ext cx="264332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material used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799967" y="1312679"/>
            <a:ext cx="22923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CSA of (Frustum)  +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00600" y="1312679"/>
            <a:ext cx="1450625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Area of top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429132" y="2047884"/>
            <a:ext cx="196020" cy="2093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81756" y="1678865"/>
            <a:ext cx="1085284" cy="2359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522" y="232494"/>
            <a:ext cx="75975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</a:t>
            </a:r>
            <a:r>
              <a:rPr lang="en-US" sz="1600" b="1" i="1" dirty="0">
                <a:solidFill>
                  <a:srgbClr val="0000FF"/>
                </a:solidFill>
                <a:latin typeface="Bookman Old Style" pitchFamily="18" charset="0"/>
              </a:rPr>
              <a:t>fez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the cap used by the Turks, is shaped like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frustum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a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cone. If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its radius on the open side is 10 cm,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radius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at the upper base is 4 cm and its slant height is 15 cm,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area of material used for making it.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621140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621140"/>
            <a:ext cx="4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5370" y="162114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3296" y="1621140"/>
            <a:ext cx="915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 cm,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3500" y="1621140"/>
            <a:ext cx="4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8699" y="162114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7309" y="1621140"/>
            <a:ext cx="8204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 cm,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0218" y="1621140"/>
            <a:ext cx="4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i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2517" y="162114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22069" y="1621140"/>
            <a:ext cx="962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532050" y="811071"/>
            <a:ext cx="1344750" cy="40804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(r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5181600" y="820540"/>
            <a:ext cx="834985" cy="40804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481" y="1962150"/>
            <a:ext cx="1720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top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82172" y="1962150"/>
            <a:ext cx="692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pt-BR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63097" y="19621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99863" y="237810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500" y="2378109"/>
            <a:ext cx="68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(4)</a:t>
            </a:r>
            <a:r>
              <a:rPr lang="pt-BR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91697" y="2253518"/>
            <a:ext cx="493920" cy="609600"/>
            <a:chOff x="3729924" y="3972927"/>
            <a:chExt cx="493920" cy="609600"/>
          </a:xfrm>
        </p:grpSpPr>
        <p:sp>
          <p:nvSpPr>
            <p:cNvPr id="28" name="Rectangle 27"/>
            <p:cNvSpPr/>
            <p:nvPr/>
          </p:nvSpPr>
          <p:spPr>
            <a:xfrm>
              <a:off x="3729924" y="3972927"/>
              <a:ext cx="4939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8559" y="4243973"/>
              <a:ext cx="4621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848868" y="427772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962150" y="236654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19375" y="287731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211209" y="2752725"/>
            <a:ext cx="493920" cy="609600"/>
            <a:chOff x="3729924" y="3972927"/>
            <a:chExt cx="493920" cy="609600"/>
          </a:xfrm>
        </p:grpSpPr>
        <p:sp>
          <p:nvSpPr>
            <p:cNvPr id="35" name="Rectangle 34"/>
            <p:cNvSpPr/>
            <p:nvPr/>
          </p:nvSpPr>
          <p:spPr>
            <a:xfrm>
              <a:off x="3729924" y="3972927"/>
              <a:ext cx="4939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8559" y="4243973"/>
              <a:ext cx="4621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848868" y="427772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981662" y="286575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67025" y="2871371"/>
            <a:ext cx="68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91696" y="3257550"/>
            <a:ext cx="627703" cy="609600"/>
            <a:chOff x="3691823" y="3972927"/>
            <a:chExt cx="627703" cy="609600"/>
          </a:xfrm>
        </p:grpSpPr>
        <p:sp>
          <p:nvSpPr>
            <p:cNvPr id="41" name="Rectangle 40"/>
            <p:cNvSpPr/>
            <p:nvPr/>
          </p:nvSpPr>
          <p:spPr>
            <a:xfrm>
              <a:off x="3691823" y="3972927"/>
              <a:ext cx="627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352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38559" y="4243973"/>
              <a:ext cx="4621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783979" y="4277727"/>
              <a:ext cx="4428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1981200" y="339307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9100" y="3393073"/>
            <a:ext cx="1987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top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21722" y="3393073"/>
            <a:ext cx="68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pt-BR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4495800" y="1658569"/>
            <a:ext cx="2465733" cy="1895273"/>
            <a:chOff x="5608470" y="2782835"/>
            <a:chExt cx="2870929" cy="221243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6807038" y="3003442"/>
              <a:ext cx="776287" cy="2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6857430" y="2782835"/>
              <a:ext cx="602304" cy="284578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 cm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6799902" y="4810024"/>
              <a:ext cx="1237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7042258" y="4567411"/>
              <a:ext cx="700737" cy="287424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 cm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 flipH="1" flipV="1">
              <a:off x="6804646" y="2991524"/>
              <a:ext cx="655" cy="1819595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6767250" y="4774320"/>
              <a:ext cx="73597" cy="7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6779950" y="2963984"/>
              <a:ext cx="73597" cy="7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6806244" y="4681729"/>
              <a:ext cx="174625" cy="114300"/>
            </a:xfrm>
            <a:custGeom>
              <a:avLst/>
              <a:gdLst>
                <a:gd name="connsiteX0" fmla="*/ 0 w 174625"/>
                <a:gd name="connsiteY0" fmla="*/ 0 h 114300"/>
                <a:gd name="connsiteX1" fmla="*/ 174625 w 174625"/>
                <a:gd name="connsiteY1" fmla="*/ 0 h 114300"/>
                <a:gd name="connsiteX2" fmla="*/ 174625 w 174625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625" h="114300">
                  <a:moveTo>
                    <a:pt x="0" y="0"/>
                  </a:moveTo>
                  <a:lnTo>
                    <a:pt x="174625" y="0"/>
                  </a:lnTo>
                  <a:lnTo>
                    <a:pt x="174625" y="1143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rot="20700000">
              <a:off x="8125751" y="2854325"/>
              <a:ext cx="0" cy="18686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7781591" y="3537801"/>
              <a:ext cx="697808" cy="287424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15 cm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608470" y="2841812"/>
              <a:ext cx="2434337" cy="2153453"/>
              <a:chOff x="3250401" y="1985958"/>
              <a:chExt cx="2434337" cy="2153453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3250917" y="1985958"/>
                <a:ext cx="2420078" cy="1964004"/>
                <a:chOff x="7391400" y="2472426"/>
                <a:chExt cx="1366736" cy="1476303"/>
              </a:xfrm>
            </p:grpSpPr>
            <p:cxnSp>
              <p:nvCxnSpPr>
                <p:cNvPr id="118" name="Straight Connector 117"/>
                <p:cNvCxnSpPr>
                  <a:endCxn id="120" idx="2"/>
                </p:cNvCxnSpPr>
                <p:nvPr/>
              </p:nvCxnSpPr>
              <p:spPr>
                <a:xfrm flipV="1">
                  <a:off x="7391400" y="2593932"/>
                  <a:ext cx="259972" cy="13547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stCxn id="120" idx="6"/>
                </p:cNvCxnSpPr>
                <p:nvPr/>
              </p:nvCxnSpPr>
              <p:spPr>
                <a:xfrm>
                  <a:off x="8503028" y="2593932"/>
                  <a:ext cx="255108" cy="133602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7651372" y="2472426"/>
                  <a:ext cx="851656" cy="2430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6" name="Arc 115"/>
              <p:cNvSpPr/>
              <p:nvPr/>
            </p:nvSpPr>
            <p:spPr>
              <a:xfrm>
                <a:off x="3250401" y="3746219"/>
                <a:ext cx="2432304" cy="393192"/>
              </a:xfrm>
              <a:prstGeom prst="arc">
                <a:avLst>
                  <a:gd name="adj1" fmla="val 21541819"/>
                  <a:gd name="adj2" fmla="val 1080018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Arc 116"/>
              <p:cNvSpPr/>
              <p:nvPr/>
            </p:nvSpPr>
            <p:spPr>
              <a:xfrm rot="10800000">
                <a:off x="3252434" y="3736314"/>
                <a:ext cx="2432304" cy="397124"/>
              </a:xfrm>
              <a:prstGeom prst="arc">
                <a:avLst>
                  <a:gd name="adj1" fmla="val 21596007"/>
                  <a:gd name="adj2" fmla="val 10793462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15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" grpId="0" animBg="1"/>
      <p:bldP spid="3" grpId="1" animBg="1"/>
      <p:bldP spid="22" grpId="0"/>
      <p:bldP spid="23" grpId="0"/>
      <p:bldP spid="24" grpId="0"/>
      <p:bldP spid="25" grpId="0"/>
      <p:bldP spid="26" grpId="0"/>
      <p:bldP spid="31" grpId="0"/>
      <p:bldP spid="33" grpId="0"/>
      <p:bldP spid="38" grpId="0"/>
      <p:bldP spid="39" grpId="0"/>
      <p:bldP spid="44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336424" y="3887495"/>
            <a:ext cx="4659671" cy="282474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7522" y="232494"/>
            <a:ext cx="75975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</a:t>
            </a:r>
            <a:r>
              <a:rPr lang="en-US" sz="1600" b="1" i="1" dirty="0">
                <a:solidFill>
                  <a:srgbClr val="0000FF"/>
                </a:solidFill>
                <a:latin typeface="Bookman Old Style" pitchFamily="18" charset="0"/>
              </a:rPr>
              <a:t>fez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the cap used by the Turks, is shaped like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frustum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a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cone. If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its radius on the open side is 10 cm,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radius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at the upper base is 4 cm and its slant height is 15 cm,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area of material used for making 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621140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621140"/>
            <a:ext cx="4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5370" y="162114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3296" y="1621140"/>
            <a:ext cx="915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 cm,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33500" y="1621140"/>
            <a:ext cx="4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8699" y="162114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7309" y="1621140"/>
            <a:ext cx="8204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 cm,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0218" y="1621140"/>
            <a:ext cx="4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i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12517" y="162114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22069" y="1621140"/>
            <a:ext cx="962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01556" y="2819698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47364" y="2718455"/>
            <a:ext cx="864744" cy="609600"/>
            <a:chOff x="3648076" y="3972927"/>
            <a:chExt cx="864744" cy="609600"/>
          </a:xfrm>
        </p:grpSpPr>
        <p:sp>
          <p:nvSpPr>
            <p:cNvPr id="30" name="Rectangle 29"/>
            <p:cNvSpPr/>
            <p:nvPr/>
          </p:nvSpPr>
          <p:spPr>
            <a:xfrm>
              <a:off x="3648076" y="3972927"/>
              <a:ext cx="8647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4972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65120" y="4243973"/>
              <a:ext cx="4119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763372" y="4277727"/>
              <a:ext cx="6483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2727982" y="3304221"/>
            <a:ext cx="1602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710.28cm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99383" y="330422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2471" y="3867150"/>
            <a:ext cx="505673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Area of material used making it is 710.28 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432073" y="1329896"/>
            <a:ext cx="5892527" cy="29546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93911" y="1363058"/>
            <a:ext cx="5708179" cy="222406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128" y="1312679"/>
            <a:ext cx="264332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material used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99967" y="1312679"/>
            <a:ext cx="22923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CSA of (Frustum)  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00600" y="1312679"/>
            <a:ext cx="1450625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Area of top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297267" y="1276350"/>
            <a:ext cx="2465733" cy="1895273"/>
            <a:chOff x="5608470" y="2782835"/>
            <a:chExt cx="2870929" cy="221243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807038" y="3003442"/>
              <a:ext cx="776287" cy="2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6857430" y="2782835"/>
              <a:ext cx="602304" cy="284578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 cm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6799902" y="4810024"/>
              <a:ext cx="1237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7042258" y="4567411"/>
              <a:ext cx="700737" cy="287424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 cm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 flipV="1">
              <a:off x="6804646" y="2991524"/>
              <a:ext cx="655" cy="1819595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6767250" y="4774320"/>
              <a:ext cx="73597" cy="7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6779950" y="2963984"/>
              <a:ext cx="73597" cy="7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6806244" y="4681729"/>
              <a:ext cx="174625" cy="114300"/>
            </a:xfrm>
            <a:custGeom>
              <a:avLst/>
              <a:gdLst>
                <a:gd name="connsiteX0" fmla="*/ 0 w 174625"/>
                <a:gd name="connsiteY0" fmla="*/ 0 h 114300"/>
                <a:gd name="connsiteX1" fmla="*/ 174625 w 174625"/>
                <a:gd name="connsiteY1" fmla="*/ 0 h 114300"/>
                <a:gd name="connsiteX2" fmla="*/ 174625 w 174625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625" h="114300">
                  <a:moveTo>
                    <a:pt x="0" y="0"/>
                  </a:moveTo>
                  <a:lnTo>
                    <a:pt x="174625" y="0"/>
                  </a:lnTo>
                  <a:lnTo>
                    <a:pt x="174625" y="1143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rot="20700000">
              <a:off x="8125751" y="2945555"/>
              <a:ext cx="0" cy="18501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7781591" y="3607414"/>
              <a:ext cx="697808" cy="287424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15 cm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608470" y="2841812"/>
              <a:ext cx="2434337" cy="2153453"/>
              <a:chOff x="3250401" y="1985958"/>
              <a:chExt cx="2434337" cy="2153453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250917" y="1985958"/>
                <a:ext cx="2420078" cy="1964004"/>
                <a:chOff x="7391400" y="2472426"/>
                <a:chExt cx="1366736" cy="1476303"/>
              </a:xfrm>
            </p:grpSpPr>
            <p:cxnSp>
              <p:nvCxnSpPr>
                <p:cNvPr id="75" name="Straight Connector 74"/>
                <p:cNvCxnSpPr>
                  <a:endCxn id="77" idx="2"/>
                </p:cNvCxnSpPr>
                <p:nvPr/>
              </p:nvCxnSpPr>
              <p:spPr>
                <a:xfrm flipV="1">
                  <a:off x="7391400" y="2593932"/>
                  <a:ext cx="259972" cy="13547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77" idx="6"/>
                </p:cNvCxnSpPr>
                <p:nvPr/>
              </p:nvCxnSpPr>
              <p:spPr>
                <a:xfrm>
                  <a:off x="8503028" y="2593932"/>
                  <a:ext cx="255108" cy="133602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/>
                <p:cNvSpPr/>
                <p:nvPr/>
              </p:nvSpPr>
              <p:spPr>
                <a:xfrm>
                  <a:off x="7651372" y="2472426"/>
                  <a:ext cx="851656" cy="2430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3" name="Arc 72"/>
              <p:cNvSpPr/>
              <p:nvPr/>
            </p:nvSpPr>
            <p:spPr>
              <a:xfrm>
                <a:off x="3250401" y="3746219"/>
                <a:ext cx="2432304" cy="393192"/>
              </a:xfrm>
              <a:prstGeom prst="arc">
                <a:avLst>
                  <a:gd name="adj1" fmla="val 21541819"/>
                  <a:gd name="adj2" fmla="val 1080018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Arc 73"/>
              <p:cNvSpPr/>
              <p:nvPr/>
            </p:nvSpPr>
            <p:spPr>
              <a:xfrm rot="10800000">
                <a:off x="3252434" y="3736314"/>
                <a:ext cx="2432304" cy="397124"/>
              </a:xfrm>
              <a:prstGeom prst="arc">
                <a:avLst>
                  <a:gd name="adj1" fmla="val 21596007"/>
                  <a:gd name="adj2" fmla="val 10793462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8" name="Rectangular Callout 17"/>
          <p:cNvSpPr/>
          <p:nvPr/>
        </p:nvSpPr>
        <p:spPr>
          <a:xfrm>
            <a:off x="3532050" y="811071"/>
            <a:ext cx="1344750" cy="40804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(r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5181600" y="820540"/>
            <a:ext cx="834985" cy="40804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849557" y="1999362"/>
            <a:ext cx="1281932" cy="2359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84210" y="2004753"/>
            <a:ext cx="1855387" cy="2359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4390" y="1948899"/>
            <a:ext cx="26433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material used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62073" y="1948899"/>
            <a:ext cx="22923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CSA of (Frustum) +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682119" y="1948899"/>
            <a:ext cx="14969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Area of top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07043" y="235112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735643" y="2351122"/>
            <a:ext cx="833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660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345243" y="2351122"/>
            <a:ext cx="373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596635" y="2215599"/>
            <a:ext cx="627703" cy="609600"/>
            <a:chOff x="3691823" y="3972927"/>
            <a:chExt cx="627703" cy="609600"/>
          </a:xfrm>
        </p:grpSpPr>
        <p:sp>
          <p:nvSpPr>
            <p:cNvPr id="85" name="Rectangle 84"/>
            <p:cNvSpPr/>
            <p:nvPr/>
          </p:nvSpPr>
          <p:spPr>
            <a:xfrm>
              <a:off x="3691823" y="3972927"/>
              <a:ext cx="627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352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38559" y="4243973"/>
              <a:ext cx="4621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783979" y="4277727"/>
              <a:ext cx="4428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ounded Rectangle 88"/>
          <p:cNvSpPr/>
          <p:nvPr/>
        </p:nvSpPr>
        <p:spPr bwMode="auto">
          <a:xfrm>
            <a:off x="1295400" y="3714750"/>
            <a:ext cx="3224525" cy="37535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357314" y="3762166"/>
            <a:ext cx="3101284" cy="2834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38914" y="3749031"/>
            <a:ext cx="31657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CSA of (Frustum) = 660 cm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0" name="Rounded Rectangle 99"/>
          <p:cNvSpPr/>
          <p:nvPr/>
        </p:nvSpPr>
        <p:spPr bwMode="auto">
          <a:xfrm>
            <a:off x="1444832" y="4171950"/>
            <a:ext cx="2664896" cy="604505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496052" y="4247406"/>
            <a:ext cx="2563045" cy="4565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5607" y="4181934"/>
            <a:ext cx="2677659" cy="609600"/>
            <a:chOff x="476250" y="5484227"/>
            <a:chExt cx="2677659" cy="609600"/>
          </a:xfrm>
        </p:grpSpPr>
        <p:grpSp>
          <p:nvGrpSpPr>
            <p:cNvPr id="93" name="Group 92"/>
            <p:cNvGrpSpPr/>
            <p:nvPr/>
          </p:nvGrpSpPr>
          <p:grpSpPr>
            <a:xfrm>
              <a:off x="1938083" y="5484227"/>
              <a:ext cx="627703" cy="609600"/>
              <a:chOff x="3691823" y="3972927"/>
              <a:chExt cx="627703" cy="6096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3691823" y="3972927"/>
                <a:ext cx="62770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352</a:t>
                </a:r>
                <a:endParaRPr lang="en-US" sz="1600" b="1" dirty="0">
                  <a:solidFill>
                    <a:srgbClr val="0000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738559" y="4243973"/>
                <a:ext cx="4621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7</a:t>
                </a:r>
                <a:endParaRPr lang="en-US" sz="1600" b="1" dirty="0">
                  <a:solidFill>
                    <a:srgbClr val="0000FF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>
                <a:off x="3783979" y="4277727"/>
                <a:ext cx="442855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Rectangle 96"/>
            <p:cNvSpPr/>
            <p:nvPr/>
          </p:nvSpPr>
          <p:spPr>
            <a:xfrm>
              <a:off x="1727587" y="5619750"/>
              <a:ext cx="381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6250" y="5619750"/>
              <a:ext cx="14763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Area of top</a:t>
              </a:r>
              <a:endPara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468109" y="5619750"/>
              <a:ext cx="685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cm</a:t>
              </a:r>
              <a:r>
                <a:rPr lang="pt-BR" sz="1600" b="1" baseline="30000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baseline="30000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58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8" grpId="0"/>
      <p:bldP spid="33" grpId="0"/>
      <p:bldP spid="34" grpId="0"/>
      <p:bldP spid="36" grpId="0"/>
      <p:bldP spid="92" grpId="0" animBg="1"/>
      <p:bldP spid="92" grpId="1" animBg="1"/>
      <p:bldP spid="92" grpId="2" animBg="1"/>
      <p:bldP spid="54" grpId="0" animBg="1"/>
      <p:bldP spid="54" grpId="1" animBg="1"/>
      <p:bldP spid="55" grpId="0" animBg="1"/>
      <p:bldP spid="55" grpId="1" animBg="1"/>
      <p:bldP spid="78" grpId="0"/>
      <p:bldP spid="79" grpId="0"/>
      <p:bldP spid="80" grpId="0"/>
      <p:bldP spid="81" grpId="0"/>
      <p:bldP spid="82" grpId="0"/>
      <p:bldP spid="83" grpId="0"/>
      <p:bldP spid="89" grpId="0" animBg="1"/>
      <p:bldP spid="90" grpId="0" animBg="1"/>
      <p:bldP spid="90" grpId="1" animBg="1"/>
      <p:bldP spid="91" grpId="0"/>
      <p:bldP spid="100" grpId="0" animBg="1"/>
      <p:bldP spid="101" grpId="0" animBg="1"/>
      <p:bldP spid="10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18487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Frustum of Cone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32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19236" y="2335028"/>
            <a:ext cx="597343" cy="246221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 cm</a:t>
            </a:r>
            <a:endParaRPr lang="en-US" sz="10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8057" y="957831"/>
            <a:ext cx="7011693" cy="22137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32927" y="1198137"/>
            <a:ext cx="3133383" cy="21700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2514" y="710024"/>
            <a:ext cx="7620000" cy="2235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78415" y="476402"/>
            <a:ext cx="2343399" cy="2064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06814" y="463345"/>
            <a:ext cx="3956915" cy="2064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5277" y="221140"/>
            <a:ext cx="1344574" cy="2235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255839" y="1204584"/>
            <a:ext cx="2381996" cy="20411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2050" y="4038034"/>
            <a:ext cx="544443" cy="246221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cm</a:t>
            </a:r>
            <a:endParaRPr lang="en-US" sz="10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 flipH="1">
            <a:off x="4035607" y="3161209"/>
            <a:ext cx="658775" cy="261610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 cm</a:t>
            </a:r>
            <a:endParaRPr lang="en-US" sz="11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714" y="151492"/>
            <a:ext cx="8242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container, opened from the top and made up of a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metal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sheet,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in the form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frustum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a cone of height 16 cm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with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radii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its lower and upper ends as 8 cm and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20 cm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respectively.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cost of the milk which can completely fill the container,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at the rate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20 per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litre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Also find the cost of metal sheet used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make the container, if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it costs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8 per 100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Take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3.14)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1000" y="1775996"/>
            <a:ext cx="660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914243" y="2345071"/>
            <a:ext cx="2590958" cy="2060181"/>
            <a:chOff x="6373998" y="1044969"/>
            <a:chExt cx="2008160" cy="1590943"/>
          </a:xfrm>
        </p:grpSpPr>
        <p:sp>
          <p:nvSpPr>
            <p:cNvPr id="34" name="Oval 33"/>
            <p:cNvSpPr/>
            <p:nvPr/>
          </p:nvSpPr>
          <p:spPr>
            <a:xfrm>
              <a:off x="7395932" y="2475230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373998" y="1044969"/>
              <a:ext cx="2008160" cy="1590943"/>
              <a:chOff x="6373998" y="1044969"/>
              <a:chExt cx="2008160" cy="159094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395384" y="1173675"/>
                <a:ext cx="978677" cy="1347275"/>
                <a:chOff x="7395384" y="1173675"/>
                <a:chExt cx="978677" cy="1347275"/>
              </a:xfrm>
            </p:grpSpPr>
            <p:cxnSp>
              <p:nvCxnSpPr>
                <p:cNvPr id="44" name="Straight Connector 43"/>
                <p:cNvCxnSpPr>
                  <a:stCxn id="34" idx="4"/>
                </p:cNvCxnSpPr>
                <p:nvPr/>
              </p:nvCxnSpPr>
              <p:spPr>
                <a:xfrm flipV="1">
                  <a:off x="7418792" y="1186489"/>
                  <a:ext cx="1063" cy="13344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427871" y="1192186"/>
                  <a:ext cx="94619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7395384" y="117367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7402146" y="2504009"/>
                  <a:ext cx="52881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6373998" y="1044969"/>
                <a:ext cx="2008160" cy="1590943"/>
                <a:chOff x="6309105" y="2680958"/>
                <a:chExt cx="2008160" cy="1590943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 flipV="1">
                  <a:off x="6309105" y="2680958"/>
                  <a:ext cx="2008160" cy="1458155"/>
                  <a:chOff x="7322820" y="1308860"/>
                  <a:chExt cx="1508760" cy="1231233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7322820" y="2297083"/>
                    <a:ext cx="1508760" cy="24301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42" name="Straight Connector 41"/>
                  <p:cNvCxnSpPr>
                    <a:stCxn id="41" idx="2"/>
                  </p:cNvCxnSpPr>
                  <p:nvPr/>
                </p:nvCxnSpPr>
                <p:spPr>
                  <a:xfrm flipV="1">
                    <a:off x="7322820" y="1308860"/>
                    <a:ext cx="321085" cy="11097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495563" y="1308862"/>
                    <a:ext cx="330670" cy="10942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Arc 38"/>
                <p:cNvSpPr/>
                <p:nvPr/>
              </p:nvSpPr>
              <p:spPr>
                <a:xfrm>
                  <a:off x="6735674" y="4002883"/>
                  <a:ext cx="1133856" cy="265176"/>
                </a:xfrm>
                <a:prstGeom prst="arc">
                  <a:avLst>
                    <a:gd name="adj1" fmla="val 21561289"/>
                    <a:gd name="adj2" fmla="val 1083880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Arc 39"/>
                <p:cNvSpPr/>
                <p:nvPr/>
              </p:nvSpPr>
              <p:spPr>
                <a:xfrm rot="10800000">
                  <a:off x="6736173" y="4006725"/>
                  <a:ext cx="1133856" cy="265176"/>
                </a:xfrm>
                <a:prstGeom prst="arc">
                  <a:avLst>
                    <a:gd name="adj1" fmla="val 21561289"/>
                    <a:gd name="adj2" fmla="val 10838803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50" name="Rectangle 49"/>
          <p:cNvSpPr/>
          <p:nvPr/>
        </p:nvSpPr>
        <p:spPr>
          <a:xfrm>
            <a:off x="2286000" y="1775996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46970" y="177599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54896" y="1775996"/>
            <a:ext cx="915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427282" y="1775996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682481" y="177599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11091" y="1775996"/>
            <a:ext cx="8966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722840" y="3333750"/>
            <a:ext cx="2933616" cy="57685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3149" y="3489854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Cost = Rate </a:t>
            </a:r>
            <a:r>
              <a:rPr lang="en-IN" b="1" dirty="0" smtClean="0">
                <a:solidFill>
                  <a:prstClr val="white"/>
                </a:solidFill>
                <a:latin typeface="Bookman Old Style"/>
              </a:rPr>
              <a:t>× Volume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640163" y="3530375"/>
            <a:ext cx="684545" cy="282172"/>
          </a:xfrm>
          <a:prstGeom prst="round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85761" y="318770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486077" y="3530375"/>
            <a:ext cx="996488" cy="282172"/>
          </a:xfrm>
          <a:prstGeom prst="round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4733" y="323844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72846" y="1766813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66837" y="176681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09711" y="1766813"/>
            <a:ext cx="915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790282" y="1827406"/>
            <a:ext cx="1568029" cy="247934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To find : Vol.</a:t>
            </a:r>
            <a:endParaRPr lang="en-US" sz="15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20" grpId="0" animBg="1"/>
      <p:bldP spid="20" grpId="1" animBg="1"/>
      <p:bldP spid="59" grpId="0" animBg="1"/>
      <p:bldP spid="59" grpId="1" animBg="1"/>
      <p:bldP spid="9" grpId="0" animBg="1"/>
      <p:bldP spid="13" grpId="0" animBg="1"/>
      <p:bldP spid="1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6" grpId="1" animBg="1"/>
      <p:bldP spid="57" grpId="0"/>
      <p:bldP spid="57" grpId="1"/>
      <p:bldP spid="58" grpId="0" animBg="1"/>
      <p:bldP spid="58" grpId="1" animBg="1"/>
      <p:bldP spid="60" grpId="0"/>
      <p:bldP spid="60" grpId="1"/>
      <p:bldP spid="61" grpId="0" animBg="1"/>
      <p:bldP spid="61" grpId="1" animBg="1"/>
      <p:bldP spid="62" grpId="0"/>
      <p:bldP spid="62" grpId="1"/>
      <p:bldP spid="63" grpId="0"/>
      <p:bldP spid="64" grpId="0"/>
      <p:bldP spid="65" grpId="0"/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3462369" y="1838005"/>
            <a:ext cx="1186965" cy="22634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06446" y="1841515"/>
            <a:ext cx="1079059" cy="21751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779290" y="2271296"/>
            <a:ext cx="381986" cy="1730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277914" y="2274471"/>
            <a:ext cx="215622" cy="1730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787111" y="2274471"/>
            <a:ext cx="215622" cy="1730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223127" y="1813291"/>
            <a:ext cx="1036950" cy="2359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493799" y="2220334"/>
            <a:ext cx="177453" cy="2093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889581" y="1428907"/>
            <a:ext cx="905898" cy="2359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386053" y="2252122"/>
            <a:ext cx="162000" cy="1730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58057" y="952184"/>
            <a:ext cx="7011693" cy="23266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32927" y="1184375"/>
            <a:ext cx="3133383" cy="2445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600" y="2173873"/>
            <a:ext cx="27248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frustum of a cone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59100" y="216119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25472" y="2161193"/>
            <a:ext cx="642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53334" y="2157736"/>
            <a:ext cx="20058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pt-BR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pt-BR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pt-BR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pt-BR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pt-BR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+ r</a:t>
            </a:r>
            <a:r>
              <a:rPr lang="pt-BR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pt-BR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pt-BR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980584" y="2071684"/>
            <a:ext cx="416919" cy="560877"/>
            <a:chOff x="3775343" y="4006261"/>
            <a:chExt cx="416919" cy="560877"/>
          </a:xfrm>
        </p:grpSpPr>
        <p:sp>
          <p:nvSpPr>
            <p:cNvPr id="46" name="Rectangle 45"/>
            <p:cNvSpPr/>
            <p:nvPr/>
          </p:nvSpPr>
          <p:spPr>
            <a:xfrm>
              <a:off x="3775343" y="4006261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2758441" y="2709429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86712" y="2709429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93641" y="2709429"/>
            <a:ext cx="3463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62807" y="2709429"/>
            <a:ext cx="50333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30065" y="2709429"/>
            <a:ext cx="4908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(8</a:t>
            </a:r>
            <a:r>
              <a:rPr lang="pt-BR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72652" y="2709429"/>
            <a:ext cx="7321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3.14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977795" y="2605084"/>
            <a:ext cx="416919" cy="563033"/>
            <a:chOff x="3775343" y="4004105"/>
            <a:chExt cx="416919" cy="563033"/>
          </a:xfrm>
        </p:grpSpPr>
        <p:sp>
          <p:nvSpPr>
            <p:cNvPr id="56" name="Rectangle 55"/>
            <p:cNvSpPr/>
            <p:nvPr/>
          </p:nvSpPr>
          <p:spPr>
            <a:xfrm>
              <a:off x="3775343" y="4004105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217714" y="151492"/>
            <a:ext cx="8242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container, opened from the top and made up of a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metal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sheet,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in the form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frustum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a cone of height 16 cm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with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radii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its lower and upper ends as 8 cm and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20 cm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respectively.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cost of the milk which can completely fill the container,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at the rate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20 per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litre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Also find the cost of metal sheet used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make the container, if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it costs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8 per 100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Take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3.14)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66581" y="2709429"/>
            <a:ext cx="3463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963974" y="2709429"/>
            <a:ext cx="7104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+ 20</a:t>
            </a:r>
            <a:r>
              <a:rPr lang="pt-BR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544465" y="2709429"/>
            <a:ext cx="10791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+ 8 </a:t>
            </a:r>
            <a:r>
              <a:rPr lang="pt-BR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× </a:t>
            </a:r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1000" y="1775996"/>
            <a:ext cx="660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286000" y="1775996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546970" y="177599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54896" y="1775996"/>
            <a:ext cx="915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427282" y="1775996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82481" y="177599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911091" y="1775996"/>
            <a:ext cx="8966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72846" y="1766813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366837" y="176681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509711" y="1766813"/>
            <a:ext cx="915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46020" y="321796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74291" y="321796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981220" y="3217962"/>
            <a:ext cx="3463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150386" y="3217962"/>
            <a:ext cx="50333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17644" y="3217962"/>
            <a:ext cx="57630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(64</a:t>
            </a:r>
            <a:endParaRPr lang="pt-BR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60231" y="3217962"/>
            <a:ext cx="7321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3.14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965374" y="3111011"/>
            <a:ext cx="416919" cy="565639"/>
            <a:chOff x="3775343" y="4001499"/>
            <a:chExt cx="416919" cy="565639"/>
          </a:xfrm>
        </p:grpSpPr>
        <p:sp>
          <p:nvSpPr>
            <p:cNvPr id="107" name="Rectangle 106"/>
            <p:cNvSpPr/>
            <p:nvPr/>
          </p:nvSpPr>
          <p:spPr>
            <a:xfrm>
              <a:off x="3775343" y="4001499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4454160" y="3217962"/>
            <a:ext cx="3463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985286" y="3217962"/>
            <a:ext cx="8519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+ 400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626102" y="3217962"/>
            <a:ext cx="10791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+ 160)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5803955" y="2968434"/>
            <a:ext cx="6282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740867" y="369739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14029" y="369739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57093" y="3697397"/>
            <a:ext cx="553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481980" y="3697397"/>
            <a:ext cx="929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/>
              </a:rPr>
              <a:t>× 624</a:t>
            </a:r>
            <a:endParaRPr lang="pt-BR" sz="16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2926679" y="3583303"/>
            <a:ext cx="493920" cy="588171"/>
            <a:chOff x="3729924" y="3994356"/>
            <a:chExt cx="493920" cy="588171"/>
          </a:xfrm>
        </p:grpSpPr>
        <p:sp>
          <p:nvSpPr>
            <p:cNvPr id="119" name="Rectangle 118"/>
            <p:cNvSpPr/>
            <p:nvPr/>
          </p:nvSpPr>
          <p:spPr>
            <a:xfrm>
              <a:off x="3729924" y="3994356"/>
              <a:ext cx="4939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738559" y="4243973"/>
              <a:ext cx="4621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3848868" y="427772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/>
          <p:cNvCxnSpPr/>
          <p:nvPr/>
        </p:nvCxnSpPr>
        <p:spPr>
          <a:xfrm flipH="1">
            <a:off x="3066075" y="3949307"/>
            <a:ext cx="199284" cy="1057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4763189" y="3796166"/>
            <a:ext cx="386306" cy="1477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683113" y="3543300"/>
            <a:ext cx="5108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208</a:t>
            </a:r>
            <a:endParaRPr lang="en-US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984267" y="369152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3500874" y="3577429"/>
            <a:ext cx="590550" cy="588171"/>
            <a:chOff x="3729924" y="3994356"/>
            <a:chExt cx="590550" cy="588171"/>
          </a:xfrm>
        </p:grpSpPr>
        <p:sp>
          <p:nvSpPr>
            <p:cNvPr id="127" name="Rectangle 126"/>
            <p:cNvSpPr/>
            <p:nvPr/>
          </p:nvSpPr>
          <p:spPr>
            <a:xfrm>
              <a:off x="3729924" y="3994356"/>
              <a:ext cx="5905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314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731379" y="4243973"/>
              <a:ext cx="5877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3816914" y="4277727"/>
              <a:ext cx="427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 flipH="1">
            <a:off x="4782479" y="3478987"/>
            <a:ext cx="14813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749195" y="424349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02929" y="4116600"/>
            <a:ext cx="1810016" cy="30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314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16 × 208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510657" y="4373146"/>
            <a:ext cx="587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3094790" y="4406900"/>
            <a:ext cx="1622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240945" y="4242485"/>
            <a:ext cx="27248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frustum of a cone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478945" y="2861393"/>
            <a:ext cx="3524847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8886" y="2897071"/>
            <a:ext cx="377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v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olume of the frustum of cone?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2352" y="3007178"/>
            <a:ext cx="642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32112" y="3007178"/>
            <a:ext cx="18682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(</a:t>
            </a:r>
            <a:r>
              <a:rPr lang="pt-BR" sz="15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r</a:t>
            </a:r>
            <a:r>
              <a:rPr lang="pt-BR" sz="1500" b="1" baseline="-25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1</a:t>
            </a:r>
            <a:r>
              <a:rPr lang="pt-BR" sz="1500" b="1" baseline="30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pt-BR" sz="15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+ </a:t>
            </a:r>
            <a:r>
              <a:rPr lang="pt-BR" sz="15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r</a:t>
            </a:r>
            <a:r>
              <a:rPr lang="pt-BR" sz="1500" b="1" baseline="-25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baseline="30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pt-BR" sz="15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+ r</a:t>
            </a:r>
            <a:r>
              <a:rPr lang="pt-BR" sz="1500" b="1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1</a:t>
            </a:r>
            <a:r>
              <a:rPr lang="pt-BR" sz="15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r</a:t>
            </a:r>
            <a:r>
              <a:rPr lang="pt-BR" sz="1500" b="1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)</a:t>
            </a:r>
            <a:endParaRPr lang="en-US" sz="15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49241" y="2881160"/>
            <a:ext cx="416919" cy="609600"/>
            <a:chOff x="3775343" y="3972927"/>
            <a:chExt cx="416919" cy="609600"/>
          </a:xfrm>
        </p:grpSpPr>
        <p:sp>
          <p:nvSpPr>
            <p:cNvPr id="37" name="Rectangle 36"/>
            <p:cNvSpPr/>
            <p:nvPr/>
          </p:nvSpPr>
          <p:spPr>
            <a:xfrm>
              <a:off x="3775343" y="397292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510915" y="1719684"/>
            <a:ext cx="2102724" cy="1533525"/>
            <a:chOff x="2914243" y="4810062"/>
            <a:chExt cx="2590958" cy="2105088"/>
          </a:xfrm>
        </p:grpSpPr>
        <p:sp>
          <p:nvSpPr>
            <p:cNvPr id="137" name="Rectangle 136"/>
            <p:cNvSpPr/>
            <p:nvPr/>
          </p:nvSpPr>
          <p:spPr>
            <a:xfrm>
              <a:off x="4359346" y="4810062"/>
              <a:ext cx="632535" cy="295743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 cm</a:t>
              </a:r>
              <a:endParaRPr lang="en-US" sz="8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282599" y="6513066"/>
              <a:ext cx="548537" cy="295743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 cm</a:t>
              </a:r>
              <a:endParaRPr lang="en-US" sz="8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 rot="16200000" flipH="1">
              <a:off x="4029333" y="5637526"/>
              <a:ext cx="819987" cy="372362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16 cm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914243" y="4854969"/>
              <a:ext cx="2590958" cy="2060181"/>
              <a:chOff x="6373998" y="1044969"/>
              <a:chExt cx="2008160" cy="1590943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7395932" y="2475230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6373998" y="1044969"/>
                <a:ext cx="2008160" cy="1590943"/>
                <a:chOff x="6373998" y="1044969"/>
                <a:chExt cx="2008160" cy="1590943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7395384" y="1173675"/>
                  <a:ext cx="978677" cy="1347275"/>
                  <a:chOff x="7395384" y="1173675"/>
                  <a:chExt cx="978677" cy="1347275"/>
                </a:xfrm>
              </p:grpSpPr>
              <p:cxnSp>
                <p:nvCxnSpPr>
                  <p:cNvPr id="151" name="Straight Connector 150"/>
                  <p:cNvCxnSpPr>
                    <a:stCxn id="141" idx="4"/>
                  </p:cNvCxnSpPr>
                  <p:nvPr/>
                </p:nvCxnSpPr>
                <p:spPr>
                  <a:xfrm flipV="1">
                    <a:off x="7418792" y="1186489"/>
                    <a:ext cx="1063" cy="133446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7427871" y="1192186"/>
                    <a:ext cx="94619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Oval 152"/>
                  <p:cNvSpPr/>
                  <p:nvPr/>
                </p:nvSpPr>
                <p:spPr>
                  <a:xfrm>
                    <a:off x="7395384" y="1173675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7402146" y="2504009"/>
                    <a:ext cx="52881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Group 143"/>
                <p:cNvGrpSpPr/>
                <p:nvPr/>
              </p:nvGrpSpPr>
              <p:grpSpPr>
                <a:xfrm>
                  <a:off x="6373998" y="1044969"/>
                  <a:ext cx="2008160" cy="1590943"/>
                  <a:chOff x="6309105" y="2680958"/>
                  <a:chExt cx="2008160" cy="1590943"/>
                </a:xfrm>
              </p:grpSpPr>
              <p:grpSp>
                <p:nvGrpSpPr>
                  <p:cNvPr id="145" name="Group 144"/>
                  <p:cNvGrpSpPr/>
                  <p:nvPr/>
                </p:nvGrpSpPr>
                <p:grpSpPr>
                  <a:xfrm flipV="1">
                    <a:off x="6309105" y="2680958"/>
                    <a:ext cx="2008160" cy="1458155"/>
                    <a:chOff x="7322820" y="1308860"/>
                    <a:chExt cx="1508760" cy="1231233"/>
                  </a:xfrm>
                </p:grpSpPr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7322820" y="2297083"/>
                      <a:ext cx="1508760" cy="24301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cxnSp>
                  <p:nvCxnSpPr>
                    <p:cNvPr id="149" name="Straight Connector 148"/>
                    <p:cNvCxnSpPr>
                      <a:stCxn id="148" idx="2"/>
                    </p:cNvCxnSpPr>
                    <p:nvPr/>
                  </p:nvCxnSpPr>
                  <p:spPr>
                    <a:xfrm flipV="1">
                      <a:off x="7322820" y="1308860"/>
                      <a:ext cx="321085" cy="110972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Straight Connector 149"/>
                    <p:cNvCxnSpPr/>
                    <p:nvPr/>
                  </p:nvCxnSpPr>
                  <p:spPr>
                    <a:xfrm>
                      <a:off x="8495563" y="1308862"/>
                      <a:ext cx="330670" cy="109421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6" name="Arc 145"/>
                  <p:cNvSpPr/>
                  <p:nvPr/>
                </p:nvSpPr>
                <p:spPr>
                  <a:xfrm>
                    <a:off x="6735674" y="4002883"/>
                    <a:ext cx="1133856" cy="265176"/>
                  </a:xfrm>
                  <a:prstGeom prst="arc">
                    <a:avLst>
                      <a:gd name="adj1" fmla="val 21561289"/>
                      <a:gd name="adj2" fmla="val 10838803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47" name="Arc 146"/>
                  <p:cNvSpPr/>
                  <p:nvPr/>
                </p:nvSpPr>
                <p:spPr>
                  <a:xfrm rot="10800000">
                    <a:off x="6736173" y="4006725"/>
                    <a:ext cx="1133856" cy="265176"/>
                  </a:xfrm>
                  <a:prstGeom prst="arc">
                    <a:avLst>
                      <a:gd name="adj1" fmla="val 21561289"/>
                      <a:gd name="adj2" fmla="val 10838803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56" name="Rounded Rectangle 155"/>
          <p:cNvSpPr/>
          <p:nvPr/>
        </p:nvSpPr>
        <p:spPr>
          <a:xfrm>
            <a:off x="4790282" y="1827406"/>
            <a:ext cx="1568029" cy="247934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To find : Vol.</a:t>
            </a:r>
            <a:endParaRPr lang="en-US" sz="15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7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7" grpId="0" animBg="1"/>
      <p:bldP spid="97" grpId="1" animBg="1"/>
      <p:bldP spid="96" grpId="0" animBg="1"/>
      <p:bldP spid="96" grpId="1" animBg="1"/>
      <p:bldP spid="95" grpId="0" animBg="1"/>
      <p:bldP spid="95" grpId="1" animBg="1"/>
      <p:bldP spid="94" grpId="0" animBg="1"/>
      <p:bldP spid="94" grpId="1" animBg="1"/>
      <p:bldP spid="93" grpId="0" animBg="1"/>
      <p:bldP spid="93" grpId="1" animBg="1"/>
      <p:bldP spid="80" grpId="0" animBg="1"/>
      <p:bldP spid="80" grpId="1" animBg="1"/>
      <p:bldP spid="82" grpId="0" animBg="1"/>
      <p:bldP spid="82" grpId="1" animBg="1"/>
      <p:bldP spid="81" grpId="0" animBg="1"/>
      <p:bldP spid="81" grpId="1" animBg="1"/>
      <p:bldP spid="40" grpId="0"/>
      <p:bldP spid="41" grpId="0"/>
      <p:bldP spid="42" grpId="0"/>
      <p:bldP spid="44" grpId="0"/>
      <p:bldP spid="49" grpId="0"/>
      <p:bldP spid="50" grpId="0"/>
      <p:bldP spid="51" grpId="0"/>
      <p:bldP spid="52" grpId="0"/>
      <p:bldP spid="53" grpId="0"/>
      <p:bldP spid="54" grpId="0"/>
      <p:bldP spid="75" grpId="0"/>
      <p:bldP spid="76" grpId="0"/>
      <p:bldP spid="77" grpId="0"/>
      <p:bldP spid="100" grpId="0"/>
      <p:bldP spid="101" grpId="0"/>
      <p:bldP spid="102" grpId="0"/>
      <p:bldP spid="103" grpId="0"/>
      <p:bldP spid="104" grpId="0"/>
      <p:bldP spid="105" grpId="0"/>
      <p:bldP spid="110" grpId="0"/>
      <p:bldP spid="111" grpId="0"/>
      <p:bldP spid="112" grpId="0"/>
      <p:bldP spid="114" grpId="0"/>
      <p:bldP spid="115" grpId="0"/>
      <p:bldP spid="116" grpId="0"/>
      <p:bldP spid="117" grpId="0"/>
      <p:bldP spid="124" grpId="0"/>
      <p:bldP spid="125" grpId="0"/>
      <p:bldP spid="131" grpId="0"/>
      <p:bldP spid="133" grpId="0"/>
      <p:bldP spid="134" grpId="0"/>
      <p:bldP spid="136" grpId="0"/>
      <p:bldP spid="32" grpId="0" animBg="1"/>
      <p:bldP spid="32" grpId="1" animBg="1"/>
      <p:bldP spid="33" grpId="0"/>
      <p:bldP spid="33" grpId="1"/>
      <p:bldP spid="34" grpId="0"/>
      <p:bldP spid="34" grpId="1"/>
      <p:bldP spid="35" grpId="0"/>
      <p:bldP spid="3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Frustum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58057" y="952184"/>
            <a:ext cx="7011693" cy="23266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2927" y="1184375"/>
            <a:ext cx="3133383" cy="2445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7714" y="151492"/>
            <a:ext cx="8242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container, opened from the top and made up of a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metal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sheet,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in the form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frustum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a cone of height 16 cm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with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radii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its lower and upper ends as 8 cm and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20 cm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respectively.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cost of the milk which can completely fill the container,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at the rate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20 per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litre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Also find the cost of metal sheet used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make the container, if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it costs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8 per 100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Take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3.14)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000" y="1775996"/>
            <a:ext cx="660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0" y="1775996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46970" y="177599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54896" y="1775996"/>
            <a:ext cx="915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27282" y="1775996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82481" y="177599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11091" y="1775996"/>
            <a:ext cx="8966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72846" y="1766813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66837" y="176681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09711" y="1766813"/>
            <a:ext cx="915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89250" y="224144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42984" y="2114550"/>
            <a:ext cx="1810016" cy="30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314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16 × 208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50712" y="2371096"/>
            <a:ext cx="587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234845" y="2404850"/>
            <a:ext cx="1622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1000" y="2240435"/>
            <a:ext cx="27248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frustum of a cone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63850" y="32575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94333" y="3257550"/>
            <a:ext cx="1775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10449.92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63850" y="36841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63850" y="453160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24200" y="4531603"/>
            <a:ext cx="2105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10.45 </a:t>
            </a:r>
            <a:r>
              <a:rPr lang="en-US" sz="16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litres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75722" y="277774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49600" y="2650852"/>
            <a:ext cx="12362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1044992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70452" y="2907398"/>
            <a:ext cx="587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252460" y="2941152"/>
            <a:ext cx="1039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 bwMode="auto">
          <a:xfrm>
            <a:off x="467209" y="2808083"/>
            <a:ext cx="2424476" cy="43339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200" y="2829433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1 litre = 1000 cm</a:t>
            </a:r>
            <a:r>
              <a:rPr lang="en-IN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IN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38885" y="3552825"/>
            <a:ext cx="12362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10449.92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85987" y="3809371"/>
            <a:ext cx="727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241745" y="3843125"/>
            <a:ext cx="1039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860395" y="411797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24200" y="4117975"/>
            <a:ext cx="2105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10.44992 </a:t>
            </a:r>
            <a:r>
              <a:rPr lang="en-US" sz="16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litres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25980" y="4539298"/>
            <a:ext cx="2934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frustum of a cone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6510915" y="1719684"/>
            <a:ext cx="2102724" cy="1533525"/>
            <a:chOff x="2914243" y="4810062"/>
            <a:chExt cx="2590958" cy="2105088"/>
          </a:xfrm>
        </p:grpSpPr>
        <p:sp>
          <p:nvSpPr>
            <p:cNvPr id="99" name="Rectangle 98"/>
            <p:cNvSpPr/>
            <p:nvPr/>
          </p:nvSpPr>
          <p:spPr>
            <a:xfrm>
              <a:off x="4359346" y="4810062"/>
              <a:ext cx="632535" cy="295743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 cm</a:t>
              </a:r>
              <a:endParaRPr lang="en-US" sz="8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282599" y="6513066"/>
              <a:ext cx="548537" cy="295743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 cm</a:t>
              </a:r>
              <a:endParaRPr lang="en-US" sz="8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rot="16200000" flipH="1">
              <a:off x="4029333" y="5637526"/>
              <a:ext cx="819987" cy="372362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16 cm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914243" y="4854969"/>
              <a:ext cx="2590958" cy="2060181"/>
              <a:chOff x="6373998" y="1044969"/>
              <a:chExt cx="2008160" cy="1590943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7395932" y="2475230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6373998" y="1044969"/>
                <a:ext cx="2008160" cy="1590943"/>
                <a:chOff x="6373998" y="1044969"/>
                <a:chExt cx="2008160" cy="1590943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7395384" y="1173675"/>
                  <a:ext cx="978677" cy="1347275"/>
                  <a:chOff x="7395384" y="1173675"/>
                  <a:chExt cx="978677" cy="1347275"/>
                </a:xfrm>
              </p:grpSpPr>
              <p:cxnSp>
                <p:nvCxnSpPr>
                  <p:cNvPr id="113" name="Straight Connector 112"/>
                  <p:cNvCxnSpPr>
                    <a:stCxn id="103" idx="4"/>
                  </p:cNvCxnSpPr>
                  <p:nvPr/>
                </p:nvCxnSpPr>
                <p:spPr>
                  <a:xfrm flipV="1">
                    <a:off x="7418792" y="1186489"/>
                    <a:ext cx="1063" cy="133446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7427871" y="1192186"/>
                    <a:ext cx="94619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Oval 114"/>
                  <p:cNvSpPr/>
                  <p:nvPr/>
                </p:nvSpPr>
                <p:spPr>
                  <a:xfrm>
                    <a:off x="7395384" y="1173675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7402146" y="2504009"/>
                    <a:ext cx="52881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373998" y="1044969"/>
                  <a:ext cx="2008160" cy="1590943"/>
                  <a:chOff x="6309105" y="2680958"/>
                  <a:chExt cx="2008160" cy="1590943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 flipV="1">
                    <a:off x="6309105" y="2680958"/>
                    <a:ext cx="2008160" cy="1458155"/>
                    <a:chOff x="7322820" y="1308860"/>
                    <a:chExt cx="1508760" cy="1231233"/>
                  </a:xfrm>
                </p:grpSpPr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7322820" y="2297083"/>
                      <a:ext cx="1508760" cy="24301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cxnSp>
                  <p:nvCxnSpPr>
                    <p:cNvPr id="111" name="Straight Connector 110"/>
                    <p:cNvCxnSpPr>
                      <a:stCxn id="110" idx="2"/>
                    </p:cNvCxnSpPr>
                    <p:nvPr/>
                  </p:nvCxnSpPr>
                  <p:spPr>
                    <a:xfrm flipV="1">
                      <a:off x="7322820" y="1308860"/>
                      <a:ext cx="321085" cy="110972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>
                      <a:off x="8495563" y="1308862"/>
                      <a:ext cx="330670" cy="109421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8" name="Arc 107"/>
                  <p:cNvSpPr/>
                  <p:nvPr/>
                </p:nvSpPr>
                <p:spPr>
                  <a:xfrm>
                    <a:off x="6735674" y="4002883"/>
                    <a:ext cx="1133856" cy="265176"/>
                  </a:xfrm>
                  <a:prstGeom prst="arc">
                    <a:avLst>
                      <a:gd name="adj1" fmla="val 21561289"/>
                      <a:gd name="adj2" fmla="val 10838803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9" name="Arc 108"/>
                  <p:cNvSpPr/>
                  <p:nvPr/>
                </p:nvSpPr>
                <p:spPr>
                  <a:xfrm rot="10800000">
                    <a:off x="6736173" y="4006725"/>
                    <a:ext cx="1133856" cy="265176"/>
                  </a:xfrm>
                  <a:prstGeom prst="arc">
                    <a:avLst>
                      <a:gd name="adj1" fmla="val 21561289"/>
                      <a:gd name="adj2" fmla="val 10838803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17" name="Rectangle 116"/>
          <p:cNvSpPr/>
          <p:nvPr/>
        </p:nvSpPr>
        <p:spPr>
          <a:xfrm>
            <a:off x="4300537" y="3630569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litres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4790282" y="1827406"/>
            <a:ext cx="1568029" cy="247934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To find : Vol.</a:t>
            </a:r>
            <a:endParaRPr lang="en-US" sz="15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 animBg="1"/>
      <p:bldP spid="52" grpId="1" animBg="1"/>
      <p:bldP spid="53" grpId="0"/>
      <p:bldP spid="53" grpId="1"/>
      <p:bldP spid="54" grpId="0"/>
      <p:bldP spid="55" grpId="0"/>
      <p:bldP spid="57" grpId="0"/>
      <p:bldP spid="58" grpId="0"/>
      <p:bldP spid="59" grpId="0"/>
      <p:bldP spid="117" grpId="0"/>
      <p:bldP spid="1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386719" y="4119401"/>
            <a:ext cx="6783062" cy="256795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598867" y="2524668"/>
            <a:ext cx="2306985" cy="2430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427369" y="2997257"/>
            <a:ext cx="618745" cy="23926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65092" y="2145544"/>
            <a:ext cx="4121385" cy="2631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272933" y="2985294"/>
            <a:ext cx="914962" cy="2631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58057" y="952184"/>
            <a:ext cx="7011693" cy="23266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2927" y="1184375"/>
            <a:ext cx="3133383" cy="2445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255839" y="1191641"/>
            <a:ext cx="2381996" cy="22999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7714" y="151492"/>
            <a:ext cx="8242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container, opened from the top and made up of a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metal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sheet,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in the form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frustum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a cone of height 16 cm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with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radii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its lower and upper ends as 8 cm and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20 cm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respectively.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cost of the milk which can completely fill the container,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at the rate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20 per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litre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Also find the cost of metal sheet used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make the container, if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it costs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8 per 100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Take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3.14)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1000" y="1775996"/>
            <a:ext cx="660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0" y="1775996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46970" y="177599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54896" y="1775996"/>
            <a:ext cx="915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27282" y="1775996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82481" y="177599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11091" y="1775996"/>
            <a:ext cx="8966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72846" y="1766813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66837" y="176681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09711" y="1766813"/>
            <a:ext cx="915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85820" y="21145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05175" y="2114550"/>
            <a:ext cx="2105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10.45 </a:t>
            </a:r>
            <a:r>
              <a:rPr lang="en-US" sz="16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litres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6936" y="2122245"/>
            <a:ext cx="2934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frustum of a cone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55585" y="294761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27020" y="2955305"/>
            <a:ext cx="6416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Cost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05736" y="2947610"/>
            <a:ext cx="7755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Rate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01107" y="2947610"/>
            <a:ext cx="3921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32602" y="2947610"/>
            <a:ext cx="1142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58515" y="339306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87539" y="3393063"/>
            <a:ext cx="464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67175" y="3393063"/>
            <a:ext cx="3921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98670" y="3393063"/>
            <a:ext cx="1142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10.45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58515" y="374734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87538" y="3747342"/>
            <a:ext cx="1084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Rs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 209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2454" y="4084920"/>
            <a:ext cx="68944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Cost of the milk which can completely fill the container is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Rs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. 209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37902" y="4054498"/>
            <a:ext cx="433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baseline="-25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510915" y="1719684"/>
            <a:ext cx="2102724" cy="1533525"/>
            <a:chOff x="2914243" y="4810062"/>
            <a:chExt cx="2590958" cy="2105088"/>
          </a:xfrm>
        </p:grpSpPr>
        <p:sp>
          <p:nvSpPr>
            <p:cNvPr id="79" name="Rectangle 78"/>
            <p:cNvSpPr/>
            <p:nvPr/>
          </p:nvSpPr>
          <p:spPr>
            <a:xfrm>
              <a:off x="4359346" y="4810062"/>
              <a:ext cx="632535" cy="295743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 cm</a:t>
              </a:r>
              <a:endParaRPr lang="en-US" sz="8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282599" y="6513066"/>
              <a:ext cx="548537" cy="295743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 cm</a:t>
              </a:r>
              <a:endParaRPr lang="en-US" sz="8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 flipH="1">
              <a:off x="4029333" y="5637526"/>
              <a:ext cx="819987" cy="372362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16 cm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914243" y="4854969"/>
              <a:ext cx="2590958" cy="2060181"/>
              <a:chOff x="6373998" y="1044969"/>
              <a:chExt cx="2008160" cy="159094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7395932" y="2475230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6373998" y="1044969"/>
                <a:ext cx="2008160" cy="1590943"/>
                <a:chOff x="6373998" y="1044969"/>
                <a:chExt cx="2008160" cy="159094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7395384" y="1173675"/>
                  <a:ext cx="978677" cy="1347275"/>
                  <a:chOff x="7395384" y="1173675"/>
                  <a:chExt cx="978677" cy="1347275"/>
                </a:xfrm>
              </p:grpSpPr>
              <p:cxnSp>
                <p:nvCxnSpPr>
                  <p:cNvPr id="93" name="Straight Connector 92"/>
                  <p:cNvCxnSpPr>
                    <a:stCxn id="83" idx="4"/>
                  </p:cNvCxnSpPr>
                  <p:nvPr/>
                </p:nvCxnSpPr>
                <p:spPr>
                  <a:xfrm flipV="1">
                    <a:off x="7418792" y="1186489"/>
                    <a:ext cx="1063" cy="133446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427871" y="1192186"/>
                    <a:ext cx="94619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/>
                  <p:cNvSpPr/>
                  <p:nvPr/>
                </p:nvSpPr>
                <p:spPr>
                  <a:xfrm>
                    <a:off x="7395384" y="1173675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402146" y="2504009"/>
                    <a:ext cx="52881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6373998" y="1044969"/>
                  <a:ext cx="2008160" cy="1590943"/>
                  <a:chOff x="6309105" y="2680958"/>
                  <a:chExt cx="2008160" cy="1590943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 flipV="1">
                    <a:off x="6309105" y="2680958"/>
                    <a:ext cx="2008160" cy="1458155"/>
                    <a:chOff x="7322820" y="1308860"/>
                    <a:chExt cx="1508760" cy="1231233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7322820" y="2297083"/>
                      <a:ext cx="1508760" cy="24301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cxnSp>
                  <p:nvCxnSpPr>
                    <p:cNvPr id="91" name="Straight Connector 90"/>
                    <p:cNvCxnSpPr>
                      <a:stCxn id="90" idx="2"/>
                    </p:cNvCxnSpPr>
                    <p:nvPr/>
                  </p:nvCxnSpPr>
                  <p:spPr>
                    <a:xfrm flipV="1">
                      <a:off x="7322820" y="1308860"/>
                      <a:ext cx="321085" cy="110972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8495563" y="1308862"/>
                      <a:ext cx="330670" cy="109421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8" name="Arc 87"/>
                  <p:cNvSpPr/>
                  <p:nvPr/>
                </p:nvSpPr>
                <p:spPr>
                  <a:xfrm>
                    <a:off x="6735674" y="4002883"/>
                    <a:ext cx="1133856" cy="265176"/>
                  </a:xfrm>
                  <a:prstGeom prst="arc">
                    <a:avLst>
                      <a:gd name="adj1" fmla="val 21561289"/>
                      <a:gd name="adj2" fmla="val 10838803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9" name="Arc 88"/>
                  <p:cNvSpPr/>
                  <p:nvPr/>
                </p:nvSpPr>
                <p:spPr>
                  <a:xfrm rot="10800000">
                    <a:off x="6736173" y="4006725"/>
                    <a:ext cx="1133856" cy="265176"/>
                  </a:xfrm>
                  <a:prstGeom prst="arc">
                    <a:avLst>
                      <a:gd name="adj1" fmla="val 21561289"/>
                      <a:gd name="adj2" fmla="val 10838803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97" name="Rectangle 96"/>
          <p:cNvSpPr/>
          <p:nvPr/>
        </p:nvSpPr>
        <p:spPr>
          <a:xfrm>
            <a:off x="2550094" y="2486684"/>
            <a:ext cx="24248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Rate =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Rs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 20 per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litre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836827" y="3393063"/>
            <a:ext cx="2933616" cy="42074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7136" y="3393063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Cost = Rate </a:t>
            </a:r>
            <a:r>
              <a:rPr lang="en-IN" b="1" dirty="0" smtClean="0">
                <a:solidFill>
                  <a:prstClr val="white"/>
                </a:solidFill>
                <a:latin typeface="Bookman Old Style"/>
              </a:rPr>
              <a:t>× Volume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8" grpId="0" animBg="1"/>
      <p:bldP spid="98" grpId="1" animBg="1"/>
      <p:bldP spid="56" grpId="0" animBg="1"/>
      <p:bldP spid="56" grpId="1" animBg="1"/>
      <p:bldP spid="55" grpId="0" animBg="1"/>
      <p:bldP spid="55" grpId="1" animBg="1"/>
      <p:bldP spid="54" grpId="0" animBg="1"/>
      <p:bldP spid="54" grpId="1" animBg="1"/>
      <p:bldP spid="2" grpId="0" animBg="1"/>
      <p:bldP spid="3" grpId="0" animBg="1"/>
      <p:bldP spid="47" grpId="0" animBg="1"/>
      <p:bldP spid="47" grpId="1" animBg="1"/>
      <p:bldP spid="40" grpId="0"/>
      <p:bldP spid="42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7" grpId="0"/>
      <p:bldP spid="58" grpId="0"/>
      <p:bldP spid="97" grpId="0"/>
      <p:bldP spid="37" grpId="0" animBg="1"/>
      <p:bldP spid="37" grpId="1" animBg="1"/>
      <p:bldP spid="38" grpId="0"/>
      <p:bldP spid="3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14823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</a:t>
            </a: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Frustum of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Cone (PART II)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rapezoid 22"/>
          <p:cNvSpPr/>
          <p:nvPr/>
        </p:nvSpPr>
        <p:spPr>
          <a:xfrm rot="10800000">
            <a:off x="6500400" y="1874677"/>
            <a:ext cx="2124457" cy="1370173"/>
          </a:xfrm>
          <a:custGeom>
            <a:avLst/>
            <a:gdLst>
              <a:gd name="connsiteX0" fmla="*/ 0 w 2403106"/>
              <a:gd name="connsiteY0" fmla="*/ 1824052 h 1824052"/>
              <a:gd name="connsiteX1" fmla="*/ 456013 w 2403106"/>
              <a:gd name="connsiteY1" fmla="*/ 0 h 1824052"/>
              <a:gd name="connsiteX2" fmla="*/ 1947093 w 2403106"/>
              <a:gd name="connsiteY2" fmla="*/ 0 h 1824052"/>
              <a:gd name="connsiteX3" fmla="*/ 2403106 w 2403106"/>
              <a:gd name="connsiteY3" fmla="*/ 1824052 h 1824052"/>
              <a:gd name="connsiteX4" fmla="*/ 0 w 2403106"/>
              <a:gd name="connsiteY4" fmla="*/ 1824052 h 1824052"/>
              <a:gd name="connsiteX0" fmla="*/ 0 w 2403106"/>
              <a:gd name="connsiteY0" fmla="*/ 1824052 h 1824052"/>
              <a:gd name="connsiteX1" fmla="*/ 456013 w 2403106"/>
              <a:gd name="connsiteY1" fmla="*/ 0 h 1824052"/>
              <a:gd name="connsiteX2" fmla="*/ 1947093 w 2403106"/>
              <a:gd name="connsiteY2" fmla="*/ 0 h 1824052"/>
              <a:gd name="connsiteX3" fmla="*/ 2403106 w 2403106"/>
              <a:gd name="connsiteY3" fmla="*/ 1824052 h 1824052"/>
              <a:gd name="connsiteX4" fmla="*/ 0 w 2403106"/>
              <a:gd name="connsiteY4" fmla="*/ 1824052 h 1824052"/>
              <a:gd name="connsiteX0" fmla="*/ 0 w 2403106"/>
              <a:gd name="connsiteY0" fmla="*/ 1824052 h 1824052"/>
              <a:gd name="connsiteX1" fmla="*/ 456013 w 2403106"/>
              <a:gd name="connsiteY1" fmla="*/ 0 h 1824052"/>
              <a:gd name="connsiteX2" fmla="*/ 1947093 w 2403106"/>
              <a:gd name="connsiteY2" fmla="*/ 0 h 1824052"/>
              <a:gd name="connsiteX3" fmla="*/ 2403106 w 2403106"/>
              <a:gd name="connsiteY3" fmla="*/ 1824052 h 1824052"/>
              <a:gd name="connsiteX4" fmla="*/ 0 w 2403106"/>
              <a:gd name="connsiteY4" fmla="*/ 1824052 h 1824052"/>
              <a:gd name="connsiteX0" fmla="*/ 0 w 2403106"/>
              <a:gd name="connsiteY0" fmla="*/ 1824052 h 1824052"/>
              <a:gd name="connsiteX1" fmla="*/ 456013 w 2403106"/>
              <a:gd name="connsiteY1" fmla="*/ 0 h 1824052"/>
              <a:gd name="connsiteX2" fmla="*/ 1947093 w 2403106"/>
              <a:gd name="connsiteY2" fmla="*/ 0 h 1824052"/>
              <a:gd name="connsiteX3" fmla="*/ 2403106 w 2403106"/>
              <a:gd name="connsiteY3" fmla="*/ 1824052 h 1824052"/>
              <a:gd name="connsiteX4" fmla="*/ 0 w 2403106"/>
              <a:gd name="connsiteY4" fmla="*/ 1824052 h 1824052"/>
              <a:gd name="connsiteX0" fmla="*/ 0 w 2403106"/>
              <a:gd name="connsiteY0" fmla="*/ 1824052 h 1824052"/>
              <a:gd name="connsiteX1" fmla="*/ 456013 w 2403106"/>
              <a:gd name="connsiteY1" fmla="*/ 0 h 1824052"/>
              <a:gd name="connsiteX2" fmla="*/ 1947093 w 2403106"/>
              <a:gd name="connsiteY2" fmla="*/ 0 h 1824052"/>
              <a:gd name="connsiteX3" fmla="*/ 2403106 w 2403106"/>
              <a:gd name="connsiteY3" fmla="*/ 1824052 h 1824052"/>
              <a:gd name="connsiteX4" fmla="*/ 0 w 2403106"/>
              <a:gd name="connsiteY4" fmla="*/ 1824052 h 1824052"/>
              <a:gd name="connsiteX0" fmla="*/ 0 w 2403106"/>
              <a:gd name="connsiteY0" fmla="*/ 1824052 h 1824052"/>
              <a:gd name="connsiteX1" fmla="*/ 456013 w 2403106"/>
              <a:gd name="connsiteY1" fmla="*/ 0 h 1824052"/>
              <a:gd name="connsiteX2" fmla="*/ 1947093 w 2403106"/>
              <a:gd name="connsiteY2" fmla="*/ 0 h 1824052"/>
              <a:gd name="connsiteX3" fmla="*/ 2403106 w 2403106"/>
              <a:gd name="connsiteY3" fmla="*/ 1824052 h 1824052"/>
              <a:gd name="connsiteX4" fmla="*/ 0 w 2403106"/>
              <a:gd name="connsiteY4" fmla="*/ 1824052 h 1824052"/>
              <a:gd name="connsiteX0" fmla="*/ 0 w 2403106"/>
              <a:gd name="connsiteY0" fmla="*/ 1824052 h 1824052"/>
              <a:gd name="connsiteX1" fmla="*/ 456013 w 2403106"/>
              <a:gd name="connsiteY1" fmla="*/ 0 h 1824052"/>
              <a:gd name="connsiteX2" fmla="*/ 1947093 w 2403106"/>
              <a:gd name="connsiteY2" fmla="*/ 0 h 1824052"/>
              <a:gd name="connsiteX3" fmla="*/ 2403106 w 2403106"/>
              <a:gd name="connsiteY3" fmla="*/ 1824052 h 1824052"/>
              <a:gd name="connsiteX4" fmla="*/ 0 w 2403106"/>
              <a:gd name="connsiteY4" fmla="*/ 1824052 h 1824052"/>
              <a:gd name="connsiteX0" fmla="*/ 0 w 2403106"/>
              <a:gd name="connsiteY0" fmla="*/ 1824052 h 1926710"/>
              <a:gd name="connsiteX1" fmla="*/ 456013 w 2403106"/>
              <a:gd name="connsiteY1" fmla="*/ 0 h 1926710"/>
              <a:gd name="connsiteX2" fmla="*/ 1947093 w 2403106"/>
              <a:gd name="connsiteY2" fmla="*/ 0 h 1926710"/>
              <a:gd name="connsiteX3" fmla="*/ 2403106 w 2403106"/>
              <a:gd name="connsiteY3" fmla="*/ 1824052 h 1926710"/>
              <a:gd name="connsiteX4" fmla="*/ 0 w 2403106"/>
              <a:gd name="connsiteY4" fmla="*/ 1824052 h 1926710"/>
              <a:gd name="connsiteX0" fmla="*/ 0 w 2403106"/>
              <a:gd name="connsiteY0" fmla="*/ 1824052 h 1988479"/>
              <a:gd name="connsiteX1" fmla="*/ 456013 w 2403106"/>
              <a:gd name="connsiteY1" fmla="*/ 0 h 1988479"/>
              <a:gd name="connsiteX2" fmla="*/ 1947093 w 2403106"/>
              <a:gd name="connsiteY2" fmla="*/ 0 h 1988479"/>
              <a:gd name="connsiteX3" fmla="*/ 2403106 w 2403106"/>
              <a:gd name="connsiteY3" fmla="*/ 1824052 h 1988479"/>
              <a:gd name="connsiteX4" fmla="*/ 0 w 2403106"/>
              <a:gd name="connsiteY4" fmla="*/ 1824052 h 1988479"/>
              <a:gd name="connsiteX0" fmla="*/ 0 w 2403106"/>
              <a:gd name="connsiteY0" fmla="*/ 1824052 h 1998181"/>
              <a:gd name="connsiteX1" fmla="*/ 456013 w 2403106"/>
              <a:gd name="connsiteY1" fmla="*/ 0 h 1998181"/>
              <a:gd name="connsiteX2" fmla="*/ 1947093 w 2403106"/>
              <a:gd name="connsiteY2" fmla="*/ 0 h 1998181"/>
              <a:gd name="connsiteX3" fmla="*/ 2403106 w 2403106"/>
              <a:gd name="connsiteY3" fmla="*/ 1824052 h 1998181"/>
              <a:gd name="connsiteX4" fmla="*/ 0 w 2403106"/>
              <a:gd name="connsiteY4" fmla="*/ 1824052 h 1998181"/>
              <a:gd name="connsiteX0" fmla="*/ 0 w 2417393"/>
              <a:gd name="connsiteY0" fmla="*/ 1814527 h 1993510"/>
              <a:gd name="connsiteX1" fmla="*/ 470300 w 2417393"/>
              <a:gd name="connsiteY1" fmla="*/ 0 h 1993510"/>
              <a:gd name="connsiteX2" fmla="*/ 1961380 w 2417393"/>
              <a:gd name="connsiteY2" fmla="*/ 0 h 1993510"/>
              <a:gd name="connsiteX3" fmla="*/ 2417393 w 2417393"/>
              <a:gd name="connsiteY3" fmla="*/ 1824052 h 1993510"/>
              <a:gd name="connsiteX4" fmla="*/ 0 w 2417393"/>
              <a:gd name="connsiteY4" fmla="*/ 1814527 h 1993510"/>
              <a:gd name="connsiteX0" fmla="*/ 0 w 2426918"/>
              <a:gd name="connsiteY0" fmla="*/ 1814527 h 1992283"/>
              <a:gd name="connsiteX1" fmla="*/ 470300 w 2426918"/>
              <a:gd name="connsiteY1" fmla="*/ 0 h 1992283"/>
              <a:gd name="connsiteX2" fmla="*/ 1961380 w 2426918"/>
              <a:gd name="connsiteY2" fmla="*/ 0 h 1992283"/>
              <a:gd name="connsiteX3" fmla="*/ 2426918 w 2426918"/>
              <a:gd name="connsiteY3" fmla="*/ 1821671 h 1992283"/>
              <a:gd name="connsiteX4" fmla="*/ 0 w 2426918"/>
              <a:gd name="connsiteY4" fmla="*/ 1814527 h 1992283"/>
              <a:gd name="connsiteX0" fmla="*/ 0 w 2426918"/>
              <a:gd name="connsiteY0" fmla="*/ 1814527 h 1992283"/>
              <a:gd name="connsiteX1" fmla="*/ 470300 w 2426918"/>
              <a:gd name="connsiteY1" fmla="*/ 0 h 1992283"/>
              <a:gd name="connsiteX2" fmla="*/ 1961380 w 2426918"/>
              <a:gd name="connsiteY2" fmla="*/ 0 h 1992283"/>
              <a:gd name="connsiteX3" fmla="*/ 2426918 w 2426918"/>
              <a:gd name="connsiteY3" fmla="*/ 1821671 h 1992283"/>
              <a:gd name="connsiteX4" fmla="*/ 0 w 2426918"/>
              <a:gd name="connsiteY4" fmla="*/ 1814527 h 1992283"/>
              <a:gd name="connsiteX0" fmla="*/ 0 w 2426918"/>
              <a:gd name="connsiteY0" fmla="*/ 1814527 h 1992283"/>
              <a:gd name="connsiteX1" fmla="*/ 470300 w 2426918"/>
              <a:gd name="connsiteY1" fmla="*/ 0 h 1992283"/>
              <a:gd name="connsiteX2" fmla="*/ 1961380 w 2426918"/>
              <a:gd name="connsiteY2" fmla="*/ 0 h 1992283"/>
              <a:gd name="connsiteX3" fmla="*/ 2426918 w 2426918"/>
              <a:gd name="connsiteY3" fmla="*/ 1821671 h 1992283"/>
              <a:gd name="connsiteX4" fmla="*/ 0 w 2426918"/>
              <a:gd name="connsiteY4" fmla="*/ 1814527 h 1992283"/>
              <a:gd name="connsiteX0" fmla="*/ 0 w 2426918"/>
              <a:gd name="connsiteY0" fmla="*/ 2020624 h 2198380"/>
              <a:gd name="connsiteX1" fmla="*/ 470300 w 2426918"/>
              <a:gd name="connsiteY1" fmla="*/ 206097 h 2198380"/>
              <a:gd name="connsiteX2" fmla="*/ 1267225 w 2426918"/>
              <a:gd name="connsiteY2" fmla="*/ 11045 h 2198380"/>
              <a:gd name="connsiteX3" fmla="*/ 1961380 w 2426918"/>
              <a:gd name="connsiteY3" fmla="*/ 206097 h 2198380"/>
              <a:gd name="connsiteX4" fmla="*/ 2426918 w 2426918"/>
              <a:gd name="connsiteY4" fmla="*/ 2027768 h 2198380"/>
              <a:gd name="connsiteX5" fmla="*/ 0 w 2426918"/>
              <a:gd name="connsiteY5" fmla="*/ 2020624 h 2198380"/>
              <a:gd name="connsiteX0" fmla="*/ 0 w 2426918"/>
              <a:gd name="connsiteY0" fmla="*/ 2020319 h 2198075"/>
              <a:gd name="connsiteX1" fmla="*/ 470300 w 2426918"/>
              <a:gd name="connsiteY1" fmla="*/ 205792 h 2198075"/>
              <a:gd name="connsiteX2" fmla="*/ 1267225 w 2426918"/>
              <a:gd name="connsiteY2" fmla="*/ 10740 h 2198075"/>
              <a:gd name="connsiteX3" fmla="*/ 1961380 w 2426918"/>
              <a:gd name="connsiteY3" fmla="*/ 205792 h 2198075"/>
              <a:gd name="connsiteX4" fmla="*/ 2426918 w 2426918"/>
              <a:gd name="connsiteY4" fmla="*/ 2027463 h 2198075"/>
              <a:gd name="connsiteX5" fmla="*/ 0 w 2426918"/>
              <a:gd name="connsiteY5" fmla="*/ 2020319 h 2198075"/>
              <a:gd name="connsiteX0" fmla="*/ 0 w 2426918"/>
              <a:gd name="connsiteY0" fmla="*/ 2028427 h 2206183"/>
              <a:gd name="connsiteX1" fmla="*/ 561006 w 2426918"/>
              <a:gd name="connsiteY1" fmla="*/ 190748 h 2206183"/>
              <a:gd name="connsiteX2" fmla="*/ 1267225 w 2426918"/>
              <a:gd name="connsiteY2" fmla="*/ 18848 h 2206183"/>
              <a:gd name="connsiteX3" fmla="*/ 1961380 w 2426918"/>
              <a:gd name="connsiteY3" fmla="*/ 213900 h 2206183"/>
              <a:gd name="connsiteX4" fmla="*/ 2426918 w 2426918"/>
              <a:gd name="connsiteY4" fmla="*/ 2035571 h 2206183"/>
              <a:gd name="connsiteX5" fmla="*/ 0 w 2426918"/>
              <a:gd name="connsiteY5" fmla="*/ 2028427 h 2206183"/>
              <a:gd name="connsiteX0" fmla="*/ 0 w 2426918"/>
              <a:gd name="connsiteY0" fmla="*/ 2009579 h 2187335"/>
              <a:gd name="connsiteX1" fmla="*/ 561006 w 2426918"/>
              <a:gd name="connsiteY1" fmla="*/ 171900 h 2187335"/>
              <a:gd name="connsiteX2" fmla="*/ 1267225 w 2426918"/>
              <a:gd name="connsiteY2" fmla="*/ 0 h 2187335"/>
              <a:gd name="connsiteX3" fmla="*/ 1961380 w 2426918"/>
              <a:gd name="connsiteY3" fmla="*/ 195052 h 2187335"/>
              <a:gd name="connsiteX4" fmla="*/ 2426918 w 2426918"/>
              <a:gd name="connsiteY4" fmla="*/ 2016723 h 2187335"/>
              <a:gd name="connsiteX5" fmla="*/ 0 w 2426918"/>
              <a:gd name="connsiteY5" fmla="*/ 2009579 h 2187335"/>
              <a:gd name="connsiteX0" fmla="*/ 0 w 2426918"/>
              <a:gd name="connsiteY0" fmla="*/ 2009579 h 2187335"/>
              <a:gd name="connsiteX1" fmla="*/ 561006 w 2426918"/>
              <a:gd name="connsiteY1" fmla="*/ 171900 h 2187335"/>
              <a:gd name="connsiteX2" fmla="*/ 1267225 w 2426918"/>
              <a:gd name="connsiteY2" fmla="*/ 0 h 2187335"/>
              <a:gd name="connsiteX3" fmla="*/ 1903329 w 2426918"/>
              <a:gd name="connsiteY3" fmla="*/ 195052 h 2187335"/>
              <a:gd name="connsiteX4" fmla="*/ 2426918 w 2426918"/>
              <a:gd name="connsiteY4" fmla="*/ 2016723 h 2187335"/>
              <a:gd name="connsiteX5" fmla="*/ 0 w 2426918"/>
              <a:gd name="connsiteY5" fmla="*/ 2009579 h 2187335"/>
              <a:gd name="connsiteX0" fmla="*/ 0 w 2426918"/>
              <a:gd name="connsiteY0" fmla="*/ 2009579 h 2187335"/>
              <a:gd name="connsiteX1" fmla="*/ 561006 w 2426918"/>
              <a:gd name="connsiteY1" fmla="*/ 171900 h 2187335"/>
              <a:gd name="connsiteX2" fmla="*/ 1267225 w 2426918"/>
              <a:gd name="connsiteY2" fmla="*/ 0 h 2187335"/>
              <a:gd name="connsiteX3" fmla="*/ 1903329 w 2426918"/>
              <a:gd name="connsiteY3" fmla="*/ 195052 h 2187335"/>
              <a:gd name="connsiteX4" fmla="*/ 2426918 w 2426918"/>
              <a:gd name="connsiteY4" fmla="*/ 2016723 h 2187335"/>
              <a:gd name="connsiteX5" fmla="*/ 0 w 2426918"/>
              <a:gd name="connsiteY5" fmla="*/ 2009579 h 2187335"/>
              <a:gd name="connsiteX0" fmla="*/ 0 w 2426918"/>
              <a:gd name="connsiteY0" fmla="*/ 1991393 h 2169149"/>
              <a:gd name="connsiteX1" fmla="*/ 561006 w 2426918"/>
              <a:gd name="connsiteY1" fmla="*/ 153714 h 2169149"/>
              <a:gd name="connsiteX2" fmla="*/ 1267225 w 2426918"/>
              <a:gd name="connsiteY2" fmla="*/ 335 h 2169149"/>
              <a:gd name="connsiteX3" fmla="*/ 1903329 w 2426918"/>
              <a:gd name="connsiteY3" fmla="*/ 176866 h 2169149"/>
              <a:gd name="connsiteX4" fmla="*/ 2426918 w 2426918"/>
              <a:gd name="connsiteY4" fmla="*/ 1998537 h 2169149"/>
              <a:gd name="connsiteX5" fmla="*/ 0 w 2426918"/>
              <a:gd name="connsiteY5" fmla="*/ 1991393 h 2169149"/>
              <a:gd name="connsiteX0" fmla="*/ 0 w 2426918"/>
              <a:gd name="connsiteY0" fmla="*/ 1991393 h 2040746"/>
              <a:gd name="connsiteX1" fmla="*/ 561006 w 2426918"/>
              <a:gd name="connsiteY1" fmla="*/ 153714 h 2040746"/>
              <a:gd name="connsiteX2" fmla="*/ 1267225 w 2426918"/>
              <a:gd name="connsiteY2" fmla="*/ 335 h 2040746"/>
              <a:gd name="connsiteX3" fmla="*/ 1903329 w 2426918"/>
              <a:gd name="connsiteY3" fmla="*/ 176866 h 2040746"/>
              <a:gd name="connsiteX4" fmla="*/ 2426918 w 2426918"/>
              <a:gd name="connsiteY4" fmla="*/ 1998537 h 2040746"/>
              <a:gd name="connsiteX5" fmla="*/ 0 w 2426918"/>
              <a:gd name="connsiteY5" fmla="*/ 1991393 h 2040746"/>
              <a:gd name="connsiteX0" fmla="*/ 830 w 2427748"/>
              <a:gd name="connsiteY0" fmla="*/ 1991393 h 1998537"/>
              <a:gd name="connsiteX1" fmla="*/ 561836 w 2427748"/>
              <a:gd name="connsiteY1" fmla="*/ 153714 h 1998537"/>
              <a:gd name="connsiteX2" fmla="*/ 1268055 w 2427748"/>
              <a:gd name="connsiteY2" fmla="*/ 335 h 1998537"/>
              <a:gd name="connsiteX3" fmla="*/ 1904159 w 2427748"/>
              <a:gd name="connsiteY3" fmla="*/ 176866 h 1998537"/>
              <a:gd name="connsiteX4" fmla="*/ 2427748 w 2427748"/>
              <a:gd name="connsiteY4" fmla="*/ 1998537 h 1998537"/>
              <a:gd name="connsiteX5" fmla="*/ 830 w 2427748"/>
              <a:gd name="connsiteY5" fmla="*/ 1991393 h 1998537"/>
              <a:gd name="connsiteX0" fmla="*/ 845 w 2427763"/>
              <a:gd name="connsiteY0" fmla="*/ 1991393 h 1998537"/>
              <a:gd name="connsiteX1" fmla="*/ 561851 w 2427763"/>
              <a:gd name="connsiteY1" fmla="*/ 153714 h 1998537"/>
              <a:gd name="connsiteX2" fmla="*/ 1268070 w 2427763"/>
              <a:gd name="connsiteY2" fmla="*/ 335 h 1998537"/>
              <a:gd name="connsiteX3" fmla="*/ 1904174 w 2427763"/>
              <a:gd name="connsiteY3" fmla="*/ 176866 h 1998537"/>
              <a:gd name="connsiteX4" fmla="*/ 2427763 w 2427763"/>
              <a:gd name="connsiteY4" fmla="*/ 1998537 h 1998537"/>
              <a:gd name="connsiteX5" fmla="*/ 845 w 2427763"/>
              <a:gd name="connsiteY5" fmla="*/ 1991393 h 1998537"/>
              <a:gd name="connsiteX0" fmla="*/ 808 w 2427726"/>
              <a:gd name="connsiteY0" fmla="*/ 1991393 h 1998537"/>
              <a:gd name="connsiteX1" fmla="*/ 561814 w 2427726"/>
              <a:gd name="connsiteY1" fmla="*/ 153714 h 1998537"/>
              <a:gd name="connsiteX2" fmla="*/ 1268033 w 2427726"/>
              <a:gd name="connsiteY2" fmla="*/ 335 h 1998537"/>
              <a:gd name="connsiteX3" fmla="*/ 1904137 w 2427726"/>
              <a:gd name="connsiteY3" fmla="*/ 176866 h 1998537"/>
              <a:gd name="connsiteX4" fmla="*/ 2427726 w 2427726"/>
              <a:gd name="connsiteY4" fmla="*/ 1998537 h 1998537"/>
              <a:gd name="connsiteX5" fmla="*/ 808 w 2427726"/>
              <a:gd name="connsiteY5" fmla="*/ 1991393 h 1998537"/>
              <a:gd name="connsiteX0" fmla="*/ 808 w 2427726"/>
              <a:gd name="connsiteY0" fmla="*/ 1991058 h 1998202"/>
              <a:gd name="connsiteX1" fmla="*/ 561814 w 2427726"/>
              <a:gd name="connsiteY1" fmla="*/ 153379 h 1998202"/>
              <a:gd name="connsiteX2" fmla="*/ 1268033 w 2427726"/>
              <a:gd name="connsiteY2" fmla="*/ 0 h 1998202"/>
              <a:gd name="connsiteX3" fmla="*/ 1904137 w 2427726"/>
              <a:gd name="connsiteY3" fmla="*/ 176531 h 1998202"/>
              <a:gd name="connsiteX4" fmla="*/ 2427726 w 2427726"/>
              <a:gd name="connsiteY4" fmla="*/ 1998202 h 1998202"/>
              <a:gd name="connsiteX5" fmla="*/ 808 w 2427726"/>
              <a:gd name="connsiteY5" fmla="*/ 1991058 h 199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7726" h="1998202">
                <a:moveTo>
                  <a:pt x="808" y="1991058"/>
                </a:moveTo>
                <a:lnTo>
                  <a:pt x="561814" y="153379"/>
                </a:lnTo>
                <a:cubicBezTo>
                  <a:pt x="604306" y="47648"/>
                  <a:pt x="1019520" y="0"/>
                  <a:pt x="1268033" y="0"/>
                </a:cubicBezTo>
                <a:cubicBezTo>
                  <a:pt x="1516546" y="0"/>
                  <a:pt x="1897709" y="76555"/>
                  <a:pt x="1904137" y="176531"/>
                </a:cubicBezTo>
                <a:lnTo>
                  <a:pt x="2427726" y="1998202"/>
                </a:lnTo>
                <a:cubicBezTo>
                  <a:pt x="2244687" y="1666669"/>
                  <a:pt x="-49263" y="1796053"/>
                  <a:pt x="808" y="199105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 rot="10800000">
            <a:off x="6952914" y="3010246"/>
            <a:ext cx="1191377" cy="234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6510915" y="1719684"/>
            <a:ext cx="2102724" cy="1533525"/>
            <a:chOff x="2914243" y="4810062"/>
            <a:chExt cx="2590958" cy="2105088"/>
          </a:xfrm>
        </p:grpSpPr>
        <p:sp>
          <p:nvSpPr>
            <p:cNvPr id="157" name="Rectangle 156"/>
            <p:cNvSpPr/>
            <p:nvPr/>
          </p:nvSpPr>
          <p:spPr>
            <a:xfrm>
              <a:off x="4359346" y="4810062"/>
              <a:ext cx="632535" cy="295743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 cm</a:t>
              </a:r>
              <a:endParaRPr lang="en-US" sz="8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282599" y="6513066"/>
              <a:ext cx="548537" cy="295743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 cm</a:t>
              </a:r>
              <a:endParaRPr lang="en-US" sz="8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 rot="16200000" flipH="1">
              <a:off x="4029333" y="5637526"/>
              <a:ext cx="819987" cy="372362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16 cm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914243" y="4854969"/>
              <a:ext cx="2590958" cy="2060181"/>
              <a:chOff x="6373998" y="1044969"/>
              <a:chExt cx="2008160" cy="1590943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7395932" y="2475230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6373998" y="1044969"/>
                <a:ext cx="2008160" cy="1590943"/>
                <a:chOff x="6373998" y="1044969"/>
                <a:chExt cx="2008160" cy="1590943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7395384" y="1173675"/>
                  <a:ext cx="978677" cy="1347275"/>
                  <a:chOff x="7395384" y="1173675"/>
                  <a:chExt cx="978677" cy="1347275"/>
                </a:xfrm>
              </p:grpSpPr>
              <p:cxnSp>
                <p:nvCxnSpPr>
                  <p:cNvPr id="171" name="Straight Connector 170"/>
                  <p:cNvCxnSpPr>
                    <a:stCxn id="161" idx="4"/>
                  </p:cNvCxnSpPr>
                  <p:nvPr/>
                </p:nvCxnSpPr>
                <p:spPr>
                  <a:xfrm flipV="1">
                    <a:off x="7418792" y="1186489"/>
                    <a:ext cx="1063" cy="133446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7427871" y="1192186"/>
                    <a:ext cx="94619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" name="Oval 172"/>
                  <p:cNvSpPr/>
                  <p:nvPr/>
                </p:nvSpPr>
                <p:spPr>
                  <a:xfrm>
                    <a:off x="7395384" y="1173675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7402146" y="2504009"/>
                    <a:ext cx="52881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6373998" y="1044969"/>
                  <a:ext cx="2008160" cy="1590943"/>
                  <a:chOff x="6309105" y="2680958"/>
                  <a:chExt cx="2008160" cy="1590943"/>
                </a:xfrm>
              </p:grpSpPr>
              <p:grpSp>
                <p:nvGrpSpPr>
                  <p:cNvPr id="165" name="Group 164"/>
                  <p:cNvGrpSpPr/>
                  <p:nvPr/>
                </p:nvGrpSpPr>
                <p:grpSpPr>
                  <a:xfrm flipV="1">
                    <a:off x="6309105" y="2680958"/>
                    <a:ext cx="2008160" cy="1458155"/>
                    <a:chOff x="7322820" y="1308860"/>
                    <a:chExt cx="1508760" cy="1231233"/>
                  </a:xfrm>
                </p:grpSpPr>
                <p:sp>
                  <p:nvSpPr>
                    <p:cNvPr id="168" name="Oval 167"/>
                    <p:cNvSpPr/>
                    <p:nvPr/>
                  </p:nvSpPr>
                  <p:spPr>
                    <a:xfrm>
                      <a:off x="7322820" y="2297083"/>
                      <a:ext cx="1508760" cy="24301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cxnSp>
                  <p:nvCxnSpPr>
                    <p:cNvPr id="169" name="Straight Connector 168"/>
                    <p:cNvCxnSpPr>
                      <a:stCxn id="168" idx="2"/>
                    </p:cNvCxnSpPr>
                    <p:nvPr/>
                  </p:nvCxnSpPr>
                  <p:spPr>
                    <a:xfrm flipV="1">
                      <a:off x="7322820" y="1308860"/>
                      <a:ext cx="321085" cy="110972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/>
                    <p:cNvCxnSpPr/>
                    <p:nvPr/>
                  </p:nvCxnSpPr>
                  <p:spPr>
                    <a:xfrm>
                      <a:off x="8495563" y="1308862"/>
                      <a:ext cx="330670" cy="109421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6" name="Arc 165"/>
                  <p:cNvSpPr/>
                  <p:nvPr/>
                </p:nvSpPr>
                <p:spPr>
                  <a:xfrm>
                    <a:off x="6735674" y="4002883"/>
                    <a:ext cx="1133856" cy="265176"/>
                  </a:xfrm>
                  <a:prstGeom prst="arc">
                    <a:avLst>
                      <a:gd name="adj1" fmla="val 21561289"/>
                      <a:gd name="adj2" fmla="val 10838803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7" name="Arc 166"/>
                  <p:cNvSpPr/>
                  <p:nvPr/>
                </p:nvSpPr>
                <p:spPr>
                  <a:xfrm rot="10800000">
                    <a:off x="6736173" y="4006725"/>
                    <a:ext cx="1133856" cy="265176"/>
                  </a:xfrm>
                  <a:prstGeom prst="arc">
                    <a:avLst>
                      <a:gd name="adj1" fmla="val 21561289"/>
                      <a:gd name="adj2" fmla="val 10838803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13" name="Rounded Rectangle 112"/>
          <p:cNvSpPr/>
          <p:nvPr/>
        </p:nvSpPr>
        <p:spPr>
          <a:xfrm>
            <a:off x="1231859" y="2082592"/>
            <a:ext cx="1016522" cy="22634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312115" y="2467134"/>
            <a:ext cx="214720" cy="21751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661777" y="2479660"/>
            <a:ext cx="225672" cy="21751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262146" y="2493325"/>
            <a:ext cx="206342" cy="21751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2379451" y="3207430"/>
            <a:ext cx="2512362" cy="49895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462369" y="2100017"/>
            <a:ext cx="1186965" cy="22634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306446" y="2103527"/>
            <a:ext cx="1079059" cy="21751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212285" y="1185994"/>
            <a:ext cx="3562482" cy="2469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11844" y="1425759"/>
            <a:ext cx="5550979" cy="2445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4925" y="2434932"/>
            <a:ext cx="3649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i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0675" y="243493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8700" y="2432012"/>
            <a:ext cx="361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90675" y="297376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16806" y="2956330"/>
            <a:ext cx="4728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(8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63850" y="2970287"/>
            <a:ext cx="2417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5943" y="2956330"/>
            <a:ext cx="837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 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20)</a:t>
            </a:r>
            <a:r>
              <a:rPr lang="pt-BR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90675" y="352710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01716" y="3520487"/>
            <a:ext cx="642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256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17673" y="3520487"/>
            <a:ext cx="397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9450" y="3520487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90675" y="406050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68500" y="4050929"/>
            <a:ext cx="642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400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90675" y="444204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66905" y="4442047"/>
            <a:ext cx="962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1000" y="2038008"/>
            <a:ext cx="660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86000" y="2038008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46970" y="203800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54896" y="2038008"/>
            <a:ext cx="915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27282" y="2038008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82481" y="203800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911091" y="2038008"/>
            <a:ext cx="8966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72846" y="2028825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366837" y="202882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09711" y="2028825"/>
            <a:ext cx="915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1981200" y="2565400"/>
            <a:ext cx="2933616" cy="57685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23450" y="2721504"/>
            <a:ext cx="248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Cost = Rate </a:t>
            </a:r>
            <a:r>
              <a:rPr lang="en-IN" b="1" dirty="0" smtClean="0">
                <a:solidFill>
                  <a:prstClr val="white"/>
                </a:solidFill>
                <a:latin typeface="Bookman Old Style"/>
              </a:rPr>
              <a:t>× Area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073352" y="2762025"/>
            <a:ext cx="684545" cy="282172"/>
          </a:xfrm>
          <a:prstGeom prst="round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78146" y="241935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480793" y="1432102"/>
            <a:ext cx="2553822" cy="21667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714" y="151492"/>
            <a:ext cx="8242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container, opened from the top and made up of a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metal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sheet,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in the form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frustum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a cone of height 16 cm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with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radii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its lower and upper ends as 8 cm and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20 cm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respectively.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cost of the milk which can completely fill the container,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at the rate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20 per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litre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Also find the cost of metal sheet used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make the container, if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it costs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8 per 100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Take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3.14)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936800" y="2773339"/>
            <a:ext cx="684545" cy="282172"/>
          </a:xfrm>
          <a:prstGeom prst="round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06858" y="2455999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95" name="Group 56"/>
          <p:cNvGrpSpPr>
            <a:grpSpLocks/>
          </p:cNvGrpSpPr>
          <p:nvPr/>
        </p:nvGrpSpPr>
        <p:grpSpPr bwMode="auto">
          <a:xfrm>
            <a:off x="2485329" y="3703119"/>
            <a:ext cx="2151642" cy="578985"/>
            <a:chOff x="5387461" y="3579571"/>
            <a:chExt cx="1622701" cy="717845"/>
          </a:xfrm>
        </p:grpSpPr>
        <p:sp>
          <p:nvSpPr>
            <p:cNvPr id="96" name="Rounded Rectangle 95"/>
            <p:cNvSpPr/>
            <p:nvPr/>
          </p:nvSpPr>
          <p:spPr bwMode="auto">
            <a:xfrm>
              <a:off x="5410317" y="3623332"/>
              <a:ext cx="1580392" cy="66985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97" name="TextBox 58"/>
            <p:cNvSpPr txBox="1">
              <a:spLocks noChangeArrowheads="1"/>
            </p:cNvSpPr>
            <p:nvPr/>
          </p:nvSpPr>
          <p:spPr bwMode="auto">
            <a:xfrm>
              <a:off x="5387461" y="3579571"/>
              <a:ext cx="1622701" cy="717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Let us find slant height of the cone</a:t>
              </a:r>
              <a:endParaRPr lang="en-US" altLang="en-US" sz="1600" baseline="300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89884" y="3295195"/>
            <a:ext cx="2565597" cy="338554"/>
            <a:chOff x="971710" y="5303322"/>
            <a:chExt cx="2565597" cy="338554"/>
          </a:xfrm>
        </p:grpSpPr>
        <p:sp>
          <p:nvSpPr>
            <p:cNvPr id="98" name="Rectangle 97"/>
            <p:cNvSpPr/>
            <p:nvPr/>
          </p:nvSpPr>
          <p:spPr>
            <a:xfrm>
              <a:off x="971710" y="5303322"/>
              <a:ext cx="4857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l</a:t>
              </a:r>
              <a:endParaRPr lang="en-US" sz="1600" b="1" i="1" baseline="-25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247930" y="5303322"/>
              <a:ext cx="381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556632" y="5303322"/>
              <a:ext cx="1980675" cy="338554"/>
              <a:chOff x="8163797" y="4615200"/>
              <a:chExt cx="1980675" cy="338554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9502081" y="4615200"/>
                <a:ext cx="64239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h</a:t>
                </a:r>
                <a:r>
                  <a:rPr lang="en-US" sz="1600" b="1" baseline="30000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2</a:t>
                </a:r>
                <a:endParaRPr lang="en-US" sz="1600" b="1" i="1" baseline="30000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9235821" y="4615200"/>
                <a:ext cx="3973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+</a:t>
                </a:r>
                <a:endParaRPr lang="en-US" sz="16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8285324" y="4615200"/>
                <a:ext cx="11384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(r</a:t>
                </a:r>
                <a:r>
                  <a:rPr lang="pt-BR" sz="1600" b="1" baseline="-25000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1 </a:t>
                </a:r>
                <a:r>
                  <a:rPr lang="pt-BR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-</a:t>
                </a:r>
                <a:r>
                  <a:rPr lang="en-US" sz="1600" b="1" dirty="0" smtClean="0">
                    <a:solidFill>
                      <a:srgbClr val="FFFF00"/>
                    </a:solidFill>
                    <a:latin typeface="Symbol" panose="05050102010706020507" pitchFamily="18" charset="2"/>
                  </a:rPr>
                  <a:t>  </a:t>
                </a:r>
                <a:r>
                  <a:rPr lang="pt-BR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r</a:t>
                </a:r>
                <a:r>
                  <a:rPr lang="pt-BR" sz="1600" b="1" baseline="-25000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2</a:t>
                </a:r>
                <a:r>
                  <a:rPr lang="pt-BR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 )</a:t>
                </a:r>
                <a:r>
                  <a:rPr lang="pt-BR" sz="1600" b="1" baseline="30000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2</a:t>
                </a:r>
                <a:r>
                  <a:rPr lang="pt-BR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 </a:t>
                </a:r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8163797" y="4646544"/>
                <a:ext cx="1818403" cy="259556"/>
              </a:xfrm>
              <a:custGeom>
                <a:avLst/>
                <a:gdLst>
                  <a:gd name="connsiteX0" fmla="*/ 0 w 397669"/>
                  <a:gd name="connsiteY0" fmla="*/ 176212 h 259556"/>
                  <a:gd name="connsiteX1" fmla="*/ 54769 w 397669"/>
                  <a:gd name="connsiteY1" fmla="*/ 154781 h 259556"/>
                  <a:gd name="connsiteX2" fmla="*/ 95250 w 397669"/>
                  <a:gd name="connsiteY2" fmla="*/ 259556 h 259556"/>
                  <a:gd name="connsiteX3" fmla="*/ 164306 w 397669"/>
                  <a:gd name="connsiteY3" fmla="*/ 0 h 259556"/>
                  <a:gd name="connsiteX4" fmla="*/ 397669 w 397669"/>
                  <a:gd name="connsiteY4" fmla="*/ 0 h 259556"/>
                  <a:gd name="connsiteX0" fmla="*/ 0 w 383381"/>
                  <a:gd name="connsiteY0" fmla="*/ 171450 h 259556"/>
                  <a:gd name="connsiteX1" fmla="*/ 40481 w 383381"/>
                  <a:gd name="connsiteY1" fmla="*/ 154781 h 259556"/>
                  <a:gd name="connsiteX2" fmla="*/ 80962 w 383381"/>
                  <a:gd name="connsiteY2" fmla="*/ 259556 h 259556"/>
                  <a:gd name="connsiteX3" fmla="*/ 150018 w 383381"/>
                  <a:gd name="connsiteY3" fmla="*/ 0 h 259556"/>
                  <a:gd name="connsiteX4" fmla="*/ 383381 w 383381"/>
                  <a:gd name="connsiteY4" fmla="*/ 0 h 259556"/>
                  <a:gd name="connsiteX0" fmla="*/ 0 w 821531"/>
                  <a:gd name="connsiteY0" fmla="*/ 173831 h 261937"/>
                  <a:gd name="connsiteX1" fmla="*/ 40481 w 821531"/>
                  <a:gd name="connsiteY1" fmla="*/ 157162 h 261937"/>
                  <a:gd name="connsiteX2" fmla="*/ 80962 w 821531"/>
                  <a:gd name="connsiteY2" fmla="*/ 261937 h 261937"/>
                  <a:gd name="connsiteX3" fmla="*/ 150018 w 821531"/>
                  <a:gd name="connsiteY3" fmla="*/ 2381 h 261937"/>
                  <a:gd name="connsiteX4" fmla="*/ 821531 w 821531"/>
                  <a:gd name="connsiteY4" fmla="*/ 0 h 261937"/>
                  <a:gd name="connsiteX0" fmla="*/ 0 w 831056"/>
                  <a:gd name="connsiteY0" fmla="*/ 171450 h 259556"/>
                  <a:gd name="connsiteX1" fmla="*/ 40481 w 831056"/>
                  <a:gd name="connsiteY1" fmla="*/ 154781 h 259556"/>
                  <a:gd name="connsiteX2" fmla="*/ 80962 w 831056"/>
                  <a:gd name="connsiteY2" fmla="*/ 259556 h 259556"/>
                  <a:gd name="connsiteX3" fmla="*/ 150018 w 831056"/>
                  <a:gd name="connsiteY3" fmla="*/ 0 h 259556"/>
                  <a:gd name="connsiteX4" fmla="*/ 831056 w 831056"/>
                  <a:gd name="connsiteY4" fmla="*/ 4762 h 259556"/>
                  <a:gd name="connsiteX0" fmla="*/ 0 w 835819"/>
                  <a:gd name="connsiteY0" fmla="*/ 173831 h 261937"/>
                  <a:gd name="connsiteX1" fmla="*/ 40481 w 835819"/>
                  <a:gd name="connsiteY1" fmla="*/ 157162 h 261937"/>
                  <a:gd name="connsiteX2" fmla="*/ 80962 w 835819"/>
                  <a:gd name="connsiteY2" fmla="*/ 261937 h 261937"/>
                  <a:gd name="connsiteX3" fmla="*/ 150018 w 835819"/>
                  <a:gd name="connsiteY3" fmla="*/ 2381 h 261937"/>
                  <a:gd name="connsiteX4" fmla="*/ 835819 w 835819"/>
                  <a:gd name="connsiteY4" fmla="*/ 0 h 261937"/>
                  <a:gd name="connsiteX0" fmla="*/ 0 w 835819"/>
                  <a:gd name="connsiteY0" fmla="*/ 171450 h 259556"/>
                  <a:gd name="connsiteX1" fmla="*/ 40481 w 835819"/>
                  <a:gd name="connsiteY1" fmla="*/ 154781 h 259556"/>
                  <a:gd name="connsiteX2" fmla="*/ 80962 w 835819"/>
                  <a:gd name="connsiteY2" fmla="*/ 259556 h 259556"/>
                  <a:gd name="connsiteX3" fmla="*/ 150018 w 835819"/>
                  <a:gd name="connsiteY3" fmla="*/ 0 h 259556"/>
                  <a:gd name="connsiteX4" fmla="*/ 835819 w 835819"/>
                  <a:gd name="connsiteY4" fmla="*/ 1 h 259556"/>
                  <a:gd name="connsiteX0" fmla="*/ 0 w 1409700"/>
                  <a:gd name="connsiteY0" fmla="*/ 176212 h 264318"/>
                  <a:gd name="connsiteX1" fmla="*/ 40481 w 1409700"/>
                  <a:gd name="connsiteY1" fmla="*/ 159543 h 264318"/>
                  <a:gd name="connsiteX2" fmla="*/ 80962 w 1409700"/>
                  <a:gd name="connsiteY2" fmla="*/ 264318 h 264318"/>
                  <a:gd name="connsiteX3" fmla="*/ 150018 w 1409700"/>
                  <a:gd name="connsiteY3" fmla="*/ 4762 h 264318"/>
                  <a:gd name="connsiteX4" fmla="*/ 1409700 w 1409700"/>
                  <a:gd name="connsiteY4" fmla="*/ 0 h 264318"/>
                  <a:gd name="connsiteX0" fmla="*/ 0 w 1416844"/>
                  <a:gd name="connsiteY0" fmla="*/ 173831 h 261937"/>
                  <a:gd name="connsiteX1" fmla="*/ 40481 w 1416844"/>
                  <a:gd name="connsiteY1" fmla="*/ 157162 h 261937"/>
                  <a:gd name="connsiteX2" fmla="*/ 80962 w 1416844"/>
                  <a:gd name="connsiteY2" fmla="*/ 261937 h 261937"/>
                  <a:gd name="connsiteX3" fmla="*/ 150018 w 1416844"/>
                  <a:gd name="connsiteY3" fmla="*/ 2381 h 261937"/>
                  <a:gd name="connsiteX4" fmla="*/ 1416844 w 1416844"/>
                  <a:gd name="connsiteY4" fmla="*/ 0 h 261937"/>
                  <a:gd name="connsiteX0" fmla="*/ 0 w 1423987"/>
                  <a:gd name="connsiteY0" fmla="*/ 178594 h 266700"/>
                  <a:gd name="connsiteX1" fmla="*/ 40481 w 1423987"/>
                  <a:gd name="connsiteY1" fmla="*/ 161925 h 266700"/>
                  <a:gd name="connsiteX2" fmla="*/ 80962 w 1423987"/>
                  <a:gd name="connsiteY2" fmla="*/ 266700 h 266700"/>
                  <a:gd name="connsiteX3" fmla="*/ 150018 w 1423987"/>
                  <a:gd name="connsiteY3" fmla="*/ 7144 h 266700"/>
                  <a:gd name="connsiteX4" fmla="*/ 1423987 w 1423987"/>
                  <a:gd name="connsiteY4" fmla="*/ 0 h 266700"/>
                  <a:gd name="connsiteX0" fmla="*/ 0 w 1428749"/>
                  <a:gd name="connsiteY0" fmla="*/ 171450 h 259556"/>
                  <a:gd name="connsiteX1" fmla="*/ 40481 w 1428749"/>
                  <a:gd name="connsiteY1" fmla="*/ 154781 h 259556"/>
                  <a:gd name="connsiteX2" fmla="*/ 80962 w 1428749"/>
                  <a:gd name="connsiteY2" fmla="*/ 259556 h 259556"/>
                  <a:gd name="connsiteX3" fmla="*/ 150018 w 1428749"/>
                  <a:gd name="connsiteY3" fmla="*/ 0 h 259556"/>
                  <a:gd name="connsiteX4" fmla="*/ 1428749 w 1428749"/>
                  <a:gd name="connsiteY4" fmla="*/ 0 h 259556"/>
                  <a:gd name="connsiteX0" fmla="*/ 0 w 2139949"/>
                  <a:gd name="connsiteY0" fmla="*/ 171450 h 259556"/>
                  <a:gd name="connsiteX1" fmla="*/ 40481 w 2139949"/>
                  <a:gd name="connsiteY1" fmla="*/ 154781 h 259556"/>
                  <a:gd name="connsiteX2" fmla="*/ 80962 w 2139949"/>
                  <a:gd name="connsiteY2" fmla="*/ 259556 h 259556"/>
                  <a:gd name="connsiteX3" fmla="*/ 150018 w 2139949"/>
                  <a:gd name="connsiteY3" fmla="*/ 0 h 259556"/>
                  <a:gd name="connsiteX4" fmla="*/ 2139949 w 2139949"/>
                  <a:gd name="connsiteY4" fmla="*/ 0 h 259556"/>
                  <a:gd name="connsiteX0" fmla="*/ 0 w 2466974"/>
                  <a:gd name="connsiteY0" fmla="*/ 174625 h 262731"/>
                  <a:gd name="connsiteX1" fmla="*/ 40481 w 2466974"/>
                  <a:gd name="connsiteY1" fmla="*/ 157956 h 262731"/>
                  <a:gd name="connsiteX2" fmla="*/ 80962 w 2466974"/>
                  <a:gd name="connsiteY2" fmla="*/ 262731 h 262731"/>
                  <a:gd name="connsiteX3" fmla="*/ 150018 w 2466974"/>
                  <a:gd name="connsiteY3" fmla="*/ 3175 h 262731"/>
                  <a:gd name="connsiteX4" fmla="*/ 2466974 w 2466974"/>
                  <a:gd name="connsiteY4" fmla="*/ 0 h 262731"/>
                  <a:gd name="connsiteX0" fmla="*/ 0 w 2355849"/>
                  <a:gd name="connsiteY0" fmla="*/ 180975 h 269081"/>
                  <a:gd name="connsiteX1" fmla="*/ 40481 w 2355849"/>
                  <a:gd name="connsiteY1" fmla="*/ 164306 h 269081"/>
                  <a:gd name="connsiteX2" fmla="*/ 80962 w 2355849"/>
                  <a:gd name="connsiteY2" fmla="*/ 269081 h 269081"/>
                  <a:gd name="connsiteX3" fmla="*/ 150018 w 2355849"/>
                  <a:gd name="connsiteY3" fmla="*/ 9525 h 269081"/>
                  <a:gd name="connsiteX4" fmla="*/ 2355849 w 2355849"/>
                  <a:gd name="connsiteY4" fmla="*/ 0 h 269081"/>
                  <a:gd name="connsiteX0" fmla="*/ 0 w 2365374"/>
                  <a:gd name="connsiteY0" fmla="*/ 171450 h 259556"/>
                  <a:gd name="connsiteX1" fmla="*/ 40481 w 2365374"/>
                  <a:gd name="connsiteY1" fmla="*/ 154781 h 259556"/>
                  <a:gd name="connsiteX2" fmla="*/ 80962 w 2365374"/>
                  <a:gd name="connsiteY2" fmla="*/ 259556 h 259556"/>
                  <a:gd name="connsiteX3" fmla="*/ 150018 w 2365374"/>
                  <a:gd name="connsiteY3" fmla="*/ 0 h 259556"/>
                  <a:gd name="connsiteX4" fmla="*/ 2365374 w 2365374"/>
                  <a:gd name="connsiteY4" fmla="*/ 0 h 259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5374" h="259556">
                    <a:moveTo>
                      <a:pt x="0" y="171450"/>
                    </a:moveTo>
                    <a:lnTo>
                      <a:pt x="40481" y="154781"/>
                    </a:lnTo>
                    <a:lnTo>
                      <a:pt x="80962" y="259556"/>
                    </a:lnTo>
                    <a:lnTo>
                      <a:pt x="150018" y="0"/>
                    </a:lnTo>
                    <a:lnTo>
                      <a:pt x="2365374" y="0"/>
                    </a:lnTo>
                  </a:path>
                </a:pathLst>
              </a:custGeom>
              <a:noFill/>
              <a:ln w="1905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00"/>
                  </a:solidFill>
                  <a:latin typeface="Arial Rounded MT Bold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033725" y="2393707"/>
            <a:ext cx="1679236" cy="353794"/>
            <a:chOff x="2033725" y="2312670"/>
            <a:chExt cx="1679236" cy="353794"/>
          </a:xfrm>
        </p:grpSpPr>
        <p:sp>
          <p:nvSpPr>
            <p:cNvPr id="12" name="Rectangle 11"/>
            <p:cNvSpPr/>
            <p:nvPr/>
          </p:nvSpPr>
          <p:spPr>
            <a:xfrm>
              <a:off x="3259910" y="2327910"/>
              <a:ext cx="4530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i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61212" y="2327910"/>
              <a:ext cx="397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+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18360" y="2312670"/>
              <a:ext cx="11384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(r</a:t>
              </a:r>
              <a:r>
                <a:rPr lang="pt-BR" sz="1600" b="1" baseline="-25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 </a:t>
              </a:r>
              <a:r>
                <a:rPr lang="pt-BR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-</a:t>
              </a:r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  </a:t>
              </a:r>
              <a:r>
                <a:rPr lang="pt-BR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r>
                <a:rPr lang="pt-BR" sz="1600" b="1" baseline="-25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r>
                <a:rPr lang="pt-BR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)</a:t>
              </a:r>
              <a:r>
                <a:rPr lang="pt-BR" sz="16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r>
                <a:rPr lang="pt-BR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2033725" y="2350036"/>
              <a:ext cx="1636923" cy="259556"/>
            </a:xfrm>
            <a:custGeom>
              <a:avLst/>
              <a:gdLst>
                <a:gd name="connsiteX0" fmla="*/ 0 w 397669"/>
                <a:gd name="connsiteY0" fmla="*/ 176212 h 259556"/>
                <a:gd name="connsiteX1" fmla="*/ 54769 w 397669"/>
                <a:gd name="connsiteY1" fmla="*/ 154781 h 259556"/>
                <a:gd name="connsiteX2" fmla="*/ 95250 w 397669"/>
                <a:gd name="connsiteY2" fmla="*/ 259556 h 259556"/>
                <a:gd name="connsiteX3" fmla="*/ 164306 w 397669"/>
                <a:gd name="connsiteY3" fmla="*/ 0 h 259556"/>
                <a:gd name="connsiteX4" fmla="*/ 397669 w 397669"/>
                <a:gd name="connsiteY4" fmla="*/ 0 h 259556"/>
                <a:gd name="connsiteX0" fmla="*/ 0 w 383381"/>
                <a:gd name="connsiteY0" fmla="*/ 171450 h 259556"/>
                <a:gd name="connsiteX1" fmla="*/ 40481 w 383381"/>
                <a:gd name="connsiteY1" fmla="*/ 154781 h 259556"/>
                <a:gd name="connsiteX2" fmla="*/ 80962 w 383381"/>
                <a:gd name="connsiteY2" fmla="*/ 259556 h 259556"/>
                <a:gd name="connsiteX3" fmla="*/ 150018 w 383381"/>
                <a:gd name="connsiteY3" fmla="*/ 0 h 259556"/>
                <a:gd name="connsiteX4" fmla="*/ 383381 w 383381"/>
                <a:gd name="connsiteY4" fmla="*/ 0 h 259556"/>
                <a:gd name="connsiteX0" fmla="*/ 0 w 821531"/>
                <a:gd name="connsiteY0" fmla="*/ 173831 h 261937"/>
                <a:gd name="connsiteX1" fmla="*/ 40481 w 821531"/>
                <a:gd name="connsiteY1" fmla="*/ 157162 h 261937"/>
                <a:gd name="connsiteX2" fmla="*/ 80962 w 821531"/>
                <a:gd name="connsiteY2" fmla="*/ 261937 h 261937"/>
                <a:gd name="connsiteX3" fmla="*/ 150018 w 821531"/>
                <a:gd name="connsiteY3" fmla="*/ 2381 h 261937"/>
                <a:gd name="connsiteX4" fmla="*/ 821531 w 821531"/>
                <a:gd name="connsiteY4" fmla="*/ 0 h 261937"/>
                <a:gd name="connsiteX0" fmla="*/ 0 w 831056"/>
                <a:gd name="connsiteY0" fmla="*/ 171450 h 259556"/>
                <a:gd name="connsiteX1" fmla="*/ 40481 w 831056"/>
                <a:gd name="connsiteY1" fmla="*/ 154781 h 259556"/>
                <a:gd name="connsiteX2" fmla="*/ 80962 w 831056"/>
                <a:gd name="connsiteY2" fmla="*/ 259556 h 259556"/>
                <a:gd name="connsiteX3" fmla="*/ 150018 w 831056"/>
                <a:gd name="connsiteY3" fmla="*/ 0 h 259556"/>
                <a:gd name="connsiteX4" fmla="*/ 831056 w 831056"/>
                <a:gd name="connsiteY4" fmla="*/ 4762 h 259556"/>
                <a:gd name="connsiteX0" fmla="*/ 0 w 835819"/>
                <a:gd name="connsiteY0" fmla="*/ 173831 h 261937"/>
                <a:gd name="connsiteX1" fmla="*/ 40481 w 835819"/>
                <a:gd name="connsiteY1" fmla="*/ 157162 h 261937"/>
                <a:gd name="connsiteX2" fmla="*/ 80962 w 835819"/>
                <a:gd name="connsiteY2" fmla="*/ 261937 h 261937"/>
                <a:gd name="connsiteX3" fmla="*/ 150018 w 835819"/>
                <a:gd name="connsiteY3" fmla="*/ 2381 h 261937"/>
                <a:gd name="connsiteX4" fmla="*/ 835819 w 835819"/>
                <a:gd name="connsiteY4" fmla="*/ 0 h 261937"/>
                <a:gd name="connsiteX0" fmla="*/ 0 w 835819"/>
                <a:gd name="connsiteY0" fmla="*/ 171450 h 259556"/>
                <a:gd name="connsiteX1" fmla="*/ 40481 w 835819"/>
                <a:gd name="connsiteY1" fmla="*/ 154781 h 259556"/>
                <a:gd name="connsiteX2" fmla="*/ 80962 w 835819"/>
                <a:gd name="connsiteY2" fmla="*/ 259556 h 259556"/>
                <a:gd name="connsiteX3" fmla="*/ 150018 w 835819"/>
                <a:gd name="connsiteY3" fmla="*/ 0 h 259556"/>
                <a:gd name="connsiteX4" fmla="*/ 835819 w 835819"/>
                <a:gd name="connsiteY4" fmla="*/ 1 h 259556"/>
                <a:gd name="connsiteX0" fmla="*/ 0 w 1409700"/>
                <a:gd name="connsiteY0" fmla="*/ 176212 h 264318"/>
                <a:gd name="connsiteX1" fmla="*/ 40481 w 1409700"/>
                <a:gd name="connsiteY1" fmla="*/ 159543 h 264318"/>
                <a:gd name="connsiteX2" fmla="*/ 80962 w 1409700"/>
                <a:gd name="connsiteY2" fmla="*/ 264318 h 264318"/>
                <a:gd name="connsiteX3" fmla="*/ 150018 w 1409700"/>
                <a:gd name="connsiteY3" fmla="*/ 4762 h 264318"/>
                <a:gd name="connsiteX4" fmla="*/ 1409700 w 1409700"/>
                <a:gd name="connsiteY4" fmla="*/ 0 h 264318"/>
                <a:gd name="connsiteX0" fmla="*/ 0 w 1416844"/>
                <a:gd name="connsiteY0" fmla="*/ 173831 h 261937"/>
                <a:gd name="connsiteX1" fmla="*/ 40481 w 1416844"/>
                <a:gd name="connsiteY1" fmla="*/ 157162 h 261937"/>
                <a:gd name="connsiteX2" fmla="*/ 80962 w 1416844"/>
                <a:gd name="connsiteY2" fmla="*/ 261937 h 261937"/>
                <a:gd name="connsiteX3" fmla="*/ 150018 w 1416844"/>
                <a:gd name="connsiteY3" fmla="*/ 2381 h 261937"/>
                <a:gd name="connsiteX4" fmla="*/ 1416844 w 1416844"/>
                <a:gd name="connsiteY4" fmla="*/ 0 h 261937"/>
                <a:gd name="connsiteX0" fmla="*/ 0 w 1423987"/>
                <a:gd name="connsiteY0" fmla="*/ 178594 h 266700"/>
                <a:gd name="connsiteX1" fmla="*/ 40481 w 1423987"/>
                <a:gd name="connsiteY1" fmla="*/ 161925 h 266700"/>
                <a:gd name="connsiteX2" fmla="*/ 80962 w 1423987"/>
                <a:gd name="connsiteY2" fmla="*/ 266700 h 266700"/>
                <a:gd name="connsiteX3" fmla="*/ 150018 w 1423987"/>
                <a:gd name="connsiteY3" fmla="*/ 7144 h 266700"/>
                <a:gd name="connsiteX4" fmla="*/ 1423987 w 1423987"/>
                <a:gd name="connsiteY4" fmla="*/ 0 h 266700"/>
                <a:gd name="connsiteX0" fmla="*/ 0 w 1428749"/>
                <a:gd name="connsiteY0" fmla="*/ 171450 h 259556"/>
                <a:gd name="connsiteX1" fmla="*/ 40481 w 1428749"/>
                <a:gd name="connsiteY1" fmla="*/ 154781 h 259556"/>
                <a:gd name="connsiteX2" fmla="*/ 80962 w 1428749"/>
                <a:gd name="connsiteY2" fmla="*/ 259556 h 259556"/>
                <a:gd name="connsiteX3" fmla="*/ 150018 w 1428749"/>
                <a:gd name="connsiteY3" fmla="*/ 0 h 259556"/>
                <a:gd name="connsiteX4" fmla="*/ 1428749 w 1428749"/>
                <a:gd name="connsiteY4" fmla="*/ 0 h 259556"/>
                <a:gd name="connsiteX0" fmla="*/ 0 w 2139949"/>
                <a:gd name="connsiteY0" fmla="*/ 171450 h 259556"/>
                <a:gd name="connsiteX1" fmla="*/ 40481 w 2139949"/>
                <a:gd name="connsiteY1" fmla="*/ 154781 h 259556"/>
                <a:gd name="connsiteX2" fmla="*/ 80962 w 2139949"/>
                <a:gd name="connsiteY2" fmla="*/ 259556 h 259556"/>
                <a:gd name="connsiteX3" fmla="*/ 150018 w 2139949"/>
                <a:gd name="connsiteY3" fmla="*/ 0 h 259556"/>
                <a:gd name="connsiteX4" fmla="*/ 2139949 w 2139949"/>
                <a:gd name="connsiteY4" fmla="*/ 0 h 259556"/>
                <a:gd name="connsiteX0" fmla="*/ 0 w 2466974"/>
                <a:gd name="connsiteY0" fmla="*/ 174625 h 262731"/>
                <a:gd name="connsiteX1" fmla="*/ 40481 w 2466974"/>
                <a:gd name="connsiteY1" fmla="*/ 157956 h 262731"/>
                <a:gd name="connsiteX2" fmla="*/ 80962 w 2466974"/>
                <a:gd name="connsiteY2" fmla="*/ 262731 h 262731"/>
                <a:gd name="connsiteX3" fmla="*/ 150018 w 2466974"/>
                <a:gd name="connsiteY3" fmla="*/ 3175 h 262731"/>
                <a:gd name="connsiteX4" fmla="*/ 2466974 w 2466974"/>
                <a:gd name="connsiteY4" fmla="*/ 0 h 262731"/>
                <a:gd name="connsiteX0" fmla="*/ 0 w 2355849"/>
                <a:gd name="connsiteY0" fmla="*/ 180975 h 269081"/>
                <a:gd name="connsiteX1" fmla="*/ 40481 w 2355849"/>
                <a:gd name="connsiteY1" fmla="*/ 164306 h 269081"/>
                <a:gd name="connsiteX2" fmla="*/ 80962 w 2355849"/>
                <a:gd name="connsiteY2" fmla="*/ 269081 h 269081"/>
                <a:gd name="connsiteX3" fmla="*/ 150018 w 2355849"/>
                <a:gd name="connsiteY3" fmla="*/ 9525 h 269081"/>
                <a:gd name="connsiteX4" fmla="*/ 2355849 w 2355849"/>
                <a:gd name="connsiteY4" fmla="*/ 0 h 269081"/>
                <a:gd name="connsiteX0" fmla="*/ 0 w 2365374"/>
                <a:gd name="connsiteY0" fmla="*/ 171450 h 259556"/>
                <a:gd name="connsiteX1" fmla="*/ 40481 w 2365374"/>
                <a:gd name="connsiteY1" fmla="*/ 154781 h 259556"/>
                <a:gd name="connsiteX2" fmla="*/ 80962 w 2365374"/>
                <a:gd name="connsiteY2" fmla="*/ 259556 h 259556"/>
                <a:gd name="connsiteX3" fmla="*/ 150018 w 2365374"/>
                <a:gd name="connsiteY3" fmla="*/ 0 h 259556"/>
                <a:gd name="connsiteX4" fmla="*/ 2365374 w 2365374"/>
                <a:gd name="connsiteY4" fmla="*/ 0 h 2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74" h="259556">
                  <a:moveTo>
                    <a:pt x="0" y="171450"/>
                  </a:moveTo>
                  <a:lnTo>
                    <a:pt x="40481" y="154781"/>
                  </a:lnTo>
                  <a:lnTo>
                    <a:pt x="80962" y="259556"/>
                  </a:lnTo>
                  <a:lnTo>
                    <a:pt x="150018" y="0"/>
                  </a:lnTo>
                  <a:lnTo>
                    <a:pt x="2365374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108" name="Freeform 107"/>
          <p:cNvSpPr/>
          <p:nvPr/>
        </p:nvSpPr>
        <p:spPr bwMode="auto">
          <a:xfrm>
            <a:off x="1936774" y="2984086"/>
            <a:ext cx="1733396" cy="259556"/>
          </a:xfrm>
          <a:custGeom>
            <a:avLst/>
            <a:gdLst>
              <a:gd name="connsiteX0" fmla="*/ 0 w 397669"/>
              <a:gd name="connsiteY0" fmla="*/ 176212 h 259556"/>
              <a:gd name="connsiteX1" fmla="*/ 54769 w 397669"/>
              <a:gd name="connsiteY1" fmla="*/ 154781 h 259556"/>
              <a:gd name="connsiteX2" fmla="*/ 95250 w 397669"/>
              <a:gd name="connsiteY2" fmla="*/ 259556 h 259556"/>
              <a:gd name="connsiteX3" fmla="*/ 164306 w 397669"/>
              <a:gd name="connsiteY3" fmla="*/ 0 h 259556"/>
              <a:gd name="connsiteX4" fmla="*/ 397669 w 397669"/>
              <a:gd name="connsiteY4" fmla="*/ 0 h 259556"/>
              <a:gd name="connsiteX0" fmla="*/ 0 w 383381"/>
              <a:gd name="connsiteY0" fmla="*/ 171450 h 259556"/>
              <a:gd name="connsiteX1" fmla="*/ 40481 w 383381"/>
              <a:gd name="connsiteY1" fmla="*/ 154781 h 259556"/>
              <a:gd name="connsiteX2" fmla="*/ 80962 w 383381"/>
              <a:gd name="connsiteY2" fmla="*/ 259556 h 259556"/>
              <a:gd name="connsiteX3" fmla="*/ 150018 w 383381"/>
              <a:gd name="connsiteY3" fmla="*/ 0 h 259556"/>
              <a:gd name="connsiteX4" fmla="*/ 383381 w 383381"/>
              <a:gd name="connsiteY4" fmla="*/ 0 h 259556"/>
              <a:gd name="connsiteX0" fmla="*/ 0 w 821531"/>
              <a:gd name="connsiteY0" fmla="*/ 173831 h 261937"/>
              <a:gd name="connsiteX1" fmla="*/ 40481 w 821531"/>
              <a:gd name="connsiteY1" fmla="*/ 157162 h 261937"/>
              <a:gd name="connsiteX2" fmla="*/ 80962 w 821531"/>
              <a:gd name="connsiteY2" fmla="*/ 261937 h 261937"/>
              <a:gd name="connsiteX3" fmla="*/ 150018 w 821531"/>
              <a:gd name="connsiteY3" fmla="*/ 2381 h 261937"/>
              <a:gd name="connsiteX4" fmla="*/ 821531 w 821531"/>
              <a:gd name="connsiteY4" fmla="*/ 0 h 261937"/>
              <a:gd name="connsiteX0" fmla="*/ 0 w 831056"/>
              <a:gd name="connsiteY0" fmla="*/ 171450 h 259556"/>
              <a:gd name="connsiteX1" fmla="*/ 40481 w 831056"/>
              <a:gd name="connsiteY1" fmla="*/ 154781 h 259556"/>
              <a:gd name="connsiteX2" fmla="*/ 80962 w 831056"/>
              <a:gd name="connsiteY2" fmla="*/ 259556 h 259556"/>
              <a:gd name="connsiteX3" fmla="*/ 150018 w 831056"/>
              <a:gd name="connsiteY3" fmla="*/ 0 h 259556"/>
              <a:gd name="connsiteX4" fmla="*/ 831056 w 831056"/>
              <a:gd name="connsiteY4" fmla="*/ 4762 h 259556"/>
              <a:gd name="connsiteX0" fmla="*/ 0 w 835819"/>
              <a:gd name="connsiteY0" fmla="*/ 173831 h 261937"/>
              <a:gd name="connsiteX1" fmla="*/ 40481 w 835819"/>
              <a:gd name="connsiteY1" fmla="*/ 157162 h 261937"/>
              <a:gd name="connsiteX2" fmla="*/ 80962 w 835819"/>
              <a:gd name="connsiteY2" fmla="*/ 261937 h 261937"/>
              <a:gd name="connsiteX3" fmla="*/ 150018 w 835819"/>
              <a:gd name="connsiteY3" fmla="*/ 2381 h 261937"/>
              <a:gd name="connsiteX4" fmla="*/ 835819 w 835819"/>
              <a:gd name="connsiteY4" fmla="*/ 0 h 261937"/>
              <a:gd name="connsiteX0" fmla="*/ 0 w 835819"/>
              <a:gd name="connsiteY0" fmla="*/ 171450 h 259556"/>
              <a:gd name="connsiteX1" fmla="*/ 40481 w 835819"/>
              <a:gd name="connsiteY1" fmla="*/ 154781 h 259556"/>
              <a:gd name="connsiteX2" fmla="*/ 80962 w 835819"/>
              <a:gd name="connsiteY2" fmla="*/ 259556 h 259556"/>
              <a:gd name="connsiteX3" fmla="*/ 150018 w 835819"/>
              <a:gd name="connsiteY3" fmla="*/ 0 h 259556"/>
              <a:gd name="connsiteX4" fmla="*/ 835819 w 835819"/>
              <a:gd name="connsiteY4" fmla="*/ 1 h 259556"/>
              <a:gd name="connsiteX0" fmla="*/ 0 w 1409700"/>
              <a:gd name="connsiteY0" fmla="*/ 176212 h 264318"/>
              <a:gd name="connsiteX1" fmla="*/ 40481 w 1409700"/>
              <a:gd name="connsiteY1" fmla="*/ 159543 h 264318"/>
              <a:gd name="connsiteX2" fmla="*/ 80962 w 1409700"/>
              <a:gd name="connsiteY2" fmla="*/ 264318 h 264318"/>
              <a:gd name="connsiteX3" fmla="*/ 150018 w 1409700"/>
              <a:gd name="connsiteY3" fmla="*/ 4762 h 264318"/>
              <a:gd name="connsiteX4" fmla="*/ 1409700 w 1409700"/>
              <a:gd name="connsiteY4" fmla="*/ 0 h 264318"/>
              <a:gd name="connsiteX0" fmla="*/ 0 w 1416844"/>
              <a:gd name="connsiteY0" fmla="*/ 173831 h 261937"/>
              <a:gd name="connsiteX1" fmla="*/ 40481 w 1416844"/>
              <a:gd name="connsiteY1" fmla="*/ 157162 h 261937"/>
              <a:gd name="connsiteX2" fmla="*/ 80962 w 1416844"/>
              <a:gd name="connsiteY2" fmla="*/ 261937 h 261937"/>
              <a:gd name="connsiteX3" fmla="*/ 150018 w 1416844"/>
              <a:gd name="connsiteY3" fmla="*/ 2381 h 261937"/>
              <a:gd name="connsiteX4" fmla="*/ 1416844 w 1416844"/>
              <a:gd name="connsiteY4" fmla="*/ 0 h 261937"/>
              <a:gd name="connsiteX0" fmla="*/ 0 w 1423987"/>
              <a:gd name="connsiteY0" fmla="*/ 178594 h 266700"/>
              <a:gd name="connsiteX1" fmla="*/ 40481 w 1423987"/>
              <a:gd name="connsiteY1" fmla="*/ 161925 h 266700"/>
              <a:gd name="connsiteX2" fmla="*/ 80962 w 1423987"/>
              <a:gd name="connsiteY2" fmla="*/ 266700 h 266700"/>
              <a:gd name="connsiteX3" fmla="*/ 150018 w 1423987"/>
              <a:gd name="connsiteY3" fmla="*/ 7144 h 266700"/>
              <a:gd name="connsiteX4" fmla="*/ 1423987 w 1423987"/>
              <a:gd name="connsiteY4" fmla="*/ 0 h 266700"/>
              <a:gd name="connsiteX0" fmla="*/ 0 w 1428749"/>
              <a:gd name="connsiteY0" fmla="*/ 171450 h 259556"/>
              <a:gd name="connsiteX1" fmla="*/ 40481 w 1428749"/>
              <a:gd name="connsiteY1" fmla="*/ 154781 h 259556"/>
              <a:gd name="connsiteX2" fmla="*/ 80962 w 1428749"/>
              <a:gd name="connsiteY2" fmla="*/ 259556 h 259556"/>
              <a:gd name="connsiteX3" fmla="*/ 150018 w 1428749"/>
              <a:gd name="connsiteY3" fmla="*/ 0 h 259556"/>
              <a:gd name="connsiteX4" fmla="*/ 1428749 w 1428749"/>
              <a:gd name="connsiteY4" fmla="*/ 0 h 259556"/>
              <a:gd name="connsiteX0" fmla="*/ 0 w 2139949"/>
              <a:gd name="connsiteY0" fmla="*/ 171450 h 259556"/>
              <a:gd name="connsiteX1" fmla="*/ 40481 w 2139949"/>
              <a:gd name="connsiteY1" fmla="*/ 154781 h 259556"/>
              <a:gd name="connsiteX2" fmla="*/ 80962 w 2139949"/>
              <a:gd name="connsiteY2" fmla="*/ 259556 h 259556"/>
              <a:gd name="connsiteX3" fmla="*/ 150018 w 2139949"/>
              <a:gd name="connsiteY3" fmla="*/ 0 h 259556"/>
              <a:gd name="connsiteX4" fmla="*/ 2139949 w 2139949"/>
              <a:gd name="connsiteY4" fmla="*/ 0 h 259556"/>
              <a:gd name="connsiteX0" fmla="*/ 0 w 2466974"/>
              <a:gd name="connsiteY0" fmla="*/ 174625 h 262731"/>
              <a:gd name="connsiteX1" fmla="*/ 40481 w 2466974"/>
              <a:gd name="connsiteY1" fmla="*/ 157956 h 262731"/>
              <a:gd name="connsiteX2" fmla="*/ 80962 w 2466974"/>
              <a:gd name="connsiteY2" fmla="*/ 262731 h 262731"/>
              <a:gd name="connsiteX3" fmla="*/ 150018 w 2466974"/>
              <a:gd name="connsiteY3" fmla="*/ 3175 h 262731"/>
              <a:gd name="connsiteX4" fmla="*/ 2466974 w 2466974"/>
              <a:gd name="connsiteY4" fmla="*/ 0 h 262731"/>
              <a:gd name="connsiteX0" fmla="*/ 0 w 2355849"/>
              <a:gd name="connsiteY0" fmla="*/ 180975 h 269081"/>
              <a:gd name="connsiteX1" fmla="*/ 40481 w 2355849"/>
              <a:gd name="connsiteY1" fmla="*/ 164306 h 269081"/>
              <a:gd name="connsiteX2" fmla="*/ 80962 w 2355849"/>
              <a:gd name="connsiteY2" fmla="*/ 269081 h 269081"/>
              <a:gd name="connsiteX3" fmla="*/ 150018 w 2355849"/>
              <a:gd name="connsiteY3" fmla="*/ 9525 h 269081"/>
              <a:gd name="connsiteX4" fmla="*/ 2355849 w 2355849"/>
              <a:gd name="connsiteY4" fmla="*/ 0 h 269081"/>
              <a:gd name="connsiteX0" fmla="*/ 0 w 2365374"/>
              <a:gd name="connsiteY0" fmla="*/ 171450 h 259556"/>
              <a:gd name="connsiteX1" fmla="*/ 40481 w 2365374"/>
              <a:gd name="connsiteY1" fmla="*/ 154781 h 259556"/>
              <a:gd name="connsiteX2" fmla="*/ 80962 w 2365374"/>
              <a:gd name="connsiteY2" fmla="*/ 259556 h 259556"/>
              <a:gd name="connsiteX3" fmla="*/ 150018 w 2365374"/>
              <a:gd name="connsiteY3" fmla="*/ 0 h 259556"/>
              <a:gd name="connsiteX4" fmla="*/ 2365374 w 2365374"/>
              <a:gd name="connsiteY4" fmla="*/ 0 h 25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5374" h="259556">
                <a:moveTo>
                  <a:pt x="0" y="171450"/>
                </a:moveTo>
                <a:lnTo>
                  <a:pt x="40481" y="154781"/>
                </a:lnTo>
                <a:lnTo>
                  <a:pt x="80962" y="259556"/>
                </a:lnTo>
                <a:lnTo>
                  <a:pt x="150018" y="0"/>
                </a:lnTo>
                <a:lnTo>
                  <a:pt x="2365374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017354" y="2975380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16)</a:t>
            </a:r>
            <a:r>
              <a:rPr lang="pt-BR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4" name="Freeform 113"/>
          <p:cNvSpPr/>
          <p:nvPr/>
        </p:nvSpPr>
        <p:spPr bwMode="auto">
          <a:xfrm>
            <a:off x="1896347" y="3550876"/>
            <a:ext cx="1215153" cy="259556"/>
          </a:xfrm>
          <a:custGeom>
            <a:avLst/>
            <a:gdLst>
              <a:gd name="connsiteX0" fmla="*/ 0 w 397669"/>
              <a:gd name="connsiteY0" fmla="*/ 176212 h 259556"/>
              <a:gd name="connsiteX1" fmla="*/ 54769 w 397669"/>
              <a:gd name="connsiteY1" fmla="*/ 154781 h 259556"/>
              <a:gd name="connsiteX2" fmla="*/ 95250 w 397669"/>
              <a:gd name="connsiteY2" fmla="*/ 259556 h 259556"/>
              <a:gd name="connsiteX3" fmla="*/ 164306 w 397669"/>
              <a:gd name="connsiteY3" fmla="*/ 0 h 259556"/>
              <a:gd name="connsiteX4" fmla="*/ 397669 w 397669"/>
              <a:gd name="connsiteY4" fmla="*/ 0 h 259556"/>
              <a:gd name="connsiteX0" fmla="*/ 0 w 383381"/>
              <a:gd name="connsiteY0" fmla="*/ 171450 h 259556"/>
              <a:gd name="connsiteX1" fmla="*/ 40481 w 383381"/>
              <a:gd name="connsiteY1" fmla="*/ 154781 h 259556"/>
              <a:gd name="connsiteX2" fmla="*/ 80962 w 383381"/>
              <a:gd name="connsiteY2" fmla="*/ 259556 h 259556"/>
              <a:gd name="connsiteX3" fmla="*/ 150018 w 383381"/>
              <a:gd name="connsiteY3" fmla="*/ 0 h 259556"/>
              <a:gd name="connsiteX4" fmla="*/ 383381 w 383381"/>
              <a:gd name="connsiteY4" fmla="*/ 0 h 259556"/>
              <a:gd name="connsiteX0" fmla="*/ 0 w 821531"/>
              <a:gd name="connsiteY0" fmla="*/ 173831 h 261937"/>
              <a:gd name="connsiteX1" fmla="*/ 40481 w 821531"/>
              <a:gd name="connsiteY1" fmla="*/ 157162 h 261937"/>
              <a:gd name="connsiteX2" fmla="*/ 80962 w 821531"/>
              <a:gd name="connsiteY2" fmla="*/ 261937 h 261937"/>
              <a:gd name="connsiteX3" fmla="*/ 150018 w 821531"/>
              <a:gd name="connsiteY3" fmla="*/ 2381 h 261937"/>
              <a:gd name="connsiteX4" fmla="*/ 821531 w 821531"/>
              <a:gd name="connsiteY4" fmla="*/ 0 h 261937"/>
              <a:gd name="connsiteX0" fmla="*/ 0 w 831056"/>
              <a:gd name="connsiteY0" fmla="*/ 171450 h 259556"/>
              <a:gd name="connsiteX1" fmla="*/ 40481 w 831056"/>
              <a:gd name="connsiteY1" fmla="*/ 154781 h 259556"/>
              <a:gd name="connsiteX2" fmla="*/ 80962 w 831056"/>
              <a:gd name="connsiteY2" fmla="*/ 259556 h 259556"/>
              <a:gd name="connsiteX3" fmla="*/ 150018 w 831056"/>
              <a:gd name="connsiteY3" fmla="*/ 0 h 259556"/>
              <a:gd name="connsiteX4" fmla="*/ 831056 w 831056"/>
              <a:gd name="connsiteY4" fmla="*/ 4762 h 259556"/>
              <a:gd name="connsiteX0" fmla="*/ 0 w 835819"/>
              <a:gd name="connsiteY0" fmla="*/ 173831 h 261937"/>
              <a:gd name="connsiteX1" fmla="*/ 40481 w 835819"/>
              <a:gd name="connsiteY1" fmla="*/ 157162 h 261937"/>
              <a:gd name="connsiteX2" fmla="*/ 80962 w 835819"/>
              <a:gd name="connsiteY2" fmla="*/ 261937 h 261937"/>
              <a:gd name="connsiteX3" fmla="*/ 150018 w 835819"/>
              <a:gd name="connsiteY3" fmla="*/ 2381 h 261937"/>
              <a:gd name="connsiteX4" fmla="*/ 835819 w 835819"/>
              <a:gd name="connsiteY4" fmla="*/ 0 h 261937"/>
              <a:gd name="connsiteX0" fmla="*/ 0 w 835819"/>
              <a:gd name="connsiteY0" fmla="*/ 171450 h 259556"/>
              <a:gd name="connsiteX1" fmla="*/ 40481 w 835819"/>
              <a:gd name="connsiteY1" fmla="*/ 154781 h 259556"/>
              <a:gd name="connsiteX2" fmla="*/ 80962 w 835819"/>
              <a:gd name="connsiteY2" fmla="*/ 259556 h 259556"/>
              <a:gd name="connsiteX3" fmla="*/ 150018 w 835819"/>
              <a:gd name="connsiteY3" fmla="*/ 0 h 259556"/>
              <a:gd name="connsiteX4" fmla="*/ 835819 w 835819"/>
              <a:gd name="connsiteY4" fmla="*/ 1 h 259556"/>
              <a:gd name="connsiteX0" fmla="*/ 0 w 1409700"/>
              <a:gd name="connsiteY0" fmla="*/ 176212 h 264318"/>
              <a:gd name="connsiteX1" fmla="*/ 40481 w 1409700"/>
              <a:gd name="connsiteY1" fmla="*/ 159543 h 264318"/>
              <a:gd name="connsiteX2" fmla="*/ 80962 w 1409700"/>
              <a:gd name="connsiteY2" fmla="*/ 264318 h 264318"/>
              <a:gd name="connsiteX3" fmla="*/ 150018 w 1409700"/>
              <a:gd name="connsiteY3" fmla="*/ 4762 h 264318"/>
              <a:gd name="connsiteX4" fmla="*/ 1409700 w 1409700"/>
              <a:gd name="connsiteY4" fmla="*/ 0 h 264318"/>
              <a:gd name="connsiteX0" fmla="*/ 0 w 1416844"/>
              <a:gd name="connsiteY0" fmla="*/ 173831 h 261937"/>
              <a:gd name="connsiteX1" fmla="*/ 40481 w 1416844"/>
              <a:gd name="connsiteY1" fmla="*/ 157162 h 261937"/>
              <a:gd name="connsiteX2" fmla="*/ 80962 w 1416844"/>
              <a:gd name="connsiteY2" fmla="*/ 261937 h 261937"/>
              <a:gd name="connsiteX3" fmla="*/ 150018 w 1416844"/>
              <a:gd name="connsiteY3" fmla="*/ 2381 h 261937"/>
              <a:gd name="connsiteX4" fmla="*/ 1416844 w 1416844"/>
              <a:gd name="connsiteY4" fmla="*/ 0 h 261937"/>
              <a:gd name="connsiteX0" fmla="*/ 0 w 1423987"/>
              <a:gd name="connsiteY0" fmla="*/ 178594 h 266700"/>
              <a:gd name="connsiteX1" fmla="*/ 40481 w 1423987"/>
              <a:gd name="connsiteY1" fmla="*/ 161925 h 266700"/>
              <a:gd name="connsiteX2" fmla="*/ 80962 w 1423987"/>
              <a:gd name="connsiteY2" fmla="*/ 266700 h 266700"/>
              <a:gd name="connsiteX3" fmla="*/ 150018 w 1423987"/>
              <a:gd name="connsiteY3" fmla="*/ 7144 h 266700"/>
              <a:gd name="connsiteX4" fmla="*/ 1423987 w 1423987"/>
              <a:gd name="connsiteY4" fmla="*/ 0 h 266700"/>
              <a:gd name="connsiteX0" fmla="*/ 0 w 1428749"/>
              <a:gd name="connsiteY0" fmla="*/ 171450 h 259556"/>
              <a:gd name="connsiteX1" fmla="*/ 40481 w 1428749"/>
              <a:gd name="connsiteY1" fmla="*/ 154781 h 259556"/>
              <a:gd name="connsiteX2" fmla="*/ 80962 w 1428749"/>
              <a:gd name="connsiteY2" fmla="*/ 259556 h 259556"/>
              <a:gd name="connsiteX3" fmla="*/ 150018 w 1428749"/>
              <a:gd name="connsiteY3" fmla="*/ 0 h 259556"/>
              <a:gd name="connsiteX4" fmla="*/ 1428749 w 1428749"/>
              <a:gd name="connsiteY4" fmla="*/ 0 h 259556"/>
              <a:gd name="connsiteX0" fmla="*/ 0 w 2139949"/>
              <a:gd name="connsiteY0" fmla="*/ 171450 h 259556"/>
              <a:gd name="connsiteX1" fmla="*/ 40481 w 2139949"/>
              <a:gd name="connsiteY1" fmla="*/ 154781 h 259556"/>
              <a:gd name="connsiteX2" fmla="*/ 80962 w 2139949"/>
              <a:gd name="connsiteY2" fmla="*/ 259556 h 259556"/>
              <a:gd name="connsiteX3" fmla="*/ 150018 w 2139949"/>
              <a:gd name="connsiteY3" fmla="*/ 0 h 259556"/>
              <a:gd name="connsiteX4" fmla="*/ 2139949 w 2139949"/>
              <a:gd name="connsiteY4" fmla="*/ 0 h 259556"/>
              <a:gd name="connsiteX0" fmla="*/ 0 w 2466974"/>
              <a:gd name="connsiteY0" fmla="*/ 174625 h 262731"/>
              <a:gd name="connsiteX1" fmla="*/ 40481 w 2466974"/>
              <a:gd name="connsiteY1" fmla="*/ 157956 h 262731"/>
              <a:gd name="connsiteX2" fmla="*/ 80962 w 2466974"/>
              <a:gd name="connsiteY2" fmla="*/ 262731 h 262731"/>
              <a:gd name="connsiteX3" fmla="*/ 150018 w 2466974"/>
              <a:gd name="connsiteY3" fmla="*/ 3175 h 262731"/>
              <a:gd name="connsiteX4" fmla="*/ 2466974 w 2466974"/>
              <a:gd name="connsiteY4" fmla="*/ 0 h 262731"/>
              <a:gd name="connsiteX0" fmla="*/ 0 w 2355849"/>
              <a:gd name="connsiteY0" fmla="*/ 180975 h 269081"/>
              <a:gd name="connsiteX1" fmla="*/ 40481 w 2355849"/>
              <a:gd name="connsiteY1" fmla="*/ 164306 h 269081"/>
              <a:gd name="connsiteX2" fmla="*/ 80962 w 2355849"/>
              <a:gd name="connsiteY2" fmla="*/ 269081 h 269081"/>
              <a:gd name="connsiteX3" fmla="*/ 150018 w 2355849"/>
              <a:gd name="connsiteY3" fmla="*/ 9525 h 269081"/>
              <a:gd name="connsiteX4" fmla="*/ 2355849 w 2355849"/>
              <a:gd name="connsiteY4" fmla="*/ 0 h 269081"/>
              <a:gd name="connsiteX0" fmla="*/ 0 w 2365374"/>
              <a:gd name="connsiteY0" fmla="*/ 171450 h 259556"/>
              <a:gd name="connsiteX1" fmla="*/ 40481 w 2365374"/>
              <a:gd name="connsiteY1" fmla="*/ 154781 h 259556"/>
              <a:gd name="connsiteX2" fmla="*/ 80962 w 2365374"/>
              <a:gd name="connsiteY2" fmla="*/ 259556 h 259556"/>
              <a:gd name="connsiteX3" fmla="*/ 150018 w 2365374"/>
              <a:gd name="connsiteY3" fmla="*/ 0 h 259556"/>
              <a:gd name="connsiteX4" fmla="*/ 2365374 w 2365374"/>
              <a:gd name="connsiteY4" fmla="*/ 0 h 259556"/>
              <a:gd name="connsiteX0" fmla="*/ 0 w 1580668"/>
              <a:gd name="connsiteY0" fmla="*/ 171450 h 259556"/>
              <a:gd name="connsiteX1" fmla="*/ 40481 w 1580668"/>
              <a:gd name="connsiteY1" fmla="*/ 154781 h 259556"/>
              <a:gd name="connsiteX2" fmla="*/ 80962 w 1580668"/>
              <a:gd name="connsiteY2" fmla="*/ 259556 h 259556"/>
              <a:gd name="connsiteX3" fmla="*/ 150018 w 1580668"/>
              <a:gd name="connsiteY3" fmla="*/ 0 h 259556"/>
              <a:gd name="connsiteX4" fmla="*/ 1580668 w 1580668"/>
              <a:gd name="connsiteY4" fmla="*/ 0 h 25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0668" h="259556">
                <a:moveTo>
                  <a:pt x="0" y="171450"/>
                </a:moveTo>
                <a:lnTo>
                  <a:pt x="40481" y="154781"/>
                </a:lnTo>
                <a:lnTo>
                  <a:pt x="80962" y="259556"/>
                </a:lnTo>
                <a:lnTo>
                  <a:pt x="150018" y="0"/>
                </a:lnTo>
                <a:lnTo>
                  <a:pt x="1580668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15" name="Freeform 114"/>
          <p:cNvSpPr/>
          <p:nvPr/>
        </p:nvSpPr>
        <p:spPr bwMode="auto">
          <a:xfrm>
            <a:off x="1858759" y="4090428"/>
            <a:ext cx="726203" cy="259556"/>
          </a:xfrm>
          <a:custGeom>
            <a:avLst/>
            <a:gdLst>
              <a:gd name="connsiteX0" fmla="*/ 0 w 397669"/>
              <a:gd name="connsiteY0" fmla="*/ 176212 h 259556"/>
              <a:gd name="connsiteX1" fmla="*/ 54769 w 397669"/>
              <a:gd name="connsiteY1" fmla="*/ 154781 h 259556"/>
              <a:gd name="connsiteX2" fmla="*/ 95250 w 397669"/>
              <a:gd name="connsiteY2" fmla="*/ 259556 h 259556"/>
              <a:gd name="connsiteX3" fmla="*/ 164306 w 397669"/>
              <a:gd name="connsiteY3" fmla="*/ 0 h 259556"/>
              <a:gd name="connsiteX4" fmla="*/ 397669 w 397669"/>
              <a:gd name="connsiteY4" fmla="*/ 0 h 259556"/>
              <a:gd name="connsiteX0" fmla="*/ 0 w 383381"/>
              <a:gd name="connsiteY0" fmla="*/ 171450 h 259556"/>
              <a:gd name="connsiteX1" fmla="*/ 40481 w 383381"/>
              <a:gd name="connsiteY1" fmla="*/ 154781 h 259556"/>
              <a:gd name="connsiteX2" fmla="*/ 80962 w 383381"/>
              <a:gd name="connsiteY2" fmla="*/ 259556 h 259556"/>
              <a:gd name="connsiteX3" fmla="*/ 150018 w 383381"/>
              <a:gd name="connsiteY3" fmla="*/ 0 h 259556"/>
              <a:gd name="connsiteX4" fmla="*/ 383381 w 383381"/>
              <a:gd name="connsiteY4" fmla="*/ 0 h 259556"/>
              <a:gd name="connsiteX0" fmla="*/ 0 w 821531"/>
              <a:gd name="connsiteY0" fmla="*/ 173831 h 261937"/>
              <a:gd name="connsiteX1" fmla="*/ 40481 w 821531"/>
              <a:gd name="connsiteY1" fmla="*/ 157162 h 261937"/>
              <a:gd name="connsiteX2" fmla="*/ 80962 w 821531"/>
              <a:gd name="connsiteY2" fmla="*/ 261937 h 261937"/>
              <a:gd name="connsiteX3" fmla="*/ 150018 w 821531"/>
              <a:gd name="connsiteY3" fmla="*/ 2381 h 261937"/>
              <a:gd name="connsiteX4" fmla="*/ 821531 w 821531"/>
              <a:gd name="connsiteY4" fmla="*/ 0 h 261937"/>
              <a:gd name="connsiteX0" fmla="*/ 0 w 831056"/>
              <a:gd name="connsiteY0" fmla="*/ 171450 h 259556"/>
              <a:gd name="connsiteX1" fmla="*/ 40481 w 831056"/>
              <a:gd name="connsiteY1" fmla="*/ 154781 h 259556"/>
              <a:gd name="connsiteX2" fmla="*/ 80962 w 831056"/>
              <a:gd name="connsiteY2" fmla="*/ 259556 h 259556"/>
              <a:gd name="connsiteX3" fmla="*/ 150018 w 831056"/>
              <a:gd name="connsiteY3" fmla="*/ 0 h 259556"/>
              <a:gd name="connsiteX4" fmla="*/ 831056 w 831056"/>
              <a:gd name="connsiteY4" fmla="*/ 4762 h 259556"/>
              <a:gd name="connsiteX0" fmla="*/ 0 w 835819"/>
              <a:gd name="connsiteY0" fmla="*/ 173831 h 261937"/>
              <a:gd name="connsiteX1" fmla="*/ 40481 w 835819"/>
              <a:gd name="connsiteY1" fmla="*/ 157162 h 261937"/>
              <a:gd name="connsiteX2" fmla="*/ 80962 w 835819"/>
              <a:gd name="connsiteY2" fmla="*/ 261937 h 261937"/>
              <a:gd name="connsiteX3" fmla="*/ 150018 w 835819"/>
              <a:gd name="connsiteY3" fmla="*/ 2381 h 261937"/>
              <a:gd name="connsiteX4" fmla="*/ 835819 w 835819"/>
              <a:gd name="connsiteY4" fmla="*/ 0 h 261937"/>
              <a:gd name="connsiteX0" fmla="*/ 0 w 835819"/>
              <a:gd name="connsiteY0" fmla="*/ 171450 h 259556"/>
              <a:gd name="connsiteX1" fmla="*/ 40481 w 835819"/>
              <a:gd name="connsiteY1" fmla="*/ 154781 h 259556"/>
              <a:gd name="connsiteX2" fmla="*/ 80962 w 835819"/>
              <a:gd name="connsiteY2" fmla="*/ 259556 h 259556"/>
              <a:gd name="connsiteX3" fmla="*/ 150018 w 835819"/>
              <a:gd name="connsiteY3" fmla="*/ 0 h 259556"/>
              <a:gd name="connsiteX4" fmla="*/ 835819 w 835819"/>
              <a:gd name="connsiteY4" fmla="*/ 1 h 259556"/>
              <a:gd name="connsiteX0" fmla="*/ 0 w 1409700"/>
              <a:gd name="connsiteY0" fmla="*/ 176212 h 264318"/>
              <a:gd name="connsiteX1" fmla="*/ 40481 w 1409700"/>
              <a:gd name="connsiteY1" fmla="*/ 159543 h 264318"/>
              <a:gd name="connsiteX2" fmla="*/ 80962 w 1409700"/>
              <a:gd name="connsiteY2" fmla="*/ 264318 h 264318"/>
              <a:gd name="connsiteX3" fmla="*/ 150018 w 1409700"/>
              <a:gd name="connsiteY3" fmla="*/ 4762 h 264318"/>
              <a:gd name="connsiteX4" fmla="*/ 1409700 w 1409700"/>
              <a:gd name="connsiteY4" fmla="*/ 0 h 264318"/>
              <a:gd name="connsiteX0" fmla="*/ 0 w 1416844"/>
              <a:gd name="connsiteY0" fmla="*/ 173831 h 261937"/>
              <a:gd name="connsiteX1" fmla="*/ 40481 w 1416844"/>
              <a:gd name="connsiteY1" fmla="*/ 157162 h 261937"/>
              <a:gd name="connsiteX2" fmla="*/ 80962 w 1416844"/>
              <a:gd name="connsiteY2" fmla="*/ 261937 h 261937"/>
              <a:gd name="connsiteX3" fmla="*/ 150018 w 1416844"/>
              <a:gd name="connsiteY3" fmla="*/ 2381 h 261937"/>
              <a:gd name="connsiteX4" fmla="*/ 1416844 w 1416844"/>
              <a:gd name="connsiteY4" fmla="*/ 0 h 261937"/>
              <a:gd name="connsiteX0" fmla="*/ 0 w 1423987"/>
              <a:gd name="connsiteY0" fmla="*/ 178594 h 266700"/>
              <a:gd name="connsiteX1" fmla="*/ 40481 w 1423987"/>
              <a:gd name="connsiteY1" fmla="*/ 161925 h 266700"/>
              <a:gd name="connsiteX2" fmla="*/ 80962 w 1423987"/>
              <a:gd name="connsiteY2" fmla="*/ 266700 h 266700"/>
              <a:gd name="connsiteX3" fmla="*/ 150018 w 1423987"/>
              <a:gd name="connsiteY3" fmla="*/ 7144 h 266700"/>
              <a:gd name="connsiteX4" fmla="*/ 1423987 w 1423987"/>
              <a:gd name="connsiteY4" fmla="*/ 0 h 266700"/>
              <a:gd name="connsiteX0" fmla="*/ 0 w 1428749"/>
              <a:gd name="connsiteY0" fmla="*/ 171450 h 259556"/>
              <a:gd name="connsiteX1" fmla="*/ 40481 w 1428749"/>
              <a:gd name="connsiteY1" fmla="*/ 154781 h 259556"/>
              <a:gd name="connsiteX2" fmla="*/ 80962 w 1428749"/>
              <a:gd name="connsiteY2" fmla="*/ 259556 h 259556"/>
              <a:gd name="connsiteX3" fmla="*/ 150018 w 1428749"/>
              <a:gd name="connsiteY3" fmla="*/ 0 h 259556"/>
              <a:gd name="connsiteX4" fmla="*/ 1428749 w 1428749"/>
              <a:gd name="connsiteY4" fmla="*/ 0 h 259556"/>
              <a:gd name="connsiteX0" fmla="*/ 0 w 2139949"/>
              <a:gd name="connsiteY0" fmla="*/ 171450 h 259556"/>
              <a:gd name="connsiteX1" fmla="*/ 40481 w 2139949"/>
              <a:gd name="connsiteY1" fmla="*/ 154781 h 259556"/>
              <a:gd name="connsiteX2" fmla="*/ 80962 w 2139949"/>
              <a:gd name="connsiteY2" fmla="*/ 259556 h 259556"/>
              <a:gd name="connsiteX3" fmla="*/ 150018 w 2139949"/>
              <a:gd name="connsiteY3" fmla="*/ 0 h 259556"/>
              <a:gd name="connsiteX4" fmla="*/ 2139949 w 2139949"/>
              <a:gd name="connsiteY4" fmla="*/ 0 h 259556"/>
              <a:gd name="connsiteX0" fmla="*/ 0 w 2466974"/>
              <a:gd name="connsiteY0" fmla="*/ 174625 h 262731"/>
              <a:gd name="connsiteX1" fmla="*/ 40481 w 2466974"/>
              <a:gd name="connsiteY1" fmla="*/ 157956 h 262731"/>
              <a:gd name="connsiteX2" fmla="*/ 80962 w 2466974"/>
              <a:gd name="connsiteY2" fmla="*/ 262731 h 262731"/>
              <a:gd name="connsiteX3" fmla="*/ 150018 w 2466974"/>
              <a:gd name="connsiteY3" fmla="*/ 3175 h 262731"/>
              <a:gd name="connsiteX4" fmla="*/ 2466974 w 2466974"/>
              <a:gd name="connsiteY4" fmla="*/ 0 h 262731"/>
              <a:gd name="connsiteX0" fmla="*/ 0 w 2355849"/>
              <a:gd name="connsiteY0" fmla="*/ 180975 h 269081"/>
              <a:gd name="connsiteX1" fmla="*/ 40481 w 2355849"/>
              <a:gd name="connsiteY1" fmla="*/ 164306 h 269081"/>
              <a:gd name="connsiteX2" fmla="*/ 80962 w 2355849"/>
              <a:gd name="connsiteY2" fmla="*/ 269081 h 269081"/>
              <a:gd name="connsiteX3" fmla="*/ 150018 w 2355849"/>
              <a:gd name="connsiteY3" fmla="*/ 9525 h 269081"/>
              <a:gd name="connsiteX4" fmla="*/ 2355849 w 2355849"/>
              <a:gd name="connsiteY4" fmla="*/ 0 h 269081"/>
              <a:gd name="connsiteX0" fmla="*/ 0 w 2365374"/>
              <a:gd name="connsiteY0" fmla="*/ 171450 h 259556"/>
              <a:gd name="connsiteX1" fmla="*/ 40481 w 2365374"/>
              <a:gd name="connsiteY1" fmla="*/ 154781 h 259556"/>
              <a:gd name="connsiteX2" fmla="*/ 80962 w 2365374"/>
              <a:gd name="connsiteY2" fmla="*/ 259556 h 259556"/>
              <a:gd name="connsiteX3" fmla="*/ 150018 w 2365374"/>
              <a:gd name="connsiteY3" fmla="*/ 0 h 259556"/>
              <a:gd name="connsiteX4" fmla="*/ 2365374 w 2365374"/>
              <a:gd name="connsiteY4" fmla="*/ 0 h 259556"/>
              <a:gd name="connsiteX0" fmla="*/ 0 w 1580668"/>
              <a:gd name="connsiteY0" fmla="*/ 171450 h 259556"/>
              <a:gd name="connsiteX1" fmla="*/ 40481 w 1580668"/>
              <a:gd name="connsiteY1" fmla="*/ 154781 h 259556"/>
              <a:gd name="connsiteX2" fmla="*/ 80962 w 1580668"/>
              <a:gd name="connsiteY2" fmla="*/ 259556 h 259556"/>
              <a:gd name="connsiteX3" fmla="*/ 150018 w 1580668"/>
              <a:gd name="connsiteY3" fmla="*/ 0 h 259556"/>
              <a:gd name="connsiteX4" fmla="*/ 1580668 w 1580668"/>
              <a:gd name="connsiteY4" fmla="*/ 0 h 259556"/>
              <a:gd name="connsiteX0" fmla="*/ 0 w 944643"/>
              <a:gd name="connsiteY0" fmla="*/ 171450 h 259556"/>
              <a:gd name="connsiteX1" fmla="*/ 40481 w 944643"/>
              <a:gd name="connsiteY1" fmla="*/ 154781 h 259556"/>
              <a:gd name="connsiteX2" fmla="*/ 80962 w 944643"/>
              <a:gd name="connsiteY2" fmla="*/ 259556 h 259556"/>
              <a:gd name="connsiteX3" fmla="*/ 150018 w 944643"/>
              <a:gd name="connsiteY3" fmla="*/ 0 h 259556"/>
              <a:gd name="connsiteX4" fmla="*/ 944643 w 944643"/>
              <a:gd name="connsiteY4" fmla="*/ 6350 h 25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643" h="259556">
                <a:moveTo>
                  <a:pt x="0" y="171450"/>
                </a:moveTo>
                <a:lnTo>
                  <a:pt x="40481" y="154781"/>
                </a:lnTo>
                <a:lnTo>
                  <a:pt x="80962" y="259556"/>
                </a:lnTo>
                <a:lnTo>
                  <a:pt x="150018" y="0"/>
                </a:lnTo>
                <a:lnTo>
                  <a:pt x="944643" y="635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304925" y="4442047"/>
            <a:ext cx="4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i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19170" y="4442047"/>
            <a:ext cx="361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1295400" y="3324892"/>
            <a:ext cx="3524845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19200" y="3364586"/>
            <a:ext cx="360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curved surface area of frustum?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8378459" y="1917181"/>
            <a:ext cx="459014" cy="130428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8370925" y="2339112"/>
            <a:ext cx="658775" cy="261610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 cm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432073" y="1743706"/>
            <a:ext cx="5892527" cy="27285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3128" y="1718369"/>
            <a:ext cx="2643324" cy="3167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material used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2933793" y="1768306"/>
            <a:ext cx="1796629" cy="22883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799967" y="1728064"/>
            <a:ext cx="2292301" cy="2783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CSA of (Frustum)  +</a:t>
            </a: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5005681" y="1765994"/>
            <a:ext cx="1271607" cy="22883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800600" y="1718369"/>
            <a:ext cx="157649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Area of base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9" name="Rectangular Callout 128"/>
          <p:cNvSpPr/>
          <p:nvPr/>
        </p:nvSpPr>
        <p:spPr>
          <a:xfrm>
            <a:off x="3532050" y="1189914"/>
            <a:ext cx="1344750" cy="450741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(r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Rectangular Callout 129"/>
          <p:cNvSpPr/>
          <p:nvPr/>
        </p:nvSpPr>
        <p:spPr>
          <a:xfrm>
            <a:off x="5181600" y="1249301"/>
            <a:ext cx="834985" cy="40804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31" name="Group 56"/>
          <p:cNvGrpSpPr>
            <a:grpSpLocks/>
          </p:cNvGrpSpPr>
          <p:nvPr/>
        </p:nvGrpSpPr>
        <p:grpSpPr bwMode="auto">
          <a:xfrm>
            <a:off x="2362200" y="3181350"/>
            <a:ext cx="2388379" cy="584775"/>
            <a:chOff x="5327863" y="3609840"/>
            <a:chExt cx="1801240" cy="725023"/>
          </a:xfrm>
        </p:grpSpPr>
        <p:sp>
          <p:nvSpPr>
            <p:cNvPr id="132" name="Rounded Rectangle 131"/>
            <p:cNvSpPr/>
            <p:nvPr/>
          </p:nvSpPr>
          <p:spPr bwMode="auto">
            <a:xfrm>
              <a:off x="5327863" y="3623332"/>
              <a:ext cx="1783612" cy="66985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33" name="TextBox 58"/>
            <p:cNvSpPr txBox="1">
              <a:spLocks noChangeArrowheads="1"/>
            </p:cNvSpPr>
            <p:nvPr/>
          </p:nvSpPr>
          <p:spPr bwMode="auto">
            <a:xfrm>
              <a:off x="5344132" y="3609840"/>
              <a:ext cx="1784971" cy="725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What is the formula to find area of base?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891653" y="1058968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00410" y="1090778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338864" y="1047686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95696" y="1073949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672840" y="1017206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4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5" grpId="1" animBg="1"/>
      <p:bldP spid="135" grpId="2" animBg="1"/>
      <p:bldP spid="134" grpId="0" animBg="1"/>
      <p:bldP spid="134" grpId="1" animBg="1"/>
      <p:bldP spid="134" grpId="2" animBg="1"/>
      <p:bldP spid="113" grpId="0" animBg="1"/>
      <p:bldP spid="113" grpId="1" animBg="1"/>
      <p:bldP spid="111" grpId="0" animBg="1"/>
      <p:bldP spid="111" grpId="1" animBg="1"/>
      <p:bldP spid="110" grpId="0" animBg="1"/>
      <p:bldP spid="110" grpId="1" animBg="1"/>
      <p:bldP spid="109" grpId="0" animBg="1"/>
      <p:bldP spid="109" grpId="1" animBg="1"/>
      <p:bldP spid="106" grpId="0" animBg="1"/>
      <p:bldP spid="106" grpId="1" animBg="1"/>
      <p:bldP spid="87" grpId="0" animBg="1"/>
      <p:bldP spid="87" grpId="1" animBg="1"/>
      <p:bldP spid="87" grpId="2" animBg="1"/>
      <p:bldP spid="87" grpId="3" animBg="1"/>
      <p:bldP spid="88" grpId="0" animBg="1"/>
      <p:bldP spid="88" grpId="1" animBg="1"/>
      <p:bldP spid="88" grpId="2" animBg="1"/>
      <p:bldP spid="88" grpId="3" animBg="1"/>
      <p:bldP spid="58" grpId="0" animBg="1"/>
      <p:bldP spid="59" grpId="0" animBg="1"/>
      <p:bldP spid="7" grpId="0"/>
      <p:bldP spid="8" grpId="0"/>
      <p:bldP spid="10" grpId="0"/>
      <p:bldP spid="20" grpId="0"/>
      <p:bldP spid="23" grpId="0"/>
      <p:bldP spid="24" grpId="0"/>
      <p:bldP spid="25" grpId="0"/>
      <p:bldP spid="26" grpId="0"/>
      <p:bldP spid="29" grpId="0"/>
      <p:bldP spid="30" grpId="0"/>
      <p:bldP spid="31" grpId="0"/>
      <p:bldP spid="32" grpId="0"/>
      <p:bldP spid="35" grpId="0"/>
      <p:bldP spid="38" grpId="0"/>
      <p:bldP spid="39" grpId="0"/>
      <p:bldP spid="72" grpId="0" animBg="1"/>
      <p:bldP spid="72" grpId="1" animBg="1"/>
      <p:bldP spid="73" grpId="0"/>
      <p:bldP spid="73" grpId="1"/>
      <p:bldP spid="74" grpId="0" animBg="1"/>
      <p:bldP spid="74" grpId="1" animBg="1"/>
      <p:bldP spid="75" grpId="0"/>
      <p:bldP spid="75" grpId="1"/>
      <p:bldP spid="76" grpId="0" animBg="1"/>
      <p:bldP spid="76" grpId="1" animBg="1"/>
      <p:bldP spid="77" grpId="0" animBg="1"/>
      <p:bldP spid="77" grpId="1" animBg="1"/>
      <p:bldP spid="78" grpId="0"/>
      <p:bldP spid="78" grpId="1"/>
      <p:bldP spid="108" grpId="0" animBg="1"/>
      <p:bldP spid="112" grpId="0"/>
      <p:bldP spid="114" grpId="0" animBg="1"/>
      <p:bldP spid="115" grpId="0" animBg="1"/>
      <p:bldP spid="116" grpId="0"/>
      <p:bldP spid="117" grpId="0"/>
      <p:bldP spid="79" grpId="0" animBg="1"/>
      <p:bldP spid="79" grpId="1" animBg="1"/>
      <p:bldP spid="80" grpId="0"/>
      <p:bldP spid="80" grpId="1"/>
      <p:bldP spid="119" grpId="0" animBg="1"/>
      <p:bldP spid="123" grpId="0" animBg="1"/>
      <p:bldP spid="124" grpId="0"/>
      <p:bldP spid="125" grpId="0" animBg="1"/>
      <p:bldP spid="125" grpId="1" animBg="1"/>
      <p:bldP spid="126" grpId="0"/>
      <p:bldP spid="127" grpId="0" animBg="1"/>
      <p:bldP spid="127" grpId="1" animBg="1"/>
      <p:bldP spid="128" grpId="0"/>
      <p:bldP spid="129" grpId="0" animBg="1"/>
      <p:bldP spid="130" grpId="0" animBg="1"/>
      <p:bldP spid="90" grpId="0"/>
      <p:bldP spid="91" grpId="0"/>
      <p:bldP spid="92" grpId="0"/>
      <p:bldP spid="94" grpId="0"/>
      <p:bldP spid="94" grpId="1"/>
      <p:bldP spid="1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6879319" y="1443360"/>
            <a:ext cx="944162" cy="22634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973982" y="4051040"/>
            <a:ext cx="159055" cy="1730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531996" y="2690550"/>
            <a:ext cx="217778" cy="19111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806316" y="2699886"/>
            <a:ext cx="215622" cy="19111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364195" y="2706629"/>
            <a:ext cx="215622" cy="18184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087318" y="2650550"/>
            <a:ext cx="159055" cy="2093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92420" y="2112770"/>
            <a:ext cx="1129356" cy="22634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51963" y="2110238"/>
            <a:ext cx="1016522" cy="22188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12285" y="1185994"/>
            <a:ext cx="3562482" cy="2469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1844" y="1425759"/>
            <a:ext cx="5550979" cy="2445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7714" y="151492"/>
            <a:ext cx="8242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container, opened from the top and made up of a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metal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sheet,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in the form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frustum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a cone of height 16 cm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with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radii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its lower and upper ends as 8 cm and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20 cm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respectively.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cost of the milk which can completely fill the container,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at the rate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20 per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litre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Also find the cost of metal sheet used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make the container, if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it costs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8 per 100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Take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3.14)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19375" y="25832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91388" y="2583250"/>
            <a:ext cx="642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28987" y="2583250"/>
            <a:ext cx="1037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pt-BR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pt-BR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pt-BR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26992" y="2583250"/>
            <a:ext cx="3211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02440" y="2583250"/>
            <a:ext cx="692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pt-BR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pt-BR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pt-BR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22450" y="29173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71713" y="29173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79625" y="29173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70151" y="2917396"/>
            <a:ext cx="553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72118" y="2917396"/>
            <a:ext cx="521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02886" y="2917396"/>
            <a:ext cx="746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+ 20)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90828" y="29173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33366" y="29173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49367" y="2917396"/>
            <a:ext cx="355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51332" y="2917396"/>
            <a:ext cx="333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18250" y="2917396"/>
            <a:ext cx="537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(8)</a:t>
            </a:r>
            <a:r>
              <a:rPr lang="pt-BR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32075" y="32515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89250" y="32515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89275" y="32515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87713" y="3251571"/>
            <a:ext cx="553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[20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98227" y="32515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3928570" y="3210262"/>
            <a:ext cx="6282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883915" y="3251571"/>
            <a:ext cx="575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08007" y="32515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5308847" y="3214081"/>
            <a:ext cx="26643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16425" y="3251571"/>
            <a:ext cx="537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64]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641700" y="35988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98875" y="35988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98900" y="35988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96196" y="3598850"/>
            <a:ext cx="73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[560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3449756" y="3537279"/>
            <a:ext cx="7910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853358" y="35988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061776" y="3598850"/>
            <a:ext cx="537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64]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41700" y="393252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98875" y="393252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098900" y="393252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3472838" y="3869103"/>
            <a:ext cx="91980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302103" y="3932525"/>
            <a:ext cx="73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624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35350" y="42810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63970" y="4281071"/>
            <a:ext cx="758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3.14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473551" y="4281071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pt-BR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02163" y="4281071"/>
            <a:ext cx="758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624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644777" y="459369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873380" y="4593693"/>
            <a:ext cx="1596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1959.36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71450" y="4593693"/>
            <a:ext cx="361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8359409" y="1917181"/>
            <a:ext cx="459014" cy="130428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8351875" y="2339112"/>
            <a:ext cx="658775" cy="261610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 cm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0915" y="1719684"/>
            <a:ext cx="2102724" cy="1533525"/>
            <a:chOff x="2914243" y="4810062"/>
            <a:chExt cx="2590958" cy="2105088"/>
          </a:xfrm>
        </p:grpSpPr>
        <p:sp>
          <p:nvSpPr>
            <p:cNvPr id="117" name="Rectangle 116"/>
            <p:cNvSpPr/>
            <p:nvPr/>
          </p:nvSpPr>
          <p:spPr>
            <a:xfrm>
              <a:off x="4359346" y="4810062"/>
              <a:ext cx="632535" cy="295743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 cm</a:t>
              </a:r>
              <a:endParaRPr lang="en-US" sz="8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282599" y="6513066"/>
              <a:ext cx="548537" cy="295743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 cm</a:t>
              </a:r>
              <a:endParaRPr lang="en-US" sz="8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 rot="16200000" flipH="1">
              <a:off x="4029333" y="5637526"/>
              <a:ext cx="819987" cy="372362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16 cm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914243" y="4854969"/>
              <a:ext cx="2590958" cy="2060181"/>
              <a:chOff x="6373998" y="1044969"/>
              <a:chExt cx="2008160" cy="1590943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395932" y="2475230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6373998" y="1044969"/>
                <a:ext cx="2008160" cy="1590943"/>
                <a:chOff x="6373998" y="1044969"/>
                <a:chExt cx="2008160" cy="1590943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7395384" y="1173675"/>
                  <a:ext cx="978677" cy="1347275"/>
                  <a:chOff x="7395384" y="1173675"/>
                  <a:chExt cx="978677" cy="1347275"/>
                </a:xfrm>
              </p:grpSpPr>
              <p:cxnSp>
                <p:nvCxnSpPr>
                  <p:cNvPr id="131" name="Straight Connector 130"/>
                  <p:cNvCxnSpPr>
                    <a:stCxn id="121" idx="4"/>
                  </p:cNvCxnSpPr>
                  <p:nvPr/>
                </p:nvCxnSpPr>
                <p:spPr>
                  <a:xfrm flipV="1">
                    <a:off x="7418792" y="1186489"/>
                    <a:ext cx="1063" cy="133446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7427871" y="1192186"/>
                    <a:ext cx="94619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Oval 132"/>
                  <p:cNvSpPr/>
                  <p:nvPr/>
                </p:nvSpPr>
                <p:spPr>
                  <a:xfrm>
                    <a:off x="7395384" y="1173675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7402146" y="2504009"/>
                    <a:ext cx="52881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6373998" y="1044969"/>
                  <a:ext cx="2008160" cy="1590943"/>
                  <a:chOff x="6309105" y="2680958"/>
                  <a:chExt cx="2008160" cy="1590943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 flipV="1">
                    <a:off x="6309105" y="2680958"/>
                    <a:ext cx="2008160" cy="1458155"/>
                    <a:chOff x="7322820" y="1308860"/>
                    <a:chExt cx="1508760" cy="1231233"/>
                  </a:xfrm>
                </p:grpSpPr>
                <p:sp>
                  <p:nvSpPr>
                    <p:cNvPr id="128" name="Oval 127"/>
                    <p:cNvSpPr/>
                    <p:nvPr/>
                  </p:nvSpPr>
                  <p:spPr>
                    <a:xfrm>
                      <a:off x="7322820" y="2297083"/>
                      <a:ext cx="1508760" cy="24301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cxnSp>
                  <p:nvCxnSpPr>
                    <p:cNvPr id="129" name="Straight Connector 128"/>
                    <p:cNvCxnSpPr>
                      <a:stCxn id="128" idx="2"/>
                    </p:cNvCxnSpPr>
                    <p:nvPr/>
                  </p:nvCxnSpPr>
                  <p:spPr>
                    <a:xfrm flipV="1">
                      <a:off x="7322820" y="1308860"/>
                      <a:ext cx="321085" cy="110972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8495563" y="1308862"/>
                      <a:ext cx="330670" cy="109421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6" name="Arc 125"/>
                  <p:cNvSpPr/>
                  <p:nvPr/>
                </p:nvSpPr>
                <p:spPr>
                  <a:xfrm>
                    <a:off x="6735674" y="4002883"/>
                    <a:ext cx="1133856" cy="265176"/>
                  </a:xfrm>
                  <a:prstGeom prst="arc">
                    <a:avLst>
                      <a:gd name="adj1" fmla="val 21561289"/>
                      <a:gd name="adj2" fmla="val 10838803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7" name="Arc 126"/>
                  <p:cNvSpPr/>
                  <p:nvPr/>
                </p:nvSpPr>
                <p:spPr>
                  <a:xfrm rot="10800000">
                    <a:off x="6736173" y="4006725"/>
                    <a:ext cx="1133856" cy="265176"/>
                  </a:xfrm>
                  <a:prstGeom prst="arc">
                    <a:avLst>
                      <a:gd name="adj1" fmla="val 21561289"/>
                      <a:gd name="adj2" fmla="val 10838803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97" name="Rounded Rectangle 96"/>
          <p:cNvSpPr/>
          <p:nvPr/>
        </p:nvSpPr>
        <p:spPr bwMode="auto">
          <a:xfrm>
            <a:off x="432073" y="1743706"/>
            <a:ext cx="5892527" cy="27285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08489" y="1770684"/>
            <a:ext cx="5765261" cy="222406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73128" y="1718369"/>
            <a:ext cx="2643324" cy="3167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material used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99967" y="1728064"/>
            <a:ext cx="2292301" cy="2783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CSA of (Frustum)  +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800600" y="1718369"/>
            <a:ext cx="157649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Area of base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1" name="Rectangular Callout 100"/>
          <p:cNvSpPr/>
          <p:nvPr/>
        </p:nvSpPr>
        <p:spPr>
          <a:xfrm>
            <a:off x="3532050" y="1189914"/>
            <a:ext cx="1344750" cy="450741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(r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Rectangular Callout 101"/>
          <p:cNvSpPr/>
          <p:nvPr/>
        </p:nvSpPr>
        <p:spPr>
          <a:xfrm>
            <a:off x="5181600" y="1249301"/>
            <a:ext cx="834985" cy="40804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1000" y="2038008"/>
            <a:ext cx="660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286000" y="2038008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546970" y="203800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54896" y="2038008"/>
            <a:ext cx="915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427282" y="2038008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682481" y="203800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911091" y="2038008"/>
            <a:ext cx="8966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172846" y="2028825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366837" y="202882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509711" y="2028825"/>
            <a:ext cx="915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82705" y="2304998"/>
            <a:ext cx="264332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material used 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765888" y="2304998"/>
            <a:ext cx="22923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CSA of (Frustum)  +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679950" y="2304998"/>
            <a:ext cx="164465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Area of base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64785" y="4601388"/>
            <a:ext cx="2345815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material used 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3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  <p:bldP spid="85" grpId="0" animBg="1"/>
      <p:bldP spid="85" grpId="1" animBg="1"/>
      <p:bldP spid="56" grpId="0" animBg="1"/>
      <p:bldP spid="56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6" grpId="0" animBg="1"/>
      <p:bldP spid="32" grpId="0"/>
      <p:bldP spid="33" grpId="0"/>
      <p:bldP spid="35" grpId="0"/>
      <p:bldP spid="36" grpId="0"/>
      <p:bldP spid="37" grpId="0"/>
      <p:bldP spid="44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  <p:bldP spid="84" grpId="0"/>
      <p:bldP spid="87" grpId="0"/>
      <p:bldP spid="88" grpId="0"/>
      <p:bldP spid="89" grpId="0"/>
      <p:bldP spid="90" grpId="0"/>
      <p:bldP spid="91" grpId="0"/>
      <p:bldP spid="92" grpId="0"/>
      <p:bldP spid="94" grpId="0"/>
      <p:bldP spid="96" grpId="0" animBg="1"/>
      <p:bldP spid="113" grpId="0" animBg="1"/>
      <p:bldP spid="113" grpId="1" animBg="1"/>
      <p:bldP spid="113" grpId="2" animBg="1"/>
      <p:bldP spid="114" grpId="0"/>
      <p:bldP spid="115" grpId="0"/>
      <p:bldP spid="135" grpId="0"/>
      <p:bldP spid="1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622360" y="4660732"/>
            <a:ext cx="6583573" cy="266102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89964" y="2971652"/>
            <a:ext cx="624932" cy="2631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001319" y="1809974"/>
            <a:ext cx="3993924" cy="2631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447534" y="2408549"/>
            <a:ext cx="2787090" cy="45970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04753" y="2997599"/>
            <a:ext cx="618745" cy="23926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80392" y="177106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8995" y="1771069"/>
            <a:ext cx="1596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1959.36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977506" y="1771069"/>
            <a:ext cx="2695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material used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12285" y="1185994"/>
            <a:ext cx="3562482" cy="2469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1844" y="1425759"/>
            <a:ext cx="5550979" cy="2445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" y="1775996"/>
            <a:ext cx="660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99233" y="205395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86015" y="2061647"/>
            <a:ext cx="8166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Rate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22384" y="2053952"/>
            <a:ext cx="2187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Rs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 8 per 100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43193" y="293927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14628" y="2946967"/>
            <a:ext cx="6416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Cost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93344" y="2939272"/>
            <a:ext cx="7755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Rate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13518" y="246519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00300" y="2472890"/>
            <a:ext cx="8166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Rate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766185" y="2353487"/>
            <a:ext cx="590838" cy="585785"/>
            <a:chOff x="3848170" y="4149142"/>
            <a:chExt cx="590838" cy="585785"/>
          </a:xfrm>
        </p:grpSpPr>
        <p:sp>
          <p:nvSpPr>
            <p:cNvPr id="33" name="Rectangle 32"/>
            <p:cNvSpPr/>
            <p:nvPr/>
          </p:nvSpPr>
          <p:spPr>
            <a:xfrm>
              <a:off x="3957397" y="4149142"/>
              <a:ext cx="3576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48170" y="4396373"/>
              <a:ext cx="5908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961757" y="4430127"/>
              <a:ext cx="402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3365166" y="2465195"/>
            <a:ext cx="766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Rs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3317" y="2466540"/>
            <a:ext cx="1093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er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29962" y="2939272"/>
            <a:ext cx="3921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61457" y="2939272"/>
            <a:ext cx="1142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52800" y="3257450"/>
            <a:ext cx="639792" cy="600075"/>
            <a:chOff x="3861793" y="4134852"/>
            <a:chExt cx="639792" cy="600075"/>
          </a:xfrm>
        </p:grpSpPr>
        <p:sp>
          <p:nvSpPr>
            <p:cNvPr id="45" name="Rectangle 44"/>
            <p:cNvSpPr/>
            <p:nvPr/>
          </p:nvSpPr>
          <p:spPr>
            <a:xfrm>
              <a:off x="3935472" y="4134852"/>
              <a:ext cx="4586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61793" y="4396373"/>
              <a:ext cx="6397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961757" y="4430127"/>
              <a:ext cx="402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3055587" y="329858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53241" y="3298589"/>
            <a:ext cx="333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81821" y="3298589"/>
            <a:ext cx="1155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1959.36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268982" y="3806152"/>
            <a:ext cx="1258005" cy="609600"/>
            <a:chOff x="3784470" y="4125327"/>
            <a:chExt cx="1160032" cy="609600"/>
          </a:xfrm>
        </p:grpSpPr>
        <p:sp>
          <p:nvSpPr>
            <p:cNvPr id="52" name="Rectangle 51"/>
            <p:cNvSpPr/>
            <p:nvPr/>
          </p:nvSpPr>
          <p:spPr>
            <a:xfrm>
              <a:off x="3784470" y="4125327"/>
              <a:ext cx="1160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15674.88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093263" y="4396373"/>
              <a:ext cx="6397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892588" y="4430127"/>
              <a:ext cx="9739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3055620" y="385681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1977" y="4633496"/>
            <a:ext cx="6849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Cost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metal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sheet used to make the container is </a:t>
            </a:r>
            <a:r>
              <a:rPr lang="en-US" sz="16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Rs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. 156.75</a:t>
            </a:r>
            <a:endParaRPr lang="en-US" sz="16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26456" y="4338815"/>
            <a:ext cx="1601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Rs.156.75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067250" y="433881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0198" y="4595396"/>
            <a:ext cx="361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510915" y="1719684"/>
            <a:ext cx="2102724" cy="1533525"/>
            <a:chOff x="2914243" y="4810062"/>
            <a:chExt cx="2590958" cy="2105088"/>
          </a:xfrm>
        </p:grpSpPr>
        <p:sp>
          <p:nvSpPr>
            <p:cNvPr id="83" name="Rectangle 82"/>
            <p:cNvSpPr/>
            <p:nvPr/>
          </p:nvSpPr>
          <p:spPr>
            <a:xfrm>
              <a:off x="4359346" y="4810062"/>
              <a:ext cx="632535" cy="295743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 cm</a:t>
              </a:r>
              <a:endParaRPr lang="en-US" sz="8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282599" y="6513066"/>
              <a:ext cx="548537" cy="295743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 cm</a:t>
              </a:r>
              <a:endParaRPr lang="en-US" sz="8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16200000" flipH="1">
              <a:off x="4029333" y="5637526"/>
              <a:ext cx="819987" cy="372362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16 cm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914243" y="4854969"/>
              <a:ext cx="2590958" cy="2060181"/>
              <a:chOff x="6373998" y="1044969"/>
              <a:chExt cx="2008160" cy="1590943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7395932" y="2475230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373998" y="1044969"/>
                <a:ext cx="2008160" cy="1590943"/>
                <a:chOff x="6373998" y="1044969"/>
                <a:chExt cx="2008160" cy="1590943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7395384" y="1173675"/>
                  <a:ext cx="978677" cy="1347275"/>
                  <a:chOff x="7395384" y="1173675"/>
                  <a:chExt cx="978677" cy="1347275"/>
                </a:xfrm>
              </p:grpSpPr>
              <p:cxnSp>
                <p:nvCxnSpPr>
                  <p:cNvPr id="97" name="Straight Connector 96"/>
                  <p:cNvCxnSpPr>
                    <a:stCxn id="87" idx="4"/>
                  </p:cNvCxnSpPr>
                  <p:nvPr/>
                </p:nvCxnSpPr>
                <p:spPr>
                  <a:xfrm flipV="1">
                    <a:off x="7418792" y="1186489"/>
                    <a:ext cx="1063" cy="133446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427871" y="1192186"/>
                    <a:ext cx="94619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Oval 98"/>
                  <p:cNvSpPr/>
                  <p:nvPr/>
                </p:nvSpPr>
                <p:spPr>
                  <a:xfrm>
                    <a:off x="7395384" y="1173675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7402146" y="2504009"/>
                    <a:ext cx="52881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6373998" y="1044969"/>
                  <a:ext cx="2008160" cy="1590943"/>
                  <a:chOff x="6309105" y="2680958"/>
                  <a:chExt cx="2008160" cy="1590943"/>
                </a:xfrm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 flipV="1">
                    <a:off x="6309105" y="2680958"/>
                    <a:ext cx="2008160" cy="1458155"/>
                    <a:chOff x="7322820" y="1308860"/>
                    <a:chExt cx="1508760" cy="1231233"/>
                  </a:xfrm>
                </p:grpSpPr>
                <p:sp>
                  <p:nvSpPr>
                    <p:cNvPr id="94" name="Oval 93"/>
                    <p:cNvSpPr/>
                    <p:nvPr/>
                  </p:nvSpPr>
                  <p:spPr>
                    <a:xfrm>
                      <a:off x="7322820" y="2297083"/>
                      <a:ext cx="1508760" cy="24301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cxnSp>
                  <p:nvCxnSpPr>
                    <p:cNvPr id="95" name="Straight Connector 94"/>
                    <p:cNvCxnSpPr>
                      <a:stCxn id="94" idx="2"/>
                    </p:cNvCxnSpPr>
                    <p:nvPr/>
                  </p:nvCxnSpPr>
                  <p:spPr>
                    <a:xfrm flipV="1">
                      <a:off x="7322820" y="1308860"/>
                      <a:ext cx="321085" cy="110972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>
                      <a:off x="8495563" y="1308862"/>
                      <a:ext cx="330670" cy="109421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2" name="Arc 91"/>
                  <p:cNvSpPr/>
                  <p:nvPr/>
                </p:nvSpPr>
                <p:spPr>
                  <a:xfrm>
                    <a:off x="6735674" y="4002883"/>
                    <a:ext cx="1133856" cy="265176"/>
                  </a:xfrm>
                  <a:prstGeom prst="arc">
                    <a:avLst>
                      <a:gd name="adj1" fmla="val 21561289"/>
                      <a:gd name="adj2" fmla="val 10838803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3" name="Arc 92"/>
                  <p:cNvSpPr/>
                  <p:nvPr/>
                </p:nvSpPr>
                <p:spPr>
                  <a:xfrm rot="10800000">
                    <a:off x="6736173" y="4006725"/>
                    <a:ext cx="1133856" cy="265176"/>
                  </a:xfrm>
                  <a:prstGeom prst="arc">
                    <a:avLst>
                      <a:gd name="adj1" fmla="val 21561289"/>
                      <a:gd name="adj2" fmla="val 10838803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01" name="Rounded Rectangle 100"/>
          <p:cNvSpPr/>
          <p:nvPr/>
        </p:nvSpPr>
        <p:spPr>
          <a:xfrm>
            <a:off x="3506206" y="1432971"/>
            <a:ext cx="2553822" cy="22999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7714" y="151492"/>
            <a:ext cx="8242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container, opened from the top and made up of a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metal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sheet,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in the form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frustum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a cone of height 16 cm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with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radii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its lower and upper ends as 8 cm and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20 cm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respectively.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cost of the milk which can completely fill the container,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at the rate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20 per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litre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Also find the cost of metal sheet used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make the container, if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it costs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8 per 100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Take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3.14)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558632" y="3463682"/>
            <a:ext cx="2404229" cy="42074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6188" y="3463682"/>
            <a:ext cx="248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Cost = Rate </a:t>
            </a:r>
            <a:r>
              <a:rPr lang="en-IN" b="1" dirty="0" smtClean="0">
                <a:solidFill>
                  <a:prstClr val="white"/>
                </a:solidFill>
                <a:latin typeface="Bookman Old Style"/>
              </a:rPr>
              <a:t>× Area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8359409" y="1917181"/>
            <a:ext cx="459014" cy="130428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351875" y="2339112"/>
            <a:ext cx="658775" cy="261610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 cm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6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42" grpId="0" animBg="1"/>
      <p:bldP spid="42" grpId="1" animBg="1"/>
      <p:bldP spid="41" grpId="0" animBg="1"/>
      <p:bldP spid="41" grpId="1" animBg="1"/>
      <p:bldP spid="43" grpId="0" animBg="1"/>
      <p:bldP spid="43" grpId="1" animBg="1"/>
      <p:bldP spid="40" grpId="0" animBg="1"/>
      <p:bldP spid="40" grpId="1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6" grpId="0"/>
      <p:bldP spid="37" grpId="0"/>
      <p:bldP spid="38" grpId="0"/>
      <p:bldP spid="39" grpId="0"/>
      <p:bldP spid="48" grpId="0"/>
      <p:bldP spid="49" grpId="0"/>
      <p:bldP spid="50" grpId="0"/>
      <p:bldP spid="55" grpId="0"/>
      <p:bldP spid="56" grpId="0"/>
      <p:bldP spid="57" grpId="0"/>
      <p:bldP spid="58" grpId="0"/>
      <p:bldP spid="60" grpId="0"/>
      <p:bldP spid="101" grpId="0" animBg="1"/>
      <p:bldP spid="101" grpId="1" animBg="1"/>
      <p:bldP spid="102" grpId="0" animBg="1"/>
      <p:bldP spid="102" grpId="1" animBg="1"/>
      <p:bldP spid="103" grpId="0"/>
      <p:bldP spid="10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34688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4" y="2984112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Frustum of cone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5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829341" y="811154"/>
            <a:ext cx="2142459" cy="2420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994264" y="800862"/>
            <a:ext cx="3241436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48390" y="565169"/>
            <a:ext cx="2555210" cy="2420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4308" y="306589"/>
            <a:ext cx="5881292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03601" y="553477"/>
            <a:ext cx="5054600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9750" y="261423"/>
            <a:ext cx="8100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A bucket in the form of a frustum of a cone and holds </a:t>
            </a:r>
          </a:p>
          <a:p>
            <a:pPr marL="400050" indent="-40005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28.490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litres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of water. The radii of the top and bottom are 28 cm and </a:t>
            </a:r>
          </a:p>
          <a:p>
            <a:pPr marL="400050" indent="-40005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21 cm respectively. Find the height of the bucket.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pic>
        <p:nvPicPr>
          <p:cNvPr id="5124" name="Picture 4" descr="C:\Users\Admin\Desktop\154621,1294008147,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1"/>
          <a:stretch/>
        </p:blipFill>
        <p:spPr bwMode="auto">
          <a:xfrm>
            <a:off x="2514599" y="1558923"/>
            <a:ext cx="3036175" cy="30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999357" y="1885951"/>
            <a:ext cx="114300" cy="57150"/>
          </a:xfrm>
          <a:prstGeom prst="ellipse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31472" y="1757789"/>
            <a:ext cx="2414257" cy="307760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>
            <a:off x="3256881" y="3841649"/>
            <a:ext cx="1481328" cy="429768"/>
          </a:xfrm>
          <a:prstGeom prst="arc">
            <a:avLst>
              <a:gd name="adj1" fmla="val 35925"/>
              <a:gd name="adj2" fmla="val 10846088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3257360" y="3839811"/>
            <a:ext cx="1481328" cy="429768"/>
          </a:xfrm>
          <a:prstGeom prst="arc">
            <a:avLst>
              <a:gd name="adj1" fmla="val 10679646"/>
              <a:gd name="adj2" fmla="val 115590"/>
            </a:avLst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>
            <a:endCxn id="7" idx="6"/>
          </p:cNvCxnSpPr>
          <p:nvPr/>
        </p:nvCxnSpPr>
        <p:spPr>
          <a:xfrm flipV="1">
            <a:off x="4056507" y="1911669"/>
            <a:ext cx="1189222" cy="33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048859" y="4069762"/>
            <a:ext cx="696016" cy="33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 bwMode="auto">
          <a:xfrm>
            <a:off x="3999357" y="4040979"/>
            <a:ext cx="114300" cy="57150"/>
          </a:xfrm>
          <a:prstGeom prst="ellipse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4419600" y="1267526"/>
            <a:ext cx="852878" cy="327762"/>
          </a:xfrm>
          <a:prstGeom prst="wedgeRectCallout">
            <a:avLst>
              <a:gd name="adj1" fmla="val -25277"/>
              <a:gd name="adj2" fmla="val 139435"/>
            </a:avLst>
          </a:prstGeom>
          <a:solidFill>
            <a:srgbClr val="00B0F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28cm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048040" y="1918691"/>
            <a:ext cx="0" cy="21664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 bwMode="auto">
          <a:xfrm>
            <a:off x="4044950" y="3952875"/>
            <a:ext cx="146050" cy="120650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146050 w 146050"/>
              <a:gd name="connsiteY2" fmla="*/ 120650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" h="120650">
                <a:moveTo>
                  <a:pt x="0" y="0"/>
                </a:moveTo>
                <a:lnTo>
                  <a:pt x="146050" y="0"/>
                </a:lnTo>
                <a:lnTo>
                  <a:pt x="146050" y="120650"/>
                </a:ln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 bwMode="auto">
          <a:xfrm>
            <a:off x="4427628" y="4403587"/>
            <a:ext cx="852878" cy="334350"/>
          </a:xfrm>
          <a:prstGeom prst="wedgeRectCallout">
            <a:avLst>
              <a:gd name="adj1" fmla="val -48194"/>
              <a:gd name="adj2" fmla="val -139095"/>
            </a:avLst>
          </a:prstGeom>
          <a:solidFill>
            <a:srgbClr val="00B0F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21cm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29075" y="277177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285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6" grpId="0" animBg="1"/>
      <p:bldP spid="25" grpId="0" animBg="1"/>
      <p:bldP spid="25" grpId="1" animBg="1"/>
      <p:bldP spid="24" grpId="0" animBg="1"/>
      <p:bldP spid="24" grpId="1" animBg="1"/>
      <p:bldP spid="23" grpId="0" animBg="1"/>
      <p:bldP spid="23" grpId="1" animBg="1"/>
      <p:bldP spid="3" grpId="0" animBg="1"/>
      <p:bldP spid="7" grpId="0" animBg="1"/>
      <p:bldP spid="4" grpId="0" animBg="1"/>
      <p:bldP spid="10" grpId="0" animBg="1"/>
      <p:bldP spid="15" grpId="0" animBg="1"/>
      <p:bldP spid="12" grpId="0" animBg="1"/>
      <p:bldP spid="17" grpId="0" animBg="1"/>
      <p:bldP spid="21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084" y="361950"/>
            <a:ext cx="1323716" cy="396579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Frustum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6400" y="1466850"/>
            <a:ext cx="1905000" cy="2324100"/>
            <a:chOff x="1219200" y="1352550"/>
            <a:chExt cx="1905000" cy="2324100"/>
          </a:xfrm>
        </p:grpSpPr>
        <p:sp>
          <p:nvSpPr>
            <p:cNvPr id="7" name="Oval 6"/>
            <p:cNvSpPr/>
            <p:nvPr/>
          </p:nvSpPr>
          <p:spPr>
            <a:xfrm>
              <a:off x="1219200" y="3219450"/>
              <a:ext cx="1905000" cy="4572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219200" y="1352550"/>
              <a:ext cx="1905000" cy="2087711"/>
            </a:xfrm>
            <a:custGeom>
              <a:avLst/>
              <a:gdLst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  <a:gd name="connsiteX3" fmla="*/ 0 w 1905000"/>
                <a:gd name="connsiteY3" fmla="*/ 2087711 h 2087711"/>
                <a:gd name="connsiteX0" fmla="*/ 0 w 1905000"/>
                <a:gd name="connsiteY0" fmla="*/ 2087711 h 2179151"/>
                <a:gd name="connsiteX1" fmla="*/ 952500 w 1905000"/>
                <a:gd name="connsiteY1" fmla="*/ 0 h 2179151"/>
                <a:gd name="connsiteX2" fmla="*/ 1905000 w 1905000"/>
                <a:gd name="connsiteY2" fmla="*/ 2087711 h 2179151"/>
                <a:gd name="connsiteX3" fmla="*/ 91440 w 1905000"/>
                <a:gd name="connsiteY3" fmla="*/ 2179151 h 2179151"/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0" h="2087711">
                  <a:moveTo>
                    <a:pt x="0" y="2087711"/>
                  </a:moveTo>
                  <a:lnTo>
                    <a:pt x="952500" y="0"/>
                  </a:lnTo>
                  <a:lnTo>
                    <a:pt x="1905000" y="2087711"/>
                  </a:lnTo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219200" y="3219450"/>
              <a:ext cx="1905000" cy="228600"/>
            </a:xfrm>
            <a:custGeom>
              <a:avLst/>
              <a:gdLst>
                <a:gd name="connsiteX0" fmla="*/ 0 w 1905000"/>
                <a:gd name="connsiteY0" fmla="*/ 228600 h 457200"/>
                <a:gd name="connsiteX1" fmla="*/ 952500 w 1905000"/>
                <a:gd name="connsiteY1" fmla="*/ 0 h 457200"/>
                <a:gd name="connsiteX2" fmla="*/ 1905000 w 1905000"/>
                <a:gd name="connsiteY2" fmla="*/ 228600 h 457200"/>
                <a:gd name="connsiteX3" fmla="*/ 952500 w 1905000"/>
                <a:gd name="connsiteY3" fmla="*/ 457200 h 457200"/>
                <a:gd name="connsiteX4" fmla="*/ 0 w 1905000"/>
                <a:gd name="connsiteY4" fmla="*/ 228600 h 457200"/>
                <a:gd name="connsiteX0" fmla="*/ 0 w 1905000"/>
                <a:gd name="connsiteY0" fmla="*/ 228600 h 457200"/>
                <a:gd name="connsiteX1" fmla="*/ 952500 w 1905000"/>
                <a:gd name="connsiteY1" fmla="*/ 0 h 457200"/>
                <a:gd name="connsiteX2" fmla="*/ 1905000 w 1905000"/>
                <a:gd name="connsiteY2" fmla="*/ 228600 h 457200"/>
                <a:gd name="connsiteX3" fmla="*/ 952500 w 1905000"/>
                <a:gd name="connsiteY3" fmla="*/ 457200 h 457200"/>
                <a:gd name="connsiteX4" fmla="*/ 91440 w 1905000"/>
                <a:gd name="connsiteY4" fmla="*/ 320040 h 457200"/>
                <a:gd name="connsiteX0" fmla="*/ 0 w 1905000"/>
                <a:gd name="connsiteY0" fmla="*/ 228600 h 457200"/>
                <a:gd name="connsiteX1" fmla="*/ 952500 w 1905000"/>
                <a:gd name="connsiteY1" fmla="*/ 0 h 457200"/>
                <a:gd name="connsiteX2" fmla="*/ 1905000 w 1905000"/>
                <a:gd name="connsiteY2" fmla="*/ 228600 h 457200"/>
                <a:gd name="connsiteX3" fmla="*/ 952500 w 1905000"/>
                <a:gd name="connsiteY3" fmla="*/ 457200 h 457200"/>
                <a:gd name="connsiteX0" fmla="*/ 0 w 1905000"/>
                <a:gd name="connsiteY0" fmla="*/ 228600 h 228600"/>
                <a:gd name="connsiteX1" fmla="*/ 952500 w 1905000"/>
                <a:gd name="connsiteY1" fmla="*/ 0 h 228600"/>
                <a:gd name="connsiteX2" fmla="*/ 1905000 w 1905000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0" h="228600">
                  <a:moveTo>
                    <a:pt x="0" y="228600"/>
                  </a:moveTo>
                  <a:cubicBezTo>
                    <a:pt x="0" y="102348"/>
                    <a:pt x="426449" y="0"/>
                    <a:pt x="952500" y="0"/>
                  </a:cubicBezTo>
                  <a:cubicBezTo>
                    <a:pt x="1478551" y="0"/>
                    <a:pt x="1905000" y="102348"/>
                    <a:pt x="1905000" y="228600"/>
                  </a:cubicBezTo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76400" y="2277343"/>
            <a:ext cx="1905000" cy="1513607"/>
            <a:chOff x="5334000" y="2163043"/>
            <a:chExt cx="1905000" cy="1513607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0" y="2286000"/>
              <a:ext cx="1905000" cy="1390650"/>
              <a:chOff x="1219200" y="2286000"/>
              <a:chExt cx="1905000" cy="139065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19200" y="3219450"/>
                <a:ext cx="1905000" cy="4572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Isosceles Triangle 2"/>
              <p:cNvSpPr/>
              <p:nvPr/>
            </p:nvSpPr>
            <p:spPr>
              <a:xfrm>
                <a:off x="1219200" y="2286000"/>
                <a:ext cx="1905000" cy="1154261"/>
              </a:xfrm>
              <a:custGeom>
                <a:avLst/>
                <a:gdLst>
                  <a:gd name="connsiteX0" fmla="*/ 0 w 1905000"/>
                  <a:gd name="connsiteY0" fmla="*/ 2087711 h 2087711"/>
                  <a:gd name="connsiteX1" fmla="*/ 952500 w 1905000"/>
                  <a:gd name="connsiteY1" fmla="*/ 0 h 2087711"/>
                  <a:gd name="connsiteX2" fmla="*/ 1905000 w 1905000"/>
                  <a:gd name="connsiteY2" fmla="*/ 2087711 h 2087711"/>
                  <a:gd name="connsiteX3" fmla="*/ 0 w 1905000"/>
                  <a:gd name="connsiteY3" fmla="*/ 2087711 h 2087711"/>
                  <a:gd name="connsiteX0" fmla="*/ 0 w 1905000"/>
                  <a:gd name="connsiteY0" fmla="*/ 2087711 h 2179151"/>
                  <a:gd name="connsiteX1" fmla="*/ 952500 w 1905000"/>
                  <a:gd name="connsiteY1" fmla="*/ 0 h 2179151"/>
                  <a:gd name="connsiteX2" fmla="*/ 1905000 w 1905000"/>
                  <a:gd name="connsiteY2" fmla="*/ 2087711 h 2179151"/>
                  <a:gd name="connsiteX3" fmla="*/ 91440 w 1905000"/>
                  <a:gd name="connsiteY3" fmla="*/ 2179151 h 2179151"/>
                  <a:gd name="connsiteX0" fmla="*/ 0 w 1905000"/>
                  <a:gd name="connsiteY0" fmla="*/ 2087711 h 2087711"/>
                  <a:gd name="connsiteX1" fmla="*/ 952500 w 1905000"/>
                  <a:gd name="connsiteY1" fmla="*/ 0 h 2087711"/>
                  <a:gd name="connsiteX2" fmla="*/ 1905000 w 1905000"/>
                  <a:gd name="connsiteY2" fmla="*/ 2087711 h 2087711"/>
                  <a:gd name="connsiteX0" fmla="*/ 0 w 1905000"/>
                  <a:gd name="connsiteY0" fmla="*/ 2087711 h 2087711"/>
                  <a:gd name="connsiteX1" fmla="*/ 519113 w 1905000"/>
                  <a:gd name="connsiteY1" fmla="*/ 933450 h 2087711"/>
                  <a:gd name="connsiteX2" fmla="*/ 952500 w 1905000"/>
                  <a:gd name="connsiteY2" fmla="*/ 0 h 2087711"/>
                  <a:gd name="connsiteX3" fmla="*/ 1905000 w 1905000"/>
                  <a:gd name="connsiteY3" fmla="*/ 2087711 h 2087711"/>
                  <a:gd name="connsiteX0" fmla="*/ 0 w 1905000"/>
                  <a:gd name="connsiteY0" fmla="*/ 2087711 h 2087711"/>
                  <a:gd name="connsiteX1" fmla="*/ 519113 w 1905000"/>
                  <a:gd name="connsiteY1" fmla="*/ 933450 h 2087711"/>
                  <a:gd name="connsiteX2" fmla="*/ 952500 w 1905000"/>
                  <a:gd name="connsiteY2" fmla="*/ 0 h 2087711"/>
                  <a:gd name="connsiteX3" fmla="*/ 1378744 w 1905000"/>
                  <a:gd name="connsiteY3" fmla="*/ 935831 h 2087711"/>
                  <a:gd name="connsiteX4" fmla="*/ 1905000 w 1905000"/>
                  <a:gd name="connsiteY4" fmla="*/ 2087711 h 2087711"/>
                  <a:gd name="connsiteX0" fmla="*/ 0 w 1905000"/>
                  <a:gd name="connsiteY0" fmla="*/ 1154261 h 1154261"/>
                  <a:gd name="connsiteX1" fmla="*/ 519113 w 1905000"/>
                  <a:gd name="connsiteY1" fmla="*/ 0 h 1154261"/>
                  <a:gd name="connsiteX2" fmla="*/ 1378744 w 1905000"/>
                  <a:gd name="connsiteY2" fmla="*/ 2381 h 1154261"/>
                  <a:gd name="connsiteX3" fmla="*/ 1905000 w 1905000"/>
                  <a:gd name="connsiteY3" fmla="*/ 1154261 h 115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0" h="1154261">
                    <a:moveTo>
                      <a:pt x="0" y="1154261"/>
                    </a:moveTo>
                    <a:lnTo>
                      <a:pt x="519113" y="0"/>
                    </a:lnTo>
                    <a:lnTo>
                      <a:pt x="1378744" y="2381"/>
                    </a:lnTo>
                    <a:lnTo>
                      <a:pt x="1905000" y="1154261"/>
                    </a:lnTo>
                  </a:path>
                </a:pathLst>
              </a:cu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7"/>
              <p:cNvSpPr/>
              <p:nvPr/>
            </p:nvSpPr>
            <p:spPr>
              <a:xfrm>
                <a:off x="1219200" y="3219450"/>
                <a:ext cx="1905000" cy="228600"/>
              </a:xfrm>
              <a:custGeom>
                <a:avLst/>
                <a:gdLst>
                  <a:gd name="connsiteX0" fmla="*/ 0 w 1905000"/>
                  <a:gd name="connsiteY0" fmla="*/ 228600 h 457200"/>
                  <a:gd name="connsiteX1" fmla="*/ 952500 w 1905000"/>
                  <a:gd name="connsiteY1" fmla="*/ 0 h 457200"/>
                  <a:gd name="connsiteX2" fmla="*/ 1905000 w 1905000"/>
                  <a:gd name="connsiteY2" fmla="*/ 228600 h 457200"/>
                  <a:gd name="connsiteX3" fmla="*/ 952500 w 1905000"/>
                  <a:gd name="connsiteY3" fmla="*/ 457200 h 457200"/>
                  <a:gd name="connsiteX4" fmla="*/ 0 w 1905000"/>
                  <a:gd name="connsiteY4" fmla="*/ 228600 h 457200"/>
                  <a:gd name="connsiteX0" fmla="*/ 0 w 1905000"/>
                  <a:gd name="connsiteY0" fmla="*/ 228600 h 457200"/>
                  <a:gd name="connsiteX1" fmla="*/ 952500 w 1905000"/>
                  <a:gd name="connsiteY1" fmla="*/ 0 h 457200"/>
                  <a:gd name="connsiteX2" fmla="*/ 1905000 w 1905000"/>
                  <a:gd name="connsiteY2" fmla="*/ 228600 h 457200"/>
                  <a:gd name="connsiteX3" fmla="*/ 952500 w 1905000"/>
                  <a:gd name="connsiteY3" fmla="*/ 457200 h 457200"/>
                  <a:gd name="connsiteX4" fmla="*/ 91440 w 1905000"/>
                  <a:gd name="connsiteY4" fmla="*/ 320040 h 457200"/>
                  <a:gd name="connsiteX0" fmla="*/ 0 w 1905000"/>
                  <a:gd name="connsiteY0" fmla="*/ 228600 h 457200"/>
                  <a:gd name="connsiteX1" fmla="*/ 952500 w 1905000"/>
                  <a:gd name="connsiteY1" fmla="*/ 0 h 457200"/>
                  <a:gd name="connsiteX2" fmla="*/ 1905000 w 1905000"/>
                  <a:gd name="connsiteY2" fmla="*/ 228600 h 457200"/>
                  <a:gd name="connsiteX3" fmla="*/ 952500 w 1905000"/>
                  <a:gd name="connsiteY3" fmla="*/ 457200 h 457200"/>
                  <a:gd name="connsiteX0" fmla="*/ 0 w 1905000"/>
                  <a:gd name="connsiteY0" fmla="*/ 228600 h 228600"/>
                  <a:gd name="connsiteX1" fmla="*/ 952500 w 1905000"/>
                  <a:gd name="connsiteY1" fmla="*/ 0 h 228600"/>
                  <a:gd name="connsiteX2" fmla="*/ 1905000 w 1905000"/>
                  <a:gd name="connsiteY2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0" h="228600">
                    <a:moveTo>
                      <a:pt x="0" y="228600"/>
                    </a:moveTo>
                    <a:cubicBezTo>
                      <a:pt x="0" y="102348"/>
                      <a:pt x="426449" y="0"/>
                      <a:pt x="952500" y="0"/>
                    </a:cubicBezTo>
                    <a:cubicBezTo>
                      <a:pt x="1478551" y="0"/>
                      <a:pt x="1905000" y="102348"/>
                      <a:pt x="1905000" y="228600"/>
                    </a:cubicBezTo>
                  </a:path>
                </a:pathLst>
              </a:custGeom>
              <a:solidFill>
                <a:srgbClr val="C00000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5857874" y="2163043"/>
              <a:ext cx="847726" cy="228600"/>
            </a:xfrm>
            <a:prstGeom prst="ellipse">
              <a:avLst/>
            </a:prstGeom>
            <a:solidFill>
              <a:srgbClr val="66262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01466" y="1466850"/>
            <a:ext cx="854869" cy="1041400"/>
            <a:chOff x="8146255" y="1352550"/>
            <a:chExt cx="854869" cy="1041400"/>
          </a:xfrm>
        </p:grpSpPr>
        <p:sp>
          <p:nvSpPr>
            <p:cNvPr id="16" name="Isosceles Triangle 2"/>
            <p:cNvSpPr/>
            <p:nvPr/>
          </p:nvSpPr>
          <p:spPr>
            <a:xfrm>
              <a:off x="8146255" y="1352550"/>
              <a:ext cx="854869" cy="935831"/>
            </a:xfrm>
            <a:custGeom>
              <a:avLst/>
              <a:gdLst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  <a:gd name="connsiteX3" fmla="*/ 0 w 1905000"/>
                <a:gd name="connsiteY3" fmla="*/ 2087711 h 2087711"/>
                <a:gd name="connsiteX0" fmla="*/ 0 w 1905000"/>
                <a:gd name="connsiteY0" fmla="*/ 2087711 h 2179151"/>
                <a:gd name="connsiteX1" fmla="*/ 952500 w 1905000"/>
                <a:gd name="connsiteY1" fmla="*/ 0 h 2179151"/>
                <a:gd name="connsiteX2" fmla="*/ 1905000 w 1905000"/>
                <a:gd name="connsiteY2" fmla="*/ 2087711 h 2179151"/>
                <a:gd name="connsiteX3" fmla="*/ 91440 w 1905000"/>
                <a:gd name="connsiteY3" fmla="*/ 2179151 h 2179151"/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  <a:gd name="connsiteX0" fmla="*/ 0 w 1905000"/>
                <a:gd name="connsiteY0" fmla="*/ 2087711 h 2087711"/>
                <a:gd name="connsiteX1" fmla="*/ 526256 w 1905000"/>
                <a:gd name="connsiteY1" fmla="*/ 933450 h 2087711"/>
                <a:gd name="connsiteX2" fmla="*/ 952500 w 1905000"/>
                <a:gd name="connsiteY2" fmla="*/ 0 h 2087711"/>
                <a:gd name="connsiteX3" fmla="*/ 1905000 w 1905000"/>
                <a:gd name="connsiteY3" fmla="*/ 2087711 h 2087711"/>
                <a:gd name="connsiteX0" fmla="*/ 0 w 1905000"/>
                <a:gd name="connsiteY0" fmla="*/ 2087711 h 2087711"/>
                <a:gd name="connsiteX1" fmla="*/ 526256 w 1905000"/>
                <a:gd name="connsiteY1" fmla="*/ 933450 h 2087711"/>
                <a:gd name="connsiteX2" fmla="*/ 952500 w 1905000"/>
                <a:gd name="connsiteY2" fmla="*/ 0 h 2087711"/>
                <a:gd name="connsiteX3" fmla="*/ 1381125 w 1905000"/>
                <a:gd name="connsiteY3" fmla="*/ 935831 h 2087711"/>
                <a:gd name="connsiteX4" fmla="*/ 1905000 w 1905000"/>
                <a:gd name="connsiteY4" fmla="*/ 2087711 h 2087711"/>
                <a:gd name="connsiteX0" fmla="*/ 0 w 1378744"/>
                <a:gd name="connsiteY0" fmla="*/ 933450 h 2087711"/>
                <a:gd name="connsiteX1" fmla="*/ 426244 w 1378744"/>
                <a:gd name="connsiteY1" fmla="*/ 0 h 2087711"/>
                <a:gd name="connsiteX2" fmla="*/ 854869 w 1378744"/>
                <a:gd name="connsiteY2" fmla="*/ 935831 h 2087711"/>
                <a:gd name="connsiteX3" fmla="*/ 1378744 w 1378744"/>
                <a:gd name="connsiteY3" fmla="*/ 2087711 h 2087711"/>
                <a:gd name="connsiteX0" fmla="*/ 0 w 854869"/>
                <a:gd name="connsiteY0" fmla="*/ 933450 h 935831"/>
                <a:gd name="connsiteX1" fmla="*/ 426244 w 854869"/>
                <a:gd name="connsiteY1" fmla="*/ 0 h 935831"/>
                <a:gd name="connsiteX2" fmla="*/ 854869 w 854869"/>
                <a:gd name="connsiteY2" fmla="*/ 935831 h 93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4869" h="935831">
                  <a:moveTo>
                    <a:pt x="0" y="933450"/>
                  </a:moveTo>
                  <a:lnTo>
                    <a:pt x="426244" y="0"/>
                  </a:lnTo>
                  <a:lnTo>
                    <a:pt x="854869" y="935831"/>
                  </a:lnTo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151018" y="2279650"/>
              <a:ext cx="846538" cy="114300"/>
            </a:xfrm>
            <a:custGeom>
              <a:avLst/>
              <a:gdLst>
                <a:gd name="connsiteX0" fmla="*/ 0 w 846537"/>
                <a:gd name="connsiteY0" fmla="*/ 114300 h 228600"/>
                <a:gd name="connsiteX1" fmla="*/ 423269 w 846537"/>
                <a:gd name="connsiteY1" fmla="*/ 0 h 228600"/>
                <a:gd name="connsiteX2" fmla="*/ 846538 w 846537"/>
                <a:gd name="connsiteY2" fmla="*/ 114300 h 228600"/>
                <a:gd name="connsiteX3" fmla="*/ 423269 w 846537"/>
                <a:gd name="connsiteY3" fmla="*/ 228600 h 228600"/>
                <a:gd name="connsiteX4" fmla="*/ 0 w 846537"/>
                <a:gd name="connsiteY4" fmla="*/ 114300 h 228600"/>
                <a:gd name="connsiteX0" fmla="*/ 846538 w 937978"/>
                <a:gd name="connsiteY0" fmla="*/ 114300 h 228600"/>
                <a:gd name="connsiteX1" fmla="*/ 423269 w 937978"/>
                <a:gd name="connsiteY1" fmla="*/ 228600 h 228600"/>
                <a:gd name="connsiteX2" fmla="*/ 0 w 937978"/>
                <a:gd name="connsiteY2" fmla="*/ 114300 h 228600"/>
                <a:gd name="connsiteX3" fmla="*/ 423269 w 937978"/>
                <a:gd name="connsiteY3" fmla="*/ 0 h 228600"/>
                <a:gd name="connsiteX4" fmla="*/ 937978 w 937978"/>
                <a:gd name="connsiteY4" fmla="*/ 205740 h 228600"/>
                <a:gd name="connsiteX0" fmla="*/ 846538 w 846538"/>
                <a:gd name="connsiteY0" fmla="*/ 114300 h 228600"/>
                <a:gd name="connsiteX1" fmla="*/ 423269 w 846538"/>
                <a:gd name="connsiteY1" fmla="*/ 228600 h 228600"/>
                <a:gd name="connsiteX2" fmla="*/ 0 w 846538"/>
                <a:gd name="connsiteY2" fmla="*/ 114300 h 228600"/>
                <a:gd name="connsiteX3" fmla="*/ 423269 w 846538"/>
                <a:gd name="connsiteY3" fmla="*/ 0 h 228600"/>
                <a:gd name="connsiteX0" fmla="*/ 846538 w 846538"/>
                <a:gd name="connsiteY0" fmla="*/ 0 h 114300"/>
                <a:gd name="connsiteX1" fmla="*/ 423269 w 846538"/>
                <a:gd name="connsiteY1" fmla="*/ 114300 h 114300"/>
                <a:gd name="connsiteX2" fmla="*/ 0 w 846538"/>
                <a:gd name="connsiteY2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6538" h="114300">
                  <a:moveTo>
                    <a:pt x="846538" y="0"/>
                  </a:moveTo>
                  <a:cubicBezTo>
                    <a:pt x="846538" y="63126"/>
                    <a:pt x="657034" y="114300"/>
                    <a:pt x="423269" y="114300"/>
                  </a:cubicBezTo>
                  <a:cubicBezTo>
                    <a:pt x="189504" y="114300"/>
                    <a:pt x="0" y="63126"/>
                    <a:pt x="0" y="0"/>
                  </a:cubicBezTo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419100" y="2103607"/>
            <a:ext cx="1638300" cy="582443"/>
          </a:xfrm>
          <a:prstGeom prst="parallelogram">
            <a:avLst>
              <a:gd name="adj" fmla="val 6919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01466" y="1466850"/>
            <a:ext cx="854869" cy="1040607"/>
            <a:chOff x="8146255" y="1352550"/>
            <a:chExt cx="854869" cy="1040607"/>
          </a:xfrm>
        </p:grpSpPr>
        <p:sp>
          <p:nvSpPr>
            <p:cNvPr id="23" name="Isosceles Triangle 2"/>
            <p:cNvSpPr/>
            <p:nvPr/>
          </p:nvSpPr>
          <p:spPr>
            <a:xfrm>
              <a:off x="8146255" y="1352550"/>
              <a:ext cx="854869" cy="935831"/>
            </a:xfrm>
            <a:custGeom>
              <a:avLst/>
              <a:gdLst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  <a:gd name="connsiteX3" fmla="*/ 0 w 1905000"/>
                <a:gd name="connsiteY3" fmla="*/ 2087711 h 2087711"/>
                <a:gd name="connsiteX0" fmla="*/ 0 w 1905000"/>
                <a:gd name="connsiteY0" fmla="*/ 2087711 h 2179151"/>
                <a:gd name="connsiteX1" fmla="*/ 952500 w 1905000"/>
                <a:gd name="connsiteY1" fmla="*/ 0 h 2179151"/>
                <a:gd name="connsiteX2" fmla="*/ 1905000 w 1905000"/>
                <a:gd name="connsiteY2" fmla="*/ 2087711 h 2179151"/>
                <a:gd name="connsiteX3" fmla="*/ 91440 w 1905000"/>
                <a:gd name="connsiteY3" fmla="*/ 2179151 h 2179151"/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  <a:gd name="connsiteX0" fmla="*/ 0 w 1905000"/>
                <a:gd name="connsiteY0" fmla="*/ 2087711 h 2087711"/>
                <a:gd name="connsiteX1" fmla="*/ 526256 w 1905000"/>
                <a:gd name="connsiteY1" fmla="*/ 933450 h 2087711"/>
                <a:gd name="connsiteX2" fmla="*/ 952500 w 1905000"/>
                <a:gd name="connsiteY2" fmla="*/ 0 h 2087711"/>
                <a:gd name="connsiteX3" fmla="*/ 1905000 w 1905000"/>
                <a:gd name="connsiteY3" fmla="*/ 2087711 h 2087711"/>
                <a:gd name="connsiteX0" fmla="*/ 0 w 1905000"/>
                <a:gd name="connsiteY0" fmla="*/ 2087711 h 2087711"/>
                <a:gd name="connsiteX1" fmla="*/ 526256 w 1905000"/>
                <a:gd name="connsiteY1" fmla="*/ 933450 h 2087711"/>
                <a:gd name="connsiteX2" fmla="*/ 952500 w 1905000"/>
                <a:gd name="connsiteY2" fmla="*/ 0 h 2087711"/>
                <a:gd name="connsiteX3" fmla="*/ 1381125 w 1905000"/>
                <a:gd name="connsiteY3" fmla="*/ 935831 h 2087711"/>
                <a:gd name="connsiteX4" fmla="*/ 1905000 w 1905000"/>
                <a:gd name="connsiteY4" fmla="*/ 2087711 h 2087711"/>
                <a:gd name="connsiteX0" fmla="*/ 0 w 1378744"/>
                <a:gd name="connsiteY0" fmla="*/ 933450 h 2087711"/>
                <a:gd name="connsiteX1" fmla="*/ 426244 w 1378744"/>
                <a:gd name="connsiteY1" fmla="*/ 0 h 2087711"/>
                <a:gd name="connsiteX2" fmla="*/ 854869 w 1378744"/>
                <a:gd name="connsiteY2" fmla="*/ 935831 h 2087711"/>
                <a:gd name="connsiteX3" fmla="*/ 1378744 w 1378744"/>
                <a:gd name="connsiteY3" fmla="*/ 2087711 h 2087711"/>
                <a:gd name="connsiteX0" fmla="*/ 0 w 854869"/>
                <a:gd name="connsiteY0" fmla="*/ 933450 h 935831"/>
                <a:gd name="connsiteX1" fmla="*/ 426244 w 854869"/>
                <a:gd name="connsiteY1" fmla="*/ 0 h 935831"/>
                <a:gd name="connsiteX2" fmla="*/ 854869 w 854869"/>
                <a:gd name="connsiteY2" fmla="*/ 935831 h 93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4869" h="935831">
                  <a:moveTo>
                    <a:pt x="0" y="933450"/>
                  </a:moveTo>
                  <a:lnTo>
                    <a:pt x="426244" y="0"/>
                  </a:lnTo>
                  <a:lnTo>
                    <a:pt x="854869" y="935831"/>
                  </a:lnTo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Oval 19"/>
            <p:cNvSpPr/>
            <p:nvPr/>
          </p:nvSpPr>
          <p:spPr>
            <a:xfrm>
              <a:off x="8163467" y="2278857"/>
              <a:ext cx="821641" cy="114300"/>
            </a:xfrm>
            <a:custGeom>
              <a:avLst/>
              <a:gdLst>
                <a:gd name="connsiteX0" fmla="*/ 0 w 846537"/>
                <a:gd name="connsiteY0" fmla="*/ 114300 h 228600"/>
                <a:gd name="connsiteX1" fmla="*/ 423269 w 846537"/>
                <a:gd name="connsiteY1" fmla="*/ 0 h 228600"/>
                <a:gd name="connsiteX2" fmla="*/ 846538 w 846537"/>
                <a:gd name="connsiteY2" fmla="*/ 114300 h 228600"/>
                <a:gd name="connsiteX3" fmla="*/ 423269 w 846537"/>
                <a:gd name="connsiteY3" fmla="*/ 228600 h 228600"/>
                <a:gd name="connsiteX4" fmla="*/ 0 w 846537"/>
                <a:gd name="connsiteY4" fmla="*/ 114300 h 228600"/>
                <a:gd name="connsiteX0" fmla="*/ 846538 w 937978"/>
                <a:gd name="connsiteY0" fmla="*/ 114300 h 228600"/>
                <a:gd name="connsiteX1" fmla="*/ 423269 w 937978"/>
                <a:gd name="connsiteY1" fmla="*/ 228600 h 228600"/>
                <a:gd name="connsiteX2" fmla="*/ 0 w 937978"/>
                <a:gd name="connsiteY2" fmla="*/ 114300 h 228600"/>
                <a:gd name="connsiteX3" fmla="*/ 423269 w 937978"/>
                <a:gd name="connsiteY3" fmla="*/ 0 h 228600"/>
                <a:gd name="connsiteX4" fmla="*/ 937978 w 937978"/>
                <a:gd name="connsiteY4" fmla="*/ 205740 h 228600"/>
                <a:gd name="connsiteX0" fmla="*/ 846538 w 846538"/>
                <a:gd name="connsiteY0" fmla="*/ 114300 h 228600"/>
                <a:gd name="connsiteX1" fmla="*/ 423269 w 846538"/>
                <a:gd name="connsiteY1" fmla="*/ 228600 h 228600"/>
                <a:gd name="connsiteX2" fmla="*/ 0 w 846538"/>
                <a:gd name="connsiteY2" fmla="*/ 114300 h 228600"/>
                <a:gd name="connsiteX3" fmla="*/ 423269 w 846538"/>
                <a:gd name="connsiteY3" fmla="*/ 0 h 228600"/>
                <a:gd name="connsiteX0" fmla="*/ 846538 w 846538"/>
                <a:gd name="connsiteY0" fmla="*/ 0 h 114300"/>
                <a:gd name="connsiteX1" fmla="*/ 423269 w 846538"/>
                <a:gd name="connsiteY1" fmla="*/ 114300 h 114300"/>
                <a:gd name="connsiteX2" fmla="*/ 0 w 846538"/>
                <a:gd name="connsiteY2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6538" h="114300">
                  <a:moveTo>
                    <a:pt x="846538" y="0"/>
                  </a:moveTo>
                  <a:cubicBezTo>
                    <a:pt x="846538" y="63126"/>
                    <a:pt x="657034" y="114300"/>
                    <a:pt x="423269" y="114300"/>
                  </a:cubicBezTo>
                  <a:cubicBezTo>
                    <a:pt x="189504" y="114300"/>
                    <a:pt x="0" y="63126"/>
                    <a:pt x="0" y="0"/>
                  </a:cubicBezTo>
                </a:path>
              </a:pathLst>
            </a:custGeom>
            <a:solidFill>
              <a:srgbClr val="C0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3581400" y="734470"/>
            <a:ext cx="914400" cy="482502"/>
          </a:xfrm>
          <a:prstGeom prst="wedgeRectCallout">
            <a:avLst>
              <a:gd name="adj1" fmla="val -111457"/>
              <a:gd name="adj2" fmla="val 22569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Cone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3895725" y="2555057"/>
            <a:ext cx="1447800" cy="482502"/>
          </a:xfrm>
          <a:prstGeom prst="wedgeRectCallout">
            <a:avLst>
              <a:gd name="adj1" fmla="val -99012"/>
              <a:gd name="adj2" fmla="val 20595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Frustum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9730" y="807329"/>
            <a:ext cx="1577196" cy="369332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surfaces :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9729" y="1166813"/>
            <a:ext cx="248207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circular surfaces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5776" y="1415148"/>
            <a:ext cx="23336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curved surface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01467" y="2277343"/>
            <a:ext cx="847726" cy="228600"/>
          </a:xfrm>
          <a:prstGeom prst="ellipse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676400" y="3333750"/>
            <a:ext cx="1905000" cy="457200"/>
          </a:xfrm>
          <a:prstGeom prst="ellipse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676400" y="2396405"/>
            <a:ext cx="1905000" cy="1390650"/>
            <a:chOff x="1219200" y="2286000"/>
            <a:chExt cx="1905000" cy="1390650"/>
          </a:xfrm>
          <a:solidFill>
            <a:srgbClr val="66FFFF"/>
          </a:solidFill>
        </p:grpSpPr>
        <p:sp>
          <p:nvSpPr>
            <p:cNvPr id="36" name="Oval 35"/>
            <p:cNvSpPr/>
            <p:nvPr/>
          </p:nvSpPr>
          <p:spPr>
            <a:xfrm>
              <a:off x="1219200" y="3219450"/>
              <a:ext cx="1905000" cy="45720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Isosceles Triangle 2"/>
            <p:cNvSpPr/>
            <p:nvPr/>
          </p:nvSpPr>
          <p:spPr>
            <a:xfrm>
              <a:off x="1219200" y="2286000"/>
              <a:ext cx="1905000" cy="1154261"/>
            </a:xfrm>
            <a:custGeom>
              <a:avLst/>
              <a:gdLst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  <a:gd name="connsiteX3" fmla="*/ 0 w 1905000"/>
                <a:gd name="connsiteY3" fmla="*/ 2087711 h 2087711"/>
                <a:gd name="connsiteX0" fmla="*/ 0 w 1905000"/>
                <a:gd name="connsiteY0" fmla="*/ 2087711 h 2179151"/>
                <a:gd name="connsiteX1" fmla="*/ 952500 w 1905000"/>
                <a:gd name="connsiteY1" fmla="*/ 0 h 2179151"/>
                <a:gd name="connsiteX2" fmla="*/ 1905000 w 1905000"/>
                <a:gd name="connsiteY2" fmla="*/ 2087711 h 2179151"/>
                <a:gd name="connsiteX3" fmla="*/ 91440 w 1905000"/>
                <a:gd name="connsiteY3" fmla="*/ 2179151 h 2179151"/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  <a:gd name="connsiteX0" fmla="*/ 0 w 1905000"/>
                <a:gd name="connsiteY0" fmla="*/ 2087711 h 2087711"/>
                <a:gd name="connsiteX1" fmla="*/ 519113 w 1905000"/>
                <a:gd name="connsiteY1" fmla="*/ 933450 h 2087711"/>
                <a:gd name="connsiteX2" fmla="*/ 952500 w 1905000"/>
                <a:gd name="connsiteY2" fmla="*/ 0 h 2087711"/>
                <a:gd name="connsiteX3" fmla="*/ 1905000 w 1905000"/>
                <a:gd name="connsiteY3" fmla="*/ 2087711 h 2087711"/>
                <a:gd name="connsiteX0" fmla="*/ 0 w 1905000"/>
                <a:gd name="connsiteY0" fmla="*/ 2087711 h 2087711"/>
                <a:gd name="connsiteX1" fmla="*/ 519113 w 1905000"/>
                <a:gd name="connsiteY1" fmla="*/ 933450 h 2087711"/>
                <a:gd name="connsiteX2" fmla="*/ 952500 w 1905000"/>
                <a:gd name="connsiteY2" fmla="*/ 0 h 2087711"/>
                <a:gd name="connsiteX3" fmla="*/ 1378744 w 1905000"/>
                <a:gd name="connsiteY3" fmla="*/ 935831 h 2087711"/>
                <a:gd name="connsiteX4" fmla="*/ 1905000 w 1905000"/>
                <a:gd name="connsiteY4" fmla="*/ 2087711 h 2087711"/>
                <a:gd name="connsiteX0" fmla="*/ 0 w 1905000"/>
                <a:gd name="connsiteY0" fmla="*/ 1154261 h 1154261"/>
                <a:gd name="connsiteX1" fmla="*/ 519113 w 1905000"/>
                <a:gd name="connsiteY1" fmla="*/ 0 h 1154261"/>
                <a:gd name="connsiteX2" fmla="*/ 1378744 w 1905000"/>
                <a:gd name="connsiteY2" fmla="*/ 2381 h 1154261"/>
                <a:gd name="connsiteX3" fmla="*/ 1905000 w 1905000"/>
                <a:gd name="connsiteY3" fmla="*/ 1154261 h 1154261"/>
                <a:gd name="connsiteX0" fmla="*/ 0 w 1905000"/>
                <a:gd name="connsiteY0" fmla="*/ 1154261 h 1154261"/>
                <a:gd name="connsiteX1" fmla="*/ 519113 w 1905000"/>
                <a:gd name="connsiteY1" fmla="*/ 0 h 1154261"/>
                <a:gd name="connsiteX2" fmla="*/ 1378744 w 1905000"/>
                <a:gd name="connsiteY2" fmla="*/ 2381 h 1154261"/>
                <a:gd name="connsiteX3" fmla="*/ 1905000 w 1905000"/>
                <a:gd name="connsiteY3" fmla="*/ 1154261 h 1154261"/>
                <a:gd name="connsiteX0" fmla="*/ 0 w 1905000"/>
                <a:gd name="connsiteY0" fmla="*/ 1154261 h 1154261"/>
                <a:gd name="connsiteX1" fmla="*/ 519113 w 1905000"/>
                <a:gd name="connsiteY1" fmla="*/ 0 h 1154261"/>
                <a:gd name="connsiteX2" fmla="*/ 1378744 w 1905000"/>
                <a:gd name="connsiteY2" fmla="*/ 2381 h 1154261"/>
                <a:gd name="connsiteX3" fmla="*/ 1905000 w 1905000"/>
                <a:gd name="connsiteY3" fmla="*/ 1154261 h 1154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154261">
                  <a:moveTo>
                    <a:pt x="0" y="1154261"/>
                  </a:moveTo>
                  <a:lnTo>
                    <a:pt x="519113" y="0"/>
                  </a:lnTo>
                  <a:cubicBezTo>
                    <a:pt x="526257" y="76994"/>
                    <a:pt x="1139825" y="201612"/>
                    <a:pt x="1378744" y="2381"/>
                  </a:cubicBezTo>
                  <a:lnTo>
                    <a:pt x="1905000" y="1154261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6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37986 -0.00185 " pathEditMode="relative" rAng="0" ptsTypes="AA">
                                      <p:cBhvr>
                                        <p:cTn id="17" dur="2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3" y="-9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 2.46914E-6 L 0 -0.1901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0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/>
      <p:bldP spid="30" grpId="0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>
          <a:xfrm>
            <a:off x="841317" y="805726"/>
            <a:ext cx="764324" cy="2420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848390" y="565169"/>
            <a:ext cx="1590010" cy="2420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6208934" y="3561244"/>
            <a:ext cx="407669" cy="309970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655542" y="3551719"/>
            <a:ext cx="407669" cy="309970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4889664" y="2936302"/>
            <a:ext cx="230118" cy="313070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4478716" y="3009900"/>
            <a:ext cx="209198" cy="213831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4296290" y="3005995"/>
            <a:ext cx="209198" cy="213831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3860777" y="2947083"/>
            <a:ext cx="230118" cy="313070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1267609" y="2486727"/>
            <a:ext cx="3951684" cy="286585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239714" y="2943001"/>
            <a:ext cx="2611086" cy="286585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2340253" y="1408976"/>
            <a:ext cx="1331482" cy="271577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831340" y="1384233"/>
            <a:ext cx="1331482" cy="271577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848692" y="306589"/>
            <a:ext cx="5856908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32979" y="553477"/>
            <a:ext cx="4575703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987847" y="800862"/>
            <a:ext cx="3209343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7354" y="1055092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24494" y="1047750"/>
            <a:ext cx="4305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Let the height of the bucket be h cm.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7784" y="135619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84484" y="135619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34261" y="1356199"/>
            <a:ext cx="99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 cm,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26579" y="135619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93279" y="135619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9241" y="1356199"/>
            <a:ext cx="99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21 cm,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66923" y="1850484"/>
            <a:ext cx="2511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the bucket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677336" y="185048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925200" y="1850484"/>
            <a:ext cx="1561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28.490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litres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7336" y="214817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5200" y="2148173"/>
            <a:ext cx="9522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28.490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80451" y="214817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70951" y="2148173"/>
            <a:ext cx="9522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9015" y="246962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30343" y="2469622"/>
            <a:ext cx="1785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28490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06802" y="2469622"/>
            <a:ext cx="2853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 of the bucket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100009" y="2807087"/>
            <a:ext cx="489854" cy="559983"/>
            <a:chOff x="2660072" y="2190754"/>
            <a:chExt cx="489854" cy="559983"/>
          </a:xfrm>
        </p:grpSpPr>
        <p:sp>
          <p:nvSpPr>
            <p:cNvPr id="29" name="TextBox 28"/>
            <p:cNvSpPr txBox="1"/>
            <p:nvPr/>
          </p:nvSpPr>
          <p:spPr>
            <a:xfrm>
              <a:off x="2660072" y="2190754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661725" y="2427572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3365601" y="291780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h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727765" y="2909850"/>
                <a:ext cx="2050639" cy="354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sz="16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+ r</a:t>
                </a:r>
                <a:r>
                  <a:rPr lang="en-US" sz="1600" b="1" baseline="-25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r</a:t>
                </a:r>
                <a:r>
                  <a:rPr lang="en-US" sz="1600" b="1" baseline="-25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1600" b="1" baseline="-25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)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65" y="2909850"/>
                <a:ext cx="2050639" cy="354456"/>
              </a:xfrm>
              <a:prstGeom prst="rect">
                <a:avLst/>
              </a:prstGeom>
              <a:blipFill rotWithShape="1">
                <a:blip r:embed="rId3"/>
                <a:stretch>
                  <a:fillRect l="-1786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763383" y="354508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11316" y="3545082"/>
            <a:ext cx="948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28490 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01092" y="3425190"/>
            <a:ext cx="491579" cy="578338"/>
            <a:chOff x="2658347" y="2190754"/>
            <a:chExt cx="491579" cy="578338"/>
          </a:xfrm>
        </p:grpSpPr>
        <p:sp>
          <p:nvSpPr>
            <p:cNvPr id="38" name="TextBox 37"/>
            <p:cNvSpPr txBox="1"/>
            <p:nvPr/>
          </p:nvSpPr>
          <p:spPr>
            <a:xfrm>
              <a:off x="2660072" y="2190754"/>
              <a:ext cx="489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658347" y="2430538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411094" y="3552777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627903" y="3428099"/>
            <a:ext cx="489854" cy="572520"/>
            <a:chOff x="2621972" y="2190754"/>
            <a:chExt cx="489854" cy="572520"/>
          </a:xfrm>
        </p:grpSpPr>
        <p:sp>
          <p:nvSpPr>
            <p:cNvPr id="43" name="TextBox 42"/>
            <p:cNvSpPr txBox="1"/>
            <p:nvPr/>
          </p:nvSpPr>
          <p:spPr>
            <a:xfrm>
              <a:off x="2621972" y="2190754"/>
              <a:ext cx="4898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671250" y="2440109"/>
              <a:ext cx="3810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85768" y="3552777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55990" y="3545082"/>
            <a:ext cx="273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2337" y="3552777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22877" y="3545082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(28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113219" y="4074918"/>
            <a:ext cx="561226" cy="572520"/>
            <a:chOff x="2621972" y="2190754"/>
            <a:chExt cx="561226" cy="572520"/>
          </a:xfrm>
        </p:grpSpPr>
        <p:sp>
          <p:nvSpPr>
            <p:cNvPr id="69" name="TextBox 68"/>
            <p:cNvSpPr txBox="1"/>
            <p:nvPr/>
          </p:nvSpPr>
          <p:spPr>
            <a:xfrm>
              <a:off x="2621972" y="2190754"/>
              <a:ext cx="4898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623624" y="2440109"/>
              <a:ext cx="55957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21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471084" y="4199596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41306" y="4191901"/>
            <a:ext cx="273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37653" y="4199596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08193" y="4191901"/>
            <a:ext cx="65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(784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798984" y="4190238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61089" y="4236500"/>
            <a:ext cx="948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28490 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97585" y="997899"/>
            <a:ext cx="1713015" cy="338554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902409" y="1167176"/>
            <a:ext cx="260391" cy="15246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2" idx="6"/>
          </p:cNvCxnSpPr>
          <p:nvPr/>
        </p:nvCxnSpPr>
        <p:spPr>
          <a:xfrm flipV="1">
            <a:off x="8350209" y="1169332"/>
            <a:ext cx="261940" cy="15225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 bwMode="auto">
          <a:xfrm>
            <a:off x="7157976" y="2528260"/>
            <a:ext cx="1192233" cy="327219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7762361" y="1140742"/>
            <a:ext cx="107676" cy="57150"/>
          </a:xfrm>
          <a:prstGeom prst="ellipse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7831754" y="1166460"/>
            <a:ext cx="775266" cy="33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848600" y="971550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28cm</a:t>
            </a:r>
            <a:endParaRPr lang="en-US" sz="105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7811829" y="2698144"/>
            <a:ext cx="547304" cy="3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 bwMode="auto">
          <a:xfrm>
            <a:off x="7776633" y="2681502"/>
            <a:ext cx="93137" cy="51955"/>
          </a:xfrm>
          <a:prstGeom prst="ellipse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Freeform 109"/>
          <p:cNvSpPr/>
          <p:nvPr/>
        </p:nvSpPr>
        <p:spPr bwMode="auto">
          <a:xfrm>
            <a:off x="7826583" y="2608689"/>
            <a:ext cx="113884" cy="103922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146050 w 146050"/>
              <a:gd name="connsiteY2" fmla="*/ 120650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" h="120650">
                <a:moveTo>
                  <a:pt x="0" y="0"/>
                </a:moveTo>
                <a:lnTo>
                  <a:pt x="146050" y="0"/>
                </a:lnTo>
                <a:lnTo>
                  <a:pt x="146050" y="120650"/>
                </a:ln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7817358" y="1161726"/>
            <a:ext cx="0" cy="15333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764780" y="2651760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itchFamily="18" charset="0"/>
              </a:rPr>
              <a:t>21cm</a:t>
            </a:r>
            <a:endParaRPr lang="en-US" sz="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354257" y="2208189"/>
            <a:ext cx="2041395" cy="62446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9942" y="2222750"/>
            <a:ext cx="2485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the radius of </a:t>
            </a:r>
          </a:p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 face be r</a:t>
            </a:r>
            <a:r>
              <a:rPr lang="en-US" sz="1600" b="1" baseline="-25000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748016" y="570585"/>
            <a:ext cx="1692833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076181" y="562544"/>
            <a:ext cx="735433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239000" y="1730573"/>
            <a:ext cx="99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 ?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ounded Rectangle 121"/>
          <p:cNvSpPr/>
          <p:nvPr/>
        </p:nvSpPr>
        <p:spPr bwMode="auto">
          <a:xfrm>
            <a:off x="396772" y="2255791"/>
            <a:ext cx="2041395" cy="62446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2220" y="2270352"/>
            <a:ext cx="2181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the radius of </a:t>
            </a:r>
          </a:p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ottom face be r</a:t>
            </a:r>
            <a:r>
              <a:rPr lang="en-US" sz="1600" b="1" baseline="-25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734984" y="570088"/>
            <a:ext cx="1271850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5824792" y="562544"/>
            <a:ext cx="868690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44938" y="812115"/>
            <a:ext cx="735433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539661" y="2169672"/>
            <a:ext cx="2041395" cy="62446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3558" y="2181864"/>
            <a:ext cx="168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We know,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6359" y="2441946"/>
            <a:ext cx="2181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litre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 1000 cm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954753" y="3545082"/>
            <a:ext cx="8066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+ 21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3148632" y="3969753"/>
            <a:ext cx="7898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259354" y="3851225"/>
            <a:ext cx="7898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4535624" y="4191901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+ 588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82841" y="4191901"/>
            <a:ext cx="853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+ 441)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431061" y="3729616"/>
            <a:ext cx="2717096" cy="83115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3582" y="3753275"/>
            <a:ext cx="285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the frustum?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782208" y="3887365"/>
            <a:ext cx="2389101" cy="538970"/>
            <a:chOff x="3871554" y="5234541"/>
            <a:chExt cx="2389101" cy="538970"/>
          </a:xfrm>
        </p:grpSpPr>
        <p:grpSp>
          <p:nvGrpSpPr>
            <p:cNvPr id="133" name="Group 132"/>
            <p:cNvGrpSpPr/>
            <p:nvPr/>
          </p:nvGrpSpPr>
          <p:grpSpPr>
            <a:xfrm>
              <a:off x="3871554" y="5234541"/>
              <a:ext cx="489854" cy="538970"/>
              <a:chOff x="2660072" y="2190754"/>
              <a:chExt cx="489854" cy="53897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660072" y="2190754"/>
                <a:ext cx="4898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FF00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2660093" y="2476504"/>
                <a:ext cx="315686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2663611" y="2448584"/>
                <a:ext cx="377228" cy="28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3</a:t>
                </a:r>
                <a:r>
                  <a:rPr lang="en-US" sz="15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</a:t>
                </a:r>
                <a:endParaRPr lang="en-US" sz="15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>
              <a:off x="4137146" y="5336474"/>
              <a:ext cx="436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</a:t>
              </a:r>
              <a:r>
                <a:rPr lang="en-US" sz="1600" b="1" dirty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h</a:t>
              </a:r>
              <a:endParaRPr lang="en-US" sz="16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4499311" y="5335624"/>
                  <a:ext cx="1761344" cy="3544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00"/>
                      </a:solidFill>
                      <a:latin typeface="Bookman Old Style" panose="02050604050505020204" pitchFamily="18" charset="0"/>
                    </a:rPr>
                    <a:t>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1600" b="1" i="1">
                          <a:solidFill>
                            <a:srgbClr val="FFFF0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600" b="1" dirty="0" smtClean="0">
                      <a:solidFill>
                        <a:srgbClr val="FFFF00"/>
                      </a:solidFill>
                      <a:latin typeface="Bookman Old Style" panose="02050604050505020204" pitchFamily="18" charset="0"/>
                    </a:rPr>
                    <a:t>+ r</a:t>
                  </a:r>
                  <a:r>
                    <a:rPr lang="en-US" sz="1600" b="1" baseline="-25000" dirty="0" smtClean="0">
                      <a:solidFill>
                        <a:srgbClr val="FFFF00"/>
                      </a:solidFill>
                      <a:latin typeface="Bookman Old Style" panose="02050604050505020204" pitchFamily="18" charset="0"/>
                    </a:rPr>
                    <a:t>1</a:t>
                  </a:r>
                  <a:r>
                    <a:rPr lang="en-US" sz="1600" b="1" dirty="0" smtClean="0">
                      <a:solidFill>
                        <a:srgbClr val="FFFF00"/>
                      </a:solidFill>
                      <a:latin typeface="Bookman Old Style" panose="02050604050505020204" pitchFamily="18" charset="0"/>
                    </a:rPr>
                    <a:t>r</a:t>
                  </a:r>
                  <a:r>
                    <a:rPr lang="en-US" sz="1600" b="1" baseline="-25000" dirty="0" smtClean="0">
                      <a:solidFill>
                        <a:srgbClr val="FFFF00"/>
                      </a:solidFill>
                      <a:latin typeface="Bookman Old Style" panose="02050604050505020204" pitchFamily="18" charset="0"/>
                    </a:rPr>
                    <a:t>2 </a:t>
                  </a:r>
                  <a:r>
                    <a:rPr lang="en-US" sz="1600" b="1" dirty="0" smtClean="0">
                      <a:solidFill>
                        <a:srgbClr val="FFFF00"/>
                      </a:solidFill>
                      <a:latin typeface="Bookman Old Style" panose="02050604050505020204" pitchFamily="18" charset="0"/>
                    </a:rPr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a14:m>
                  <a:r>
                    <a:rPr lang="en-US" sz="1600" b="1" baseline="-25000" dirty="0" smtClean="0">
                      <a:solidFill>
                        <a:srgbClr val="FFFF00"/>
                      </a:solidFill>
                      <a:latin typeface="Bookman Old Style" panose="02050604050505020204" pitchFamily="18" charset="0"/>
                    </a:rPr>
                    <a:t> </a:t>
                  </a:r>
                  <a:r>
                    <a:rPr lang="en-US" sz="1600" b="1" dirty="0" smtClean="0">
                      <a:solidFill>
                        <a:srgbClr val="FFFF00"/>
                      </a:solidFill>
                      <a:latin typeface="Bookman Old Style" panose="02050604050505020204" pitchFamily="18" charset="0"/>
                    </a:rPr>
                    <a:t>)</a:t>
                  </a:r>
                  <a:endParaRPr lang="en-US" sz="1600" b="1" dirty="0">
                    <a:solidFill>
                      <a:srgbClr val="FFFF00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311" y="5335624"/>
                  <a:ext cx="1761344" cy="35445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30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0" name="Rounded Rectangle 149"/>
          <p:cNvSpPr/>
          <p:nvPr/>
        </p:nvSpPr>
        <p:spPr bwMode="auto">
          <a:xfrm>
            <a:off x="587325" y="2094902"/>
            <a:ext cx="1706643" cy="62446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65168" y="2107094"/>
            <a:ext cx="2050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convert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litres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into cm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28600" y="2917801"/>
            <a:ext cx="2853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 of the frustum =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003156" y="3545082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+ 28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495845" y="3545082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 21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09750" y="261423"/>
            <a:ext cx="8100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A bucket in the form of a frustum of a cone and holds </a:t>
            </a:r>
          </a:p>
          <a:p>
            <a:pPr marL="400050" indent="-40005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28.490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litres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of water. The radii of the top and bottom are 28 cm and </a:t>
            </a:r>
          </a:p>
          <a:p>
            <a:pPr marL="400050" indent="-40005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21 cm respectively. Find the height of the bucket.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00"/>
                            </p:stCondLst>
                            <p:childTnLst>
                              <p:par>
                                <p:cTn id="4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00"/>
                            </p:stCondLst>
                            <p:childTnLst>
                              <p:par>
                                <p:cTn id="5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121" grpId="0" animBg="1"/>
      <p:bldP spid="121" grpId="1" animBg="1"/>
      <p:bldP spid="162" grpId="0" animBg="1"/>
      <p:bldP spid="162" grpId="1" animBg="1"/>
      <p:bldP spid="161" grpId="0" animBg="1"/>
      <p:bldP spid="161" grpId="1" animBg="1"/>
      <p:bldP spid="159" grpId="0" animBg="1"/>
      <p:bldP spid="159" grpId="1" animBg="1"/>
      <p:bldP spid="158" grpId="0" animBg="1"/>
      <p:bldP spid="158" grpId="1" animBg="1"/>
      <p:bldP spid="157" grpId="0" animBg="1"/>
      <p:bldP spid="157" grpId="1" animBg="1"/>
      <p:bldP spid="155" grpId="0" animBg="1"/>
      <p:bldP spid="155" grpId="1" animBg="1"/>
      <p:bldP spid="154" grpId="0" animBg="1"/>
      <p:bldP spid="154" grpId="1" animBg="1"/>
      <p:bldP spid="153" grpId="0" animBg="1"/>
      <p:bldP spid="153" grpId="1" animBg="1"/>
      <p:bldP spid="143" grpId="0" animBg="1"/>
      <p:bldP spid="143" grpId="1" animBg="1"/>
      <p:bldP spid="143" grpId="2" animBg="1"/>
      <p:bldP spid="143" grpId="3" animBg="1"/>
      <p:bldP spid="141" grpId="0" animBg="1"/>
      <p:bldP spid="141" grpId="1" animBg="1"/>
      <p:bldP spid="141" grpId="2" animBg="1"/>
      <p:bldP spid="141" grpId="3" animBg="1"/>
      <p:bldP spid="127" grpId="0" animBg="1"/>
      <p:bldP spid="127" grpId="1" animBg="1"/>
      <p:bldP spid="116" grpId="0" animBg="1"/>
      <p:bldP spid="116" grpId="1" animBg="1"/>
      <p:bldP spid="47" grpId="0"/>
      <p:bldP spid="48" grpId="0"/>
      <p:bldP spid="55" grpId="0"/>
      <p:bldP spid="56" grpId="0"/>
      <p:bldP spid="57" grpId="0"/>
      <p:bldP spid="58" grpId="0"/>
      <p:bldP spid="59" grpId="0"/>
      <p:bldP spid="60" grpId="0"/>
      <p:bldP spid="64" grpId="0"/>
      <p:bldP spid="65" grpId="0"/>
      <p:bldP spid="66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32" grpId="0"/>
      <p:bldP spid="33" grpId="0"/>
      <p:bldP spid="35" grpId="0"/>
      <p:bldP spid="36" grpId="0"/>
      <p:bldP spid="41" grpId="0"/>
      <p:bldP spid="49" grpId="0"/>
      <p:bldP spid="50" grpId="0"/>
      <p:bldP spid="51" grpId="0"/>
      <p:bldP spid="52" grpId="0"/>
      <p:bldP spid="72" grpId="0"/>
      <p:bldP spid="73" grpId="0"/>
      <p:bldP spid="74" grpId="0"/>
      <p:bldP spid="75" grpId="0"/>
      <p:bldP spid="76" grpId="0"/>
      <p:bldP spid="77" grpId="0"/>
      <p:bldP spid="113" grpId="0" animBg="1"/>
      <p:bldP spid="113" grpId="1" animBg="1"/>
      <p:bldP spid="114" grpId="0"/>
      <p:bldP spid="114" grpId="1"/>
      <p:bldP spid="117" grpId="0" animBg="1"/>
      <p:bldP spid="117" grpId="1" animBg="1"/>
      <p:bldP spid="118" grpId="0" animBg="1"/>
      <p:bldP spid="118" grpId="1" animBg="1"/>
      <p:bldP spid="119" grpId="0"/>
      <p:bldP spid="122" grpId="0" animBg="1"/>
      <p:bldP spid="122" grpId="1" animBg="1"/>
      <p:bldP spid="123" grpId="0"/>
      <p:bldP spid="123" grpId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8" grpId="0" animBg="1"/>
      <p:bldP spid="128" grpId="1" animBg="1"/>
      <p:bldP spid="129" grpId="0"/>
      <p:bldP spid="129" grpId="1"/>
      <p:bldP spid="130" grpId="0"/>
      <p:bldP spid="130" grpId="1"/>
      <p:bldP spid="142" grpId="0"/>
      <p:bldP spid="148" grpId="0"/>
      <p:bldP spid="149" grpId="0"/>
      <p:bldP spid="131" grpId="0" animBg="1"/>
      <p:bldP spid="131" grpId="1" animBg="1"/>
      <p:bldP spid="132" grpId="0"/>
      <p:bldP spid="132" grpId="1"/>
      <p:bldP spid="150" grpId="0" animBg="1"/>
      <p:bldP spid="150" grpId="1" animBg="1"/>
      <p:bldP spid="151" grpId="0"/>
      <p:bldP spid="151" grpId="1"/>
      <p:bldP spid="152" grpId="0"/>
      <p:bldP spid="156" grpId="0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406104" y="4312412"/>
            <a:ext cx="3329041" cy="2796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6897585" y="997899"/>
            <a:ext cx="1713015" cy="338554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>
            <a:stCxn id="3" idx="2"/>
            <a:endCxn id="6" idx="2"/>
          </p:cNvCxnSpPr>
          <p:nvPr/>
        </p:nvCxnSpPr>
        <p:spPr>
          <a:xfrm>
            <a:off x="6897585" y="1167176"/>
            <a:ext cx="260391" cy="15246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6" idx="6"/>
          </p:cNvCxnSpPr>
          <p:nvPr/>
        </p:nvCxnSpPr>
        <p:spPr>
          <a:xfrm flipV="1">
            <a:off x="8350209" y="1169332"/>
            <a:ext cx="261940" cy="15225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 bwMode="auto">
          <a:xfrm>
            <a:off x="7157976" y="2528260"/>
            <a:ext cx="1192233" cy="327219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761214" y="1140742"/>
            <a:ext cx="107676" cy="57150"/>
          </a:xfrm>
          <a:prstGeom prst="ellipse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31754" y="1166460"/>
            <a:ext cx="775266" cy="33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8600" y="971550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28cm</a:t>
            </a:r>
            <a:endParaRPr lang="en-US" sz="105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811829" y="2698144"/>
            <a:ext cx="547304" cy="3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 bwMode="auto">
          <a:xfrm>
            <a:off x="7776633" y="2681502"/>
            <a:ext cx="93137" cy="51955"/>
          </a:xfrm>
          <a:prstGeom prst="ellipse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7826583" y="2608689"/>
            <a:ext cx="113884" cy="103922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146050 w 146050"/>
              <a:gd name="connsiteY2" fmla="*/ 120650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" h="120650">
                <a:moveTo>
                  <a:pt x="0" y="0"/>
                </a:moveTo>
                <a:lnTo>
                  <a:pt x="146050" y="0"/>
                </a:lnTo>
                <a:lnTo>
                  <a:pt x="146050" y="120650"/>
                </a:ln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817358" y="1161726"/>
            <a:ext cx="0" cy="15333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4780" y="2651760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itchFamily="18" charset="0"/>
              </a:rPr>
              <a:t>21cm</a:t>
            </a:r>
            <a:endParaRPr lang="en-US" sz="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39000" y="1730573"/>
            <a:ext cx="99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 ?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19055" y="2547105"/>
            <a:ext cx="273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15615" y="254710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05056" y="2430813"/>
            <a:ext cx="948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28490 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1506" y="2723890"/>
            <a:ext cx="125558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35917" y="2431602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06139" y="2419350"/>
            <a:ext cx="523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5056" y="2690136"/>
            <a:ext cx="4743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 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6178" y="2690925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76400" y="2678673"/>
            <a:ext cx="877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1813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19055" y="3825776"/>
            <a:ext cx="273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08264" y="382577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04129" y="3825776"/>
            <a:ext cx="948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cm 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697972" y="1716163"/>
            <a:ext cx="561226" cy="572520"/>
            <a:chOff x="2621972" y="2190754"/>
            <a:chExt cx="561226" cy="572520"/>
          </a:xfrm>
        </p:grpSpPr>
        <p:sp>
          <p:nvSpPr>
            <p:cNvPr id="29" name="TextBox 28"/>
            <p:cNvSpPr txBox="1"/>
            <p:nvPr/>
          </p:nvSpPr>
          <p:spPr>
            <a:xfrm>
              <a:off x="2621972" y="2190754"/>
              <a:ext cx="4898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623624" y="2440109"/>
              <a:ext cx="55957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21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55837" y="1840841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26059" y="1833146"/>
            <a:ext cx="273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2406" y="1840841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92946" y="1833146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1813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74392" y="178474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14076" y="1803282"/>
            <a:ext cx="948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28490 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04692" y="1749300"/>
            <a:ext cx="948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cm  </a:t>
            </a:r>
            <a:endParaRPr lang="en-US" sz="12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12621" y="4282976"/>
            <a:ext cx="34009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Height of the bucket is 15 cm 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8032" y="4282976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681296" y="1141507"/>
            <a:ext cx="561226" cy="572520"/>
            <a:chOff x="2621972" y="2190754"/>
            <a:chExt cx="561226" cy="572520"/>
          </a:xfrm>
        </p:grpSpPr>
        <p:sp>
          <p:nvSpPr>
            <p:cNvPr id="56" name="TextBox 55"/>
            <p:cNvSpPr txBox="1"/>
            <p:nvPr/>
          </p:nvSpPr>
          <p:spPr>
            <a:xfrm>
              <a:off x="2621972" y="2190754"/>
              <a:ext cx="4898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623624" y="2440109"/>
              <a:ext cx="55957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21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039161" y="1266185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09383" y="1258490"/>
            <a:ext cx="273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05730" y="1266185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76270" y="1258490"/>
            <a:ext cx="65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(784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67061" y="125682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89692" y="1276350"/>
            <a:ext cx="948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28490 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03701" y="1258490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+ 588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50918" y="1258490"/>
            <a:ext cx="853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+ 441)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2900363" y="2547298"/>
            <a:ext cx="642539" cy="119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23862" y="226815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2590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2908585" y="2811668"/>
            <a:ext cx="270226" cy="1397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833020" y="2518735"/>
            <a:ext cx="270226" cy="1397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410030" y="2772632"/>
            <a:ext cx="534948" cy="166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33879" y="226935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60529" y="27241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259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19055" y="3292227"/>
            <a:ext cx="273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00294" y="329222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823076" y="3175935"/>
            <a:ext cx="948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2590 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781304" y="3469012"/>
            <a:ext cx="11414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90904" y="3176724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61126" y="3164472"/>
            <a:ext cx="523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916550" y="3435258"/>
            <a:ext cx="4743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24198" y="3436047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294420" y="3423795"/>
            <a:ext cx="877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259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86144" y="277576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3339324" y="3553827"/>
            <a:ext cx="493322" cy="106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856208" y="3292227"/>
            <a:ext cx="642539" cy="119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28904" y="309676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10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2937343" y="3537074"/>
            <a:ext cx="270226" cy="1397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698608" y="3189977"/>
            <a:ext cx="270226" cy="1397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09944" y="3051477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5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3755116" y="1537204"/>
            <a:ext cx="1693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12530" y="1055092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09750" y="261423"/>
            <a:ext cx="8100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A bucket in the form of a frustum of a cone and holds </a:t>
            </a:r>
          </a:p>
          <a:p>
            <a:pPr marL="400050" indent="-40005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28.490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litres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of water. The radii of the top and bottom are 28 cm and </a:t>
            </a:r>
          </a:p>
          <a:p>
            <a:pPr marL="400050" indent="-40005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21 cm respectively. Find the height of the bucket.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8032" y="1803282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78032" y="2547105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78032" y="3268412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78032" y="3825776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2" grpId="0"/>
      <p:bldP spid="33" grpId="0"/>
      <p:bldP spid="34" grpId="0"/>
      <p:bldP spid="35" grpId="0"/>
      <p:bldP spid="36" grpId="0"/>
      <p:bldP spid="37" grpId="0"/>
      <p:bldP spid="51" grpId="0"/>
      <p:bldP spid="52" grpId="0"/>
      <p:bldP spid="68" grpId="0"/>
      <p:bldP spid="75" grpId="0"/>
      <p:bldP spid="76" grpId="0"/>
      <p:bldP spid="77" grpId="0"/>
      <p:bldP spid="78" grpId="0"/>
      <p:bldP spid="79" grpId="0"/>
      <p:bldP spid="81" grpId="0"/>
      <p:bldP spid="82" grpId="0"/>
      <p:bldP spid="83" grpId="0"/>
      <p:bldP spid="84" grpId="0"/>
      <p:bldP spid="85" grpId="0"/>
      <p:bldP spid="86" grpId="0"/>
      <p:bldP spid="90" grpId="0"/>
      <p:bldP spid="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42221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Frustum of cone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74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816350" y="1004714"/>
            <a:ext cx="2174461" cy="2420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42811" y="660352"/>
            <a:ext cx="7031177" cy="2420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425713" y="672099"/>
            <a:ext cx="5419628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35155" y="1000820"/>
            <a:ext cx="2110395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122095" y="660352"/>
            <a:ext cx="1336728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9750" y="599361"/>
                <a:ext cx="8100850" cy="1229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indent="-400050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Q. A hollow cone is cut by a plane parallel to the base and the upper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portion is removed. If the curved surface of the remainder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of the 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curved surface of the whole cone, find the ratio of the line-segment 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into which the cone’s altitude is divided by the plane.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" y="599361"/>
                <a:ext cx="8100850" cy="1229439"/>
              </a:xfrm>
              <a:prstGeom prst="rect">
                <a:avLst/>
              </a:prstGeom>
              <a:blipFill rotWithShape="1">
                <a:blip r:embed="rId3"/>
                <a:stretch>
                  <a:fillRect l="-451" t="-1485" b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2886075" y="2533650"/>
            <a:ext cx="1905000" cy="2324100"/>
            <a:chOff x="1219200" y="1352550"/>
            <a:chExt cx="1905000" cy="2324100"/>
          </a:xfrm>
        </p:grpSpPr>
        <p:sp>
          <p:nvSpPr>
            <p:cNvPr id="69" name="Oval 68"/>
            <p:cNvSpPr/>
            <p:nvPr/>
          </p:nvSpPr>
          <p:spPr>
            <a:xfrm>
              <a:off x="1219200" y="3219450"/>
              <a:ext cx="1905000" cy="457200"/>
            </a:xfrm>
            <a:prstGeom prst="ellipse">
              <a:avLst/>
            </a:prstGeom>
            <a:solidFill>
              <a:srgbClr val="C000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70" name="Isosceles Triangle 2"/>
            <p:cNvSpPr/>
            <p:nvPr/>
          </p:nvSpPr>
          <p:spPr>
            <a:xfrm>
              <a:off x="1219200" y="1352550"/>
              <a:ext cx="1905000" cy="2087711"/>
            </a:xfrm>
            <a:custGeom>
              <a:avLst/>
              <a:gdLst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  <a:gd name="connsiteX3" fmla="*/ 0 w 1905000"/>
                <a:gd name="connsiteY3" fmla="*/ 2087711 h 2087711"/>
                <a:gd name="connsiteX0" fmla="*/ 0 w 1905000"/>
                <a:gd name="connsiteY0" fmla="*/ 2087711 h 2179151"/>
                <a:gd name="connsiteX1" fmla="*/ 952500 w 1905000"/>
                <a:gd name="connsiteY1" fmla="*/ 0 h 2179151"/>
                <a:gd name="connsiteX2" fmla="*/ 1905000 w 1905000"/>
                <a:gd name="connsiteY2" fmla="*/ 2087711 h 2179151"/>
                <a:gd name="connsiteX3" fmla="*/ 91440 w 1905000"/>
                <a:gd name="connsiteY3" fmla="*/ 2179151 h 2179151"/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0" h="2087711">
                  <a:moveTo>
                    <a:pt x="0" y="2087711"/>
                  </a:moveTo>
                  <a:lnTo>
                    <a:pt x="952500" y="0"/>
                  </a:lnTo>
                  <a:lnTo>
                    <a:pt x="1905000" y="2087711"/>
                  </a:lnTo>
                </a:path>
              </a:pathLst>
            </a:custGeom>
            <a:solidFill>
              <a:srgbClr val="C000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71" name="Oval 7"/>
            <p:cNvSpPr/>
            <p:nvPr/>
          </p:nvSpPr>
          <p:spPr>
            <a:xfrm>
              <a:off x="1219200" y="3219450"/>
              <a:ext cx="1905000" cy="228600"/>
            </a:xfrm>
            <a:custGeom>
              <a:avLst/>
              <a:gdLst>
                <a:gd name="connsiteX0" fmla="*/ 0 w 1905000"/>
                <a:gd name="connsiteY0" fmla="*/ 228600 h 457200"/>
                <a:gd name="connsiteX1" fmla="*/ 952500 w 1905000"/>
                <a:gd name="connsiteY1" fmla="*/ 0 h 457200"/>
                <a:gd name="connsiteX2" fmla="*/ 1905000 w 1905000"/>
                <a:gd name="connsiteY2" fmla="*/ 228600 h 457200"/>
                <a:gd name="connsiteX3" fmla="*/ 952500 w 1905000"/>
                <a:gd name="connsiteY3" fmla="*/ 457200 h 457200"/>
                <a:gd name="connsiteX4" fmla="*/ 0 w 1905000"/>
                <a:gd name="connsiteY4" fmla="*/ 228600 h 457200"/>
                <a:gd name="connsiteX0" fmla="*/ 0 w 1905000"/>
                <a:gd name="connsiteY0" fmla="*/ 228600 h 457200"/>
                <a:gd name="connsiteX1" fmla="*/ 952500 w 1905000"/>
                <a:gd name="connsiteY1" fmla="*/ 0 h 457200"/>
                <a:gd name="connsiteX2" fmla="*/ 1905000 w 1905000"/>
                <a:gd name="connsiteY2" fmla="*/ 228600 h 457200"/>
                <a:gd name="connsiteX3" fmla="*/ 952500 w 1905000"/>
                <a:gd name="connsiteY3" fmla="*/ 457200 h 457200"/>
                <a:gd name="connsiteX4" fmla="*/ 91440 w 1905000"/>
                <a:gd name="connsiteY4" fmla="*/ 320040 h 457200"/>
                <a:gd name="connsiteX0" fmla="*/ 0 w 1905000"/>
                <a:gd name="connsiteY0" fmla="*/ 228600 h 457200"/>
                <a:gd name="connsiteX1" fmla="*/ 952500 w 1905000"/>
                <a:gd name="connsiteY1" fmla="*/ 0 h 457200"/>
                <a:gd name="connsiteX2" fmla="*/ 1905000 w 1905000"/>
                <a:gd name="connsiteY2" fmla="*/ 228600 h 457200"/>
                <a:gd name="connsiteX3" fmla="*/ 952500 w 1905000"/>
                <a:gd name="connsiteY3" fmla="*/ 457200 h 457200"/>
                <a:gd name="connsiteX0" fmla="*/ 0 w 1905000"/>
                <a:gd name="connsiteY0" fmla="*/ 228600 h 228600"/>
                <a:gd name="connsiteX1" fmla="*/ 952500 w 1905000"/>
                <a:gd name="connsiteY1" fmla="*/ 0 h 228600"/>
                <a:gd name="connsiteX2" fmla="*/ 1905000 w 1905000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0" h="228600">
                  <a:moveTo>
                    <a:pt x="0" y="228600"/>
                  </a:moveTo>
                  <a:cubicBezTo>
                    <a:pt x="0" y="102348"/>
                    <a:pt x="426449" y="0"/>
                    <a:pt x="952500" y="0"/>
                  </a:cubicBezTo>
                  <a:cubicBezTo>
                    <a:pt x="1478551" y="0"/>
                    <a:pt x="1905000" y="102348"/>
                    <a:pt x="1905000" y="228600"/>
                  </a:cubicBezTo>
                </a:path>
              </a:pathLst>
            </a:custGeom>
            <a:solidFill>
              <a:srgbClr val="C00000"/>
            </a:solidFill>
            <a:ln w="1905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886075" y="3344143"/>
            <a:ext cx="1905000" cy="1513607"/>
            <a:chOff x="5334000" y="2163043"/>
            <a:chExt cx="1905000" cy="1513607"/>
          </a:xfrm>
        </p:grpSpPr>
        <p:grpSp>
          <p:nvGrpSpPr>
            <p:cNvPr id="73" name="Group 72"/>
            <p:cNvGrpSpPr/>
            <p:nvPr/>
          </p:nvGrpSpPr>
          <p:grpSpPr>
            <a:xfrm>
              <a:off x="5334000" y="2286000"/>
              <a:ext cx="1905000" cy="1390650"/>
              <a:chOff x="1219200" y="2286000"/>
              <a:chExt cx="1905000" cy="1390650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1219200" y="3219450"/>
                <a:ext cx="1905000" cy="457200"/>
              </a:xfrm>
              <a:prstGeom prst="ellipse">
                <a:avLst/>
              </a:prstGeom>
              <a:solidFill>
                <a:srgbClr val="C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Isosceles Triangle 2"/>
              <p:cNvSpPr/>
              <p:nvPr/>
            </p:nvSpPr>
            <p:spPr>
              <a:xfrm>
                <a:off x="1219200" y="2286000"/>
                <a:ext cx="1905000" cy="1154261"/>
              </a:xfrm>
              <a:custGeom>
                <a:avLst/>
                <a:gdLst>
                  <a:gd name="connsiteX0" fmla="*/ 0 w 1905000"/>
                  <a:gd name="connsiteY0" fmla="*/ 2087711 h 2087711"/>
                  <a:gd name="connsiteX1" fmla="*/ 952500 w 1905000"/>
                  <a:gd name="connsiteY1" fmla="*/ 0 h 2087711"/>
                  <a:gd name="connsiteX2" fmla="*/ 1905000 w 1905000"/>
                  <a:gd name="connsiteY2" fmla="*/ 2087711 h 2087711"/>
                  <a:gd name="connsiteX3" fmla="*/ 0 w 1905000"/>
                  <a:gd name="connsiteY3" fmla="*/ 2087711 h 2087711"/>
                  <a:gd name="connsiteX0" fmla="*/ 0 w 1905000"/>
                  <a:gd name="connsiteY0" fmla="*/ 2087711 h 2179151"/>
                  <a:gd name="connsiteX1" fmla="*/ 952500 w 1905000"/>
                  <a:gd name="connsiteY1" fmla="*/ 0 h 2179151"/>
                  <a:gd name="connsiteX2" fmla="*/ 1905000 w 1905000"/>
                  <a:gd name="connsiteY2" fmla="*/ 2087711 h 2179151"/>
                  <a:gd name="connsiteX3" fmla="*/ 91440 w 1905000"/>
                  <a:gd name="connsiteY3" fmla="*/ 2179151 h 2179151"/>
                  <a:gd name="connsiteX0" fmla="*/ 0 w 1905000"/>
                  <a:gd name="connsiteY0" fmla="*/ 2087711 h 2087711"/>
                  <a:gd name="connsiteX1" fmla="*/ 952500 w 1905000"/>
                  <a:gd name="connsiteY1" fmla="*/ 0 h 2087711"/>
                  <a:gd name="connsiteX2" fmla="*/ 1905000 w 1905000"/>
                  <a:gd name="connsiteY2" fmla="*/ 2087711 h 2087711"/>
                  <a:gd name="connsiteX0" fmla="*/ 0 w 1905000"/>
                  <a:gd name="connsiteY0" fmla="*/ 2087711 h 2087711"/>
                  <a:gd name="connsiteX1" fmla="*/ 519113 w 1905000"/>
                  <a:gd name="connsiteY1" fmla="*/ 933450 h 2087711"/>
                  <a:gd name="connsiteX2" fmla="*/ 952500 w 1905000"/>
                  <a:gd name="connsiteY2" fmla="*/ 0 h 2087711"/>
                  <a:gd name="connsiteX3" fmla="*/ 1905000 w 1905000"/>
                  <a:gd name="connsiteY3" fmla="*/ 2087711 h 2087711"/>
                  <a:gd name="connsiteX0" fmla="*/ 0 w 1905000"/>
                  <a:gd name="connsiteY0" fmla="*/ 2087711 h 2087711"/>
                  <a:gd name="connsiteX1" fmla="*/ 519113 w 1905000"/>
                  <a:gd name="connsiteY1" fmla="*/ 933450 h 2087711"/>
                  <a:gd name="connsiteX2" fmla="*/ 952500 w 1905000"/>
                  <a:gd name="connsiteY2" fmla="*/ 0 h 2087711"/>
                  <a:gd name="connsiteX3" fmla="*/ 1378744 w 1905000"/>
                  <a:gd name="connsiteY3" fmla="*/ 935831 h 2087711"/>
                  <a:gd name="connsiteX4" fmla="*/ 1905000 w 1905000"/>
                  <a:gd name="connsiteY4" fmla="*/ 2087711 h 2087711"/>
                  <a:gd name="connsiteX0" fmla="*/ 0 w 1905000"/>
                  <a:gd name="connsiteY0" fmla="*/ 1154261 h 1154261"/>
                  <a:gd name="connsiteX1" fmla="*/ 519113 w 1905000"/>
                  <a:gd name="connsiteY1" fmla="*/ 0 h 1154261"/>
                  <a:gd name="connsiteX2" fmla="*/ 1378744 w 1905000"/>
                  <a:gd name="connsiteY2" fmla="*/ 2381 h 1154261"/>
                  <a:gd name="connsiteX3" fmla="*/ 1905000 w 1905000"/>
                  <a:gd name="connsiteY3" fmla="*/ 1154261 h 115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0" h="1154261">
                    <a:moveTo>
                      <a:pt x="0" y="1154261"/>
                    </a:moveTo>
                    <a:lnTo>
                      <a:pt x="519113" y="0"/>
                    </a:lnTo>
                    <a:lnTo>
                      <a:pt x="1378744" y="2381"/>
                    </a:lnTo>
                    <a:lnTo>
                      <a:pt x="1905000" y="1154261"/>
                    </a:lnTo>
                  </a:path>
                </a:pathLst>
              </a:custGeom>
              <a:solidFill>
                <a:srgbClr val="C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Oval 7"/>
              <p:cNvSpPr/>
              <p:nvPr/>
            </p:nvSpPr>
            <p:spPr>
              <a:xfrm>
                <a:off x="1219200" y="3219450"/>
                <a:ext cx="1905000" cy="228600"/>
              </a:xfrm>
              <a:custGeom>
                <a:avLst/>
                <a:gdLst>
                  <a:gd name="connsiteX0" fmla="*/ 0 w 1905000"/>
                  <a:gd name="connsiteY0" fmla="*/ 228600 h 457200"/>
                  <a:gd name="connsiteX1" fmla="*/ 952500 w 1905000"/>
                  <a:gd name="connsiteY1" fmla="*/ 0 h 457200"/>
                  <a:gd name="connsiteX2" fmla="*/ 1905000 w 1905000"/>
                  <a:gd name="connsiteY2" fmla="*/ 228600 h 457200"/>
                  <a:gd name="connsiteX3" fmla="*/ 952500 w 1905000"/>
                  <a:gd name="connsiteY3" fmla="*/ 457200 h 457200"/>
                  <a:gd name="connsiteX4" fmla="*/ 0 w 1905000"/>
                  <a:gd name="connsiteY4" fmla="*/ 228600 h 457200"/>
                  <a:gd name="connsiteX0" fmla="*/ 0 w 1905000"/>
                  <a:gd name="connsiteY0" fmla="*/ 228600 h 457200"/>
                  <a:gd name="connsiteX1" fmla="*/ 952500 w 1905000"/>
                  <a:gd name="connsiteY1" fmla="*/ 0 h 457200"/>
                  <a:gd name="connsiteX2" fmla="*/ 1905000 w 1905000"/>
                  <a:gd name="connsiteY2" fmla="*/ 228600 h 457200"/>
                  <a:gd name="connsiteX3" fmla="*/ 952500 w 1905000"/>
                  <a:gd name="connsiteY3" fmla="*/ 457200 h 457200"/>
                  <a:gd name="connsiteX4" fmla="*/ 91440 w 1905000"/>
                  <a:gd name="connsiteY4" fmla="*/ 320040 h 457200"/>
                  <a:gd name="connsiteX0" fmla="*/ 0 w 1905000"/>
                  <a:gd name="connsiteY0" fmla="*/ 228600 h 457200"/>
                  <a:gd name="connsiteX1" fmla="*/ 952500 w 1905000"/>
                  <a:gd name="connsiteY1" fmla="*/ 0 h 457200"/>
                  <a:gd name="connsiteX2" fmla="*/ 1905000 w 1905000"/>
                  <a:gd name="connsiteY2" fmla="*/ 228600 h 457200"/>
                  <a:gd name="connsiteX3" fmla="*/ 952500 w 1905000"/>
                  <a:gd name="connsiteY3" fmla="*/ 457200 h 457200"/>
                  <a:gd name="connsiteX0" fmla="*/ 0 w 1905000"/>
                  <a:gd name="connsiteY0" fmla="*/ 228600 h 228600"/>
                  <a:gd name="connsiteX1" fmla="*/ 952500 w 1905000"/>
                  <a:gd name="connsiteY1" fmla="*/ 0 h 228600"/>
                  <a:gd name="connsiteX2" fmla="*/ 1905000 w 1905000"/>
                  <a:gd name="connsiteY2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0" h="228600">
                    <a:moveTo>
                      <a:pt x="0" y="228600"/>
                    </a:moveTo>
                    <a:cubicBezTo>
                      <a:pt x="0" y="102348"/>
                      <a:pt x="426449" y="0"/>
                      <a:pt x="952500" y="0"/>
                    </a:cubicBezTo>
                    <a:cubicBezTo>
                      <a:pt x="1478551" y="0"/>
                      <a:pt x="1905000" y="102348"/>
                      <a:pt x="1905000" y="228600"/>
                    </a:cubicBezTo>
                  </a:path>
                </a:pathLst>
              </a:custGeom>
              <a:solidFill>
                <a:srgbClr val="C00000"/>
              </a:solidFill>
              <a:ln w="1905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smtClean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4" name="Oval 73"/>
            <p:cNvSpPr/>
            <p:nvPr/>
          </p:nvSpPr>
          <p:spPr>
            <a:xfrm>
              <a:off x="5857874" y="2163043"/>
              <a:ext cx="847726" cy="228600"/>
            </a:xfrm>
            <a:prstGeom prst="ellipse">
              <a:avLst/>
            </a:prstGeom>
            <a:solidFill>
              <a:srgbClr val="662624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411141" y="2533650"/>
            <a:ext cx="854869" cy="1041400"/>
            <a:chOff x="8146255" y="1352550"/>
            <a:chExt cx="854869" cy="1041400"/>
          </a:xfrm>
        </p:grpSpPr>
        <p:sp>
          <p:nvSpPr>
            <p:cNvPr id="86" name="Isosceles Triangle 2"/>
            <p:cNvSpPr/>
            <p:nvPr/>
          </p:nvSpPr>
          <p:spPr>
            <a:xfrm>
              <a:off x="8146255" y="1352550"/>
              <a:ext cx="854869" cy="935831"/>
            </a:xfrm>
            <a:custGeom>
              <a:avLst/>
              <a:gdLst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  <a:gd name="connsiteX3" fmla="*/ 0 w 1905000"/>
                <a:gd name="connsiteY3" fmla="*/ 2087711 h 2087711"/>
                <a:gd name="connsiteX0" fmla="*/ 0 w 1905000"/>
                <a:gd name="connsiteY0" fmla="*/ 2087711 h 2179151"/>
                <a:gd name="connsiteX1" fmla="*/ 952500 w 1905000"/>
                <a:gd name="connsiteY1" fmla="*/ 0 h 2179151"/>
                <a:gd name="connsiteX2" fmla="*/ 1905000 w 1905000"/>
                <a:gd name="connsiteY2" fmla="*/ 2087711 h 2179151"/>
                <a:gd name="connsiteX3" fmla="*/ 91440 w 1905000"/>
                <a:gd name="connsiteY3" fmla="*/ 2179151 h 2179151"/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  <a:gd name="connsiteX0" fmla="*/ 0 w 1905000"/>
                <a:gd name="connsiteY0" fmla="*/ 2087711 h 2087711"/>
                <a:gd name="connsiteX1" fmla="*/ 526256 w 1905000"/>
                <a:gd name="connsiteY1" fmla="*/ 933450 h 2087711"/>
                <a:gd name="connsiteX2" fmla="*/ 952500 w 1905000"/>
                <a:gd name="connsiteY2" fmla="*/ 0 h 2087711"/>
                <a:gd name="connsiteX3" fmla="*/ 1905000 w 1905000"/>
                <a:gd name="connsiteY3" fmla="*/ 2087711 h 2087711"/>
                <a:gd name="connsiteX0" fmla="*/ 0 w 1905000"/>
                <a:gd name="connsiteY0" fmla="*/ 2087711 h 2087711"/>
                <a:gd name="connsiteX1" fmla="*/ 526256 w 1905000"/>
                <a:gd name="connsiteY1" fmla="*/ 933450 h 2087711"/>
                <a:gd name="connsiteX2" fmla="*/ 952500 w 1905000"/>
                <a:gd name="connsiteY2" fmla="*/ 0 h 2087711"/>
                <a:gd name="connsiteX3" fmla="*/ 1381125 w 1905000"/>
                <a:gd name="connsiteY3" fmla="*/ 935831 h 2087711"/>
                <a:gd name="connsiteX4" fmla="*/ 1905000 w 1905000"/>
                <a:gd name="connsiteY4" fmla="*/ 2087711 h 2087711"/>
                <a:gd name="connsiteX0" fmla="*/ 0 w 1378744"/>
                <a:gd name="connsiteY0" fmla="*/ 933450 h 2087711"/>
                <a:gd name="connsiteX1" fmla="*/ 426244 w 1378744"/>
                <a:gd name="connsiteY1" fmla="*/ 0 h 2087711"/>
                <a:gd name="connsiteX2" fmla="*/ 854869 w 1378744"/>
                <a:gd name="connsiteY2" fmla="*/ 935831 h 2087711"/>
                <a:gd name="connsiteX3" fmla="*/ 1378744 w 1378744"/>
                <a:gd name="connsiteY3" fmla="*/ 2087711 h 2087711"/>
                <a:gd name="connsiteX0" fmla="*/ 0 w 854869"/>
                <a:gd name="connsiteY0" fmla="*/ 933450 h 935831"/>
                <a:gd name="connsiteX1" fmla="*/ 426244 w 854869"/>
                <a:gd name="connsiteY1" fmla="*/ 0 h 935831"/>
                <a:gd name="connsiteX2" fmla="*/ 854869 w 854869"/>
                <a:gd name="connsiteY2" fmla="*/ 935831 h 93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4869" h="935831">
                  <a:moveTo>
                    <a:pt x="0" y="933450"/>
                  </a:moveTo>
                  <a:lnTo>
                    <a:pt x="426244" y="0"/>
                  </a:lnTo>
                  <a:lnTo>
                    <a:pt x="854869" y="935831"/>
                  </a:lnTo>
                </a:path>
              </a:pathLst>
            </a:custGeom>
            <a:solidFill>
              <a:srgbClr val="C000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87" name="Oval 19"/>
            <p:cNvSpPr/>
            <p:nvPr/>
          </p:nvSpPr>
          <p:spPr>
            <a:xfrm>
              <a:off x="8151018" y="2279650"/>
              <a:ext cx="846538" cy="114300"/>
            </a:xfrm>
            <a:custGeom>
              <a:avLst/>
              <a:gdLst>
                <a:gd name="connsiteX0" fmla="*/ 0 w 846537"/>
                <a:gd name="connsiteY0" fmla="*/ 114300 h 228600"/>
                <a:gd name="connsiteX1" fmla="*/ 423269 w 846537"/>
                <a:gd name="connsiteY1" fmla="*/ 0 h 228600"/>
                <a:gd name="connsiteX2" fmla="*/ 846538 w 846537"/>
                <a:gd name="connsiteY2" fmla="*/ 114300 h 228600"/>
                <a:gd name="connsiteX3" fmla="*/ 423269 w 846537"/>
                <a:gd name="connsiteY3" fmla="*/ 228600 h 228600"/>
                <a:gd name="connsiteX4" fmla="*/ 0 w 846537"/>
                <a:gd name="connsiteY4" fmla="*/ 114300 h 228600"/>
                <a:gd name="connsiteX0" fmla="*/ 846538 w 937978"/>
                <a:gd name="connsiteY0" fmla="*/ 114300 h 228600"/>
                <a:gd name="connsiteX1" fmla="*/ 423269 w 937978"/>
                <a:gd name="connsiteY1" fmla="*/ 228600 h 228600"/>
                <a:gd name="connsiteX2" fmla="*/ 0 w 937978"/>
                <a:gd name="connsiteY2" fmla="*/ 114300 h 228600"/>
                <a:gd name="connsiteX3" fmla="*/ 423269 w 937978"/>
                <a:gd name="connsiteY3" fmla="*/ 0 h 228600"/>
                <a:gd name="connsiteX4" fmla="*/ 937978 w 937978"/>
                <a:gd name="connsiteY4" fmla="*/ 205740 h 228600"/>
                <a:gd name="connsiteX0" fmla="*/ 846538 w 846538"/>
                <a:gd name="connsiteY0" fmla="*/ 114300 h 228600"/>
                <a:gd name="connsiteX1" fmla="*/ 423269 w 846538"/>
                <a:gd name="connsiteY1" fmla="*/ 228600 h 228600"/>
                <a:gd name="connsiteX2" fmla="*/ 0 w 846538"/>
                <a:gd name="connsiteY2" fmla="*/ 114300 h 228600"/>
                <a:gd name="connsiteX3" fmla="*/ 423269 w 846538"/>
                <a:gd name="connsiteY3" fmla="*/ 0 h 228600"/>
                <a:gd name="connsiteX0" fmla="*/ 846538 w 846538"/>
                <a:gd name="connsiteY0" fmla="*/ 0 h 114300"/>
                <a:gd name="connsiteX1" fmla="*/ 423269 w 846538"/>
                <a:gd name="connsiteY1" fmla="*/ 114300 h 114300"/>
                <a:gd name="connsiteX2" fmla="*/ 0 w 846538"/>
                <a:gd name="connsiteY2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6538" h="114300">
                  <a:moveTo>
                    <a:pt x="846538" y="0"/>
                  </a:moveTo>
                  <a:cubicBezTo>
                    <a:pt x="846538" y="63126"/>
                    <a:pt x="657034" y="114300"/>
                    <a:pt x="423269" y="114300"/>
                  </a:cubicBezTo>
                  <a:cubicBezTo>
                    <a:pt x="189504" y="114300"/>
                    <a:pt x="0" y="63126"/>
                    <a:pt x="0" y="0"/>
                  </a:cubicBezTo>
                </a:path>
              </a:pathLst>
            </a:custGeom>
            <a:solidFill>
              <a:srgbClr val="C000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88" name="Parallelogram 87"/>
          <p:cNvSpPr/>
          <p:nvPr/>
        </p:nvSpPr>
        <p:spPr>
          <a:xfrm>
            <a:off x="1628775" y="3170407"/>
            <a:ext cx="1638300" cy="582443"/>
          </a:xfrm>
          <a:prstGeom prst="parallelogram">
            <a:avLst>
              <a:gd name="adj" fmla="val 69195"/>
            </a:avLst>
          </a:prstGeom>
          <a:solidFill>
            <a:srgbClr val="FFC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11141" y="2533650"/>
            <a:ext cx="854869" cy="1040607"/>
            <a:chOff x="8146255" y="1352550"/>
            <a:chExt cx="854869" cy="1040607"/>
          </a:xfrm>
        </p:grpSpPr>
        <p:sp>
          <p:nvSpPr>
            <p:cNvPr id="90" name="Isosceles Triangle 2"/>
            <p:cNvSpPr/>
            <p:nvPr/>
          </p:nvSpPr>
          <p:spPr>
            <a:xfrm>
              <a:off x="8146255" y="1352550"/>
              <a:ext cx="854869" cy="935831"/>
            </a:xfrm>
            <a:custGeom>
              <a:avLst/>
              <a:gdLst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  <a:gd name="connsiteX3" fmla="*/ 0 w 1905000"/>
                <a:gd name="connsiteY3" fmla="*/ 2087711 h 2087711"/>
                <a:gd name="connsiteX0" fmla="*/ 0 w 1905000"/>
                <a:gd name="connsiteY0" fmla="*/ 2087711 h 2179151"/>
                <a:gd name="connsiteX1" fmla="*/ 952500 w 1905000"/>
                <a:gd name="connsiteY1" fmla="*/ 0 h 2179151"/>
                <a:gd name="connsiteX2" fmla="*/ 1905000 w 1905000"/>
                <a:gd name="connsiteY2" fmla="*/ 2087711 h 2179151"/>
                <a:gd name="connsiteX3" fmla="*/ 91440 w 1905000"/>
                <a:gd name="connsiteY3" fmla="*/ 2179151 h 2179151"/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  <a:gd name="connsiteX0" fmla="*/ 0 w 1905000"/>
                <a:gd name="connsiteY0" fmla="*/ 2087711 h 2087711"/>
                <a:gd name="connsiteX1" fmla="*/ 526256 w 1905000"/>
                <a:gd name="connsiteY1" fmla="*/ 933450 h 2087711"/>
                <a:gd name="connsiteX2" fmla="*/ 952500 w 1905000"/>
                <a:gd name="connsiteY2" fmla="*/ 0 h 2087711"/>
                <a:gd name="connsiteX3" fmla="*/ 1905000 w 1905000"/>
                <a:gd name="connsiteY3" fmla="*/ 2087711 h 2087711"/>
                <a:gd name="connsiteX0" fmla="*/ 0 w 1905000"/>
                <a:gd name="connsiteY0" fmla="*/ 2087711 h 2087711"/>
                <a:gd name="connsiteX1" fmla="*/ 526256 w 1905000"/>
                <a:gd name="connsiteY1" fmla="*/ 933450 h 2087711"/>
                <a:gd name="connsiteX2" fmla="*/ 952500 w 1905000"/>
                <a:gd name="connsiteY2" fmla="*/ 0 h 2087711"/>
                <a:gd name="connsiteX3" fmla="*/ 1381125 w 1905000"/>
                <a:gd name="connsiteY3" fmla="*/ 935831 h 2087711"/>
                <a:gd name="connsiteX4" fmla="*/ 1905000 w 1905000"/>
                <a:gd name="connsiteY4" fmla="*/ 2087711 h 2087711"/>
                <a:gd name="connsiteX0" fmla="*/ 0 w 1378744"/>
                <a:gd name="connsiteY0" fmla="*/ 933450 h 2087711"/>
                <a:gd name="connsiteX1" fmla="*/ 426244 w 1378744"/>
                <a:gd name="connsiteY1" fmla="*/ 0 h 2087711"/>
                <a:gd name="connsiteX2" fmla="*/ 854869 w 1378744"/>
                <a:gd name="connsiteY2" fmla="*/ 935831 h 2087711"/>
                <a:gd name="connsiteX3" fmla="*/ 1378744 w 1378744"/>
                <a:gd name="connsiteY3" fmla="*/ 2087711 h 2087711"/>
                <a:gd name="connsiteX0" fmla="*/ 0 w 854869"/>
                <a:gd name="connsiteY0" fmla="*/ 933450 h 935831"/>
                <a:gd name="connsiteX1" fmla="*/ 426244 w 854869"/>
                <a:gd name="connsiteY1" fmla="*/ 0 h 935831"/>
                <a:gd name="connsiteX2" fmla="*/ 854869 w 854869"/>
                <a:gd name="connsiteY2" fmla="*/ 935831 h 93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4869" h="935831">
                  <a:moveTo>
                    <a:pt x="0" y="933450"/>
                  </a:moveTo>
                  <a:lnTo>
                    <a:pt x="426244" y="0"/>
                  </a:lnTo>
                  <a:lnTo>
                    <a:pt x="854869" y="935831"/>
                  </a:lnTo>
                </a:path>
              </a:pathLst>
            </a:custGeom>
            <a:solidFill>
              <a:srgbClr val="C000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1" name="Oval 19"/>
            <p:cNvSpPr/>
            <p:nvPr/>
          </p:nvSpPr>
          <p:spPr>
            <a:xfrm>
              <a:off x="8163467" y="2278857"/>
              <a:ext cx="821641" cy="114300"/>
            </a:xfrm>
            <a:custGeom>
              <a:avLst/>
              <a:gdLst>
                <a:gd name="connsiteX0" fmla="*/ 0 w 846537"/>
                <a:gd name="connsiteY0" fmla="*/ 114300 h 228600"/>
                <a:gd name="connsiteX1" fmla="*/ 423269 w 846537"/>
                <a:gd name="connsiteY1" fmla="*/ 0 h 228600"/>
                <a:gd name="connsiteX2" fmla="*/ 846538 w 846537"/>
                <a:gd name="connsiteY2" fmla="*/ 114300 h 228600"/>
                <a:gd name="connsiteX3" fmla="*/ 423269 w 846537"/>
                <a:gd name="connsiteY3" fmla="*/ 228600 h 228600"/>
                <a:gd name="connsiteX4" fmla="*/ 0 w 846537"/>
                <a:gd name="connsiteY4" fmla="*/ 114300 h 228600"/>
                <a:gd name="connsiteX0" fmla="*/ 846538 w 937978"/>
                <a:gd name="connsiteY0" fmla="*/ 114300 h 228600"/>
                <a:gd name="connsiteX1" fmla="*/ 423269 w 937978"/>
                <a:gd name="connsiteY1" fmla="*/ 228600 h 228600"/>
                <a:gd name="connsiteX2" fmla="*/ 0 w 937978"/>
                <a:gd name="connsiteY2" fmla="*/ 114300 h 228600"/>
                <a:gd name="connsiteX3" fmla="*/ 423269 w 937978"/>
                <a:gd name="connsiteY3" fmla="*/ 0 h 228600"/>
                <a:gd name="connsiteX4" fmla="*/ 937978 w 937978"/>
                <a:gd name="connsiteY4" fmla="*/ 205740 h 228600"/>
                <a:gd name="connsiteX0" fmla="*/ 846538 w 846538"/>
                <a:gd name="connsiteY0" fmla="*/ 114300 h 228600"/>
                <a:gd name="connsiteX1" fmla="*/ 423269 w 846538"/>
                <a:gd name="connsiteY1" fmla="*/ 228600 h 228600"/>
                <a:gd name="connsiteX2" fmla="*/ 0 w 846538"/>
                <a:gd name="connsiteY2" fmla="*/ 114300 h 228600"/>
                <a:gd name="connsiteX3" fmla="*/ 423269 w 846538"/>
                <a:gd name="connsiteY3" fmla="*/ 0 h 228600"/>
                <a:gd name="connsiteX0" fmla="*/ 846538 w 846538"/>
                <a:gd name="connsiteY0" fmla="*/ 0 h 114300"/>
                <a:gd name="connsiteX1" fmla="*/ 423269 w 846538"/>
                <a:gd name="connsiteY1" fmla="*/ 114300 h 114300"/>
                <a:gd name="connsiteX2" fmla="*/ 0 w 846538"/>
                <a:gd name="connsiteY2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6538" h="114300">
                  <a:moveTo>
                    <a:pt x="846538" y="0"/>
                  </a:moveTo>
                  <a:cubicBezTo>
                    <a:pt x="846538" y="63126"/>
                    <a:pt x="657034" y="114300"/>
                    <a:pt x="423269" y="114300"/>
                  </a:cubicBezTo>
                  <a:cubicBezTo>
                    <a:pt x="189504" y="114300"/>
                    <a:pt x="0" y="63126"/>
                    <a:pt x="0" y="0"/>
                  </a:cubicBezTo>
                </a:path>
              </a:pathLst>
            </a:custGeom>
            <a:solidFill>
              <a:srgbClr val="C00000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28904" y="2275066"/>
            <a:ext cx="2400296" cy="2634455"/>
            <a:chOff x="6095097" y="2206915"/>
            <a:chExt cx="2400296" cy="2634455"/>
          </a:xfrm>
        </p:grpSpPr>
        <p:grpSp>
          <p:nvGrpSpPr>
            <p:cNvPr id="48" name="Group 47"/>
            <p:cNvGrpSpPr/>
            <p:nvPr/>
          </p:nvGrpSpPr>
          <p:grpSpPr>
            <a:xfrm>
              <a:off x="6585629" y="2206915"/>
              <a:ext cx="1452566" cy="1315221"/>
              <a:chOff x="5541304" y="423098"/>
              <a:chExt cx="1606232" cy="1436863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6167160" y="423098"/>
                <a:ext cx="314510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V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788142" y="1552184"/>
                <a:ext cx="359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</a:t>
                </a:r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541304" y="1545092"/>
                <a:ext cx="359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</a:t>
                </a:r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095097" y="3441304"/>
              <a:ext cx="2400296" cy="1400066"/>
              <a:chOff x="4998402" y="2637104"/>
              <a:chExt cx="2654221" cy="1529553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4998402" y="369915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338113" y="3696457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284951" y="3858880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412534" y="2786460"/>
                <a:ext cx="345980" cy="287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O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</a:t>
                </a:r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6373482" y="2637104"/>
                <a:ext cx="151876" cy="226598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2882905" y="2546213"/>
            <a:ext cx="1910844" cy="2308860"/>
            <a:chOff x="2882905" y="2546213"/>
            <a:chExt cx="1910844" cy="2308860"/>
          </a:xfrm>
        </p:grpSpPr>
        <p:cxnSp>
          <p:nvCxnSpPr>
            <p:cNvPr id="4" name="Straight Connector 3"/>
            <p:cNvCxnSpPr/>
            <p:nvPr/>
          </p:nvCxnSpPr>
          <p:spPr>
            <a:xfrm rot="16260000" flipV="1">
              <a:off x="2662452" y="3700643"/>
              <a:ext cx="23088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2882905" y="4629150"/>
              <a:ext cx="19108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 bwMode="auto">
            <a:xfrm>
              <a:off x="3798230" y="4504873"/>
              <a:ext cx="123631" cy="12363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>
              <a:off x="3428353" y="3467100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647311" y="2276631"/>
            <a:ext cx="2393592" cy="2582548"/>
            <a:chOff x="4925964" y="3717130"/>
            <a:chExt cx="2617836" cy="2852739"/>
          </a:xfrm>
        </p:grpSpPr>
        <p:grpSp>
          <p:nvGrpSpPr>
            <p:cNvPr id="29" name="Group 28"/>
            <p:cNvGrpSpPr/>
            <p:nvPr/>
          </p:nvGrpSpPr>
          <p:grpSpPr>
            <a:xfrm>
              <a:off x="4925964" y="3717130"/>
              <a:ext cx="2617836" cy="2852739"/>
              <a:chOff x="6179219" y="2206915"/>
              <a:chExt cx="2250429" cy="263445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626246" y="2206915"/>
                <a:ext cx="1367326" cy="1339010"/>
                <a:chOff x="5586219" y="423098"/>
                <a:chExt cx="1511975" cy="1462852"/>
              </a:xfrm>
            </p:grpSpPr>
            <p:sp>
              <p:nvSpPr>
                <p:cNvPr id="41" name="Isosceles Triangle 40"/>
                <p:cNvSpPr/>
                <p:nvPr/>
              </p:nvSpPr>
              <p:spPr bwMode="auto">
                <a:xfrm>
                  <a:off x="5905593" y="694480"/>
                  <a:ext cx="844434" cy="1039097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5910641" y="1587449"/>
                  <a:ext cx="829627" cy="298501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331804" y="723230"/>
                  <a:ext cx="0" cy="1007848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6167160" y="423098"/>
                  <a:ext cx="314510" cy="307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V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738800" y="1552184"/>
                  <a:ext cx="3593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B</a:t>
                  </a:r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</a:t>
                  </a:r>
                  <a:endParaRPr lang="en-US" sz="14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586219" y="1545092"/>
                  <a:ext cx="3593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A</a:t>
                  </a:r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</a:t>
                  </a:r>
                  <a:endParaRPr lang="en-US" sz="14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6179219" y="3275651"/>
                <a:ext cx="2250429" cy="1565721"/>
                <a:chOff x="5091422" y="2456129"/>
                <a:chExt cx="2488501" cy="1710528"/>
              </a:xfrm>
            </p:grpSpPr>
            <p:sp>
              <p:nvSpPr>
                <p:cNvPr id="32" name="Trapezoid 33"/>
                <p:cNvSpPr/>
                <p:nvPr/>
              </p:nvSpPr>
              <p:spPr bwMode="auto">
                <a:xfrm>
                  <a:off x="5353050" y="2603197"/>
                  <a:ext cx="1962150" cy="1320342"/>
                </a:xfrm>
                <a:custGeom>
                  <a:avLst/>
                  <a:gdLst>
                    <a:gd name="connsiteX0" fmla="*/ 0 w 1503266"/>
                    <a:gd name="connsiteY0" fmla="*/ 1307642 h 1307642"/>
                    <a:gd name="connsiteX1" fmla="*/ 326911 w 1503266"/>
                    <a:gd name="connsiteY1" fmla="*/ 0 h 1307642"/>
                    <a:gd name="connsiteX2" fmla="*/ 1176356 w 1503266"/>
                    <a:gd name="connsiteY2" fmla="*/ 0 h 1307642"/>
                    <a:gd name="connsiteX3" fmla="*/ 1503266 w 1503266"/>
                    <a:gd name="connsiteY3" fmla="*/ 1307642 h 1307642"/>
                    <a:gd name="connsiteX4" fmla="*/ 0 w 1503266"/>
                    <a:gd name="connsiteY4" fmla="*/ 1307642 h 1307642"/>
                    <a:gd name="connsiteX0" fmla="*/ 0 w 1738216"/>
                    <a:gd name="connsiteY0" fmla="*/ 1307642 h 1320342"/>
                    <a:gd name="connsiteX1" fmla="*/ 326911 w 1738216"/>
                    <a:gd name="connsiteY1" fmla="*/ 0 h 1320342"/>
                    <a:gd name="connsiteX2" fmla="*/ 1176356 w 1738216"/>
                    <a:gd name="connsiteY2" fmla="*/ 0 h 1320342"/>
                    <a:gd name="connsiteX3" fmla="*/ 1738216 w 1738216"/>
                    <a:gd name="connsiteY3" fmla="*/ 1320342 h 1320342"/>
                    <a:gd name="connsiteX4" fmla="*/ 0 w 1738216"/>
                    <a:gd name="connsiteY4" fmla="*/ 1307642 h 1320342"/>
                    <a:gd name="connsiteX0" fmla="*/ 0 w 1960466"/>
                    <a:gd name="connsiteY0" fmla="*/ 1301292 h 1320342"/>
                    <a:gd name="connsiteX1" fmla="*/ 549161 w 1960466"/>
                    <a:gd name="connsiteY1" fmla="*/ 0 h 1320342"/>
                    <a:gd name="connsiteX2" fmla="*/ 1398606 w 1960466"/>
                    <a:gd name="connsiteY2" fmla="*/ 0 h 1320342"/>
                    <a:gd name="connsiteX3" fmla="*/ 1960466 w 1960466"/>
                    <a:gd name="connsiteY3" fmla="*/ 1320342 h 1320342"/>
                    <a:gd name="connsiteX4" fmla="*/ 0 w 1960466"/>
                    <a:gd name="connsiteY4" fmla="*/ 1301292 h 1320342"/>
                    <a:gd name="connsiteX0" fmla="*/ 1684 w 1962150"/>
                    <a:gd name="connsiteY0" fmla="*/ 1301292 h 1320342"/>
                    <a:gd name="connsiteX1" fmla="*/ 550845 w 1962150"/>
                    <a:gd name="connsiteY1" fmla="*/ 0 h 1320342"/>
                    <a:gd name="connsiteX2" fmla="*/ 1400290 w 1962150"/>
                    <a:gd name="connsiteY2" fmla="*/ 0 h 1320342"/>
                    <a:gd name="connsiteX3" fmla="*/ 1962150 w 1962150"/>
                    <a:gd name="connsiteY3" fmla="*/ 1320342 h 1320342"/>
                    <a:gd name="connsiteX4" fmla="*/ 0 w 1962150"/>
                    <a:gd name="connsiteY4" fmla="*/ 1314753 h 1320342"/>
                    <a:gd name="connsiteX5" fmla="*/ 1684 w 1962150"/>
                    <a:gd name="connsiteY5" fmla="*/ 1301292 h 132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2150" h="1320342">
                      <a:moveTo>
                        <a:pt x="1684" y="1301292"/>
                      </a:moveTo>
                      <a:lnTo>
                        <a:pt x="550845" y="0"/>
                      </a:lnTo>
                      <a:lnTo>
                        <a:pt x="1400290" y="0"/>
                      </a:lnTo>
                      <a:lnTo>
                        <a:pt x="1962150" y="1320342"/>
                      </a:lnTo>
                      <a:lnTo>
                        <a:pt x="0" y="1314753"/>
                      </a:lnTo>
                      <a:lnTo>
                        <a:pt x="1684" y="130129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 bwMode="auto">
                <a:xfrm>
                  <a:off x="5352140" y="3706046"/>
                  <a:ext cx="1959612" cy="42780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331804" y="2602855"/>
                  <a:ext cx="0" cy="1311559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5091422" y="3745987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A</a:t>
                  </a:r>
                  <a:endParaRPr lang="en-US" sz="14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265413" y="3727679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B</a:t>
                  </a:r>
                  <a:endParaRPr lang="en-US" sz="14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178465" y="3858880"/>
                  <a:ext cx="3289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O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412534" y="2786460"/>
                  <a:ext cx="345980" cy="2879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O</a:t>
                  </a:r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</a:t>
                  </a:r>
                  <a:endParaRPr lang="en-US" sz="14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 flipH="1" flipV="1">
                  <a:off x="6373482" y="2637104"/>
                  <a:ext cx="151876" cy="226598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/>
                <p:cNvSpPr/>
                <p:nvPr/>
              </p:nvSpPr>
              <p:spPr bwMode="auto">
                <a:xfrm>
                  <a:off x="5908675" y="2456129"/>
                  <a:ext cx="829627" cy="298501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83" name="Rectangle 82"/>
            <p:cNvSpPr/>
            <p:nvPr/>
          </p:nvSpPr>
          <p:spPr bwMode="auto">
            <a:xfrm>
              <a:off x="6229553" y="6196219"/>
              <a:ext cx="123631" cy="12363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90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37986 -0.00185 " pathEditMode="relative" rAng="0" ptsTypes="AA">
                                      <p:cBhvr>
                                        <p:cTn id="54" dur="2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3" y="-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 2.46914E-6 L 0 -0.1901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0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00"/>
                            </p:stCondLst>
                            <p:childTnLst>
                              <p:par>
                                <p:cTn id="6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18951 L -1.66667E-6 -0.0024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19254 -0.0021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18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79" grpId="0" animBg="1"/>
      <p:bldP spid="79" grpId="1" animBg="1"/>
      <p:bldP spid="84" grpId="0" animBg="1"/>
      <p:bldP spid="84" grpId="1" animBg="1"/>
      <p:bldP spid="85" grpId="0" animBg="1"/>
      <p:bldP spid="85" grpId="1" animBg="1"/>
      <p:bldP spid="81" grpId="0" animBg="1"/>
      <p:bldP spid="81" grpId="1" animBg="1"/>
      <p:bldP spid="88" grpId="0" animBg="1"/>
      <p:bldP spid="88" grpId="1" animBg="1"/>
      <p:bldP spid="88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/>
          <p:nvPr/>
        </p:nvSpPr>
        <p:spPr>
          <a:xfrm>
            <a:off x="5452277" y="4502286"/>
            <a:ext cx="121159" cy="118667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4267200" y="2263931"/>
            <a:ext cx="2393592" cy="2582548"/>
            <a:chOff x="4925964" y="3717130"/>
            <a:chExt cx="2617836" cy="2852739"/>
          </a:xfrm>
        </p:grpSpPr>
        <p:grpSp>
          <p:nvGrpSpPr>
            <p:cNvPr id="223" name="Group 222"/>
            <p:cNvGrpSpPr/>
            <p:nvPr/>
          </p:nvGrpSpPr>
          <p:grpSpPr>
            <a:xfrm>
              <a:off x="4925964" y="3717130"/>
              <a:ext cx="2617836" cy="2852739"/>
              <a:chOff x="6179219" y="2206915"/>
              <a:chExt cx="2250429" cy="263445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6626246" y="2206915"/>
                <a:ext cx="1367326" cy="1339010"/>
                <a:chOff x="5586219" y="423098"/>
                <a:chExt cx="1511975" cy="1462852"/>
              </a:xfrm>
            </p:grpSpPr>
            <p:sp>
              <p:nvSpPr>
                <p:cNvPr id="238" name="Isosceles Triangle 237"/>
                <p:cNvSpPr/>
                <p:nvPr/>
              </p:nvSpPr>
              <p:spPr bwMode="auto">
                <a:xfrm>
                  <a:off x="5905593" y="694480"/>
                  <a:ext cx="844434" cy="1039097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Oval 238"/>
                <p:cNvSpPr/>
                <p:nvPr/>
              </p:nvSpPr>
              <p:spPr bwMode="auto">
                <a:xfrm>
                  <a:off x="5910641" y="1587449"/>
                  <a:ext cx="829627" cy="298501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6331804" y="723230"/>
                  <a:ext cx="0" cy="1007848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/>
                <p:cNvSpPr txBox="1"/>
                <p:nvPr/>
              </p:nvSpPr>
              <p:spPr>
                <a:xfrm>
                  <a:off x="6167160" y="423098"/>
                  <a:ext cx="314510" cy="307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V</a:t>
                  </a:r>
                </a:p>
              </p:txBody>
            </p:sp>
            <p:sp>
              <p:nvSpPr>
                <p:cNvPr id="242" name="TextBox 241"/>
                <p:cNvSpPr txBox="1"/>
                <p:nvPr/>
              </p:nvSpPr>
              <p:spPr>
                <a:xfrm>
                  <a:off x="6738800" y="1552184"/>
                  <a:ext cx="3593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B</a:t>
                  </a:r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</a:t>
                  </a:r>
                  <a:endParaRPr lang="en-US" sz="14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5586219" y="1545092"/>
                  <a:ext cx="3593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A</a:t>
                  </a:r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</a:t>
                  </a:r>
                  <a:endParaRPr lang="en-US" sz="14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6179219" y="3275651"/>
                <a:ext cx="2250429" cy="1565721"/>
                <a:chOff x="5091422" y="2456129"/>
                <a:chExt cx="2488501" cy="1710528"/>
              </a:xfrm>
            </p:grpSpPr>
            <p:sp>
              <p:nvSpPr>
                <p:cNvPr id="229" name="Trapezoid 33"/>
                <p:cNvSpPr/>
                <p:nvPr/>
              </p:nvSpPr>
              <p:spPr bwMode="auto">
                <a:xfrm>
                  <a:off x="5353050" y="2603197"/>
                  <a:ext cx="1962150" cy="1320342"/>
                </a:xfrm>
                <a:custGeom>
                  <a:avLst/>
                  <a:gdLst>
                    <a:gd name="connsiteX0" fmla="*/ 0 w 1503266"/>
                    <a:gd name="connsiteY0" fmla="*/ 1307642 h 1307642"/>
                    <a:gd name="connsiteX1" fmla="*/ 326911 w 1503266"/>
                    <a:gd name="connsiteY1" fmla="*/ 0 h 1307642"/>
                    <a:gd name="connsiteX2" fmla="*/ 1176356 w 1503266"/>
                    <a:gd name="connsiteY2" fmla="*/ 0 h 1307642"/>
                    <a:gd name="connsiteX3" fmla="*/ 1503266 w 1503266"/>
                    <a:gd name="connsiteY3" fmla="*/ 1307642 h 1307642"/>
                    <a:gd name="connsiteX4" fmla="*/ 0 w 1503266"/>
                    <a:gd name="connsiteY4" fmla="*/ 1307642 h 1307642"/>
                    <a:gd name="connsiteX0" fmla="*/ 0 w 1738216"/>
                    <a:gd name="connsiteY0" fmla="*/ 1307642 h 1320342"/>
                    <a:gd name="connsiteX1" fmla="*/ 326911 w 1738216"/>
                    <a:gd name="connsiteY1" fmla="*/ 0 h 1320342"/>
                    <a:gd name="connsiteX2" fmla="*/ 1176356 w 1738216"/>
                    <a:gd name="connsiteY2" fmla="*/ 0 h 1320342"/>
                    <a:gd name="connsiteX3" fmla="*/ 1738216 w 1738216"/>
                    <a:gd name="connsiteY3" fmla="*/ 1320342 h 1320342"/>
                    <a:gd name="connsiteX4" fmla="*/ 0 w 1738216"/>
                    <a:gd name="connsiteY4" fmla="*/ 1307642 h 1320342"/>
                    <a:gd name="connsiteX0" fmla="*/ 0 w 1960466"/>
                    <a:gd name="connsiteY0" fmla="*/ 1301292 h 1320342"/>
                    <a:gd name="connsiteX1" fmla="*/ 549161 w 1960466"/>
                    <a:gd name="connsiteY1" fmla="*/ 0 h 1320342"/>
                    <a:gd name="connsiteX2" fmla="*/ 1398606 w 1960466"/>
                    <a:gd name="connsiteY2" fmla="*/ 0 h 1320342"/>
                    <a:gd name="connsiteX3" fmla="*/ 1960466 w 1960466"/>
                    <a:gd name="connsiteY3" fmla="*/ 1320342 h 1320342"/>
                    <a:gd name="connsiteX4" fmla="*/ 0 w 1960466"/>
                    <a:gd name="connsiteY4" fmla="*/ 1301292 h 1320342"/>
                    <a:gd name="connsiteX0" fmla="*/ 1684 w 1962150"/>
                    <a:gd name="connsiteY0" fmla="*/ 1301292 h 1320342"/>
                    <a:gd name="connsiteX1" fmla="*/ 550845 w 1962150"/>
                    <a:gd name="connsiteY1" fmla="*/ 0 h 1320342"/>
                    <a:gd name="connsiteX2" fmla="*/ 1400290 w 1962150"/>
                    <a:gd name="connsiteY2" fmla="*/ 0 h 1320342"/>
                    <a:gd name="connsiteX3" fmla="*/ 1962150 w 1962150"/>
                    <a:gd name="connsiteY3" fmla="*/ 1320342 h 1320342"/>
                    <a:gd name="connsiteX4" fmla="*/ 0 w 1962150"/>
                    <a:gd name="connsiteY4" fmla="*/ 1314753 h 1320342"/>
                    <a:gd name="connsiteX5" fmla="*/ 1684 w 1962150"/>
                    <a:gd name="connsiteY5" fmla="*/ 1301292 h 132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2150" h="1320342">
                      <a:moveTo>
                        <a:pt x="1684" y="1301292"/>
                      </a:moveTo>
                      <a:lnTo>
                        <a:pt x="550845" y="0"/>
                      </a:lnTo>
                      <a:lnTo>
                        <a:pt x="1400290" y="0"/>
                      </a:lnTo>
                      <a:lnTo>
                        <a:pt x="1962150" y="1320342"/>
                      </a:lnTo>
                      <a:lnTo>
                        <a:pt x="0" y="1314753"/>
                      </a:lnTo>
                      <a:lnTo>
                        <a:pt x="1684" y="130129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Oval 229"/>
                <p:cNvSpPr/>
                <p:nvPr/>
              </p:nvSpPr>
              <p:spPr bwMode="auto">
                <a:xfrm>
                  <a:off x="5352140" y="3706046"/>
                  <a:ext cx="1959612" cy="42780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6331804" y="2602855"/>
                  <a:ext cx="0" cy="1311559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TextBox 231"/>
                <p:cNvSpPr txBox="1"/>
                <p:nvPr/>
              </p:nvSpPr>
              <p:spPr>
                <a:xfrm>
                  <a:off x="5091422" y="3745987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A</a:t>
                  </a:r>
                  <a:endParaRPr lang="en-US" sz="14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7265413" y="3727679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B</a:t>
                  </a:r>
                  <a:endParaRPr lang="en-US" sz="14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34" name="TextBox 233"/>
                <p:cNvSpPr txBox="1"/>
                <p:nvPr/>
              </p:nvSpPr>
              <p:spPr>
                <a:xfrm>
                  <a:off x="6178465" y="3858880"/>
                  <a:ext cx="3289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O</a:t>
                  </a:r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6412534" y="2786460"/>
                  <a:ext cx="345980" cy="2879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O</a:t>
                  </a:r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</a:t>
                  </a:r>
                  <a:endParaRPr lang="en-US" sz="14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236" name="Straight Arrow Connector 235"/>
                <p:cNvCxnSpPr/>
                <p:nvPr/>
              </p:nvCxnSpPr>
              <p:spPr>
                <a:xfrm flipH="1" flipV="1">
                  <a:off x="6373482" y="2637104"/>
                  <a:ext cx="151876" cy="226598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/>
                <p:cNvSpPr/>
                <p:nvPr/>
              </p:nvSpPr>
              <p:spPr bwMode="auto">
                <a:xfrm>
                  <a:off x="5908675" y="2456129"/>
                  <a:ext cx="829627" cy="298501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26" name="Rectangle 225"/>
            <p:cNvSpPr/>
            <p:nvPr/>
          </p:nvSpPr>
          <p:spPr bwMode="auto">
            <a:xfrm>
              <a:off x="6229553" y="6196219"/>
              <a:ext cx="123631" cy="12363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2" name="Rounded Rectangle 201"/>
          <p:cNvSpPr/>
          <p:nvPr/>
        </p:nvSpPr>
        <p:spPr>
          <a:xfrm>
            <a:off x="1000367" y="2114994"/>
            <a:ext cx="1435643" cy="5325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ysClr val="window" lastClr="FFFFFF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1049739" y="2411897"/>
            <a:ext cx="367895" cy="157848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ysClr val="window" lastClr="FFFFFF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1043447" y="2200180"/>
            <a:ext cx="364252" cy="15320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ysClr val="window" lastClr="FFFFFF"/>
              </a:solidFill>
            </a:endParaRPr>
          </a:p>
        </p:txBody>
      </p:sp>
      <p:sp>
        <p:nvSpPr>
          <p:cNvPr id="154" name="Right Triangle 153"/>
          <p:cNvSpPr/>
          <p:nvPr/>
        </p:nvSpPr>
        <p:spPr bwMode="auto">
          <a:xfrm flipH="1">
            <a:off x="4506918" y="2520735"/>
            <a:ext cx="947055" cy="2097111"/>
          </a:xfrm>
          <a:custGeom>
            <a:avLst/>
            <a:gdLst>
              <a:gd name="connsiteX0" fmla="*/ 0 w 864073"/>
              <a:gd name="connsiteY0" fmla="*/ 2141990 h 2141990"/>
              <a:gd name="connsiteX1" fmla="*/ 0 w 864073"/>
              <a:gd name="connsiteY1" fmla="*/ 0 h 2141990"/>
              <a:gd name="connsiteX2" fmla="*/ 864073 w 864073"/>
              <a:gd name="connsiteY2" fmla="*/ 2141990 h 2141990"/>
              <a:gd name="connsiteX3" fmla="*/ 0 w 864073"/>
              <a:gd name="connsiteY3" fmla="*/ 2141990 h 2141990"/>
              <a:gd name="connsiteX0" fmla="*/ 0 w 864073"/>
              <a:gd name="connsiteY0" fmla="*/ 2094365 h 2094365"/>
              <a:gd name="connsiteX1" fmla="*/ 4762 w 864073"/>
              <a:gd name="connsiteY1" fmla="*/ 0 h 2094365"/>
              <a:gd name="connsiteX2" fmla="*/ 864073 w 864073"/>
              <a:gd name="connsiteY2" fmla="*/ 2094365 h 2094365"/>
              <a:gd name="connsiteX3" fmla="*/ 0 w 864073"/>
              <a:gd name="connsiteY3" fmla="*/ 2094365 h 2094365"/>
              <a:gd name="connsiteX0" fmla="*/ 38144 w 902217"/>
              <a:gd name="connsiteY0" fmla="*/ 2080078 h 2080078"/>
              <a:gd name="connsiteX1" fmla="*/ 44 w 902217"/>
              <a:gd name="connsiteY1" fmla="*/ 0 h 2080078"/>
              <a:gd name="connsiteX2" fmla="*/ 902217 w 902217"/>
              <a:gd name="connsiteY2" fmla="*/ 2080078 h 2080078"/>
              <a:gd name="connsiteX3" fmla="*/ 38144 w 902217"/>
              <a:gd name="connsiteY3" fmla="*/ 2080078 h 2080078"/>
              <a:gd name="connsiteX0" fmla="*/ 4974 w 869047"/>
              <a:gd name="connsiteY0" fmla="*/ 2113415 h 2113415"/>
              <a:gd name="connsiteX1" fmla="*/ 212 w 869047"/>
              <a:gd name="connsiteY1" fmla="*/ 0 h 2113415"/>
              <a:gd name="connsiteX2" fmla="*/ 869047 w 869047"/>
              <a:gd name="connsiteY2" fmla="*/ 2113415 h 2113415"/>
              <a:gd name="connsiteX3" fmla="*/ 4974 w 869047"/>
              <a:gd name="connsiteY3" fmla="*/ 2113415 h 2113415"/>
              <a:gd name="connsiteX0" fmla="*/ 4974 w 859522"/>
              <a:gd name="connsiteY0" fmla="*/ 2113415 h 2113415"/>
              <a:gd name="connsiteX1" fmla="*/ 212 w 859522"/>
              <a:gd name="connsiteY1" fmla="*/ 0 h 2113415"/>
              <a:gd name="connsiteX2" fmla="*/ 859522 w 859522"/>
              <a:gd name="connsiteY2" fmla="*/ 2104078 h 2113415"/>
              <a:gd name="connsiteX3" fmla="*/ 4974 w 859522"/>
              <a:gd name="connsiteY3" fmla="*/ 2113415 h 2113415"/>
              <a:gd name="connsiteX0" fmla="*/ 4974 w 883335"/>
              <a:gd name="connsiteY0" fmla="*/ 2113415 h 2113415"/>
              <a:gd name="connsiteX1" fmla="*/ 212 w 883335"/>
              <a:gd name="connsiteY1" fmla="*/ 0 h 2113415"/>
              <a:gd name="connsiteX2" fmla="*/ 883335 w 883335"/>
              <a:gd name="connsiteY2" fmla="*/ 2104078 h 2113415"/>
              <a:gd name="connsiteX3" fmla="*/ 4974 w 883335"/>
              <a:gd name="connsiteY3" fmla="*/ 2113415 h 2113415"/>
              <a:gd name="connsiteX0" fmla="*/ 4974 w 883335"/>
              <a:gd name="connsiteY0" fmla="*/ 2113415 h 2118083"/>
              <a:gd name="connsiteX1" fmla="*/ 212 w 883335"/>
              <a:gd name="connsiteY1" fmla="*/ 0 h 2118083"/>
              <a:gd name="connsiteX2" fmla="*/ 883335 w 883335"/>
              <a:gd name="connsiteY2" fmla="*/ 2118083 h 2118083"/>
              <a:gd name="connsiteX3" fmla="*/ 4974 w 883335"/>
              <a:gd name="connsiteY3" fmla="*/ 2113415 h 21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5" h="2118083">
                <a:moveTo>
                  <a:pt x="4974" y="2113415"/>
                </a:moveTo>
                <a:cubicBezTo>
                  <a:pt x="6561" y="1415293"/>
                  <a:pt x="-1375" y="698122"/>
                  <a:pt x="212" y="0"/>
                </a:cubicBezTo>
                <a:lnTo>
                  <a:pt x="883335" y="2118083"/>
                </a:lnTo>
                <a:lnTo>
                  <a:pt x="4974" y="2113415"/>
                </a:lnTo>
                <a:close/>
              </a:path>
            </a:pathLst>
          </a:custGeom>
          <a:solidFill>
            <a:srgbClr val="FF0000">
              <a:alpha val="63137"/>
            </a:srgb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813208" y="1318028"/>
            <a:ext cx="5810890" cy="2420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892659" y="1072134"/>
            <a:ext cx="3628937" cy="2420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054921" y="4435925"/>
            <a:ext cx="240223" cy="164777"/>
          </a:xfrm>
          <a:prstGeom prst="rect">
            <a:avLst/>
          </a:prstGeom>
          <a:noFill/>
          <a:ln w="19050" cap="flat" cmpd="sng" algn="ctr">
            <a:solidFill>
              <a:srgbClr val="0000E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0" kern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303222" y="3333617"/>
            <a:ext cx="171454" cy="122893"/>
          </a:xfrm>
          <a:prstGeom prst="rect">
            <a:avLst/>
          </a:prstGeom>
          <a:noFill/>
          <a:ln w="19050" cap="flat" cmpd="sng" algn="ctr">
            <a:solidFill>
              <a:srgbClr val="0000E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639647" y="4182883"/>
            <a:ext cx="346574" cy="17263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ysClr val="window" lastClr="FFFFFF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2281244" y="3940860"/>
            <a:ext cx="339746" cy="185088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ysClr val="window" lastClr="FFFFFF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2252665" y="4175515"/>
            <a:ext cx="390528" cy="19843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ysClr val="window" lastClr="FFFFFF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2957294" y="3930937"/>
            <a:ext cx="333051" cy="18144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ysClr val="window" lastClr="FFFFFF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2976444" y="4167062"/>
            <a:ext cx="339746" cy="20242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ysClr val="window" lastClr="FFFFFF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1637158" y="3943795"/>
            <a:ext cx="329753" cy="19647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ysClr val="window" lastClr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581150"/>
            <a:ext cx="660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9391" y="1581150"/>
            <a:ext cx="261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Let VAB be a hollow cone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7760" y="3519791"/>
            <a:ext cx="15937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VOA ~ VOA </a:t>
            </a:r>
            <a:endParaRPr lang="en-US" sz="1400" b="1" dirty="0" smtClean="0">
              <a:solidFill>
                <a:prstClr val="white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9391" y="3458619"/>
            <a:ext cx="29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73424" y="3907697"/>
            <a:ext cx="502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14791" y="4160562"/>
            <a:ext cx="36576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71519" y="4118212"/>
            <a:ext cx="517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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67290" y="39811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6464" y="3883468"/>
            <a:ext cx="502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37994" y="4145858"/>
            <a:ext cx="44257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81213" y="4098911"/>
            <a:ext cx="570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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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7950" y="396646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08830" y="3871814"/>
            <a:ext cx="502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VA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931145" y="4136584"/>
            <a:ext cx="36576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11685" y="4094234"/>
            <a:ext cx="517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VA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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1508" y="4645458"/>
            <a:ext cx="334075" cy="247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660352" y="4677684"/>
            <a:ext cx="33111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56210" y="4408405"/>
            <a:ext cx="468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86340" y="449829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34113" y="4602415"/>
            <a:ext cx="235002" cy="257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r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296774" y="4662723"/>
            <a:ext cx="3344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98030" y="4404012"/>
            <a:ext cx="330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47950" y="448358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84500" y="4615631"/>
            <a:ext cx="235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l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962914" y="4653706"/>
            <a:ext cx="3245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88691" y="4396696"/>
            <a:ext cx="273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01899" y="4455917"/>
            <a:ext cx="6335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….(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500" b="1" dirty="0" smtClean="0">
              <a:solidFill>
                <a:prstClr val="white"/>
              </a:solidFill>
              <a:latin typeface="Bookman Old Style" panose="02050604050505020204" pitchFamily="18" charset="0"/>
              <a:sym typeface="Symbol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4285892" y="2498813"/>
            <a:ext cx="478335" cy="2176905"/>
            <a:chOff x="2125448" y="1631951"/>
            <a:chExt cx="571499" cy="2197723"/>
          </a:xfrm>
        </p:grpSpPr>
        <p:cxnSp>
          <p:nvCxnSpPr>
            <p:cNvPr id="134" name="Straight Connector 133"/>
            <p:cNvCxnSpPr/>
            <p:nvPr/>
          </p:nvCxnSpPr>
          <p:spPr>
            <a:xfrm rot="5400000">
              <a:off x="1243591" y="2729481"/>
              <a:ext cx="2197723" cy="2663"/>
            </a:xfrm>
            <a:prstGeom prst="line">
              <a:avLst/>
            </a:prstGeom>
            <a:ln w="19050">
              <a:solidFill>
                <a:schemeClr val="bg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2233500" y="2552543"/>
              <a:ext cx="463447" cy="4073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125448" y="2593981"/>
              <a:ext cx="539044" cy="26612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 H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 rot="20205686">
            <a:off x="5964814" y="2538927"/>
            <a:ext cx="863249" cy="2013196"/>
            <a:chOff x="1826098" y="1707741"/>
            <a:chExt cx="1031382" cy="2032448"/>
          </a:xfrm>
        </p:grpSpPr>
        <p:cxnSp>
          <p:nvCxnSpPr>
            <p:cNvPr id="138" name="Straight Connector 137"/>
            <p:cNvCxnSpPr/>
            <p:nvPr/>
          </p:nvCxnSpPr>
          <p:spPr>
            <a:xfrm rot="1394314">
              <a:off x="1826098" y="1707741"/>
              <a:ext cx="1031382" cy="2032448"/>
            </a:xfrm>
            <a:prstGeom prst="line">
              <a:avLst/>
            </a:prstGeom>
            <a:ln w="19050">
              <a:solidFill>
                <a:schemeClr val="bg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2237049" y="2552543"/>
              <a:ext cx="147669" cy="4073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 rot="1394314">
              <a:off x="2125448" y="2571687"/>
              <a:ext cx="539045" cy="3107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 L</a:t>
              </a: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4434466" y="1581150"/>
            <a:ext cx="1884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slant height L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238107" y="1581150"/>
            <a:ext cx="13626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of height H,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773654" y="1581150"/>
            <a:ext cx="2170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and base radius R.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4506686" y="2534753"/>
            <a:ext cx="1898269" cy="2273153"/>
            <a:chOff x="6432911" y="2272956"/>
            <a:chExt cx="1870202" cy="2557373"/>
          </a:xfrm>
        </p:grpSpPr>
        <p:sp>
          <p:nvSpPr>
            <p:cNvPr id="118" name="Isosceles Triangle 117"/>
            <p:cNvSpPr/>
            <p:nvPr/>
          </p:nvSpPr>
          <p:spPr bwMode="auto">
            <a:xfrm>
              <a:off x="6432911" y="2272956"/>
              <a:ext cx="1870202" cy="2339440"/>
            </a:xfrm>
            <a:prstGeom prst="triangle">
              <a:avLst/>
            </a:prstGeom>
            <a:solidFill>
              <a:srgbClr val="FFD243">
                <a:alpha val="70980"/>
              </a:srgb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6436058" y="4413358"/>
              <a:ext cx="1855909" cy="416971"/>
            </a:xfrm>
            <a:prstGeom prst="ellipse">
              <a:avLst/>
            </a:prstGeom>
            <a:solidFill>
              <a:srgbClr val="FFD243">
                <a:alpha val="70980"/>
              </a:srgb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300299" y="226203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</a:rPr>
              <a:t>V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269225" y="446960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359124" y="445797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574017" y="4623658"/>
            <a:ext cx="883918" cy="1"/>
          </a:xfrm>
          <a:prstGeom prst="line">
            <a:avLst/>
          </a:prstGeom>
          <a:ln w="19050">
            <a:solidFill>
              <a:srgbClr val="220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013676" y="4376740"/>
            <a:ext cx="293119" cy="281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124" name="Oval 123"/>
          <p:cNvSpPr/>
          <p:nvPr/>
        </p:nvSpPr>
        <p:spPr bwMode="auto">
          <a:xfrm>
            <a:off x="5438736" y="4605340"/>
            <a:ext cx="32174" cy="31227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38996" y="1865018"/>
            <a:ext cx="261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Let VA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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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be a small cone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367791" y="1865018"/>
            <a:ext cx="1884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slant height 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219057" y="1865018"/>
            <a:ext cx="13626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of height </a:t>
            </a:r>
            <a:r>
              <a: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706979" y="1865018"/>
            <a:ext cx="2170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and base radius </a:t>
            </a:r>
            <a:r>
              <a: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041765" y="2499488"/>
            <a:ext cx="822065" cy="1071188"/>
            <a:chOff x="4339768" y="3406484"/>
            <a:chExt cx="766754" cy="1092719"/>
          </a:xfrm>
          <a:solidFill>
            <a:srgbClr val="00B0F0">
              <a:alpha val="72157"/>
            </a:srgbClr>
          </a:solidFill>
        </p:grpSpPr>
        <p:sp>
          <p:nvSpPr>
            <p:cNvPr id="130" name="Isosceles Triangle 129"/>
            <p:cNvSpPr/>
            <p:nvPr/>
          </p:nvSpPr>
          <p:spPr bwMode="auto">
            <a:xfrm>
              <a:off x="4339768" y="3406484"/>
              <a:ext cx="763648" cy="951131"/>
            </a:xfrm>
            <a:prstGeom prst="triangl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4348761" y="4234007"/>
              <a:ext cx="757761" cy="265196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854766" y="3277041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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43261" y="3270551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A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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699101" y="2521655"/>
            <a:ext cx="451170" cy="837085"/>
            <a:chOff x="4738050" y="2733135"/>
            <a:chExt cx="451170" cy="837085"/>
          </a:xfrm>
        </p:grpSpPr>
        <p:cxnSp>
          <p:nvCxnSpPr>
            <p:cNvPr id="142" name="Straight Connector 141"/>
            <p:cNvCxnSpPr/>
            <p:nvPr/>
          </p:nvCxnSpPr>
          <p:spPr>
            <a:xfrm rot="5400000">
              <a:off x="4535572" y="3150679"/>
              <a:ext cx="837085" cy="1998"/>
            </a:xfrm>
            <a:prstGeom prst="line">
              <a:avLst/>
            </a:prstGeom>
            <a:ln w="19050">
              <a:solidFill>
                <a:schemeClr val="bg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4738050" y="3052709"/>
              <a:ext cx="387897" cy="185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738050" y="2991612"/>
              <a:ext cx="451170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 </a:t>
              </a:r>
              <a:r>
                <a:rPr lang="en-US" sz="1400" b="1" i="1" dirty="0" smtClean="0">
                  <a:solidFill>
                    <a:prstClr val="black"/>
                  </a:solidFill>
                  <a:latin typeface="Bookman Old Style"/>
                </a:rPr>
                <a:t>h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29347" y="2425348"/>
            <a:ext cx="493383" cy="991282"/>
            <a:chOff x="4066792" y="2765787"/>
            <a:chExt cx="493383" cy="991282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4066792" y="2765787"/>
              <a:ext cx="460131" cy="991282"/>
            </a:xfrm>
            <a:prstGeom prst="line">
              <a:avLst/>
            </a:prstGeom>
            <a:ln w="19050">
              <a:solidFill>
                <a:schemeClr val="bg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4186669" y="3192956"/>
              <a:ext cx="199150" cy="1801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109004" y="3140656"/>
              <a:ext cx="451171" cy="25585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 </a:t>
              </a:r>
              <a:r>
                <a:rPr lang="en-US" sz="1400" b="1" i="1" dirty="0" smtClean="0">
                  <a:solidFill>
                    <a:prstClr val="black"/>
                  </a:solidFill>
                  <a:latin typeface="Bookman Old Style"/>
                </a:rPr>
                <a:t>l</a:t>
              </a:r>
            </a:p>
          </p:txBody>
        </p:sp>
      </p:grpSp>
      <p:cxnSp>
        <p:nvCxnSpPr>
          <p:cNvPr id="148" name="Straight Connector 147"/>
          <p:cNvCxnSpPr/>
          <p:nvPr/>
        </p:nvCxnSpPr>
        <p:spPr>
          <a:xfrm rot="60000">
            <a:off x="5038920" y="3445213"/>
            <a:ext cx="421303" cy="1"/>
          </a:xfrm>
          <a:prstGeom prst="line">
            <a:avLst/>
          </a:prstGeom>
          <a:ln w="19050">
            <a:solidFill>
              <a:srgbClr val="220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240121" y="323514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5440892" y="3431657"/>
            <a:ext cx="32174" cy="31227"/>
          </a:xfrm>
          <a:prstGeom prst="ellipse">
            <a:avLst/>
          </a:prstGeom>
          <a:noFill/>
          <a:ln w="19050">
            <a:solidFill>
              <a:srgbClr val="0000E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ight Triangle 52"/>
          <p:cNvSpPr/>
          <p:nvPr/>
        </p:nvSpPr>
        <p:spPr bwMode="auto">
          <a:xfrm flipH="1">
            <a:off x="5044433" y="2527679"/>
            <a:ext cx="410274" cy="917075"/>
          </a:xfrm>
          <a:prstGeom prst="rtTriangle">
            <a:avLst/>
          </a:prstGeom>
          <a:solidFill>
            <a:srgbClr val="00B050">
              <a:alpha val="63137"/>
            </a:srgb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Pie 53"/>
          <p:cNvSpPr/>
          <p:nvPr/>
        </p:nvSpPr>
        <p:spPr bwMode="auto">
          <a:xfrm rot="3112405">
            <a:off x="5182051" y="2275051"/>
            <a:ext cx="528511" cy="500102"/>
          </a:xfrm>
          <a:prstGeom prst="pie">
            <a:avLst>
              <a:gd name="adj1" fmla="val 2254347"/>
              <a:gd name="adj2" fmla="val 3604726"/>
            </a:avLst>
          </a:prstGeom>
          <a:solidFill>
            <a:srgbClr val="FFFF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38284" y="2612818"/>
            <a:ext cx="261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VOA and VOA,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070444" y="2899240"/>
            <a:ext cx="932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AVO  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812694" y="288385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005382" y="2899240"/>
            <a:ext cx="932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AVO 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790082" y="2864623"/>
            <a:ext cx="261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[common angle]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045534" y="3169123"/>
            <a:ext cx="932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VOA  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787784" y="315373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980472" y="3169123"/>
            <a:ext cx="932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VOA  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2795652" y="3104362"/>
                <a:ext cx="1638814" cy="362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∵</m:t>
                    </m:r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  <a:latin typeface="Bookman Old Style" panose="02050604050505020204" pitchFamily="18" charset="0"/>
                    <a:sym typeface="Symbol"/>
                  </a:rPr>
                  <a:t> each 90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]</a:t>
                </a:r>
                <a:endParaRPr lang="en-US" sz="1400" b="1" dirty="0">
                  <a:solidFill>
                    <a:srgbClr val="FF0000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52" y="3104362"/>
                <a:ext cx="1638814" cy="362984"/>
              </a:xfrm>
              <a:prstGeom prst="rect">
                <a:avLst/>
              </a:prstGeom>
              <a:blipFill rotWithShape="1">
                <a:blip r:embed="rId3"/>
                <a:stretch>
                  <a:fillRect l="-111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/>
          <p:cNvSpPr/>
          <p:nvPr/>
        </p:nvSpPr>
        <p:spPr>
          <a:xfrm>
            <a:off x="2795684" y="3504551"/>
            <a:ext cx="1307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[By AA test]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Curved Down Arrow 61"/>
          <p:cNvSpPr/>
          <p:nvPr/>
        </p:nvSpPr>
        <p:spPr bwMode="auto">
          <a:xfrm>
            <a:off x="1338366" y="3468525"/>
            <a:ext cx="248371" cy="133011"/>
          </a:xfrm>
          <a:prstGeom prst="curvedDownArrow">
            <a:avLst/>
          </a:prstGeom>
          <a:solidFill>
            <a:srgbClr val="FFFF00"/>
          </a:solidFill>
          <a:ln w="19050">
            <a:solidFill>
              <a:srgbClr val="220FB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" name="Curved Down Arrow 170"/>
          <p:cNvSpPr/>
          <p:nvPr/>
        </p:nvSpPr>
        <p:spPr bwMode="auto">
          <a:xfrm>
            <a:off x="2067825" y="3468470"/>
            <a:ext cx="268952" cy="137041"/>
          </a:xfrm>
          <a:prstGeom prst="curvedDownArrow">
            <a:avLst/>
          </a:prstGeom>
          <a:solidFill>
            <a:srgbClr val="FFFF00"/>
          </a:solidFill>
          <a:ln w="19050">
            <a:solidFill>
              <a:srgbClr val="220FB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" name="Curved Down Arrow 171"/>
          <p:cNvSpPr/>
          <p:nvPr/>
        </p:nvSpPr>
        <p:spPr bwMode="auto">
          <a:xfrm>
            <a:off x="1482806" y="3474176"/>
            <a:ext cx="229365" cy="130390"/>
          </a:xfrm>
          <a:prstGeom prst="curvedDownArrow">
            <a:avLst/>
          </a:prstGeom>
          <a:solidFill>
            <a:srgbClr val="FFFF00"/>
          </a:solidFill>
          <a:ln w="19050">
            <a:solidFill>
              <a:srgbClr val="220FB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Curved Down Arrow 172"/>
          <p:cNvSpPr/>
          <p:nvPr/>
        </p:nvSpPr>
        <p:spPr bwMode="auto">
          <a:xfrm>
            <a:off x="2253232" y="3472783"/>
            <a:ext cx="231659" cy="137041"/>
          </a:xfrm>
          <a:prstGeom prst="curvedDownArrow">
            <a:avLst/>
          </a:prstGeom>
          <a:solidFill>
            <a:srgbClr val="FFFF00"/>
          </a:solidFill>
          <a:ln w="19050">
            <a:solidFill>
              <a:srgbClr val="220FB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" name="Curved Down Arrow 173"/>
          <p:cNvSpPr/>
          <p:nvPr/>
        </p:nvSpPr>
        <p:spPr bwMode="auto">
          <a:xfrm flipV="1">
            <a:off x="1374125" y="3736247"/>
            <a:ext cx="354430" cy="137041"/>
          </a:xfrm>
          <a:prstGeom prst="curvedDownArrow">
            <a:avLst/>
          </a:prstGeom>
          <a:solidFill>
            <a:srgbClr val="FFFF00"/>
          </a:solidFill>
          <a:ln w="19050">
            <a:solidFill>
              <a:srgbClr val="220FB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Curved Down Arrow 174"/>
          <p:cNvSpPr/>
          <p:nvPr/>
        </p:nvSpPr>
        <p:spPr bwMode="auto">
          <a:xfrm flipV="1">
            <a:off x="2105924" y="3740432"/>
            <a:ext cx="388439" cy="122320"/>
          </a:xfrm>
          <a:prstGeom prst="curvedDownArrow">
            <a:avLst/>
          </a:prstGeom>
          <a:solidFill>
            <a:srgbClr val="FFFF00"/>
          </a:solidFill>
          <a:ln w="19050">
            <a:solidFill>
              <a:srgbClr val="220FB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457554" y="3358741"/>
            <a:ext cx="83511" cy="81793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5455083" y="2524866"/>
            <a:ext cx="0" cy="922527"/>
          </a:xfrm>
          <a:prstGeom prst="line">
            <a:avLst/>
          </a:prstGeom>
          <a:ln w="19050">
            <a:solidFill>
              <a:srgbClr val="220FB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716799" y="2841110"/>
            <a:ext cx="387897" cy="185582"/>
          </a:xfrm>
          <a:prstGeom prst="rect">
            <a:avLst/>
          </a:prstGeom>
          <a:noFill/>
          <a:ln w="19050" cap="flat" cmpd="sng" algn="ctr">
            <a:solidFill>
              <a:srgbClr val="0000E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0" kern="0">
              <a:solidFill>
                <a:sysClr val="windowText" lastClr="000000"/>
              </a:solidFill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5460642" y="2506160"/>
            <a:ext cx="0" cy="2111296"/>
          </a:xfrm>
          <a:prstGeom prst="line">
            <a:avLst/>
          </a:prstGeom>
          <a:ln w="19050">
            <a:solidFill>
              <a:srgbClr val="220FB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356717" y="3485311"/>
            <a:ext cx="327022" cy="250262"/>
          </a:xfrm>
          <a:prstGeom prst="rect">
            <a:avLst/>
          </a:prstGeom>
          <a:noFill/>
          <a:ln w="19050" cap="flat" cmpd="sng" algn="ctr">
            <a:solidFill>
              <a:srgbClr val="0000E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0" kern="0">
              <a:solidFill>
                <a:sysClr val="windowText" lastClr="000000"/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 rot="60000">
            <a:off x="5048482" y="3444095"/>
            <a:ext cx="408066" cy="0"/>
          </a:xfrm>
          <a:prstGeom prst="line">
            <a:avLst/>
          </a:prstGeom>
          <a:ln w="19050">
            <a:solidFill>
              <a:srgbClr val="220FB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4502231" y="4626769"/>
            <a:ext cx="953567" cy="3148"/>
          </a:xfrm>
          <a:prstGeom prst="line">
            <a:avLst/>
          </a:prstGeom>
          <a:ln w="19050">
            <a:solidFill>
              <a:srgbClr val="220FB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120000" flipH="1">
            <a:off x="5060132" y="2515743"/>
            <a:ext cx="375903" cy="933402"/>
          </a:xfrm>
          <a:prstGeom prst="line">
            <a:avLst/>
          </a:prstGeom>
          <a:ln w="19050">
            <a:solidFill>
              <a:srgbClr val="220FB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120000" flipH="1">
            <a:off x="4533544" y="2498641"/>
            <a:ext cx="890303" cy="2160843"/>
          </a:xfrm>
          <a:prstGeom prst="line">
            <a:avLst/>
          </a:prstGeom>
          <a:ln w="19050">
            <a:solidFill>
              <a:srgbClr val="220FB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6278319" y="3428829"/>
            <a:ext cx="263007" cy="234655"/>
          </a:xfrm>
          <a:prstGeom prst="rect">
            <a:avLst/>
          </a:prstGeom>
          <a:noFill/>
          <a:ln w="28575" cap="flat" cmpd="sng" algn="ctr">
            <a:solidFill>
              <a:srgbClr val="0000E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881806" y="2842429"/>
            <a:ext cx="191287" cy="198138"/>
          </a:xfrm>
          <a:prstGeom prst="rect">
            <a:avLst/>
          </a:prstGeom>
          <a:noFill/>
          <a:ln w="19050" cap="flat" cmpd="sng" algn="ctr">
            <a:solidFill>
              <a:srgbClr val="0000E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2472386" y="1317094"/>
            <a:ext cx="4101767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56740" y="2174183"/>
            <a:ext cx="984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 find: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5454292" y="2531567"/>
            <a:ext cx="0" cy="922527"/>
          </a:xfrm>
          <a:prstGeom prst="line">
            <a:avLst/>
          </a:prstGeom>
          <a:ln w="19050">
            <a:solidFill>
              <a:srgbClr val="00B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459845" y="3444422"/>
            <a:ext cx="0" cy="117997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981417" y="2128391"/>
            <a:ext cx="502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VO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1024406" y="2381256"/>
            <a:ext cx="40233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974224" y="2338906"/>
            <a:ext cx="517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O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5831857" y="1078277"/>
            <a:ext cx="2719168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9750" y="378575"/>
                <a:ext cx="8100850" cy="1229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indent="-400050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Q. A hollow cone is cut by a plane parallel to the base and the 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upper portion is removed. If the curved surface of the remainder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of 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the curved surface of the whole cone, find the ratio of the line-segment 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into which the cone’s altitude is divided by the plane.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" y="378575"/>
                <a:ext cx="8100850" cy="1229439"/>
              </a:xfrm>
              <a:prstGeom prst="rect">
                <a:avLst/>
              </a:prstGeom>
              <a:blipFill rotWithShape="1">
                <a:blip r:embed="rId4"/>
                <a:stretch>
                  <a:fillRect l="-451" t="-1485" r="-677" b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Rectangle 209"/>
          <p:cNvSpPr/>
          <p:nvPr/>
        </p:nvSpPr>
        <p:spPr>
          <a:xfrm>
            <a:off x="1403158" y="2217356"/>
            <a:ext cx="4315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i.e</a:t>
            </a:r>
            <a:endParaRPr lang="en-US" sz="1500" b="1" dirty="0" smtClean="0">
              <a:solidFill>
                <a:prstClr val="white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982724" y="2168758"/>
            <a:ext cx="502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h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1883719" y="2421623"/>
            <a:ext cx="5138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1802130" y="2379273"/>
            <a:ext cx="701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 –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</a:p>
        </p:txBody>
      </p:sp>
      <p:sp>
        <p:nvSpPr>
          <p:cNvPr id="216" name="Rectangular Callout 215"/>
          <p:cNvSpPr/>
          <p:nvPr/>
        </p:nvSpPr>
        <p:spPr bwMode="auto">
          <a:xfrm>
            <a:off x="197417" y="2910716"/>
            <a:ext cx="2245534" cy="618278"/>
          </a:xfrm>
          <a:prstGeom prst="wedgeRectCallout">
            <a:avLst>
              <a:gd name="adj1" fmla="val -7825"/>
              <a:gd name="adj2" fmla="val -107990"/>
            </a:avLst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5675" y="3214175"/>
            <a:ext cx="1120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 OO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1123383" y="3008519"/>
            <a:ext cx="402361" cy="257030"/>
          </a:xfrm>
          <a:prstGeom prst="roundRect">
            <a:avLst/>
          </a:prstGeom>
          <a:solidFill>
            <a:srgbClr val="0000E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ysClr val="window" lastClr="FFFFFF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118693" y="3229074"/>
            <a:ext cx="39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1705205" y="3000474"/>
            <a:ext cx="410449" cy="257030"/>
          </a:xfrm>
          <a:prstGeom prst="roundRect">
            <a:avLst/>
          </a:prstGeom>
          <a:solidFill>
            <a:srgbClr val="0000E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ysClr val="window" lastClr="FFFFFF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43897" y="2974372"/>
            <a:ext cx="57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O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359069" y="3216374"/>
            <a:ext cx="53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9" name="Rounded Rectangle 168"/>
          <p:cNvSpPr/>
          <p:nvPr/>
        </p:nvSpPr>
        <p:spPr bwMode="auto">
          <a:xfrm>
            <a:off x="1622719" y="1045870"/>
            <a:ext cx="2988806" cy="74811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407430" y="1016166"/>
            <a:ext cx="343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Cone’s altitude is divided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into two parts 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040125" y="1484461"/>
            <a:ext cx="725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VO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404950" y="1484461"/>
            <a:ext cx="1303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O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4" name="Rounded Rectangle 223"/>
          <p:cNvSpPr/>
          <p:nvPr/>
        </p:nvSpPr>
        <p:spPr bwMode="auto">
          <a:xfrm>
            <a:off x="2318690" y="1017690"/>
            <a:ext cx="2245534" cy="83344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279733" y="999644"/>
            <a:ext cx="2327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To find ratio we prove two triangles similar.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895344" y="2972412"/>
            <a:ext cx="69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VO 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375727" y="2974216"/>
            <a:ext cx="963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 VO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292253" y="3932808"/>
            <a:ext cx="96212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[c.s.s.t.]</a:t>
            </a:r>
          </a:p>
        </p:txBody>
      </p:sp>
      <p:sp>
        <p:nvSpPr>
          <p:cNvPr id="151" name="Rounded Rectangle 150"/>
          <p:cNvSpPr/>
          <p:nvPr/>
        </p:nvSpPr>
        <p:spPr bwMode="auto">
          <a:xfrm>
            <a:off x="1860171" y="1105720"/>
            <a:ext cx="2245534" cy="61827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008497" y="1139276"/>
            <a:ext cx="198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VOA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773811" y="1403430"/>
            <a:ext cx="198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VOA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3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4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35" presetClass="emph" presetSubtype="0" repeatCount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3" dur="4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35" presetClass="emph" presetSubtype="0" repeatCount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6" dur="4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7" dur="4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4" dur="4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1" dur="4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00"/>
                            </p:stCondLst>
                            <p:childTnLst>
                              <p:par>
                                <p:cTn id="40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00"/>
                            </p:stCondLst>
                            <p:childTnLst>
                              <p:par>
                                <p:cTn id="4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6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0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500"/>
                            </p:stCondLst>
                            <p:childTnLst>
                              <p:par>
                                <p:cTn id="5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1000"/>
                            </p:stCondLst>
                            <p:childTnLst>
                              <p:par>
                                <p:cTn id="5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500"/>
                            </p:stCondLst>
                            <p:childTnLst>
                              <p:par>
                                <p:cTn id="6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00"/>
                            </p:stCondLst>
                            <p:childTnLst>
                              <p:par>
                                <p:cTn id="6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1000"/>
                            </p:stCondLst>
                            <p:childTnLst>
                              <p:par>
                                <p:cTn id="6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500"/>
                            </p:stCondLst>
                            <p:childTnLst>
                              <p:par>
                                <p:cTn id="6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500"/>
                            </p:stCondLst>
                            <p:childTnLst>
                              <p:par>
                                <p:cTn id="6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1000"/>
                            </p:stCondLst>
                            <p:childTnLst>
                              <p:par>
                                <p:cTn id="6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00"/>
                            </p:stCondLst>
                            <p:childTnLst>
                              <p:par>
                                <p:cTn id="6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0" fill="hold">
                            <p:stCondLst>
                              <p:cond delay="500"/>
                            </p:stCondLst>
                            <p:childTnLst>
                              <p:par>
                                <p:cTn id="6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000"/>
                            </p:stCondLst>
                            <p:childTnLst>
                              <p:par>
                                <p:cTn id="6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3" dur="4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0" dur="4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9" dur="4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6" dur="4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9" dur="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6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2" fill="hold">
                            <p:stCondLst>
                              <p:cond delay="500"/>
                            </p:stCondLst>
                            <p:childTnLst>
                              <p:par>
                                <p:cTn id="8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" fill="hold">
                      <p:stCondLst>
                        <p:cond delay="indefinite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8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5" dur="4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8" dur="4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5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500"/>
                            </p:stCondLst>
                            <p:childTnLst>
                              <p:par>
                                <p:cTn id="8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5" fill="hold">
                      <p:stCondLst>
                        <p:cond delay="indefinite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6" fill="hold">
                      <p:stCondLst>
                        <p:cond delay="indefinite"/>
                      </p:stCondLst>
                      <p:childTnLst>
                        <p:par>
                          <p:cTn id="897" fill="hold">
                            <p:stCondLst>
                              <p:cond delay="0"/>
                            </p:stCondLst>
                            <p:childTnLst>
                              <p:par>
                                <p:cTn id="89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1" fill="hold">
                      <p:stCondLst>
                        <p:cond delay="indefinite"/>
                      </p:stCondLst>
                      <p:childTnLst>
                        <p:par>
                          <p:cTn id="902" fill="hold">
                            <p:stCondLst>
                              <p:cond delay="0"/>
                            </p:stCondLst>
                            <p:childTnLst>
                              <p:par>
                                <p:cTn id="9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6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7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3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4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500"/>
                            </p:stCondLst>
                            <p:childTnLst>
                              <p:par>
                                <p:cTn id="9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4" fill="hold">
                      <p:stCondLst>
                        <p:cond delay="indefinite"/>
                      </p:stCondLst>
                      <p:childTnLst>
                        <p:par>
                          <p:cTn id="925" fill="hold">
                            <p:stCondLst>
                              <p:cond delay="0"/>
                            </p:stCondLst>
                            <p:childTnLst>
                              <p:par>
                                <p:cTn id="9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  <p:bldP spid="177" grpId="2" animBg="1"/>
      <p:bldP spid="202" grpId="0" animBg="1"/>
      <p:bldP spid="202" grpId="1" animBg="1"/>
      <p:bldP spid="215" grpId="0" animBg="1"/>
      <p:bldP spid="215" grpId="1" animBg="1"/>
      <p:bldP spid="211" grpId="0" animBg="1"/>
      <p:bldP spid="211" grpId="1" animBg="1"/>
      <p:bldP spid="154" grpId="0" animBg="1"/>
      <p:bldP spid="154" grpId="1" animBg="1"/>
      <p:bldP spid="166" grpId="0" animBg="1"/>
      <p:bldP spid="165" grpId="0" animBg="1"/>
      <p:bldP spid="207" grpId="0" animBg="1"/>
      <p:bldP spid="207" grpId="1" animBg="1"/>
      <p:bldP spid="207" grpId="2" animBg="1"/>
      <p:bldP spid="198" grpId="0" animBg="1"/>
      <p:bldP spid="198" grpId="1" animBg="1"/>
      <p:bldP spid="198" grpId="2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79" grpId="0" animBg="1"/>
      <p:bldP spid="179" grpId="1" animBg="1"/>
      <p:bldP spid="3" grpId="0"/>
      <p:bldP spid="4" grpId="0"/>
      <p:bldP spid="7" grpId="0"/>
      <p:bldP spid="8" grpId="0"/>
      <p:bldP spid="10" grpId="0"/>
      <p:bldP spid="12" grpId="0"/>
      <p:bldP spid="13" grpId="0"/>
      <p:bldP spid="15" grpId="0"/>
      <p:bldP spid="17" grpId="0"/>
      <p:bldP spid="18" grpId="0"/>
      <p:bldP spid="20" grpId="0"/>
      <p:bldP spid="22" grpId="0"/>
      <p:bldP spid="24" grpId="0"/>
      <p:bldP spid="26" grpId="0"/>
      <p:bldP spid="27" grpId="0"/>
      <p:bldP spid="29" grpId="0"/>
      <p:bldP spid="31" grpId="0"/>
      <p:bldP spid="32" grpId="0"/>
      <p:bldP spid="34" grpId="0"/>
      <p:bldP spid="36" grpId="0"/>
      <p:bldP spid="46" grpId="0"/>
      <p:bldP spid="113" grpId="0"/>
      <p:bldP spid="114" grpId="0"/>
      <p:bldP spid="116" grpId="0"/>
      <p:bldP spid="120" grpId="0"/>
      <p:bldP spid="120" grpId="1"/>
      <p:bldP spid="120" grpId="2"/>
      <p:bldP spid="120" grpId="3"/>
      <p:bldP spid="121" grpId="0"/>
      <p:bldP spid="121" grpId="1"/>
      <p:bldP spid="122" grpId="0"/>
      <p:bldP spid="122" grpId="1"/>
      <p:bldP spid="123" grpId="0"/>
      <p:bldP spid="124" grpId="0" animBg="1"/>
      <p:bldP spid="124" grpId="1" animBg="1"/>
      <p:bldP spid="126" grpId="0"/>
      <p:bldP spid="127" grpId="0"/>
      <p:bldP spid="128" grpId="0"/>
      <p:bldP spid="129" grpId="0"/>
      <p:bldP spid="132" grpId="0"/>
      <p:bldP spid="132" grpId="1"/>
      <p:bldP spid="141" grpId="0"/>
      <p:bldP spid="141" grpId="1"/>
      <p:bldP spid="149" grpId="0"/>
      <p:bldP spid="150" grpId="0" animBg="1"/>
      <p:bldP spid="150" grpId="1" animBg="1"/>
      <p:bldP spid="53" grpId="0" animBg="1"/>
      <p:bldP spid="53" grpId="1" animBg="1"/>
      <p:bldP spid="54" grpId="0" animBg="1"/>
      <p:bldP spid="54" grpId="1" animBg="1"/>
      <p:bldP spid="54" grpId="2" animBg="1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62" grpId="0" animBg="1"/>
      <p:bldP spid="62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6" grpId="2" animBg="1"/>
      <p:bldP spid="183" grpId="0" animBg="1"/>
      <p:bldP spid="183" grpId="1" animBg="1"/>
      <p:bldP spid="183" grpId="2" animBg="1"/>
      <p:bldP spid="183" grpId="3" animBg="1"/>
      <p:bldP spid="183" grpId="4" animBg="1"/>
      <p:bldP spid="183" grpId="5" animBg="1"/>
      <p:bldP spid="183" grpId="6" animBg="1"/>
      <p:bldP spid="191" grpId="0" animBg="1"/>
      <p:bldP spid="191" grpId="1" animBg="1"/>
      <p:bldP spid="191" grpId="2" animBg="1"/>
      <p:bldP spid="191" grpId="3" animBg="1"/>
      <p:bldP spid="191" grpId="4" animBg="1"/>
      <p:bldP spid="203" grpId="0" animBg="1"/>
      <p:bldP spid="203" grpId="1" animBg="1"/>
      <p:bldP spid="203" grpId="2" animBg="1"/>
      <p:bldP spid="206" grpId="0" animBg="1"/>
      <p:bldP spid="206" grpId="1" animBg="1"/>
      <p:bldP spid="206" grpId="2" animBg="1"/>
      <p:bldP spid="167" grpId="0" animBg="1"/>
      <p:bldP spid="167" grpId="1" animBg="1"/>
      <p:bldP spid="168" grpId="0"/>
      <p:bldP spid="195" grpId="0"/>
      <p:bldP spid="204" grpId="0"/>
      <p:bldP spid="208" grpId="0" animBg="1"/>
      <p:bldP spid="208" grpId="1" animBg="1"/>
      <p:bldP spid="210" grpId="0"/>
      <p:bldP spid="212" grpId="0"/>
      <p:bldP spid="214" grpId="0"/>
      <p:bldP spid="216" grpId="0" animBg="1"/>
      <p:bldP spid="216" grpId="1" animBg="1"/>
      <p:bldP spid="218" grpId="0"/>
      <p:bldP spid="219" grpId="0" animBg="1"/>
      <p:bldP spid="219" grpId="1" animBg="1"/>
      <p:bldP spid="220" grpId="0"/>
      <p:bldP spid="220" grpId="1"/>
      <p:bldP spid="221" grpId="0" animBg="1"/>
      <p:bldP spid="221" grpId="1" animBg="1"/>
      <p:bldP spid="217" grpId="0"/>
      <p:bldP spid="217" grpId="1"/>
      <p:bldP spid="222" grpId="0"/>
      <p:bldP spid="222" grpId="1"/>
      <p:bldP spid="169" grpId="0" animBg="1"/>
      <p:bldP spid="169" grpId="1" animBg="1"/>
      <p:bldP spid="170" grpId="0"/>
      <p:bldP spid="170" grpId="1"/>
      <p:bldP spid="178" grpId="0"/>
      <p:bldP spid="178" grpId="1"/>
      <p:bldP spid="180" grpId="0"/>
      <p:bldP spid="180" grpId="1"/>
      <p:bldP spid="224" grpId="0" animBg="1"/>
      <p:bldP spid="224" grpId="1" animBg="1"/>
      <p:bldP spid="225" grpId="0"/>
      <p:bldP spid="225" grpId="1"/>
      <p:bldP spid="192" grpId="0"/>
      <p:bldP spid="192" grpId="1"/>
      <p:bldP spid="194" grpId="0"/>
      <p:bldP spid="194" grpId="1"/>
      <p:bldP spid="205" grpId="0"/>
      <p:bldP spid="151" grpId="0" animBg="1"/>
      <p:bldP spid="151" grpId="1" animBg="1"/>
      <p:bldP spid="152" grpId="0"/>
      <p:bldP spid="152" grpId="1"/>
      <p:bldP spid="153" grpId="0"/>
      <p:bldP spid="15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/>
          <p:cNvSpPr/>
          <p:nvPr/>
        </p:nvSpPr>
        <p:spPr>
          <a:xfrm>
            <a:off x="1366658" y="2931976"/>
            <a:ext cx="1199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 (RL –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r</a:t>
            </a:r>
            <a:r>
              <a:rPr lang="en-US" sz="1600" b="1" i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l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)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431682" y="2931976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RL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5088463" y="2442789"/>
            <a:ext cx="802602" cy="1093562"/>
            <a:chOff x="4339768" y="3406484"/>
            <a:chExt cx="763648" cy="1093562"/>
          </a:xfrm>
          <a:solidFill>
            <a:srgbClr val="00B0F0">
              <a:alpha val="72157"/>
            </a:srgbClr>
          </a:solidFill>
        </p:grpSpPr>
        <p:sp>
          <p:nvSpPr>
            <p:cNvPr id="143" name="Isosceles Triangle 142"/>
            <p:cNvSpPr/>
            <p:nvPr/>
          </p:nvSpPr>
          <p:spPr bwMode="auto">
            <a:xfrm>
              <a:off x="4339768" y="3406484"/>
              <a:ext cx="763648" cy="951131"/>
            </a:xfrm>
            <a:prstGeom prst="triangl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4342988" y="4226815"/>
              <a:ext cx="750258" cy="273231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1" name="Rounded Rectangle 140"/>
          <p:cNvSpPr/>
          <p:nvPr/>
        </p:nvSpPr>
        <p:spPr>
          <a:xfrm>
            <a:off x="4337756" y="1613666"/>
            <a:ext cx="1358117" cy="24149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2959737" y="1615937"/>
            <a:ext cx="1234652" cy="24149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7758183" y="1554509"/>
            <a:ext cx="947738" cy="47762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7027356" y="2088390"/>
            <a:ext cx="1782267" cy="47762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728490" y="2216613"/>
            <a:ext cx="3207383" cy="24149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26823" y="2553237"/>
            <a:ext cx="1854636" cy="24149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4568589" y="3253784"/>
            <a:ext cx="1849291" cy="1534007"/>
            <a:chOff x="5352140" y="2456129"/>
            <a:chExt cx="1963060" cy="1677721"/>
          </a:xfrm>
          <a:solidFill>
            <a:srgbClr val="FF5D5D"/>
          </a:solidFill>
        </p:grpSpPr>
        <p:sp>
          <p:nvSpPr>
            <p:cNvPr id="164" name="Trapezoid 33"/>
            <p:cNvSpPr/>
            <p:nvPr/>
          </p:nvSpPr>
          <p:spPr bwMode="auto">
            <a:xfrm>
              <a:off x="5353050" y="2603197"/>
              <a:ext cx="1962150" cy="1320342"/>
            </a:xfrm>
            <a:custGeom>
              <a:avLst/>
              <a:gdLst>
                <a:gd name="connsiteX0" fmla="*/ 0 w 1503266"/>
                <a:gd name="connsiteY0" fmla="*/ 1307642 h 1307642"/>
                <a:gd name="connsiteX1" fmla="*/ 326911 w 1503266"/>
                <a:gd name="connsiteY1" fmla="*/ 0 h 1307642"/>
                <a:gd name="connsiteX2" fmla="*/ 1176356 w 1503266"/>
                <a:gd name="connsiteY2" fmla="*/ 0 h 1307642"/>
                <a:gd name="connsiteX3" fmla="*/ 1503266 w 1503266"/>
                <a:gd name="connsiteY3" fmla="*/ 1307642 h 1307642"/>
                <a:gd name="connsiteX4" fmla="*/ 0 w 1503266"/>
                <a:gd name="connsiteY4" fmla="*/ 1307642 h 1307642"/>
                <a:gd name="connsiteX0" fmla="*/ 0 w 1738216"/>
                <a:gd name="connsiteY0" fmla="*/ 1307642 h 1320342"/>
                <a:gd name="connsiteX1" fmla="*/ 326911 w 1738216"/>
                <a:gd name="connsiteY1" fmla="*/ 0 h 1320342"/>
                <a:gd name="connsiteX2" fmla="*/ 1176356 w 1738216"/>
                <a:gd name="connsiteY2" fmla="*/ 0 h 1320342"/>
                <a:gd name="connsiteX3" fmla="*/ 1738216 w 1738216"/>
                <a:gd name="connsiteY3" fmla="*/ 1320342 h 1320342"/>
                <a:gd name="connsiteX4" fmla="*/ 0 w 1738216"/>
                <a:gd name="connsiteY4" fmla="*/ 1307642 h 1320342"/>
                <a:gd name="connsiteX0" fmla="*/ 0 w 1960466"/>
                <a:gd name="connsiteY0" fmla="*/ 1301292 h 1320342"/>
                <a:gd name="connsiteX1" fmla="*/ 549161 w 1960466"/>
                <a:gd name="connsiteY1" fmla="*/ 0 h 1320342"/>
                <a:gd name="connsiteX2" fmla="*/ 1398606 w 1960466"/>
                <a:gd name="connsiteY2" fmla="*/ 0 h 1320342"/>
                <a:gd name="connsiteX3" fmla="*/ 1960466 w 1960466"/>
                <a:gd name="connsiteY3" fmla="*/ 1320342 h 1320342"/>
                <a:gd name="connsiteX4" fmla="*/ 0 w 1960466"/>
                <a:gd name="connsiteY4" fmla="*/ 1301292 h 1320342"/>
                <a:gd name="connsiteX0" fmla="*/ 1684 w 1962150"/>
                <a:gd name="connsiteY0" fmla="*/ 1301292 h 1320342"/>
                <a:gd name="connsiteX1" fmla="*/ 550845 w 1962150"/>
                <a:gd name="connsiteY1" fmla="*/ 0 h 1320342"/>
                <a:gd name="connsiteX2" fmla="*/ 1400290 w 1962150"/>
                <a:gd name="connsiteY2" fmla="*/ 0 h 1320342"/>
                <a:gd name="connsiteX3" fmla="*/ 1962150 w 1962150"/>
                <a:gd name="connsiteY3" fmla="*/ 1320342 h 1320342"/>
                <a:gd name="connsiteX4" fmla="*/ 0 w 1962150"/>
                <a:gd name="connsiteY4" fmla="*/ 1314753 h 1320342"/>
                <a:gd name="connsiteX5" fmla="*/ 1684 w 1962150"/>
                <a:gd name="connsiteY5" fmla="*/ 1301292 h 13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2150" h="1320342">
                  <a:moveTo>
                    <a:pt x="1684" y="1301292"/>
                  </a:moveTo>
                  <a:lnTo>
                    <a:pt x="550845" y="0"/>
                  </a:lnTo>
                  <a:lnTo>
                    <a:pt x="1400290" y="0"/>
                  </a:lnTo>
                  <a:lnTo>
                    <a:pt x="1962150" y="1320342"/>
                  </a:lnTo>
                  <a:lnTo>
                    <a:pt x="0" y="1314753"/>
                  </a:lnTo>
                  <a:lnTo>
                    <a:pt x="1684" y="1301292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 bwMode="auto">
            <a:xfrm>
              <a:off x="5352140" y="3706046"/>
              <a:ext cx="1959612" cy="427804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6331804" y="2602855"/>
              <a:ext cx="0" cy="1311559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 bwMode="auto">
            <a:xfrm>
              <a:off x="5908675" y="2456129"/>
              <a:ext cx="829627" cy="298501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39" name="Rounded Rectangle 138"/>
          <p:cNvSpPr/>
          <p:nvPr/>
        </p:nvSpPr>
        <p:spPr>
          <a:xfrm>
            <a:off x="850901" y="1073150"/>
            <a:ext cx="4008036" cy="23355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3654878" y="695205"/>
            <a:ext cx="4899802" cy="3761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291464" y="763504"/>
            <a:ext cx="3458027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150" y="1571625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4948" y="1582519"/>
            <a:ext cx="22049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CSA of the ABB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A 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79215" y="2419350"/>
            <a:ext cx="344757" cy="525606"/>
            <a:chOff x="4175085" y="2373122"/>
            <a:chExt cx="380825" cy="525606"/>
          </a:xfrm>
        </p:grpSpPr>
        <p:sp>
          <p:nvSpPr>
            <p:cNvPr id="7" name="Rectangle 6"/>
            <p:cNvSpPr/>
            <p:nvPr/>
          </p:nvSpPr>
          <p:spPr>
            <a:xfrm>
              <a:off x="4186885" y="2373122"/>
              <a:ext cx="3690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175085" y="2625987"/>
              <a:ext cx="3657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79839" y="2590951"/>
              <a:ext cx="29691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9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164300" y="2518297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4542885" y="2445493"/>
            <a:ext cx="1898382" cy="2335480"/>
            <a:chOff x="6432911" y="2270247"/>
            <a:chExt cx="1879586" cy="2569028"/>
          </a:xfrm>
        </p:grpSpPr>
        <p:sp>
          <p:nvSpPr>
            <p:cNvPr id="178" name="Isosceles Triangle 177"/>
            <p:cNvSpPr/>
            <p:nvPr/>
          </p:nvSpPr>
          <p:spPr bwMode="auto">
            <a:xfrm>
              <a:off x="6432911" y="2270247"/>
              <a:ext cx="1870202" cy="2386462"/>
            </a:xfrm>
            <a:prstGeom prst="triangle">
              <a:avLst/>
            </a:prstGeom>
            <a:solidFill>
              <a:srgbClr val="FFD24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9" name="Oval 178"/>
            <p:cNvSpPr/>
            <p:nvPr/>
          </p:nvSpPr>
          <p:spPr bwMode="auto">
            <a:xfrm>
              <a:off x="6438029" y="4422304"/>
              <a:ext cx="1874468" cy="416971"/>
            </a:xfrm>
            <a:prstGeom prst="ellipse">
              <a:avLst/>
            </a:prstGeom>
            <a:solidFill>
              <a:srgbClr val="FFD24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335071" y="2520964"/>
            <a:ext cx="14337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CSA of VAB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21420000">
            <a:off x="1427005" y="3045395"/>
            <a:ext cx="155027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60000">
            <a:off x="3496519" y="3056681"/>
            <a:ext cx="140344" cy="122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191000" y="2190750"/>
            <a:ext cx="2590800" cy="2610745"/>
            <a:chOff x="2021838" y="1277258"/>
            <a:chExt cx="2955687" cy="3069119"/>
          </a:xfrm>
        </p:grpSpPr>
        <p:sp>
          <p:nvSpPr>
            <p:cNvPr id="105" name="Isosceles Triangle 104"/>
            <p:cNvSpPr/>
            <p:nvPr/>
          </p:nvSpPr>
          <p:spPr bwMode="auto">
            <a:xfrm>
              <a:off x="2438400" y="1581150"/>
              <a:ext cx="2133600" cy="251460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3048000" y="2532894"/>
              <a:ext cx="914400" cy="31901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2435967" y="3867150"/>
              <a:ext cx="2138467" cy="4572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08" name="Straight Connector 107"/>
            <p:cNvCxnSpPr>
              <a:stCxn id="105" idx="0"/>
              <a:endCxn id="105" idx="3"/>
            </p:cNvCxnSpPr>
            <p:nvPr/>
          </p:nvCxnSpPr>
          <p:spPr>
            <a:xfrm>
              <a:off x="3505200" y="1581150"/>
              <a:ext cx="0" cy="2514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6" idx="2"/>
              <a:endCxn id="106" idx="6"/>
            </p:cNvCxnSpPr>
            <p:nvPr/>
          </p:nvCxnSpPr>
          <p:spPr>
            <a:xfrm>
              <a:off x="3048000" y="2692400"/>
              <a:ext cx="914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331421" y="127725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80978" y="391795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510934" y="389838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36524" y="4038600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710834" y="3807763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941947" y="2475984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696622" y="2495550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021838" y="1504950"/>
              <a:ext cx="607061" cy="2541656"/>
              <a:chOff x="2089886" y="1631951"/>
              <a:chExt cx="607061" cy="2197723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rot="5400000">
                <a:off x="1243591" y="2729481"/>
                <a:ext cx="2197723" cy="2663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angle 133"/>
              <p:cNvSpPr/>
              <p:nvPr/>
            </p:nvSpPr>
            <p:spPr>
              <a:xfrm>
                <a:off x="2233500" y="2552543"/>
                <a:ext cx="463447" cy="4073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089886" y="2593981"/>
                <a:ext cx="539043" cy="26612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/>
                  </a:rPr>
                  <a:t> H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27392" y="1542401"/>
              <a:ext cx="582507" cy="1169049"/>
              <a:chOff x="2114440" y="1631951"/>
              <a:chExt cx="582507" cy="2197723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rot="5400000">
                <a:off x="1243591" y="2729481"/>
                <a:ext cx="2197723" cy="2663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ectangle 130"/>
              <p:cNvSpPr/>
              <p:nvPr/>
            </p:nvSpPr>
            <p:spPr>
              <a:xfrm>
                <a:off x="2233500" y="2552543"/>
                <a:ext cx="463447" cy="4073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114440" y="2463107"/>
                <a:ext cx="539044" cy="57859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/>
                  </a:rPr>
                  <a:t> h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956096" y="1418152"/>
              <a:ext cx="1021429" cy="2520241"/>
              <a:chOff x="1484143" y="1556899"/>
              <a:chExt cx="1021429" cy="2179206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484143" y="1556899"/>
                <a:ext cx="1021429" cy="2179206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27"/>
              <p:cNvSpPr/>
              <p:nvPr/>
            </p:nvSpPr>
            <p:spPr>
              <a:xfrm>
                <a:off x="1893312" y="2442012"/>
                <a:ext cx="228658" cy="4073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810116" y="2483449"/>
                <a:ext cx="539044" cy="26612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/>
                  </a:rPr>
                  <a:t> L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769186" y="1462333"/>
              <a:ext cx="617267" cy="1249116"/>
              <a:chOff x="1792534" y="1481427"/>
              <a:chExt cx="617267" cy="2348243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1792534" y="1481427"/>
                <a:ext cx="548586" cy="2348243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Rectangle 124"/>
              <p:cNvSpPr/>
              <p:nvPr/>
            </p:nvSpPr>
            <p:spPr>
              <a:xfrm>
                <a:off x="1966791" y="2552543"/>
                <a:ext cx="211164" cy="4073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870757" y="2463107"/>
                <a:ext cx="539044" cy="5785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/>
                  </a:rPr>
                  <a:t> </a:t>
                </a:r>
                <a:r>
                  <a:rPr lang="en-US" sz="1400" b="1" i="1" dirty="0" smtClean="0">
                    <a:solidFill>
                      <a:prstClr val="black"/>
                    </a:solidFill>
                    <a:latin typeface="Bookman Old Style"/>
                  </a:rPr>
                  <a:t>l</a:t>
                </a: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3505200" y="2423290"/>
              <a:ext cx="274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endParaRPr lang="en-US" sz="14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82276" y="287655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O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 flipH="1" flipV="1">
              <a:off x="3540081" y="2716931"/>
              <a:ext cx="164097" cy="24216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ounded Rectangle 181"/>
          <p:cNvSpPr/>
          <p:nvPr/>
        </p:nvSpPr>
        <p:spPr>
          <a:xfrm>
            <a:off x="7747045" y="693075"/>
            <a:ext cx="790114" cy="37086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864417" y="1074790"/>
            <a:ext cx="3994519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923982" y="1588266"/>
            <a:ext cx="13746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CSA of VAB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140123" y="1587295"/>
            <a:ext cx="170822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CSA of VA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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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653222" y="1884120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971723" y="1876425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RL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505123" y="1876425"/>
            <a:ext cx="643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– 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r</a:t>
            </a:r>
            <a:r>
              <a:rPr lang="en-US" sz="1600" b="1" i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l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501682" y="2167965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820183" y="2160270"/>
            <a:ext cx="1199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 (RL –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r</a:t>
            </a:r>
            <a:r>
              <a:rPr lang="en-US" sz="1600" b="1" i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l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)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38276" y="2167965"/>
            <a:ext cx="22049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CSA of the ABB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A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89272" y="2516914"/>
            <a:ext cx="22049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CSA of the ABB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A 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502970" y="2939671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2871785" y="2838450"/>
            <a:ext cx="344757" cy="525606"/>
            <a:chOff x="4175085" y="2373122"/>
            <a:chExt cx="380825" cy="525606"/>
          </a:xfrm>
        </p:grpSpPr>
        <p:sp>
          <p:nvSpPr>
            <p:cNvPr id="198" name="Rectangle 197"/>
            <p:cNvSpPr/>
            <p:nvPr/>
          </p:nvSpPr>
          <p:spPr>
            <a:xfrm>
              <a:off x="4186885" y="2373122"/>
              <a:ext cx="3690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4175085" y="2625987"/>
              <a:ext cx="3657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4179839" y="2590951"/>
              <a:ext cx="29691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9</a:t>
              </a: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3216542" y="2939671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339773" y="3280410"/>
            <a:ext cx="1160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9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(RL –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r</a:t>
            </a:r>
            <a:r>
              <a:rPr lang="en-US" sz="1600" b="1" i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l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)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502970" y="3288105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793205" y="3280410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8RL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177848" y="3621279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9RL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744058" y="3621279"/>
            <a:ext cx="667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– 9r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l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502970" y="3618890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795528" y="3611195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8RL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177848" y="3907029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9RL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744058" y="3907029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– 8RL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502970" y="3904640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95528" y="3896945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9r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l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054631" y="4181349"/>
            <a:ext cx="476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RL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502970" y="4178960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788420" y="4171265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9r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l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101773" y="4476884"/>
            <a:ext cx="502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RL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>
            <a:off x="2124088" y="4744038"/>
            <a:ext cx="36576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133499" y="4701688"/>
            <a:ext cx="34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r</a:t>
            </a:r>
            <a:r>
              <a:rPr lang="en-US" sz="1400" b="1" i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l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2845244" y="4453073"/>
            <a:ext cx="292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9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2881866" y="4705938"/>
            <a:ext cx="2748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848099" y="4663588"/>
            <a:ext cx="25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502970" y="4549008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085679" y="2056605"/>
            <a:ext cx="1631298" cy="526712"/>
            <a:chOff x="7110712" y="1260755"/>
            <a:chExt cx="1631298" cy="526712"/>
          </a:xfrm>
        </p:grpSpPr>
        <p:sp>
          <p:nvSpPr>
            <p:cNvPr id="241" name="Rectangle 240"/>
            <p:cNvSpPr/>
            <p:nvPr/>
          </p:nvSpPr>
          <p:spPr>
            <a:xfrm>
              <a:off x="7116010" y="1509517"/>
              <a:ext cx="334075" cy="2472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</a:t>
              </a: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7114854" y="1541743"/>
              <a:ext cx="33111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7110712" y="1272464"/>
              <a:ext cx="4683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440842" y="1362352"/>
              <a:ext cx="381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788615" y="1466474"/>
              <a:ext cx="235002" cy="257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r</a:t>
              </a:r>
              <a:endPara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46" name="Straight Connector 245"/>
            <p:cNvCxnSpPr/>
            <p:nvPr/>
          </p:nvCxnSpPr>
          <p:spPr>
            <a:xfrm>
              <a:off x="7751276" y="1526782"/>
              <a:ext cx="3344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246"/>
            <p:cNvSpPr/>
            <p:nvPr/>
          </p:nvSpPr>
          <p:spPr>
            <a:xfrm>
              <a:off x="7752532" y="1268071"/>
              <a:ext cx="3308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8102452" y="1347648"/>
              <a:ext cx="381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8439002" y="1479690"/>
              <a:ext cx="2358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l</a:t>
              </a:r>
              <a:endPara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8417416" y="1517765"/>
              <a:ext cx="32459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tangle 250"/>
            <p:cNvSpPr/>
            <p:nvPr/>
          </p:nvSpPr>
          <p:spPr>
            <a:xfrm>
              <a:off x="8443193" y="1260755"/>
              <a:ext cx="273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L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716816" y="1524000"/>
            <a:ext cx="1086959" cy="518292"/>
            <a:chOff x="7716816" y="1810545"/>
            <a:chExt cx="1086959" cy="518292"/>
          </a:xfrm>
        </p:grpSpPr>
        <p:grpSp>
          <p:nvGrpSpPr>
            <p:cNvPr id="45" name="Group 44"/>
            <p:cNvGrpSpPr/>
            <p:nvPr/>
          </p:nvGrpSpPr>
          <p:grpSpPr>
            <a:xfrm>
              <a:off x="7716816" y="1810545"/>
              <a:ext cx="701662" cy="518292"/>
              <a:chOff x="7716816" y="1810545"/>
              <a:chExt cx="701662" cy="518292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7897410" y="1810545"/>
                <a:ext cx="5029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  <a:sym typeface="Symbol"/>
                  </a:rPr>
                  <a:t>h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>
                <a:off x="7798405" y="2063410"/>
                <a:ext cx="51381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Rectangle 230"/>
              <p:cNvSpPr/>
              <p:nvPr/>
            </p:nvSpPr>
            <p:spPr>
              <a:xfrm>
                <a:off x="7716816" y="2021060"/>
                <a:ext cx="7016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H –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h</a:t>
                </a:r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8288890" y="1886101"/>
              <a:ext cx="5148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= ?</a:t>
              </a:r>
              <a:endParaRPr lang="en-US" sz="1600" b="1" i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5" name="Curved Down Arrow 144"/>
          <p:cNvSpPr/>
          <p:nvPr/>
        </p:nvSpPr>
        <p:spPr bwMode="auto">
          <a:xfrm flipH="1" flipV="1">
            <a:off x="2095858" y="3859338"/>
            <a:ext cx="954452" cy="200990"/>
          </a:xfrm>
          <a:prstGeom prst="curvedDownArrow">
            <a:avLst/>
          </a:prstGeom>
          <a:solidFill>
            <a:srgbClr val="FFFF00"/>
          </a:solidFill>
          <a:ln w="19050">
            <a:solidFill>
              <a:srgbClr val="220FB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Curved Down Arrow 145"/>
          <p:cNvSpPr/>
          <p:nvPr/>
        </p:nvSpPr>
        <p:spPr bwMode="auto">
          <a:xfrm rot="10800000" flipH="1" flipV="1">
            <a:off x="2105495" y="3534305"/>
            <a:ext cx="954452" cy="200990"/>
          </a:xfrm>
          <a:prstGeom prst="curvedDownArrow">
            <a:avLst/>
          </a:prstGeom>
          <a:solidFill>
            <a:srgbClr val="FFFF00"/>
          </a:solidFill>
          <a:ln w="19050">
            <a:solidFill>
              <a:srgbClr val="220FB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3744" y="2931976"/>
            <a:ext cx="321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3744" y="3295799"/>
            <a:ext cx="321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63744" y="3636668"/>
            <a:ext cx="321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63744" y="3922418"/>
            <a:ext cx="321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63744" y="4181349"/>
            <a:ext cx="321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63744" y="4555431"/>
            <a:ext cx="321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509750" y="378575"/>
                <a:ext cx="8100850" cy="1229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indent="-400050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Q. A hollow cone is cut by a plane parallel to the base and the 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upper portion is removed. If the curved surface of the remainder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of 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the curved surface of the whole cone, find the ratio of the line-segment 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into which the cone’s altitude is divided by the plane.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" y="378575"/>
                <a:ext cx="8100850" cy="1229439"/>
              </a:xfrm>
              <a:prstGeom prst="rect">
                <a:avLst/>
              </a:prstGeom>
              <a:blipFill rotWithShape="1">
                <a:blip r:embed="rId3"/>
                <a:stretch>
                  <a:fillRect l="-451" t="-1485" r="-677" b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ounded Rectangle 189"/>
          <p:cNvSpPr/>
          <p:nvPr/>
        </p:nvSpPr>
        <p:spPr bwMode="auto">
          <a:xfrm>
            <a:off x="975689" y="855393"/>
            <a:ext cx="3726039" cy="75243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867861" y="939225"/>
            <a:ext cx="4007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curved surface area of the cone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2470716" y="1033046"/>
            <a:ext cx="743682" cy="400110"/>
            <a:chOff x="-1170798" y="5372040"/>
            <a:chExt cx="743682" cy="400110"/>
          </a:xfrm>
        </p:grpSpPr>
        <p:sp>
          <p:nvSpPr>
            <p:cNvPr id="193" name="Rectangle 192"/>
            <p:cNvSpPr/>
            <p:nvPr/>
          </p:nvSpPr>
          <p:spPr>
            <a:xfrm>
              <a:off x="-1170798" y="5372040"/>
              <a:ext cx="3257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</a:t>
              </a:r>
              <a:endParaRPr lang="en-US" sz="20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-975664" y="5372040"/>
              <a:ext cx="5485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RL</a:t>
              </a:r>
            </a:p>
          </p:txBody>
        </p:sp>
      </p:grpSp>
      <p:sp>
        <p:nvSpPr>
          <p:cNvPr id="170" name="Rounded Rectangle 169"/>
          <p:cNvSpPr/>
          <p:nvPr/>
        </p:nvSpPr>
        <p:spPr bwMode="auto">
          <a:xfrm>
            <a:off x="1052252" y="832777"/>
            <a:ext cx="3838941" cy="77523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985541" y="903073"/>
            <a:ext cx="4007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curved surface area of the cone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588396" y="996894"/>
            <a:ext cx="682768" cy="400110"/>
            <a:chOff x="-1170798" y="5372040"/>
            <a:chExt cx="682768" cy="400110"/>
          </a:xfrm>
        </p:grpSpPr>
        <p:sp>
          <p:nvSpPr>
            <p:cNvPr id="173" name="Rectangle 172"/>
            <p:cNvSpPr/>
            <p:nvPr/>
          </p:nvSpPr>
          <p:spPr>
            <a:xfrm>
              <a:off x="-1170798" y="5372040"/>
              <a:ext cx="3257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</a:t>
              </a:r>
              <a:endParaRPr lang="en-US" sz="20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-975664" y="5372040"/>
              <a:ext cx="4876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r </a:t>
              </a:r>
              <a:r>
                <a:rPr lang="en-US" sz="2000" b="1" i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060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4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4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4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202" grpId="0"/>
      <p:bldP spid="141" grpId="0" animBg="1"/>
      <p:bldP spid="141" grpId="1" animBg="1"/>
      <p:bldP spid="140" grpId="0" animBg="1"/>
      <p:bldP spid="140" grpId="1" animBg="1"/>
      <p:bldP spid="180" grpId="0" animBg="1"/>
      <p:bldP spid="180" grpId="1" animBg="1"/>
      <p:bldP spid="184" grpId="0" animBg="1"/>
      <p:bldP spid="184" grpId="1" animBg="1"/>
      <p:bldP spid="139" grpId="0" animBg="1"/>
      <p:bldP spid="139" grpId="1" animBg="1"/>
      <p:bldP spid="136" grpId="0" animBg="1"/>
      <p:bldP spid="136" grpId="1" animBg="1"/>
      <p:bldP spid="137" grpId="0" animBg="1"/>
      <p:bldP spid="137" grpId="1" animBg="1"/>
      <p:bldP spid="137" grpId="2" animBg="1"/>
      <p:bldP spid="137" grpId="3" animBg="1"/>
      <p:bldP spid="5" grpId="0"/>
      <p:bldP spid="10" grpId="0"/>
      <p:bldP spid="11" grpId="0"/>
      <p:bldP spid="182" grpId="0" animBg="1"/>
      <p:bldP spid="182" grpId="1" animBg="1"/>
      <p:bldP spid="183" grpId="0" animBg="1"/>
      <p:bldP spid="183" grpId="1" animBg="1"/>
      <p:bldP spid="160" grpId="0"/>
      <p:bldP spid="161" grpId="0"/>
      <p:bldP spid="162" grpId="0"/>
      <p:bldP spid="168" grpId="0"/>
      <p:bldP spid="169" grpId="0"/>
      <p:bldP spid="175" grpId="0"/>
      <p:bldP spid="176" grpId="0"/>
      <p:bldP spid="181" grpId="0"/>
      <p:bldP spid="189" grpId="0"/>
      <p:bldP spid="196" grpId="0"/>
      <p:bldP spid="201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9" grpId="0"/>
      <p:bldP spid="221" grpId="0"/>
      <p:bldP spid="225" grpId="0"/>
      <p:bldP spid="227" grpId="0"/>
      <p:bldP spid="228" grpId="0"/>
      <p:bldP spid="145" grpId="0" animBg="1"/>
      <p:bldP spid="145" grpId="1" animBg="1"/>
      <p:bldP spid="146" grpId="0" animBg="1"/>
      <p:bldP spid="146" grpId="1" animBg="1"/>
      <p:bldP spid="147" grpId="0"/>
      <p:bldP spid="148" grpId="0"/>
      <p:bldP spid="149" grpId="0"/>
      <p:bldP spid="150" grpId="0"/>
      <p:bldP spid="151" grpId="0"/>
      <p:bldP spid="152" grpId="0"/>
      <p:bldP spid="190" grpId="0" animBg="1"/>
      <p:bldP spid="190" grpId="1" animBg="1"/>
      <p:bldP spid="191" grpId="0"/>
      <p:bldP spid="191" grpId="1"/>
      <p:bldP spid="170" grpId="0" animBg="1"/>
      <p:bldP spid="170" grpId="1" animBg="1"/>
      <p:bldP spid="171" grpId="0"/>
      <p:bldP spid="171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ounded Rectangle 172"/>
          <p:cNvSpPr/>
          <p:nvPr/>
        </p:nvSpPr>
        <p:spPr>
          <a:xfrm>
            <a:off x="1455173" y="2251321"/>
            <a:ext cx="376707" cy="4786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052389" y="2099296"/>
            <a:ext cx="1782267" cy="48722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7116010" y="2140671"/>
            <a:ext cx="986441" cy="41393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832531" y="2265386"/>
            <a:ext cx="376707" cy="4786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449275" y="1707528"/>
            <a:ext cx="502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RL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1486494" y="1969918"/>
            <a:ext cx="3550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492828" y="1908518"/>
            <a:ext cx="517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r</a:t>
            </a:r>
            <a:r>
              <a:rPr lang="en-US" sz="1400" b="1" i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l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33794" y="1701033"/>
            <a:ext cx="292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9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160891" y="1953898"/>
            <a:ext cx="2748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136649" y="1911548"/>
            <a:ext cx="25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830851" y="1803463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48855" y="2369433"/>
            <a:ext cx="321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66548" y="2444515"/>
            <a:ext cx="3340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899259" y="2514841"/>
            <a:ext cx="2633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861250" y="2245562"/>
            <a:ext cx="468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191380" y="23354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510578" y="2473523"/>
            <a:ext cx="2350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l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1515639" y="2499880"/>
            <a:ext cx="2686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503070" y="2241169"/>
            <a:ext cx="330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122218" y="2250506"/>
            <a:ext cx="292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9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2158842" y="2503371"/>
            <a:ext cx="23669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125073" y="2461021"/>
            <a:ext cx="25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830851" y="2352936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2725419" y="1844688"/>
            <a:ext cx="2041395" cy="68798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712989" y="1905713"/>
            <a:ext cx="209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We want ratio in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terms of height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7081278" y="2139919"/>
            <a:ext cx="376707" cy="42480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8400330" y="2124279"/>
            <a:ext cx="376707" cy="42905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110712" y="2085011"/>
            <a:ext cx="1631298" cy="526712"/>
            <a:chOff x="7110712" y="1260755"/>
            <a:chExt cx="1631298" cy="526712"/>
          </a:xfrm>
        </p:grpSpPr>
        <p:sp>
          <p:nvSpPr>
            <p:cNvPr id="152" name="Rectangle 151"/>
            <p:cNvSpPr/>
            <p:nvPr/>
          </p:nvSpPr>
          <p:spPr>
            <a:xfrm>
              <a:off x="7116010" y="1509517"/>
              <a:ext cx="334075" cy="2472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7114854" y="1541743"/>
              <a:ext cx="33111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/>
            <p:cNvSpPr/>
            <p:nvPr/>
          </p:nvSpPr>
          <p:spPr>
            <a:xfrm>
              <a:off x="7110712" y="1272464"/>
              <a:ext cx="4683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440842" y="1362352"/>
              <a:ext cx="381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775915" y="1479174"/>
              <a:ext cx="235002" cy="257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r</a:t>
              </a:r>
              <a:endPara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7751276" y="1526782"/>
              <a:ext cx="3344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7752532" y="1268071"/>
              <a:ext cx="3308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8102452" y="1347648"/>
              <a:ext cx="381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439002" y="1479690"/>
              <a:ext cx="2358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l</a:t>
              </a:r>
              <a:endPara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8417416" y="1517765"/>
              <a:ext cx="32459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8443193" y="1260755"/>
              <a:ext cx="273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L</a:t>
              </a: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829546" y="3102173"/>
            <a:ext cx="3340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828390" y="3126531"/>
            <a:ext cx="33111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824248" y="2862707"/>
            <a:ext cx="468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143000" y="295725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465373" y="3102173"/>
            <a:ext cx="2350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h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1453434" y="3126531"/>
            <a:ext cx="3344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454690" y="2862707"/>
            <a:ext cx="330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130892" y="2865381"/>
            <a:ext cx="292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9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2167514" y="3118246"/>
            <a:ext cx="2748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2133747" y="3075896"/>
            <a:ext cx="25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830851" y="2967811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480078" y="3673673"/>
            <a:ext cx="399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1478922" y="3704425"/>
            <a:ext cx="33111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474780" y="3434207"/>
            <a:ext cx="468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135046" y="3436881"/>
            <a:ext cx="292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9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2171668" y="3689746"/>
            <a:ext cx="2748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2137901" y="3647396"/>
            <a:ext cx="25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830851" y="3539311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84648" y="4005707"/>
            <a:ext cx="468320" cy="547243"/>
            <a:chOff x="1713248" y="3409950"/>
            <a:chExt cx="468320" cy="547243"/>
          </a:xfrm>
        </p:grpSpPr>
        <p:sp>
          <p:nvSpPr>
            <p:cNvPr id="192" name="Rectangle 191"/>
            <p:cNvSpPr/>
            <p:nvPr/>
          </p:nvSpPr>
          <p:spPr>
            <a:xfrm>
              <a:off x="1718546" y="3649416"/>
              <a:ext cx="3340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93" name="Straight Connector 192"/>
            <p:cNvCxnSpPr/>
            <p:nvPr/>
          </p:nvCxnSpPr>
          <p:spPr>
            <a:xfrm>
              <a:off x="1717390" y="3673774"/>
              <a:ext cx="33111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1713248" y="3409950"/>
              <a:ext cx="4683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</a:t>
              </a:r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2160318" y="4008381"/>
            <a:ext cx="292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2196940" y="4261246"/>
            <a:ext cx="2748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2163173" y="4218896"/>
            <a:ext cx="25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830851" y="4110811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7571187" y="1558674"/>
            <a:ext cx="1006043" cy="47762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7605458" y="1593450"/>
            <a:ext cx="940975" cy="3962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7558972" y="1528165"/>
            <a:ext cx="1086959" cy="518292"/>
            <a:chOff x="7716816" y="1810545"/>
            <a:chExt cx="1086959" cy="518292"/>
          </a:xfrm>
        </p:grpSpPr>
        <p:grpSp>
          <p:nvGrpSpPr>
            <p:cNvPr id="170" name="Group 169"/>
            <p:cNvGrpSpPr/>
            <p:nvPr/>
          </p:nvGrpSpPr>
          <p:grpSpPr>
            <a:xfrm>
              <a:off x="7716816" y="1810545"/>
              <a:ext cx="701662" cy="518292"/>
              <a:chOff x="7716816" y="1810545"/>
              <a:chExt cx="701662" cy="518292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7897410" y="1810545"/>
                <a:ext cx="5029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  <a:sym typeface="Symbol"/>
                  </a:rPr>
                  <a:t>h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7798405" y="2063410"/>
                <a:ext cx="51381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/>
              <p:cNvSpPr/>
              <p:nvPr/>
            </p:nvSpPr>
            <p:spPr>
              <a:xfrm>
                <a:off x="7716816" y="2021060"/>
                <a:ext cx="7016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H –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h</a:t>
                </a:r>
              </a:p>
            </p:txBody>
          </p:sp>
        </p:grpSp>
        <p:sp>
          <p:nvSpPr>
            <p:cNvPr id="171" name="Rectangle 170"/>
            <p:cNvSpPr/>
            <p:nvPr/>
          </p:nvSpPr>
          <p:spPr>
            <a:xfrm>
              <a:off x="8288890" y="1886101"/>
              <a:ext cx="5148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= ?</a:t>
              </a:r>
              <a:endParaRPr lang="en-US" sz="1600" b="1" i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2419350" y="4074843"/>
            <a:ext cx="2394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[Taking square root]</a:t>
            </a:r>
            <a:endParaRPr lang="en-US" sz="1400" b="1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4191000" y="2378088"/>
            <a:ext cx="2590800" cy="2610745"/>
            <a:chOff x="2021838" y="1277258"/>
            <a:chExt cx="2955687" cy="3069119"/>
          </a:xfrm>
        </p:grpSpPr>
        <p:sp>
          <p:nvSpPr>
            <p:cNvPr id="225" name="Isosceles Triangle 224"/>
            <p:cNvSpPr/>
            <p:nvPr/>
          </p:nvSpPr>
          <p:spPr bwMode="auto">
            <a:xfrm>
              <a:off x="2438400" y="1581150"/>
              <a:ext cx="2133600" cy="251460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6" name="Oval 225"/>
            <p:cNvSpPr/>
            <p:nvPr/>
          </p:nvSpPr>
          <p:spPr bwMode="auto">
            <a:xfrm>
              <a:off x="3048000" y="2532894"/>
              <a:ext cx="914400" cy="31901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 bwMode="auto">
            <a:xfrm>
              <a:off x="2435967" y="3867150"/>
              <a:ext cx="2138467" cy="4572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41" name="Straight Connector 240"/>
            <p:cNvCxnSpPr>
              <a:stCxn id="225" idx="0"/>
              <a:endCxn id="225" idx="3"/>
            </p:cNvCxnSpPr>
            <p:nvPr/>
          </p:nvCxnSpPr>
          <p:spPr>
            <a:xfrm>
              <a:off x="3505200" y="1581150"/>
              <a:ext cx="0" cy="2514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26" idx="2"/>
              <a:endCxn id="226" idx="6"/>
            </p:cNvCxnSpPr>
            <p:nvPr/>
          </p:nvCxnSpPr>
          <p:spPr>
            <a:xfrm>
              <a:off x="3048000" y="2692400"/>
              <a:ext cx="914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3331421" y="127725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180978" y="391795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510934" y="389838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336524" y="4038600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710834" y="3807763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941947" y="2475984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696622" y="2495550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021838" y="1504950"/>
              <a:ext cx="607061" cy="2541656"/>
              <a:chOff x="2089886" y="1631951"/>
              <a:chExt cx="607061" cy="2197723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5400000">
                <a:off x="1243591" y="2729481"/>
                <a:ext cx="2197723" cy="2663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2233500" y="2552543"/>
                <a:ext cx="463447" cy="4073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2089886" y="2593981"/>
                <a:ext cx="539043" cy="26612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/>
                  </a:rPr>
                  <a:t> H</a:t>
                </a: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2427392" y="1542401"/>
              <a:ext cx="582507" cy="1169049"/>
              <a:chOff x="2114440" y="1631951"/>
              <a:chExt cx="582507" cy="2197723"/>
            </a:xfrm>
          </p:grpSpPr>
          <p:cxnSp>
            <p:nvCxnSpPr>
              <p:cNvPr id="263" name="Straight Connector 262"/>
              <p:cNvCxnSpPr/>
              <p:nvPr/>
            </p:nvCxnSpPr>
            <p:spPr>
              <a:xfrm rot="5400000">
                <a:off x="1243591" y="2729481"/>
                <a:ext cx="2197723" cy="2663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Rectangle 263"/>
              <p:cNvSpPr/>
              <p:nvPr/>
            </p:nvSpPr>
            <p:spPr>
              <a:xfrm>
                <a:off x="2233500" y="2552543"/>
                <a:ext cx="463447" cy="4073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114440" y="2463107"/>
                <a:ext cx="539044" cy="57859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/>
                  </a:rPr>
                  <a:t> h</a:t>
                </a: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3956096" y="1418152"/>
              <a:ext cx="1021429" cy="2520241"/>
              <a:chOff x="1484143" y="1556899"/>
              <a:chExt cx="1021429" cy="2179206"/>
            </a:xfrm>
          </p:grpSpPr>
          <p:cxnSp>
            <p:nvCxnSpPr>
              <p:cNvPr id="260" name="Straight Connector 259"/>
              <p:cNvCxnSpPr/>
              <p:nvPr/>
            </p:nvCxnSpPr>
            <p:spPr>
              <a:xfrm>
                <a:off x="1484143" y="1556899"/>
                <a:ext cx="1021429" cy="2179206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Rectangle 260"/>
              <p:cNvSpPr/>
              <p:nvPr/>
            </p:nvSpPr>
            <p:spPr>
              <a:xfrm>
                <a:off x="1893312" y="2442012"/>
                <a:ext cx="228658" cy="4073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810116" y="2483449"/>
                <a:ext cx="539044" cy="26612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/>
                  </a:rPr>
                  <a:t> L</a:t>
                </a: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769186" y="1462333"/>
              <a:ext cx="617267" cy="1249116"/>
              <a:chOff x="1792534" y="1481427"/>
              <a:chExt cx="617267" cy="2348243"/>
            </a:xfrm>
          </p:grpSpPr>
          <p:cxnSp>
            <p:nvCxnSpPr>
              <p:cNvPr id="257" name="Straight Connector 256"/>
              <p:cNvCxnSpPr/>
              <p:nvPr/>
            </p:nvCxnSpPr>
            <p:spPr>
              <a:xfrm>
                <a:off x="1792534" y="1481427"/>
                <a:ext cx="548586" cy="2348243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/>
              <p:cNvSpPr/>
              <p:nvPr/>
            </p:nvSpPr>
            <p:spPr>
              <a:xfrm>
                <a:off x="1966791" y="2552543"/>
                <a:ext cx="211164" cy="4073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1870757" y="2463107"/>
                <a:ext cx="539044" cy="5785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/>
                  </a:rPr>
                  <a:t> </a:t>
                </a:r>
                <a:r>
                  <a:rPr lang="en-US" sz="1400" b="1" i="1" dirty="0" smtClean="0">
                    <a:solidFill>
                      <a:prstClr val="black"/>
                    </a:solidFill>
                    <a:latin typeface="Bookman Old Style"/>
                  </a:rPr>
                  <a:t>l</a:t>
                </a:r>
              </a:p>
            </p:txBody>
          </p:sp>
        </p:grpSp>
        <p:sp>
          <p:nvSpPr>
            <p:cNvPr id="254" name="TextBox 253"/>
            <p:cNvSpPr txBox="1"/>
            <p:nvPr/>
          </p:nvSpPr>
          <p:spPr>
            <a:xfrm>
              <a:off x="3505200" y="2423290"/>
              <a:ext cx="274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endParaRPr lang="en-US" sz="14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3582276" y="287655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O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56" name="Straight Arrow Connector 255"/>
            <p:cNvCxnSpPr/>
            <p:nvPr/>
          </p:nvCxnSpPr>
          <p:spPr>
            <a:xfrm flipH="1" flipV="1">
              <a:off x="3540081" y="2716931"/>
              <a:ext cx="164097" cy="24216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Rectangle 269"/>
          <p:cNvSpPr/>
          <p:nvPr/>
        </p:nvSpPr>
        <p:spPr>
          <a:xfrm>
            <a:off x="348855" y="2940590"/>
            <a:ext cx="321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348855" y="3542843"/>
            <a:ext cx="321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348855" y="4069656"/>
            <a:ext cx="321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Rectangle 276"/>
              <p:cNvSpPr/>
              <p:nvPr/>
            </p:nvSpPr>
            <p:spPr>
              <a:xfrm>
                <a:off x="509750" y="378575"/>
                <a:ext cx="8100850" cy="1229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indent="-400050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Q. A hollow cone is cut by a plane parallel to the base and the 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upper portion is removed. If the curved surface of the remainder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of 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the curved surface of the whole cone, find the ratio of the line-segment 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into which the cone’s altitude is divided by the plane.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77" name="Rectangle 2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" y="378575"/>
                <a:ext cx="8100850" cy="1229439"/>
              </a:xfrm>
              <a:prstGeom prst="rect">
                <a:avLst/>
              </a:prstGeom>
              <a:blipFill rotWithShape="1">
                <a:blip r:embed="rId2"/>
                <a:stretch>
                  <a:fillRect l="-451" t="-1485" r="-677" b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Rectangle 277"/>
          <p:cNvSpPr/>
          <p:nvPr/>
        </p:nvSpPr>
        <p:spPr>
          <a:xfrm>
            <a:off x="438150" y="1722656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2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4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3" grpId="1" animBg="1"/>
      <p:bldP spid="147" grpId="0" animBg="1"/>
      <p:bldP spid="164" grpId="0" animBg="1"/>
      <p:bldP spid="164" grpId="1" animBg="1"/>
      <p:bldP spid="163" grpId="0" animBg="1"/>
      <p:bldP spid="163" grpId="1" animBg="1"/>
      <p:bldP spid="122" grpId="0"/>
      <p:bldP spid="123" grpId="0"/>
      <p:bldP spid="125" grpId="0"/>
      <p:bldP spid="126" grpId="0"/>
      <p:bldP spid="127" grpId="0"/>
      <p:bldP spid="129" grpId="0"/>
      <p:bldP spid="138" grpId="0"/>
      <p:bldP spid="140" grpId="0"/>
      <p:bldP spid="141" grpId="0"/>
      <p:bldP spid="142" grpId="0" animBg="1"/>
      <p:bldP spid="142" grpId="1" animBg="1"/>
      <p:bldP spid="143" grpId="0"/>
      <p:bldP spid="143" grpId="1"/>
      <p:bldP spid="174" grpId="0" animBg="1"/>
      <p:bldP spid="174" grpId="1" animBg="1"/>
      <p:bldP spid="175" grpId="0" animBg="1"/>
      <p:bldP spid="175" grpId="1" animBg="1"/>
      <p:bldP spid="166" grpId="0"/>
      <p:bldP spid="168" grpId="0"/>
      <p:bldP spid="177" grpId="0"/>
      <p:bldP spid="178" grpId="0"/>
      <p:bldP spid="180" grpId="0"/>
      <p:bldP spid="181" grpId="0"/>
      <p:bldP spid="183" grpId="0"/>
      <p:bldP spid="184" grpId="0"/>
      <p:bldP spid="185" grpId="0"/>
      <p:bldP spid="187" grpId="0"/>
      <p:bldP spid="188" grpId="0"/>
      <p:bldP spid="190" grpId="0"/>
      <p:bldP spid="191" grpId="0"/>
      <p:bldP spid="195" grpId="0"/>
      <p:bldP spid="197" grpId="0"/>
      <p:bldP spid="198" grpId="0"/>
      <p:bldP spid="224" grpId="0" animBg="1"/>
      <p:bldP spid="224" grpId="1" animBg="1"/>
      <p:bldP spid="224" grpId="2" animBg="1"/>
      <p:bldP spid="150" grpId="0"/>
      <p:bldP spid="270" grpId="0"/>
      <p:bldP spid="271" grpId="0"/>
      <p:bldP spid="27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/>
          <p:nvPr/>
        </p:nvSpPr>
        <p:spPr>
          <a:xfrm>
            <a:off x="2419350" y="1815386"/>
            <a:ext cx="2394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[Taking square root]</a:t>
            </a:r>
            <a:endParaRPr lang="en-US" sz="1400" b="1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1143424" y="4026792"/>
            <a:ext cx="1252078" cy="50555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00498" y="1746250"/>
            <a:ext cx="468320" cy="547243"/>
            <a:chOff x="1713248" y="3409950"/>
            <a:chExt cx="468320" cy="547243"/>
          </a:xfrm>
        </p:grpSpPr>
        <p:sp>
          <p:nvSpPr>
            <p:cNvPr id="192" name="Rectangle 191"/>
            <p:cNvSpPr/>
            <p:nvPr/>
          </p:nvSpPr>
          <p:spPr>
            <a:xfrm>
              <a:off x="1718546" y="3649416"/>
              <a:ext cx="3340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93" name="Straight Connector 192"/>
            <p:cNvCxnSpPr/>
            <p:nvPr/>
          </p:nvCxnSpPr>
          <p:spPr>
            <a:xfrm>
              <a:off x="1717390" y="3673774"/>
              <a:ext cx="33111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1713248" y="3409950"/>
              <a:ext cx="4683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</a:t>
              </a:r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2115401" y="1748924"/>
            <a:ext cx="292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2152023" y="2001789"/>
            <a:ext cx="2748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2118256" y="1959439"/>
            <a:ext cx="25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797941" y="1851354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1187450" y="2291207"/>
            <a:ext cx="468320" cy="547243"/>
            <a:chOff x="1713248" y="3409950"/>
            <a:chExt cx="468320" cy="547243"/>
          </a:xfrm>
        </p:grpSpPr>
        <p:sp>
          <p:nvSpPr>
            <p:cNvPr id="200" name="Rectangle 199"/>
            <p:cNvSpPr/>
            <p:nvPr/>
          </p:nvSpPr>
          <p:spPr>
            <a:xfrm>
              <a:off x="1718546" y="3649416"/>
              <a:ext cx="3340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</a:t>
              </a:r>
              <a:endPara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1717390" y="3673774"/>
              <a:ext cx="33111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/>
            <p:cNvSpPr/>
            <p:nvPr/>
          </p:nvSpPr>
          <p:spPr>
            <a:xfrm>
              <a:off x="1713248" y="3409950"/>
              <a:ext cx="4683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</a:t>
              </a:r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1490670" y="2381250"/>
            <a:ext cx="425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–1</a:t>
            </a:r>
          </a:p>
        </p:txBody>
      </p:sp>
      <p:grpSp>
        <p:nvGrpSpPr>
          <p:cNvPr id="204" name="Group 203"/>
          <p:cNvGrpSpPr/>
          <p:nvPr/>
        </p:nvGrpSpPr>
        <p:grpSpPr>
          <a:xfrm>
            <a:off x="2133365" y="2266950"/>
            <a:ext cx="468320" cy="547243"/>
            <a:chOff x="1713248" y="3409950"/>
            <a:chExt cx="468320" cy="547243"/>
          </a:xfrm>
        </p:grpSpPr>
        <p:sp>
          <p:nvSpPr>
            <p:cNvPr id="205" name="Rectangle 204"/>
            <p:cNvSpPr/>
            <p:nvPr/>
          </p:nvSpPr>
          <p:spPr>
            <a:xfrm>
              <a:off x="1718546" y="3649416"/>
              <a:ext cx="3340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1748610" y="3673774"/>
              <a:ext cx="2686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1713248" y="3409950"/>
              <a:ext cx="4683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2436585" y="2356993"/>
            <a:ext cx="425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–1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797941" y="2350185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272969" y="3054882"/>
            <a:ext cx="3340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1130842" y="3079240"/>
            <a:ext cx="59588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1111250" y="2815620"/>
            <a:ext cx="787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 – h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797941" y="2899794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2155647" y="2800350"/>
            <a:ext cx="787578" cy="547039"/>
            <a:chOff x="1713248" y="3410154"/>
            <a:chExt cx="787578" cy="547039"/>
          </a:xfrm>
        </p:grpSpPr>
        <p:sp>
          <p:nvSpPr>
            <p:cNvPr id="216" name="Rectangle 215"/>
            <p:cNvSpPr/>
            <p:nvPr/>
          </p:nvSpPr>
          <p:spPr>
            <a:xfrm>
              <a:off x="1874967" y="3649416"/>
              <a:ext cx="3340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17" name="Straight Connector 216"/>
            <p:cNvCxnSpPr/>
            <p:nvPr/>
          </p:nvCxnSpPr>
          <p:spPr>
            <a:xfrm>
              <a:off x="1731766" y="3673774"/>
              <a:ext cx="57263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1713248" y="3410154"/>
              <a:ext cx="7875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 – 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1130300" y="3396311"/>
            <a:ext cx="787578" cy="547039"/>
            <a:chOff x="1713248" y="3410154"/>
            <a:chExt cx="787578" cy="547039"/>
          </a:xfrm>
        </p:grpSpPr>
        <p:sp>
          <p:nvSpPr>
            <p:cNvPr id="220" name="Rectangle 219"/>
            <p:cNvSpPr/>
            <p:nvPr/>
          </p:nvSpPr>
          <p:spPr>
            <a:xfrm>
              <a:off x="1874967" y="3649416"/>
              <a:ext cx="3340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21" name="Straight Connector 220"/>
            <p:cNvCxnSpPr/>
            <p:nvPr/>
          </p:nvCxnSpPr>
          <p:spPr>
            <a:xfrm>
              <a:off x="1732840" y="3673774"/>
              <a:ext cx="59588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 221"/>
            <p:cNvSpPr/>
            <p:nvPr/>
          </p:nvSpPr>
          <p:spPr>
            <a:xfrm>
              <a:off x="1713248" y="3410154"/>
              <a:ext cx="7875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 – h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27" name="Rectangle 226"/>
          <p:cNvSpPr/>
          <p:nvPr/>
        </p:nvSpPr>
        <p:spPr>
          <a:xfrm>
            <a:off x="2184127" y="3392008"/>
            <a:ext cx="292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2220749" y="3644873"/>
            <a:ext cx="2748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2181163" y="3602523"/>
            <a:ext cx="25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797941" y="3483290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350039" y="4084761"/>
            <a:ext cx="321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1204569" y="4005911"/>
            <a:ext cx="716142" cy="547039"/>
            <a:chOff x="1713042" y="3410154"/>
            <a:chExt cx="716142" cy="547039"/>
          </a:xfrm>
        </p:grpSpPr>
        <p:sp>
          <p:nvSpPr>
            <p:cNvPr id="233" name="Rectangle 232"/>
            <p:cNvSpPr/>
            <p:nvPr/>
          </p:nvSpPr>
          <p:spPr>
            <a:xfrm>
              <a:off x="1713042" y="3649416"/>
              <a:ext cx="7161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 –h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34" name="Straight Connector 233"/>
            <p:cNvCxnSpPr/>
            <p:nvPr/>
          </p:nvCxnSpPr>
          <p:spPr>
            <a:xfrm>
              <a:off x="1732840" y="3673774"/>
              <a:ext cx="59588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1884754" y="3410154"/>
              <a:ext cx="4445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36" name="Rectangle 235"/>
          <p:cNvSpPr/>
          <p:nvPr/>
        </p:nvSpPr>
        <p:spPr>
          <a:xfrm>
            <a:off x="2046014" y="4001608"/>
            <a:ext cx="292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37" name="Straight Connector 236"/>
          <p:cNvCxnSpPr/>
          <p:nvPr/>
        </p:nvCxnSpPr>
        <p:spPr>
          <a:xfrm>
            <a:off x="2082636" y="4254473"/>
            <a:ext cx="2748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2048869" y="4212123"/>
            <a:ext cx="25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797960" y="4092890"/>
            <a:ext cx="354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7571187" y="1371336"/>
            <a:ext cx="1006043" cy="47762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7558972" y="1340827"/>
            <a:ext cx="1086959" cy="518292"/>
            <a:chOff x="7716816" y="1810545"/>
            <a:chExt cx="1086959" cy="518292"/>
          </a:xfrm>
        </p:grpSpPr>
        <p:grpSp>
          <p:nvGrpSpPr>
            <p:cNvPr id="170" name="Group 169"/>
            <p:cNvGrpSpPr/>
            <p:nvPr/>
          </p:nvGrpSpPr>
          <p:grpSpPr>
            <a:xfrm>
              <a:off x="7716816" y="1810545"/>
              <a:ext cx="701662" cy="518292"/>
              <a:chOff x="7716816" y="1810545"/>
              <a:chExt cx="701662" cy="518292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7897410" y="1810545"/>
                <a:ext cx="5029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  <a:sym typeface="Symbol"/>
                  </a:rPr>
                  <a:t>h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7798405" y="2063410"/>
                <a:ext cx="51381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/>
              <p:cNvSpPr/>
              <p:nvPr/>
            </p:nvSpPr>
            <p:spPr>
              <a:xfrm>
                <a:off x="7716816" y="2021060"/>
                <a:ext cx="7016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H –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h</a:t>
                </a:r>
              </a:p>
            </p:txBody>
          </p:sp>
        </p:grpSp>
        <p:sp>
          <p:nvSpPr>
            <p:cNvPr id="171" name="Rectangle 170"/>
            <p:cNvSpPr/>
            <p:nvPr/>
          </p:nvSpPr>
          <p:spPr>
            <a:xfrm>
              <a:off x="8288890" y="1886101"/>
              <a:ext cx="5148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= ?</a:t>
              </a:r>
              <a:endParaRPr lang="en-US" sz="1600" b="1" i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8" name="Rounded Rectangle 147"/>
          <p:cNvSpPr/>
          <p:nvPr/>
        </p:nvSpPr>
        <p:spPr bwMode="auto">
          <a:xfrm>
            <a:off x="3176207" y="1848648"/>
            <a:ext cx="2898791" cy="35304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54099" y="1845008"/>
            <a:ext cx="3011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ubtracting 1 on both side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4267200" y="2190750"/>
            <a:ext cx="2590800" cy="2610745"/>
            <a:chOff x="2021838" y="1277258"/>
            <a:chExt cx="2955687" cy="3069119"/>
          </a:xfrm>
        </p:grpSpPr>
        <p:sp>
          <p:nvSpPr>
            <p:cNvPr id="225" name="Isosceles Triangle 224"/>
            <p:cNvSpPr/>
            <p:nvPr/>
          </p:nvSpPr>
          <p:spPr bwMode="auto">
            <a:xfrm>
              <a:off x="2438400" y="1581150"/>
              <a:ext cx="2133600" cy="251460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6" name="Oval 225"/>
            <p:cNvSpPr/>
            <p:nvPr/>
          </p:nvSpPr>
          <p:spPr bwMode="auto">
            <a:xfrm>
              <a:off x="3048000" y="2532894"/>
              <a:ext cx="914400" cy="31901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 bwMode="auto">
            <a:xfrm>
              <a:off x="2435967" y="3867150"/>
              <a:ext cx="2138467" cy="4572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41" name="Straight Connector 240"/>
            <p:cNvCxnSpPr>
              <a:stCxn id="225" idx="0"/>
              <a:endCxn id="225" idx="3"/>
            </p:cNvCxnSpPr>
            <p:nvPr/>
          </p:nvCxnSpPr>
          <p:spPr>
            <a:xfrm>
              <a:off x="3505200" y="1581150"/>
              <a:ext cx="0" cy="2514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26" idx="2"/>
              <a:endCxn id="226" idx="6"/>
            </p:cNvCxnSpPr>
            <p:nvPr/>
          </p:nvCxnSpPr>
          <p:spPr>
            <a:xfrm>
              <a:off x="3048000" y="2692400"/>
              <a:ext cx="914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3331421" y="127725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180978" y="391795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510934" y="389838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336524" y="4038600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710834" y="3807763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941947" y="2475984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696622" y="2495550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021838" y="1504950"/>
              <a:ext cx="607061" cy="2541656"/>
              <a:chOff x="2089886" y="1631951"/>
              <a:chExt cx="607061" cy="2197723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5400000">
                <a:off x="1243591" y="2729481"/>
                <a:ext cx="2197723" cy="2663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2233500" y="2552543"/>
                <a:ext cx="463447" cy="4073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2089886" y="2593981"/>
                <a:ext cx="539043" cy="26612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/>
                  </a:rPr>
                  <a:t> H</a:t>
                </a: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2427392" y="1542401"/>
              <a:ext cx="582507" cy="1169049"/>
              <a:chOff x="2114440" y="1631951"/>
              <a:chExt cx="582507" cy="2197723"/>
            </a:xfrm>
          </p:grpSpPr>
          <p:cxnSp>
            <p:nvCxnSpPr>
              <p:cNvPr id="263" name="Straight Connector 262"/>
              <p:cNvCxnSpPr/>
              <p:nvPr/>
            </p:nvCxnSpPr>
            <p:spPr>
              <a:xfrm rot="5400000">
                <a:off x="1243591" y="2729481"/>
                <a:ext cx="2197723" cy="2663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Rectangle 263"/>
              <p:cNvSpPr/>
              <p:nvPr/>
            </p:nvSpPr>
            <p:spPr>
              <a:xfrm>
                <a:off x="2233500" y="2552543"/>
                <a:ext cx="463447" cy="4073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114440" y="2463107"/>
                <a:ext cx="539044" cy="57859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/>
                  </a:rPr>
                  <a:t> h</a:t>
                </a: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3956096" y="1418152"/>
              <a:ext cx="1021429" cy="2520241"/>
              <a:chOff x="1484143" y="1556899"/>
              <a:chExt cx="1021429" cy="2179206"/>
            </a:xfrm>
          </p:grpSpPr>
          <p:cxnSp>
            <p:nvCxnSpPr>
              <p:cNvPr id="260" name="Straight Connector 259"/>
              <p:cNvCxnSpPr/>
              <p:nvPr/>
            </p:nvCxnSpPr>
            <p:spPr>
              <a:xfrm>
                <a:off x="1484143" y="1556899"/>
                <a:ext cx="1021429" cy="2179206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Rectangle 260"/>
              <p:cNvSpPr/>
              <p:nvPr/>
            </p:nvSpPr>
            <p:spPr>
              <a:xfrm>
                <a:off x="1893312" y="2442012"/>
                <a:ext cx="228658" cy="4073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810116" y="2483449"/>
                <a:ext cx="539044" cy="26612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/>
                  </a:rPr>
                  <a:t> L</a:t>
                </a: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769186" y="1462333"/>
              <a:ext cx="617267" cy="1249116"/>
              <a:chOff x="1792534" y="1481427"/>
              <a:chExt cx="617267" cy="2348243"/>
            </a:xfrm>
          </p:grpSpPr>
          <p:cxnSp>
            <p:nvCxnSpPr>
              <p:cNvPr id="257" name="Straight Connector 256"/>
              <p:cNvCxnSpPr/>
              <p:nvPr/>
            </p:nvCxnSpPr>
            <p:spPr>
              <a:xfrm>
                <a:off x="1792534" y="1481427"/>
                <a:ext cx="548586" cy="2348243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/>
              <p:cNvSpPr/>
              <p:nvPr/>
            </p:nvSpPr>
            <p:spPr>
              <a:xfrm>
                <a:off x="1966791" y="2552543"/>
                <a:ext cx="211164" cy="4073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1870757" y="2463107"/>
                <a:ext cx="539044" cy="5785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/>
                  </a:rPr>
                  <a:t> </a:t>
                </a:r>
                <a:r>
                  <a:rPr lang="en-US" sz="1400" b="1" i="1" dirty="0" smtClean="0">
                    <a:solidFill>
                      <a:prstClr val="black"/>
                    </a:solidFill>
                    <a:latin typeface="Bookman Old Style"/>
                  </a:rPr>
                  <a:t>l</a:t>
                </a:r>
              </a:p>
            </p:txBody>
          </p:sp>
        </p:grpSp>
        <p:sp>
          <p:nvSpPr>
            <p:cNvPr id="254" name="TextBox 253"/>
            <p:cNvSpPr txBox="1"/>
            <p:nvPr/>
          </p:nvSpPr>
          <p:spPr>
            <a:xfrm>
              <a:off x="3505200" y="2423290"/>
              <a:ext cx="274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endParaRPr lang="en-US" sz="14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3582276" y="287655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O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56" name="Straight Arrow Connector 255"/>
            <p:cNvCxnSpPr/>
            <p:nvPr/>
          </p:nvCxnSpPr>
          <p:spPr>
            <a:xfrm flipH="1" flipV="1">
              <a:off x="3540081" y="2716931"/>
              <a:ext cx="164097" cy="24216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Rectangle 272"/>
          <p:cNvSpPr/>
          <p:nvPr/>
        </p:nvSpPr>
        <p:spPr>
          <a:xfrm>
            <a:off x="348855" y="2394292"/>
            <a:ext cx="321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348855" y="2928900"/>
            <a:ext cx="321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348855" y="3474447"/>
            <a:ext cx="321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/>
              <p:cNvSpPr/>
              <p:nvPr/>
            </p:nvSpPr>
            <p:spPr>
              <a:xfrm>
                <a:off x="509750" y="378575"/>
                <a:ext cx="8100850" cy="1229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indent="-400050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Q. A hollow cone is cut by a plane parallel to the base and the 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upper portion is removed. If the curved surface of the remainder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of 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the curved surface of the whole cone, find the ratio of the line-segment </a:t>
                </a:r>
              </a:p>
              <a:p>
                <a:pPr marL="400050" indent="-400050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into which the cone’s altitude is divided by the plane.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" y="378575"/>
                <a:ext cx="8100850" cy="1229439"/>
              </a:xfrm>
              <a:prstGeom prst="rect">
                <a:avLst/>
              </a:prstGeom>
              <a:blipFill rotWithShape="1">
                <a:blip r:embed="rId2"/>
                <a:stretch>
                  <a:fillRect l="-451" t="-1485" r="-677" b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Rectangle 276"/>
          <p:cNvSpPr/>
          <p:nvPr/>
        </p:nvSpPr>
        <p:spPr>
          <a:xfrm>
            <a:off x="438150" y="1722656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animBg="1"/>
      <p:bldP spid="203" grpId="0"/>
      <p:bldP spid="208" grpId="0"/>
      <p:bldP spid="209" grpId="0"/>
      <p:bldP spid="211" grpId="0"/>
      <p:bldP spid="213" grpId="0"/>
      <p:bldP spid="214" grpId="0"/>
      <p:bldP spid="227" grpId="0"/>
      <p:bldP spid="229" grpId="0"/>
      <p:bldP spid="230" grpId="0"/>
      <p:bldP spid="231" grpId="0"/>
      <p:bldP spid="236" grpId="0"/>
      <p:bldP spid="238" grpId="0"/>
      <p:bldP spid="239" grpId="0"/>
      <p:bldP spid="148" grpId="0" animBg="1"/>
      <p:bldP spid="148" grpId="1" animBg="1"/>
      <p:bldP spid="149" grpId="0"/>
      <p:bldP spid="149" grpId="1"/>
      <p:bldP spid="273" grpId="0"/>
      <p:bldP spid="274" grpId="0"/>
      <p:bldP spid="27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Thank You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8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629400" y="1031170"/>
            <a:ext cx="1905000" cy="1513607"/>
            <a:chOff x="5334000" y="2163043"/>
            <a:chExt cx="1905000" cy="1513607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0" y="2286000"/>
              <a:ext cx="1905000" cy="1390650"/>
              <a:chOff x="1219200" y="2286000"/>
              <a:chExt cx="1905000" cy="139065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19200" y="3219450"/>
                <a:ext cx="1905000" cy="4572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Isosceles Triangle 2"/>
              <p:cNvSpPr/>
              <p:nvPr/>
            </p:nvSpPr>
            <p:spPr>
              <a:xfrm>
                <a:off x="1219200" y="2286000"/>
                <a:ext cx="1905000" cy="1154261"/>
              </a:xfrm>
              <a:custGeom>
                <a:avLst/>
                <a:gdLst>
                  <a:gd name="connsiteX0" fmla="*/ 0 w 1905000"/>
                  <a:gd name="connsiteY0" fmla="*/ 2087711 h 2087711"/>
                  <a:gd name="connsiteX1" fmla="*/ 952500 w 1905000"/>
                  <a:gd name="connsiteY1" fmla="*/ 0 h 2087711"/>
                  <a:gd name="connsiteX2" fmla="*/ 1905000 w 1905000"/>
                  <a:gd name="connsiteY2" fmla="*/ 2087711 h 2087711"/>
                  <a:gd name="connsiteX3" fmla="*/ 0 w 1905000"/>
                  <a:gd name="connsiteY3" fmla="*/ 2087711 h 2087711"/>
                  <a:gd name="connsiteX0" fmla="*/ 0 w 1905000"/>
                  <a:gd name="connsiteY0" fmla="*/ 2087711 h 2179151"/>
                  <a:gd name="connsiteX1" fmla="*/ 952500 w 1905000"/>
                  <a:gd name="connsiteY1" fmla="*/ 0 h 2179151"/>
                  <a:gd name="connsiteX2" fmla="*/ 1905000 w 1905000"/>
                  <a:gd name="connsiteY2" fmla="*/ 2087711 h 2179151"/>
                  <a:gd name="connsiteX3" fmla="*/ 91440 w 1905000"/>
                  <a:gd name="connsiteY3" fmla="*/ 2179151 h 2179151"/>
                  <a:gd name="connsiteX0" fmla="*/ 0 w 1905000"/>
                  <a:gd name="connsiteY0" fmla="*/ 2087711 h 2087711"/>
                  <a:gd name="connsiteX1" fmla="*/ 952500 w 1905000"/>
                  <a:gd name="connsiteY1" fmla="*/ 0 h 2087711"/>
                  <a:gd name="connsiteX2" fmla="*/ 1905000 w 1905000"/>
                  <a:gd name="connsiteY2" fmla="*/ 2087711 h 2087711"/>
                  <a:gd name="connsiteX0" fmla="*/ 0 w 1905000"/>
                  <a:gd name="connsiteY0" fmla="*/ 2087711 h 2087711"/>
                  <a:gd name="connsiteX1" fmla="*/ 519113 w 1905000"/>
                  <a:gd name="connsiteY1" fmla="*/ 933450 h 2087711"/>
                  <a:gd name="connsiteX2" fmla="*/ 952500 w 1905000"/>
                  <a:gd name="connsiteY2" fmla="*/ 0 h 2087711"/>
                  <a:gd name="connsiteX3" fmla="*/ 1905000 w 1905000"/>
                  <a:gd name="connsiteY3" fmla="*/ 2087711 h 2087711"/>
                  <a:gd name="connsiteX0" fmla="*/ 0 w 1905000"/>
                  <a:gd name="connsiteY0" fmla="*/ 2087711 h 2087711"/>
                  <a:gd name="connsiteX1" fmla="*/ 519113 w 1905000"/>
                  <a:gd name="connsiteY1" fmla="*/ 933450 h 2087711"/>
                  <a:gd name="connsiteX2" fmla="*/ 952500 w 1905000"/>
                  <a:gd name="connsiteY2" fmla="*/ 0 h 2087711"/>
                  <a:gd name="connsiteX3" fmla="*/ 1378744 w 1905000"/>
                  <a:gd name="connsiteY3" fmla="*/ 935831 h 2087711"/>
                  <a:gd name="connsiteX4" fmla="*/ 1905000 w 1905000"/>
                  <a:gd name="connsiteY4" fmla="*/ 2087711 h 2087711"/>
                  <a:gd name="connsiteX0" fmla="*/ 0 w 1905000"/>
                  <a:gd name="connsiteY0" fmla="*/ 1154261 h 1154261"/>
                  <a:gd name="connsiteX1" fmla="*/ 519113 w 1905000"/>
                  <a:gd name="connsiteY1" fmla="*/ 0 h 1154261"/>
                  <a:gd name="connsiteX2" fmla="*/ 1378744 w 1905000"/>
                  <a:gd name="connsiteY2" fmla="*/ 2381 h 1154261"/>
                  <a:gd name="connsiteX3" fmla="*/ 1905000 w 1905000"/>
                  <a:gd name="connsiteY3" fmla="*/ 1154261 h 115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0" h="1154261">
                    <a:moveTo>
                      <a:pt x="0" y="1154261"/>
                    </a:moveTo>
                    <a:lnTo>
                      <a:pt x="519113" y="0"/>
                    </a:lnTo>
                    <a:lnTo>
                      <a:pt x="1378744" y="2381"/>
                    </a:lnTo>
                    <a:lnTo>
                      <a:pt x="1905000" y="1154261"/>
                    </a:lnTo>
                  </a:path>
                </a:pathLst>
              </a:cu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7"/>
              <p:cNvSpPr/>
              <p:nvPr/>
            </p:nvSpPr>
            <p:spPr>
              <a:xfrm>
                <a:off x="1219200" y="3219450"/>
                <a:ext cx="1905000" cy="228600"/>
              </a:xfrm>
              <a:custGeom>
                <a:avLst/>
                <a:gdLst>
                  <a:gd name="connsiteX0" fmla="*/ 0 w 1905000"/>
                  <a:gd name="connsiteY0" fmla="*/ 228600 h 457200"/>
                  <a:gd name="connsiteX1" fmla="*/ 952500 w 1905000"/>
                  <a:gd name="connsiteY1" fmla="*/ 0 h 457200"/>
                  <a:gd name="connsiteX2" fmla="*/ 1905000 w 1905000"/>
                  <a:gd name="connsiteY2" fmla="*/ 228600 h 457200"/>
                  <a:gd name="connsiteX3" fmla="*/ 952500 w 1905000"/>
                  <a:gd name="connsiteY3" fmla="*/ 457200 h 457200"/>
                  <a:gd name="connsiteX4" fmla="*/ 0 w 1905000"/>
                  <a:gd name="connsiteY4" fmla="*/ 228600 h 457200"/>
                  <a:gd name="connsiteX0" fmla="*/ 0 w 1905000"/>
                  <a:gd name="connsiteY0" fmla="*/ 228600 h 457200"/>
                  <a:gd name="connsiteX1" fmla="*/ 952500 w 1905000"/>
                  <a:gd name="connsiteY1" fmla="*/ 0 h 457200"/>
                  <a:gd name="connsiteX2" fmla="*/ 1905000 w 1905000"/>
                  <a:gd name="connsiteY2" fmla="*/ 228600 h 457200"/>
                  <a:gd name="connsiteX3" fmla="*/ 952500 w 1905000"/>
                  <a:gd name="connsiteY3" fmla="*/ 457200 h 457200"/>
                  <a:gd name="connsiteX4" fmla="*/ 91440 w 1905000"/>
                  <a:gd name="connsiteY4" fmla="*/ 320040 h 457200"/>
                  <a:gd name="connsiteX0" fmla="*/ 0 w 1905000"/>
                  <a:gd name="connsiteY0" fmla="*/ 228600 h 457200"/>
                  <a:gd name="connsiteX1" fmla="*/ 952500 w 1905000"/>
                  <a:gd name="connsiteY1" fmla="*/ 0 h 457200"/>
                  <a:gd name="connsiteX2" fmla="*/ 1905000 w 1905000"/>
                  <a:gd name="connsiteY2" fmla="*/ 228600 h 457200"/>
                  <a:gd name="connsiteX3" fmla="*/ 952500 w 1905000"/>
                  <a:gd name="connsiteY3" fmla="*/ 457200 h 457200"/>
                  <a:gd name="connsiteX0" fmla="*/ 0 w 1905000"/>
                  <a:gd name="connsiteY0" fmla="*/ 228600 h 228600"/>
                  <a:gd name="connsiteX1" fmla="*/ 952500 w 1905000"/>
                  <a:gd name="connsiteY1" fmla="*/ 0 h 228600"/>
                  <a:gd name="connsiteX2" fmla="*/ 1905000 w 1905000"/>
                  <a:gd name="connsiteY2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0" h="228600">
                    <a:moveTo>
                      <a:pt x="0" y="228600"/>
                    </a:moveTo>
                    <a:cubicBezTo>
                      <a:pt x="0" y="102348"/>
                      <a:pt x="426449" y="0"/>
                      <a:pt x="952500" y="0"/>
                    </a:cubicBezTo>
                    <a:cubicBezTo>
                      <a:pt x="1478551" y="0"/>
                      <a:pt x="1905000" y="102348"/>
                      <a:pt x="1905000" y="228600"/>
                    </a:cubicBezTo>
                  </a:path>
                </a:pathLst>
              </a:custGeom>
              <a:solidFill>
                <a:srgbClr val="C00000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5857874" y="2163043"/>
              <a:ext cx="847726" cy="228600"/>
            </a:xfrm>
            <a:prstGeom prst="ellipse">
              <a:avLst/>
            </a:prstGeom>
            <a:solidFill>
              <a:srgbClr val="66262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Oval 30"/>
          <p:cNvSpPr/>
          <p:nvPr/>
        </p:nvSpPr>
        <p:spPr>
          <a:xfrm>
            <a:off x="7154467" y="1031170"/>
            <a:ext cx="847726" cy="228600"/>
          </a:xfrm>
          <a:prstGeom prst="ellipse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629400" y="2087577"/>
            <a:ext cx="1905000" cy="457200"/>
          </a:xfrm>
          <a:prstGeom prst="ellipse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629400" y="1150232"/>
            <a:ext cx="1905000" cy="1390650"/>
            <a:chOff x="1219200" y="2286000"/>
            <a:chExt cx="1905000" cy="1390650"/>
          </a:xfrm>
          <a:solidFill>
            <a:srgbClr val="66FFFF"/>
          </a:solidFill>
        </p:grpSpPr>
        <p:sp>
          <p:nvSpPr>
            <p:cNvPr id="36" name="Oval 35"/>
            <p:cNvSpPr/>
            <p:nvPr/>
          </p:nvSpPr>
          <p:spPr>
            <a:xfrm>
              <a:off x="1219200" y="3219450"/>
              <a:ext cx="1905000" cy="45720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Isosceles Triangle 2"/>
            <p:cNvSpPr/>
            <p:nvPr/>
          </p:nvSpPr>
          <p:spPr>
            <a:xfrm>
              <a:off x="1219200" y="2286000"/>
              <a:ext cx="1905000" cy="1154261"/>
            </a:xfrm>
            <a:custGeom>
              <a:avLst/>
              <a:gdLst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  <a:gd name="connsiteX3" fmla="*/ 0 w 1905000"/>
                <a:gd name="connsiteY3" fmla="*/ 2087711 h 2087711"/>
                <a:gd name="connsiteX0" fmla="*/ 0 w 1905000"/>
                <a:gd name="connsiteY0" fmla="*/ 2087711 h 2179151"/>
                <a:gd name="connsiteX1" fmla="*/ 952500 w 1905000"/>
                <a:gd name="connsiteY1" fmla="*/ 0 h 2179151"/>
                <a:gd name="connsiteX2" fmla="*/ 1905000 w 1905000"/>
                <a:gd name="connsiteY2" fmla="*/ 2087711 h 2179151"/>
                <a:gd name="connsiteX3" fmla="*/ 91440 w 1905000"/>
                <a:gd name="connsiteY3" fmla="*/ 2179151 h 2179151"/>
                <a:gd name="connsiteX0" fmla="*/ 0 w 1905000"/>
                <a:gd name="connsiteY0" fmla="*/ 2087711 h 2087711"/>
                <a:gd name="connsiteX1" fmla="*/ 952500 w 1905000"/>
                <a:gd name="connsiteY1" fmla="*/ 0 h 2087711"/>
                <a:gd name="connsiteX2" fmla="*/ 1905000 w 1905000"/>
                <a:gd name="connsiteY2" fmla="*/ 2087711 h 2087711"/>
                <a:gd name="connsiteX0" fmla="*/ 0 w 1905000"/>
                <a:gd name="connsiteY0" fmla="*/ 2087711 h 2087711"/>
                <a:gd name="connsiteX1" fmla="*/ 519113 w 1905000"/>
                <a:gd name="connsiteY1" fmla="*/ 933450 h 2087711"/>
                <a:gd name="connsiteX2" fmla="*/ 952500 w 1905000"/>
                <a:gd name="connsiteY2" fmla="*/ 0 h 2087711"/>
                <a:gd name="connsiteX3" fmla="*/ 1905000 w 1905000"/>
                <a:gd name="connsiteY3" fmla="*/ 2087711 h 2087711"/>
                <a:gd name="connsiteX0" fmla="*/ 0 w 1905000"/>
                <a:gd name="connsiteY0" fmla="*/ 2087711 h 2087711"/>
                <a:gd name="connsiteX1" fmla="*/ 519113 w 1905000"/>
                <a:gd name="connsiteY1" fmla="*/ 933450 h 2087711"/>
                <a:gd name="connsiteX2" fmla="*/ 952500 w 1905000"/>
                <a:gd name="connsiteY2" fmla="*/ 0 h 2087711"/>
                <a:gd name="connsiteX3" fmla="*/ 1378744 w 1905000"/>
                <a:gd name="connsiteY3" fmla="*/ 935831 h 2087711"/>
                <a:gd name="connsiteX4" fmla="*/ 1905000 w 1905000"/>
                <a:gd name="connsiteY4" fmla="*/ 2087711 h 2087711"/>
                <a:gd name="connsiteX0" fmla="*/ 0 w 1905000"/>
                <a:gd name="connsiteY0" fmla="*/ 1154261 h 1154261"/>
                <a:gd name="connsiteX1" fmla="*/ 519113 w 1905000"/>
                <a:gd name="connsiteY1" fmla="*/ 0 h 1154261"/>
                <a:gd name="connsiteX2" fmla="*/ 1378744 w 1905000"/>
                <a:gd name="connsiteY2" fmla="*/ 2381 h 1154261"/>
                <a:gd name="connsiteX3" fmla="*/ 1905000 w 1905000"/>
                <a:gd name="connsiteY3" fmla="*/ 1154261 h 1154261"/>
                <a:gd name="connsiteX0" fmla="*/ 0 w 1905000"/>
                <a:gd name="connsiteY0" fmla="*/ 1154261 h 1154261"/>
                <a:gd name="connsiteX1" fmla="*/ 519113 w 1905000"/>
                <a:gd name="connsiteY1" fmla="*/ 0 h 1154261"/>
                <a:gd name="connsiteX2" fmla="*/ 1378744 w 1905000"/>
                <a:gd name="connsiteY2" fmla="*/ 2381 h 1154261"/>
                <a:gd name="connsiteX3" fmla="*/ 1905000 w 1905000"/>
                <a:gd name="connsiteY3" fmla="*/ 1154261 h 1154261"/>
                <a:gd name="connsiteX0" fmla="*/ 0 w 1905000"/>
                <a:gd name="connsiteY0" fmla="*/ 1154261 h 1154261"/>
                <a:gd name="connsiteX1" fmla="*/ 519113 w 1905000"/>
                <a:gd name="connsiteY1" fmla="*/ 0 h 1154261"/>
                <a:gd name="connsiteX2" fmla="*/ 1378744 w 1905000"/>
                <a:gd name="connsiteY2" fmla="*/ 2381 h 1154261"/>
                <a:gd name="connsiteX3" fmla="*/ 1905000 w 1905000"/>
                <a:gd name="connsiteY3" fmla="*/ 1154261 h 1154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154261">
                  <a:moveTo>
                    <a:pt x="0" y="1154261"/>
                  </a:moveTo>
                  <a:lnTo>
                    <a:pt x="519113" y="0"/>
                  </a:lnTo>
                  <a:cubicBezTo>
                    <a:pt x="526257" y="76994"/>
                    <a:pt x="1139825" y="201612"/>
                    <a:pt x="1378744" y="2381"/>
                  </a:cubicBezTo>
                  <a:lnTo>
                    <a:pt x="1905000" y="1154261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516142" y="1280941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Curved surface area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35467" y="1280941"/>
            <a:ext cx="295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54542" y="1276350"/>
            <a:ext cx="120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+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4555" y="1847265"/>
            <a:ext cx="21185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surface area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27505" y="1847265"/>
            <a:ext cx="295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84680" y="1842674"/>
            <a:ext cx="1714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A(two circular    </a:t>
            </a:r>
          </a:p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surfaces)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07105" y="1847265"/>
            <a:ext cx="295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38880" y="1847265"/>
            <a:ext cx="1905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C.S.A. 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27506" y="2690396"/>
            <a:ext cx="295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22780" y="2690396"/>
            <a:ext cx="12144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+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27730" y="2690396"/>
            <a:ext cx="1385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+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41980" y="2690396"/>
            <a:ext cx="295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96595" y="3337511"/>
            <a:ext cx="1012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27505" y="3337511"/>
            <a:ext cx="295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838655" y="3222625"/>
            <a:ext cx="308416" cy="568325"/>
            <a:chOff x="3815430" y="3988802"/>
            <a:chExt cx="308416" cy="568325"/>
          </a:xfrm>
        </p:grpSpPr>
        <p:sp>
          <p:nvSpPr>
            <p:cNvPr id="55" name="Rectangle 54"/>
            <p:cNvSpPr/>
            <p:nvPr/>
          </p:nvSpPr>
          <p:spPr>
            <a:xfrm>
              <a:off x="3829922" y="3988802"/>
              <a:ext cx="293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15430" y="4218573"/>
              <a:ext cx="3084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848868" y="427772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3119643" y="3337511"/>
            <a:ext cx="300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79980" y="3337511"/>
            <a:ext cx="2020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+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)h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3509965" y="396965"/>
            <a:ext cx="2569004" cy="657396"/>
            <a:chOff x="1947" y="145"/>
            <a:chExt cx="3350" cy="529"/>
          </a:xfrm>
        </p:grpSpPr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1947" y="145"/>
              <a:ext cx="3113" cy="529"/>
            </a:xfrm>
            <a:prstGeom prst="rect">
              <a:avLst/>
            </a:prstGeom>
            <a:solidFill>
              <a:srgbClr val="66FFFF"/>
            </a:solidFill>
            <a:ln w="19050" cmpd="dbl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2" name="Text Box 5"/>
            <p:cNvSpPr txBox="1">
              <a:spLocks noChangeArrowheads="1"/>
            </p:cNvSpPr>
            <p:nvPr/>
          </p:nvSpPr>
          <p:spPr bwMode="auto">
            <a:xfrm>
              <a:off x="1979" y="161"/>
              <a:ext cx="3318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5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Formulae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29401" y="1030376"/>
            <a:ext cx="1905000" cy="1509712"/>
            <a:chOff x="6256733" y="3257550"/>
            <a:chExt cx="1905000" cy="1509712"/>
          </a:xfrm>
        </p:grpSpPr>
        <p:sp>
          <p:nvSpPr>
            <p:cNvPr id="63" name="Oval 62"/>
            <p:cNvSpPr/>
            <p:nvPr/>
          </p:nvSpPr>
          <p:spPr>
            <a:xfrm>
              <a:off x="6781800" y="3257550"/>
              <a:ext cx="847726" cy="228600"/>
            </a:xfrm>
            <a:prstGeom prst="ellipse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256733" y="3376612"/>
              <a:ext cx="1905000" cy="1390650"/>
              <a:chOff x="1219200" y="2286000"/>
              <a:chExt cx="1905000" cy="1390650"/>
            </a:xfrm>
            <a:solidFill>
              <a:srgbClr val="66FFFF"/>
            </a:solidFill>
          </p:grpSpPr>
          <p:sp>
            <p:nvSpPr>
              <p:cNvPr id="65" name="Oval 64"/>
              <p:cNvSpPr/>
              <p:nvPr/>
            </p:nvSpPr>
            <p:spPr>
              <a:xfrm>
                <a:off x="1219200" y="3219450"/>
                <a:ext cx="1905000" cy="4572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Isosceles Triangle 2"/>
              <p:cNvSpPr/>
              <p:nvPr/>
            </p:nvSpPr>
            <p:spPr>
              <a:xfrm>
                <a:off x="1219200" y="2286000"/>
                <a:ext cx="1905000" cy="1154261"/>
              </a:xfrm>
              <a:custGeom>
                <a:avLst/>
                <a:gdLst>
                  <a:gd name="connsiteX0" fmla="*/ 0 w 1905000"/>
                  <a:gd name="connsiteY0" fmla="*/ 2087711 h 2087711"/>
                  <a:gd name="connsiteX1" fmla="*/ 952500 w 1905000"/>
                  <a:gd name="connsiteY1" fmla="*/ 0 h 2087711"/>
                  <a:gd name="connsiteX2" fmla="*/ 1905000 w 1905000"/>
                  <a:gd name="connsiteY2" fmla="*/ 2087711 h 2087711"/>
                  <a:gd name="connsiteX3" fmla="*/ 0 w 1905000"/>
                  <a:gd name="connsiteY3" fmla="*/ 2087711 h 2087711"/>
                  <a:gd name="connsiteX0" fmla="*/ 0 w 1905000"/>
                  <a:gd name="connsiteY0" fmla="*/ 2087711 h 2179151"/>
                  <a:gd name="connsiteX1" fmla="*/ 952500 w 1905000"/>
                  <a:gd name="connsiteY1" fmla="*/ 0 h 2179151"/>
                  <a:gd name="connsiteX2" fmla="*/ 1905000 w 1905000"/>
                  <a:gd name="connsiteY2" fmla="*/ 2087711 h 2179151"/>
                  <a:gd name="connsiteX3" fmla="*/ 91440 w 1905000"/>
                  <a:gd name="connsiteY3" fmla="*/ 2179151 h 2179151"/>
                  <a:gd name="connsiteX0" fmla="*/ 0 w 1905000"/>
                  <a:gd name="connsiteY0" fmla="*/ 2087711 h 2087711"/>
                  <a:gd name="connsiteX1" fmla="*/ 952500 w 1905000"/>
                  <a:gd name="connsiteY1" fmla="*/ 0 h 2087711"/>
                  <a:gd name="connsiteX2" fmla="*/ 1905000 w 1905000"/>
                  <a:gd name="connsiteY2" fmla="*/ 2087711 h 2087711"/>
                  <a:gd name="connsiteX0" fmla="*/ 0 w 1905000"/>
                  <a:gd name="connsiteY0" fmla="*/ 2087711 h 2087711"/>
                  <a:gd name="connsiteX1" fmla="*/ 519113 w 1905000"/>
                  <a:gd name="connsiteY1" fmla="*/ 933450 h 2087711"/>
                  <a:gd name="connsiteX2" fmla="*/ 952500 w 1905000"/>
                  <a:gd name="connsiteY2" fmla="*/ 0 h 2087711"/>
                  <a:gd name="connsiteX3" fmla="*/ 1905000 w 1905000"/>
                  <a:gd name="connsiteY3" fmla="*/ 2087711 h 2087711"/>
                  <a:gd name="connsiteX0" fmla="*/ 0 w 1905000"/>
                  <a:gd name="connsiteY0" fmla="*/ 2087711 h 2087711"/>
                  <a:gd name="connsiteX1" fmla="*/ 519113 w 1905000"/>
                  <a:gd name="connsiteY1" fmla="*/ 933450 h 2087711"/>
                  <a:gd name="connsiteX2" fmla="*/ 952500 w 1905000"/>
                  <a:gd name="connsiteY2" fmla="*/ 0 h 2087711"/>
                  <a:gd name="connsiteX3" fmla="*/ 1378744 w 1905000"/>
                  <a:gd name="connsiteY3" fmla="*/ 935831 h 2087711"/>
                  <a:gd name="connsiteX4" fmla="*/ 1905000 w 1905000"/>
                  <a:gd name="connsiteY4" fmla="*/ 2087711 h 2087711"/>
                  <a:gd name="connsiteX0" fmla="*/ 0 w 1905000"/>
                  <a:gd name="connsiteY0" fmla="*/ 1154261 h 1154261"/>
                  <a:gd name="connsiteX1" fmla="*/ 519113 w 1905000"/>
                  <a:gd name="connsiteY1" fmla="*/ 0 h 1154261"/>
                  <a:gd name="connsiteX2" fmla="*/ 1378744 w 1905000"/>
                  <a:gd name="connsiteY2" fmla="*/ 2381 h 1154261"/>
                  <a:gd name="connsiteX3" fmla="*/ 1905000 w 1905000"/>
                  <a:gd name="connsiteY3" fmla="*/ 1154261 h 1154261"/>
                  <a:gd name="connsiteX0" fmla="*/ 0 w 1905000"/>
                  <a:gd name="connsiteY0" fmla="*/ 1154261 h 1154261"/>
                  <a:gd name="connsiteX1" fmla="*/ 519113 w 1905000"/>
                  <a:gd name="connsiteY1" fmla="*/ 0 h 1154261"/>
                  <a:gd name="connsiteX2" fmla="*/ 1378744 w 1905000"/>
                  <a:gd name="connsiteY2" fmla="*/ 2381 h 1154261"/>
                  <a:gd name="connsiteX3" fmla="*/ 1905000 w 1905000"/>
                  <a:gd name="connsiteY3" fmla="*/ 1154261 h 1154261"/>
                  <a:gd name="connsiteX0" fmla="*/ 0 w 1905000"/>
                  <a:gd name="connsiteY0" fmla="*/ 1154261 h 1154261"/>
                  <a:gd name="connsiteX1" fmla="*/ 519113 w 1905000"/>
                  <a:gd name="connsiteY1" fmla="*/ 0 h 1154261"/>
                  <a:gd name="connsiteX2" fmla="*/ 1378744 w 1905000"/>
                  <a:gd name="connsiteY2" fmla="*/ 2381 h 1154261"/>
                  <a:gd name="connsiteX3" fmla="*/ 1905000 w 1905000"/>
                  <a:gd name="connsiteY3" fmla="*/ 1154261 h 115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0" h="1154261">
                    <a:moveTo>
                      <a:pt x="0" y="1154261"/>
                    </a:moveTo>
                    <a:lnTo>
                      <a:pt x="519113" y="0"/>
                    </a:lnTo>
                    <a:cubicBezTo>
                      <a:pt x="526257" y="76994"/>
                      <a:pt x="1139825" y="201612"/>
                      <a:pt x="1378744" y="2381"/>
                    </a:cubicBezTo>
                    <a:lnTo>
                      <a:pt x="1905000" y="1154261"/>
                    </a:lnTo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0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3" animBg="1"/>
      <p:bldP spid="31" grpId="4" animBg="1"/>
      <p:bldP spid="31" grpId="5" animBg="1"/>
      <p:bldP spid="32" grpId="3" animBg="1"/>
      <p:bldP spid="32" grpId="4" animBg="1"/>
      <p:bldP spid="32" grpId="5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9243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Frustum of Cone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6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68"/>
          <p:cNvSpPr/>
          <p:nvPr/>
        </p:nvSpPr>
        <p:spPr>
          <a:xfrm>
            <a:off x="7464625" y="1504097"/>
            <a:ext cx="215053" cy="4532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3130430" y="1861829"/>
            <a:ext cx="160646" cy="1548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4522222" y="1850676"/>
            <a:ext cx="382582" cy="2114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936541" y="4692399"/>
            <a:ext cx="3591867" cy="261957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81956" y="1392308"/>
            <a:ext cx="1703586" cy="38211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026868" y="1843451"/>
            <a:ext cx="192457" cy="2114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3531258" y="1850585"/>
            <a:ext cx="190551" cy="19918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30248" y="955175"/>
            <a:ext cx="1703586" cy="37087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253959" y="1809314"/>
            <a:ext cx="175696" cy="2266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72932" y="704183"/>
            <a:ext cx="3271763" cy="2145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302936" y="455996"/>
            <a:ext cx="6223974" cy="2124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49195" y="447197"/>
            <a:ext cx="702032" cy="2299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684327" y="209073"/>
            <a:ext cx="752672" cy="2299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18372" y="200948"/>
            <a:ext cx="5796111" cy="2299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33350"/>
            <a:ext cx="7552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drinking glass is in the shape of a frustum of a cone of height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14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cm. The diameters of its two circular ends are 4 cm and 2 cm.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Find the capacity of the glass.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965007"/>
            <a:ext cx="415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174" y="96500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2578" y="965007"/>
            <a:ext cx="3079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3050" y="965007"/>
            <a:ext cx="756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663" y="949339"/>
            <a:ext cx="660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1409454"/>
            <a:ext cx="4129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9166" y="140945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2095" y="1409454"/>
            <a:ext cx="3079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62121" y="1409454"/>
            <a:ext cx="7528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24" y="1753305"/>
            <a:ext cx="23812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Volume of frustum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84225" y="175330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63738" y="1753305"/>
            <a:ext cx="642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91598" y="1753305"/>
            <a:ext cx="18682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pt-BR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pt-BR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pt-BR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pt-BR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pt-BR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+ r</a:t>
            </a:r>
            <a:r>
              <a:rPr lang="pt-BR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pt-BR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pt-BR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84225" y="229527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31925" y="229527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38350" y="229527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35205" y="2295277"/>
            <a:ext cx="5536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63013" y="2295277"/>
            <a:ext cx="5070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484225" y="331937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93953" y="331937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31164" y="331937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68700" y="3319371"/>
            <a:ext cx="5536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69137" y="331937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06673" y="3319371"/>
            <a:ext cx="5536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73863" y="3125748"/>
            <a:ext cx="348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  <a:endParaRPr lang="en-US" sz="1200" b="1" baseline="-25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962911" y="3416447"/>
            <a:ext cx="227123" cy="16472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484225" y="4268019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63500" y="428114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90129" y="4279047"/>
            <a:ext cx="1464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102.67 cm</a:t>
            </a:r>
            <a:r>
              <a: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777404" y="4176847"/>
            <a:ext cx="561345" cy="562461"/>
            <a:chOff x="3703130" y="4004677"/>
            <a:chExt cx="561345" cy="562461"/>
          </a:xfrm>
        </p:grpSpPr>
        <p:sp>
          <p:nvSpPr>
            <p:cNvPr id="50" name="Rectangle 49"/>
            <p:cNvSpPr/>
            <p:nvPr/>
          </p:nvSpPr>
          <p:spPr>
            <a:xfrm>
              <a:off x="3703130" y="4004677"/>
              <a:ext cx="56134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308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55202" y="4243973"/>
              <a:ext cx="41192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755202" y="4277727"/>
              <a:ext cx="4428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760467" y="1662847"/>
            <a:ext cx="416919" cy="558651"/>
            <a:chOff x="3775343" y="4008487"/>
            <a:chExt cx="416919" cy="558651"/>
          </a:xfrm>
        </p:grpSpPr>
        <p:sp>
          <p:nvSpPr>
            <p:cNvPr id="61" name="Rectangle 60"/>
            <p:cNvSpPr/>
            <p:nvPr/>
          </p:nvSpPr>
          <p:spPr>
            <a:xfrm>
              <a:off x="3775343" y="4008487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769985" y="2177197"/>
            <a:ext cx="416919" cy="562461"/>
            <a:chOff x="3775343" y="4004677"/>
            <a:chExt cx="416919" cy="562461"/>
          </a:xfrm>
        </p:grpSpPr>
        <p:sp>
          <p:nvSpPr>
            <p:cNvPr id="65" name="Rectangle 64"/>
            <p:cNvSpPr/>
            <p:nvPr/>
          </p:nvSpPr>
          <p:spPr>
            <a:xfrm>
              <a:off x="3775343" y="4004677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2784281" y="3217290"/>
            <a:ext cx="416919" cy="562461"/>
            <a:chOff x="3775343" y="4004677"/>
            <a:chExt cx="416919" cy="562461"/>
          </a:xfrm>
        </p:grpSpPr>
        <p:sp>
          <p:nvSpPr>
            <p:cNvPr id="69" name="Rectangle 68"/>
            <p:cNvSpPr/>
            <p:nvPr/>
          </p:nvSpPr>
          <p:spPr>
            <a:xfrm>
              <a:off x="3775343" y="4004677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312900" y="2177197"/>
            <a:ext cx="493920" cy="562461"/>
            <a:chOff x="3729924" y="4004677"/>
            <a:chExt cx="493920" cy="562461"/>
          </a:xfrm>
        </p:grpSpPr>
        <p:sp>
          <p:nvSpPr>
            <p:cNvPr id="73" name="Rectangle 72"/>
            <p:cNvSpPr/>
            <p:nvPr/>
          </p:nvSpPr>
          <p:spPr>
            <a:xfrm>
              <a:off x="3729924" y="4004677"/>
              <a:ext cx="49392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38559" y="4243973"/>
              <a:ext cx="46215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848868" y="427772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279097" y="3257180"/>
            <a:ext cx="497985" cy="562461"/>
            <a:chOff x="3738559" y="4004677"/>
            <a:chExt cx="497985" cy="562461"/>
          </a:xfrm>
        </p:grpSpPr>
        <p:sp>
          <p:nvSpPr>
            <p:cNvPr id="77" name="Rectangle 76"/>
            <p:cNvSpPr/>
            <p:nvPr/>
          </p:nvSpPr>
          <p:spPr>
            <a:xfrm>
              <a:off x="3742624" y="4004677"/>
              <a:ext cx="49392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38559" y="4243973"/>
              <a:ext cx="46215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3848868" y="427772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239695" y="874652"/>
            <a:ext cx="381204" cy="535841"/>
            <a:chOff x="3793200" y="4018115"/>
            <a:chExt cx="381204" cy="535841"/>
          </a:xfrm>
        </p:grpSpPr>
        <p:sp>
          <p:nvSpPr>
            <p:cNvPr id="81" name="Rectangle 80"/>
            <p:cNvSpPr/>
            <p:nvPr/>
          </p:nvSpPr>
          <p:spPr>
            <a:xfrm>
              <a:off x="3793200" y="4018115"/>
              <a:ext cx="38120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813351" y="4230791"/>
              <a:ext cx="34577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238252" y="1302486"/>
            <a:ext cx="416919" cy="557715"/>
            <a:chOff x="3775343" y="4001502"/>
            <a:chExt cx="416919" cy="557715"/>
          </a:xfrm>
        </p:grpSpPr>
        <p:sp>
          <p:nvSpPr>
            <p:cNvPr id="85" name="Rectangle 84"/>
            <p:cNvSpPr/>
            <p:nvPr/>
          </p:nvSpPr>
          <p:spPr>
            <a:xfrm>
              <a:off x="3775343" y="4001502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812258" y="4236052"/>
              <a:ext cx="35272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7554222" y="982648"/>
            <a:ext cx="5991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  <a:endParaRPr lang="en-US" sz="10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401016" y="2325787"/>
            <a:ext cx="495188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pt-BR" sz="9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  <a:endParaRPr lang="en-US" sz="9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7253376" y="1605622"/>
            <a:ext cx="5991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 cm</a:t>
            </a:r>
            <a:endParaRPr lang="en-US" sz="10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431378" y="3595943"/>
            <a:ext cx="195155" cy="1272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808218" y="2317029"/>
            <a:ext cx="60156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+ 1</a:t>
            </a:r>
            <a:r>
              <a:rPr lang="pt-BR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270381" y="2305392"/>
            <a:ext cx="9968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pt-BR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 × 1)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484225" y="281115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131925" y="281115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738350" y="281115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922505" y="2813468"/>
            <a:ext cx="5536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769985" y="2701033"/>
            <a:ext cx="416919" cy="568811"/>
            <a:chOff x="3775343" y="3998327"/>
            <a:chExt cx="416919" cy="568811"/>
          </a:xfrm>
        </p:grpSpPr>
        <p:sp>
          <p:nvSpPr>
            <p:cNvPr id="128" name="Rectangle 127"/>
            <p:cNvSpPr/>
            <p:nvPr/>
          </p:nvSpPr>
          <p:spPr>
            <a:xfrm>
              <a:off x="3775343" y="3998327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319250" y="2707383"/>
            <a:ext cx="493920" cy="562461"/>
            <a:chOff x="3729924" y="4004677"/>
            <a:chExt cx="493920" cy="562461"/>
          </a:xfrm>
        </p:grpSpPr>
        <p:sp>
          <p:nvSpPr>
            <p:cNvPr id="132" name="Rectangle 131"/>
            <p:cNvSpPr/>
            <p:nvPr/>
          </p:nvSpPr>
          <p:spPr>
            <a:xfrm>
              <a:off x="3729924" y="4004677"/>
              <a:ext cx="49392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738559" y="4243973"/>
              <a:ext cx="46215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3848868" y="427772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/>
          <p:cNvSpPr/>
          <p:nvPr/>
        </p:nvSpPr>
        <p:spPr>
          <a:xfrm>
            <a:off x="4458056" y="2813468"/>
            <a:ext cx="5070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(4</a:t>
            </a:r>
            <a:endParaRPr lang="pt-BR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711582" y="2813468"/>
            <a:ext cx="60156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+ 1</a:t>
            </a:r>
            <a:endParaRPr lang="pt-BR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5535380" y="2577402"/>
            <a:ext cx="56310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092582" y="2813468"/>
            <a:ext cx="60156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+ 2)</a:t>
            </a:r>
            <a:endParaRPr lang="pt-BR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4644764" y="3095146"/>
            <a:ext cx="87150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493750" y="379490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298601" y="3794901"/>
            <a:ext cx="5536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36726" y="379490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874262" y="3794901"/>
            <a:ext cx="3387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98697" y="379490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336233" y="3794901"/>
            <a:ext cx="3387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093933" y="379490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2784261" y="3691128"/>
            <a:ext cx="416919" cy="562461"/>
            <a:chOff x="3775343" y="4004677"/>
            <a:chExt cx="416919" cy="562461"/>
          </a:xfrm>
        </p:grpSpPr>
        <p:sp>
          <p:nvSpPr>
            <p:cNvPr id="148" name="Rectangle 147"/>
            <p:cNvSpPr/>
            <p:nvPr/>
          </p:nvSpPr>
          <p:spPr>
            <a:xfrm>
              <a:off x="3775343" y="4004677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ectangle 150"/>
          <p:cNvSpPr/>
          <p:nvPr/>
        </p:nvSpPr>
        <p:spPr>
          <a:xfrm>
            <a:off x="657223" y="4670324"/>
            <a:ext cx="41909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Capacity of the glass is 102.67 cm</a:t>
            </a:r>
            <a:r>
              <a: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210973" y="2844633"/>
            <a:ext cx="3204406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3795" y="2855529"/>
            <a:ext cx="312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v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olume of frustum of cone?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52260" y="2990418"/>
            <a:ext cx="642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42020" y="2990418"/>
            <a:ext cx="18682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(</a:t>
            </a:r>
            <a:r>
              <a:rPr lang="pt-BR" sz="15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r</a:t>
            </a:r>
            <a:r>
              <a:rPr lang="pt-BR" sz="1500" b="1" baseline="-25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1</a:t>
            </a:r>
            <a:r>
              <a:rPr lang="pt-BR" sz="1500" b="1" baseline="30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pt-BR" sz="15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+ </a:t>
            </a:r>
            <a:r>
              <a:rPr lang="pt-BR" sz="15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r</a:t>
            </a:r>
            <a:r>
              <a:rPr lang="pt-BR" sz="1500" b="1" baseline="-25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baseline="30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pt-BR" sz="15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+ r</a:t>
            </a:r>
            <a:r>
              <a:rPr lang="pt-BR" sz="1500" b="1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1</a:t>
            </a:r>
            <a:r>
              <a:rPr lang="pt-BR" sz="15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r</a:t>
            </a:r>
            <a:r>
              <a:rPr lang="pt-BR" sz="1500" b="1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pt-BR" sz="15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)</a:t>
            </a:r>
            <a:endParaRPr lang="en-US" sz="15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59149" y="2864400"/>
            <a:ext cx="416919" cy="609600"/>
            <a:chOff x="3775343" y="3972927"/>
            <a:chExt cx="416919" cy="609600"/>
          </a:xfrm>
        </p:grpSpPr>
        <p:sp>
          <p:nvSpPr>
            <p:cNvPr id="112" name="Rectangle 111"/>
            <p:cNvSpPr/>
            <p:nvPr/>
          </p:nvSpPr>
          <p:spPr>
            <a:xfrm>
              <a:off x="3775343" y="397292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373998" y="1037766"/>
            <a:ext cx="2008160" cy="1590943"/>
            <a:chOff x="6373998" y="1044969"/>
            <a:chExt cx="2008160" cy="1590943"/>
          </a:xfrm>
        </p:grpSpPr>
        <p:sp>
          <p:nvSpPr>
            <p:cNvPr id="94" name="Oval 93"/>
            <p:cNvSpPr/>
            <p:nvPr/>
          </p:nvSpPr>
          <p:spPr>
            <a:xfrm>
              <a:off x="7395932" y="2475230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373998" y="1044969"/>
              <a:ext cx="2008160" cy="1590943"/>
              <a:chOff x="6373998" y="1044969"/>
              <a:chExt cx="2008160" cy="15909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395384" y="1173675"/>
                <a:ext cx="978677" cy="1347275"/>
                <a:chOff x="7395384" y="1173675"/>
                <a:chExt cx="978677" cy="1347275"/>
              </a:xfrm>
            </p:grpSpPr>
            <p:cxnSp>
              <p:nvCxnSpPr>
                <p:cNvPr id="90" name="Straight Connector 89"/>
                <p:cNvCxnSpPr>
                  <a:stCxn id="94" idx="4"/>
                </p:cNvCxnSpPr>
                <p:nvPr/>
              </p:nvCxnSpPr>
              <p:spPr>
                <a:xfrm flipV="1">
                  <a:off x="7418792" y="1186489"/>
                  <a:ext cx="1063" cy="13344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7427871" y="1192186"/>
                  <a:ext cx="94619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Oval 92"/>
                <p:cNvSpPr/>
                <p:nvPr/>
              </p:nvSpPr>
              <p:spPr>
                <a:xfrm>
                  <a:off x="7395384" y="117367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7402146" y="2504009"/>
                  <a:ext cx="52881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6373998" y="1044969"/>
                <a:ext cx="2008160" cy="1590943"/>
                <a:chOff x="6309105" y="2680958"/>
                <a:chExt cx="2008160" cy="1590943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 flipV="1">
                  <a:off x="6309105" y="2680958"/>
                  <a:ext cx="2008160" cy="1458155"/>
                  <a:chOff x="7322820" y="1308860"/>
                  <a:chExt cx="1508760" cy="1231233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7322820" y="2297083"/>
                    <a:ext cx="1508760" cy="24301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55" name="Straight Connector 154"/>
                  <p:cNvCxnSpPr>
                    <a:stCxn id="154" idx="2"/>
                  </p:cNvCxnSpPr>
                  <p:nvPr/>
                </p:nvCxnSpPr>
                <p:spPr>
                  <a:xfrm flipV="1">
                    <a:off x="7322820" y="1308860"/>
                    <a:ext cx="321085" cy="11097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8495563" y="1308862"/>
                    <a:ext cx="330670" cy="10942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" name="Arc 2"/>
                <p:cNvSpPr/>
                <p:nvPr/>
              </p:nvSpPr>
              <p:spPr>
                <a:xfrm>
                  <a:off x="6735674" y="4002883"/>
                  <a:ext cx="1133856" cy="265176"/>
                </a:xfrm>
                <a:prstGeom prst="arc">
                  <a:avLst>
                    <a:gd name="adj1" fmla="val 21561289"/>
                    <a:gd name="adj2" fmla="val 1083880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Arc 157"/>
                <p:cNvSpPr/>
                <p:nvPr/>
              </p:nvSpPr>
              <p:spPr>
                <a:xfrm rot="10800000">
                  <a:off x="6736173" y="4006725"/>
                  <a:ext cx="1133856" cy="265176"/>
                </a:xfrm>
                <a:prstGeom prst="arc">
                  <a:avLst>
                    <a:gd name="adj1" fmla="val 21561289"/>
                    <a:gd name="adj2" fmla="val 10838803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59" name="Rectangle 158"/>
          <p:cNvSpPr/>
          <p:nvPr/>
        </p:nvSpPr>
        <p:spPr>
          <a:xfrm>
            <a:off x="4290800" y="229784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259050" y="281346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Rounded Rectangle 156"/>
          <p:cNvSpPr/>
          <p:nvPr/>
        </p:nvSpPr>
        <p:spPr bwMode="auto">
          <a:xfrm>
            <a:off x="552131" y="2791862"/>
            <a:ext cx="2648269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78033" y="2802758"/>
            <a:ext cx="2582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the radius of the top circular face be r</a:t>
            </a:r>
            <a:r>
              <a:rPr lang="en-US" sz="1600" b="1" baseline="-25000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64" name="Rounded Rectangle 163"/>
          <p:cNvSpPr/>
          <p:nvPr/>
        </p:nvSpPr>
        <p:spPr bwMode="auto">
          <a:xfrm>
            <a:off x="485338" y="2793147"/>
            <a:ext cx="2867697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57200" y="2804043"/>
            <a:ext cx="2909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the radius of the bottom circular face be r</a:t>
            </a:r>
            <a:r>
              <a:rPr lang="en-US" sz="1600" b="1" baseline="-25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846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500"/>
                            </p:stCondLst>
                            <p:childTnLst>
                              <p:par>
                                <p:cTn id="5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69" grpId="1" animBg="1"/>
      <p:bldP spid="168" grpId="0" animBg="1"/>
      <p:bldP spid="168" grpId="1" animBg="1"/>
      <p:bldP spid="162" grpId="0" animBg="1"/>
      <p:bldP spid="162" grpId="1" animBg="1"/>
      <p:bldP spid="152" grpId="0" animBg="1"/>
      <p:bldP spid="122" grpId="0" animBg="1"/>
      <p:bldP spid="122" grpId="1" animBg="1"/>
      <p:bldP spid="121" grpId="0" animBg="1"/>
      <p:bldP spid="121" grpId="1" animBg="1"/>
      <p:bldP spid="119" grpId="0" animBg="1"/>
      <p:bldP spid="119" grpId="1" animBg="1"/>
      <p:bldP spid="116" grpId="0" animBg="1"/>
      <p:bldP spid="116" grpId="1" animBg="1"/>
      <p:bldP spid="115" grpId="0" animBg="1"/>
      <p:bldP spid="115" grpId="1" animBg="1"/>
      <p:bldP spid="105" grpId="0" animBg="1"/>
      <p:bldP spid="102" grpId="0" animBg="1"/>
      <p:bldP spid="102" grpId="1" animBg="1"/>
      <p:bldP spid="92" grpId="0" animBg="1"/>
      <p:bldP spid="92" grpId="1" animBg="1"/>
      <p:bldP spid="89" grpId="0" animBg="1"/>
      <p:bldP spid="89" grpId="1" animBg="1"/>
      <p:bldP spid="88" grpId="0" animBg="1"/>
      <p:bldP spid="88" grpId="1" animBg="1"/>
      <p:bldP spid="4" grpId="0"/>
      <p:bldP spid="5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9" grpId="0"/>
      <p:bldP spid="20" grpId="0"/>
      <p:bldP spid="22" grpId="0"/>
      <p:bldP spid="24" grpId="0"/>
      <p:bldP spid="25" grpId="0"/>
      <p:bldP spid="29" grpId="0"/>
      <p:bldP spid="31" grpId="0"/>
      <p:bldP spid="32" grpId="0"/>
      <p:bldP spid="33" grpId="0"/>
      <p:bldP spid="34" grpId="0"/>
      <p:bldP spid="36" grpId="0"/>
      <p:bldP spid="38" grpId="0"/>
      <p:bldP spid="39" grpId="0"/>
      <p:bldP spid="40" grpId="0"/>
      <p:bldP spid="41" grpId="0"/>
      <p:bldP spid="43" grpId="0"/>
      <p:bldP spid="45" grpId="0"/>
      <p:bldP spid="47" grpId="0"/>
      <p:bldP spid="49" grpId="0"/>
      <p:bldP spid="95" grpId="0"/>
      <p:bldP spid="96" grpId="0"/>
      <p:bldP spid="97" grpId="0"/>
      <p:bldP spid="117" grpId="0"/>
      <p:bldP spid="120" grpId="0"/>
      <p:bldP spid="123" grpId="0"/>
      <p:bldP spid="124" grpId="0"/>
      <p:bldP spid="125" grpId="0"/>
      <p:bldP spid="126" grpId="0"/>
      <p:bldP spid="135" grpId="0"/>
      <p:bldP spid="136" grpId="0"/>
      <p:bldP spid="118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51" grpId="0"/>
      <p:bldP spid="107" grpId="0" animBg="1"/>
      <p:bldP spid="107" grpId="1" animBg="1"/>
      <p:bldP spid="108" grpId="0"/>
      <p:bldP spid="108" grpId="1"/>
      <p:bldP spid="109" grpId="0"/>
      <p:bldP spid="109" grpId="1"/>
      <p:bldP spid="110" grpId="0"/>
      <p:bldP spid="110" grpId="1"/>
      <p:bldP spid="159" grpId="0"/>
      <p:bldP spid="160" grpId="0"/>
      <p:bldP spid="157" grpId="0" animBg="1"/>
      <p:bldP spid="157" grpId="1" animBg="1"/>
      <p:bldP spid="163" grpId="0"/>
      <p:bldP spid="163" grpId="1"/>
      <p:bldP spid="164" grpId="0" animBg="1"/>
      <p:bldP spid="164" grpId="1" animBg="1"/>
      <p:bldP spid="165" grpId="0"/>
      <p:bldP spid="16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806044" y="998674"/>
            <a:ext cx="4688447" cy="2210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12491" y="748839"/>
            <a:ext cx="5971741" cy="2299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352093" y="504363"/>
            <a:ext cx="1610893" cy="2299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34066" y="504364"/>
            <a:ext cx="5034523" cy="2299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900" y="445443"/>
            <a:ext cx="7654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slant height of a frustum of a cone is 4 cm and the perimeters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circumference) of its circular ends are 18 cm and 6 cm.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curved surface area of the frustum.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5238" y="1178446"/>
            <a:ext cx="866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700" y="1194743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985" y="117844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1211" y="1178446"/>
            <a:ext cx="5741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0050" y="3758139"/>
            <a:ext cx="1016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9864" y="239288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3764489"/>
            <a:ext cx="433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baseline="-25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45622" y="239288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26622" y="1178446"/>
            <a:ext cx="760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…(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61076" y="1554689"/>
            <a:ext cx="866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0835" y="155468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13474" y="1554689"/>
            <a:ext cx="3921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95885" y="4431769"/>
            <a:ext cx="955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14578" y="443176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4813" y="4431769"/>
            <a:ext cx="433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baseline="-25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25659" y="4344343"/>
            <a:ext cx="458611" cy="513407"/>
            <a:chOff x="3906897" y="4125327"/>
            <a:chExt cx="458611" cy="513407"/>
          </a:xfrm>
        </p:grpSpPr>
        <p:sp>
          <p:nvSpPr>
            <p:cNvPr id="40" name="Rectangle 39"/>
            <p:cNvSpPr/>
            <p:nvPr/>
          </p:nvSpPr>
          <p:spPr>
            <a:xfrm>
              <a:off x="3906897" y="4125327"/>
              <a:ext cx="4586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9210" y="4352866"/>
              <a:ext cx="353530" cy="285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977791" y="4430127"/>
              <a:ext cx="302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2656364" y="3645843"/>
            <a:ext cx="497958" cy="580740"/>
            <a:chOff x="3725886" y="3972927"/>
            <a:chExt cx="497958" cy="580740"/>
          </a:xfrm>
        </p:grpSpPr>
        <p:sp>
          <p:nvSpPr>
            <p:cNvPr id="71" name="Rectangle 70"/>
            <p:cNvSpPr/>
            <p:nvPr/>
          </p:nvSpPr>
          <p:spPr>
            <a:xfrm>
              <a:off x="3729924" y="3972927"/>
              <a:ext cx="4939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25886" y="4234733"/>
              <a:ext cx="474271" cy="3189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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819995" y="4277727"/>
              <a:ext cx="3327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 flipH="1">
            <a:off x="8201026" y="1477275"/>
            <a:ext cx="457199" cy="138782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160965" y="2049490"/>
            <a:ext cx="545295" cy="253916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373998" y="1280862"/>
            <a:ext cx="2008160" cy="1590943"/>
            <a:chOff x="6373998" y="1044969"/>
            <a:chExt cx="2008160" cy="1590943"/>
          </a:xfrm>
        </p:grpSpPr>
        <p:sp>
          <p:nvSpPr>
            <p:cNvPr id="103" name="Oval 102"/>
            <p:cNvSpPr/>
            <p:nvPr/>
          </p:nvSpPr>
          <p:spPr>
            <a:xfrm>
              <a:off x="7395932" y="2475230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6373998" y="1044969"/>
              <a:ext cx="2008160" cy="1590943"/>
              <a:chOff x="6373998" y="1044969"/>
              <a:chExt cx="2008160" cy="1590943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7395384" y="1173675"/>
                <a:ext cx="978677" cy="1347275"/>
                <a:chOff x="7395384" y="1173675"/>
                <a:chExt cx="978677" cy="1347275"/>
              </a:xfrm>
            </p:grpSpPr>
            <p:cxnSp>
              <p:nvCxnSpPr>
                <p:cNvPr id="113" name="Straight Connector 112"/>
                <p:cNvCxnSpPr>
                  <a:stCxn id="103" idx="4"/>
                </p:cNvCxnSpPr>
                <p:nvPr/>
              </p:nvCxnSpPr>
              <p:spPr>
                <a:xfrm flipV="1">
                  <a:off x="7418792" y="1186489"/>
                  <a:ext cx="1063" cy="13344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7427871" y="1192186"/>
                  <a:ext cx="94619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/>
                <p:cNvSpPr/>
                <p:nvPr/>
              </p:nvSpPr>
              <p:spPr>
                <a:xfrm>
                  <a:off x="7395384" y="117367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7402146" y="2504009"/>
                  <a:ext cx="52881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/>
              <p:cNvGrpSpPr/>
              <p:nvPr/>
            </p:nvGrpSpPr>
            <p:grpSpPr>
              <a:xfrm>
                <a:off x="6373998" y="1044969"/>
                <a:ext cx="2008160" cy="1590943"/>
                <a:chOff x="6309105" y="2680958"/>
                <a:chExt cx="2008160" cy="1590943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 flipV="1">
                  <a:off x="6309105" y="2680958"/>
                  <a:ext cx="2008160" cy="1458155"/>
                  <a:chOff x="7322820" y="1308860"/>
                  <a:chExt cx="1508760" cy="1231233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7322820" y="2297083"/>
                    <a:ext cx="1508760" cy="24301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1" name="Straight Connector 110"/>
                  <p:cNvCxnSpPr>
                    <a:stCxn id="110" idx="2"/>
                  </p:cNvCxnSpPr>
                  <p:nvPr/>
                </p:nvCxnSpPr>
                <p:spPr>
                  <a:xfrm flipV="1">
                    <a:off x="7322820" y="1308860"/>
                    <a:ext cx="321085" cy="11097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8495563" y="1308862"/>
                    <a:ext cx="330670" cy="10942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Arc 107"/>
                <p:cNvSpPr/>
                <p:nvPr/>
              </p:nvSpPr>
              <p:spPr>
                <a:xfrm>
                  <a:off x="6735674" y="4002883"/>
                  <a:ext cx="1133856" cy="265176"/>
                </a:xfrm>
                <a:prstGeom prst="arc">
                  <a:avLst>
                    <a:gd name="adj1" fmla="val 21561289"/>
                    <a:gd name="adj2" fmla="val 1083880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Arc 108"/>
                <p:cNvSpPr/>
                <p:nvPr/>
              </p:nvSpPr>
              <p:spPr>
                <a:xfrm rot="10800000">
                  <a:off x="6736173" y="4006725"/>
                  <a:ext cx="1133856" cy="265176"/>
                </a:xfrm>
                <a:prstGeom prst="arc">
                  <a:avLst>
                    <a:gd name="adj1" fmla="val 21561289"/>
                    <a:gd name="adj2" fmla="val 10838803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18" name="Rounded Rectangle 117"/>
          <p:cNvSpPr/>
          <p:nvPr/>
        </p:nvSpPr>
        <p:spPr bwMode="auto">
          <a:xfrm>
            <a:off x="3321705" y="2696912"/>
            <a:ext cx="3524845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76600" y="2714158"/>
            <a:ext cx="360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curved surface area of frustum?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193281" y="2848941"/>
            <a:ext cx="531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 </a:t>
            </a:r>
            <a:r>
              <a:rPr lang="en-US" b="1" i="1" dirty="0">
                <a:solidFill>
                  <a:srgbClr val="FFFF00"/>
                </a:solidFill>
                <a:latin typeface="Bookman Old Style" pitchFamily="18" charset="0"/>
              </a:rPr>
              <a:t>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344838" y="2611703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620198" y="2908892"/>
            <a:ext cx="948124" cy="282172"/>
          </a:xfrm>
          <a:prstGeom prst="round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561828" y="2848941"/>
            <a:ext cx="1272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(</a:t>
            </a:r>
            <a:r>
              <a:rPr lang="pt-BR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r</a:t>
            </a:r>
            <a:r>
              <a:rPr lang="pt-BR" b="1" baseline="-25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1</a:t>
            </a:r>
            <a:r>
              <a:rPr lang="pt-BR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+ </a:t>
            </a:r>
            <a:r>
              <a:rPr lang="pt-BR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r</a:t>
            </a:r>
            <a:r>
              <a:rPr lang="pt-BR" b="1" baseline="-25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pt-BR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) </a:t>
            </a:r>
            <a:endParaRPr lang="en-US" b="1" i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925854" y="259571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3926376" y="1806030"/>
            <a:ext cx="1864824" cy="247934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To find : 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+ 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797280" y="1554689"/>
            <a:ext cx="760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…(ii)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91072" y="1935689"/>
            <a:ext cx="1869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Adding (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&amp; (ii)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62333" y="2392889"/>
            <a:ext cx="866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893613" y="2392889"/>
            <a:ext cx="769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50634" y="2392889"/>
            <a:ext cx="530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971747" y="239288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227440" y="2392889"/>
            <a:ext cx="3921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612043" y="285008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437801" y="285008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054512" y="2850089"/>
            <a:ext cx="866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885792" y="2850089"/>
            <a:ext cx="769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680913" y="2850089"/>
            <a:ext cx="530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274731" y="3264843"/>
            <a:ext cx="445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579531" y="3264843"/>
            <a:ext cx="10017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438400" y="326484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81512" y="3264843"/>
            <a:ext cx="530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438400" y="378353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Oval 146"/>
          <p:cNvSpPr/>
          <p:nvPr/>
        </p:nvSpPr>
        <p:spPr>
          <a:xfrm flipV="1">
            <a:off x="6373813" y="1281262"/>
            <a:ext cx="2008160" cy="287798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9" name="Arc 148"/>
          <p:cNvSpPr/>
          <p:nvPr/>
        </p:nvSpPr>
        <p:spPr>
          <a:xfrm>
            <a:off x="6800848" y="2602920"/>
            <a:ext cx="1133856" cy="265176"/>
          </a:xfrm>
          <a:prstGeom prst="arc">
            <a:avLst>
              <a:gd name="adj1" fmla="val 21561289"/>
              <a:gd name="adj2" fmla="val 10838803"/>
            </a:avLst>
          </a:prstGeom>
          <a:ln w="28575">
            <a:solidFill>
              <a:srgbClr val="0000FF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0" name="Arc 149"/>
          <p:cNvSpPr/>
          <p:nvPr/>
        </p:nvSpPr>
        <p:spPr>
          <a:xfrm rot="10800000">
            <a:off x="6801347" y="2606762"/>
            <a:ext cx="1133856" cy="265176"/>
          </a:xfrm>
          <a:prstGeom prst="arc">
            <a:avLst>
              <a:gd name="adj1" fmla="val 21561289"/>
              <a:gd name="adj2" fmla="val 10838803"/>
            </a:avLst>
          </a:prstGeom>
          <a:ln w="28575">
            <a:solidFill>
              <a:srgbClr val="0000FF"/>
            </a:solidFill>
            <a:prstDash val="soli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3685738" y="2114550"/>
            <a:ext cx="2867697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657600" y="2125446"/>
            <a:ext cx="2909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the radius of the bottom circular face be r</a:t>
            </a:r>
            <a:r>
              <a:rPr lang="en-US" sz="1600" b="1" baseline="-25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3777469" y="2038350"/>
            <a:ext cx="2648269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95621" y="2049246"/>
            <a:ext cx="2582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the radius of the top circular face be r</a:t>
            </a:r>
            <a:r>
              <a:rPr lang="en-US" sz="1600" b="1" baseline="-25000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458066" y="1186389"/>
            <a:ext cx="392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2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2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391184" y="2507623"/>
            <a:ext cx="392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2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203151" y="1243803"/>
            <a:ext cx="504175" cy="6625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018317" y="1224571"/>
            <a:ext cx="378795" cy="6625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2782328" y="3735990"/>
            <a:ext cx="227123" cy="16472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736019" y="4016019"/>
            <a:ext cx="195155" cy="1272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793277" y="2652256"/>
            <a:ext cx="65477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151439" y="3120634"/>
            <a:ext cx="25244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1982310" y="3119300"/>
            <a:ext cx="25244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844482" y="3507732"/>
            <a:ext cx="3983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12</a:t>
            </a:r>
            <a:endParaRPr lang="en-US" sz="11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67903" y="1515512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9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4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4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1" dur="4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"/>
                            </p:stCondLst>
                            <p:childTnLst>
                              <p:par>
                                <p:cTn id="4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83" grpId="0" animBg="1"/>
      <p:bldP spid="83" grpId="1" animBg="1"/>
      <p:bldP spid="82" grpId="0" animBg="1"/>
      <p:bldP spid="82" grpId="1" animBg="1"/>
      <p:bldP spid="65" grpId="0" animBg="1"/>
      <p:bldP spid="65" grpId="1" animBg="1"/>
      <p:bldP spid="65" grpId="2" animBg="1"/>
      <p:bldP spid="65" grpId="3" animBg="1"/>
      <p:bldP spid="2" grpId="0" build="p"/>
      <p:bldP spid="4" grpId="0"/>
      <p:bldP spid="5" grpId="0"/>
      <p:bldP spid="7" grpId="0"/>
      <p:bldP spid="8" grpId="0"/>
      <p:bldP spid="9" grpId="0"/>
      <p:bldP spid="10" grpId="0"/>
      <p:bldP spid="12" grpId="0"/>
      <p:bldP spid="18" grpId="0"/>
      <p:bldP spid="25" grpId="0"/>
      <p:bldP spid="26" grpId="0"/>
      <p:bldP spid="27" grpId="0"/>
      <p:bldP spid="28" grpId="0"/>
      <p:bldP spid="36" grpId="0"/>
      <p:bldP spid="37" grpId="0"/>
      <p:bldP spid="38" grpId="0"/>
      <p:bldP spid="85" grpId="0" animBg="1"/>
      <p:bldP spid="118" grpId="0" animBg="1"/>
      <p:bldP spid="118" grpId="1" animBg="1"/>
      <p:bldP spid="119" grpId="0"/>
      <p:bldP spid="119" grpId="1"/>
      <p:bldP spid="120" grpId="0"/>
      <p:bldP spid="120" grpId="1"/>
      <p:bldP spid="122" grpId="0"/>
      <p:bldP spid="122" grpId="1"/>
      <p:bldP spid="123" grpId="0" animBg="1"/>
      <p:bldP spid="123" grpId="1" animBg="1"/>
      <p:bldP spid="121" grpId="0"/>
      <p:bldP spid="121" grpId="1"/>
      <p:bldP spid="124" grpId="0"/>
      <p:bldP spid="124" grpId="1"/>
      <p:bldP spid="125" grpId="0" animBg="1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42" grpId="0"/>
      <p:bldP spid="143" grpId="0"/>
      <p:bldP spid="144" grpId="0"/>
      <p:bldP spid="145" grpId="0"/>
      <p:bldP spid="146" grpId="0"/>
      <p:bldP spid="147" grpId="0" animBg="1"/>
      <p:bldP spid="147" grpId="1" animBg="1"/>
      <p:bldP spid="147" grpId="2" animBg="1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76" grpId="0" animBg="1"/>
      <p:bldP spid="76" grpId="1" animBg="1"/>
      <p:bldP spid="77" grpId="0"/>
      <p:bldP spid="77" grpId="1"/>
      <p:bldP spid="78" grpId="0" animBg="1"/>
      <p:bldP spid="78" grpId="1" animBg="1"/>
      <p:bldP spid="79" grpId="0"/>
      <p:bldP spid="79" grpId="1"/>
      <p:bldP spid="80" grpId="0"/>
      <p:bldP spid="81" grpId="0"/>
      <p:bldP spid="86" grpId="0" animBg="1"/>
      <p:bldP spid="86" grpId="1" animBg="1"/>
      <p:bldP spid="87" grpId="0" animBg="1"/>
      <p:bldP spid="87" grpId="1" animBg="1"/>
      <p:bldP spid="97" grpId="0"/>
      <p:bldP spid="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806044" y="915181"/>
            <a:ext cx="4688447" cy="2210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047176" y="1288406"/>
            <a:ext cx="1508352" cy="42877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441995" y="2019561"/>
            <a:ext cx="782353" cy="26058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34066" y="420871"/>
            <a:ext cx="5034523" cy="2299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285990" y="2035345"/>
            <a:ext cx="162000" cy="2093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2682" y="4006075"/>
            <a:ext cx="4925638" cy="272594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7219" y="1962150"/>
            <a:ext cx="2314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CSA of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the frustum</a:t>
            </a:r>
          </a:p>
        </p:txBody>
      </p:sp>
      <p:sp>
        <p:nvSpPr>
          <p:cNvPr id="3" name="Rectangle 2"/>
          <p:cNvSpPr/>
          <p:nvPr/>
        </p:nvSpPr>
        <p:spPr>
          <a:xfrm>
            <a:off x="2833014" y="19621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1" y="1962150"/>
            <a:ext cx="42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8061" y="1962150"/>
            <a:ext cx="983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pt-BR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pt-BR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pt-BR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pt-BR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30484" y="247842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8549" y="2478422"/>
            <a:ext cx="42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03428" y="247842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18411" y="2478422"/>
            <a:ext cx="42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526" y="3985796"/>
            <a:ext cx="5311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Curved surface area of the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frustum is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48 cm²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9900" y="361950"/>
            <a:ext cx="7654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slant height of a frustum of a cone is 4 cm and the perimeters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circumference) of its circular ends are 18 cm and 6 cm.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curved surface area of the frustum.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2700" y="1111250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188615" y="2718655"/>
            <a:ext cx="143124" cy="19664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146521" y="2584965"/>
            <a:ext cx="143124" cy="19664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21454" y="30289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5713" y="3028950"/>
            <a:ext cx="469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76600" y="30289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91583" y="3028950"/>
            <a:ext cx="5647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24155" y="35285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8413" y="3528596"/>
            <a:ext cx="994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48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01391" y="1345198"/>
            <a:ext cx="955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20978" y="1345198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32059" y="1209675"/>
            <a:ext cx="458611" cy="570272"/>
            <a:chOff x="3906897" y="4125327"/>
            <a:chExt cx="458611" cy="570272"/>
          </a:xfrm>
        </p:grpSpPr>
        <p:sp>
          <p:nvSpPr>
            <p:cNvPr id="46" name="Rectangle 45"/>
            <p:cNvSpPr/>
            <p:nvPr/>
          </p:nvSpPr>
          <p:spPr>
            <a:xfrm>
              <a:off x="3906897" y="4125327"/>
              <a:ext cx="4586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60960" y="4357045"/>
              <a:ext cx="3500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977791" y="4430127"/>
              <a:ext cx="302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373998" y="1197369"/>
            <a:ext cx="2008160" cy="1590943"/>
            <a:chOff x="6373998" y="1044969"/>
            <a:chExt cx="2008160" cy="1590943"/>
          </a:xfrm>
        </p:grpSpPr>
        <p:sp>
          <p:nvSpPr>
            <p:cNvPr id="51" name="Oval 50"/>
            <p:cNvSpPr/>
            <p:nvPr/>
          </p:nvSpPr>
          <p:spPr>
            <a:xfrm>
              <a:off x="7395932" y="2475230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373998" y="1044969"/>
              <a:ext cx="2008160" cy="1590943"/>
              <a:chOff x="6373998" y="1044969"/>
              <a:chExt cx="2008160" cy="159094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395384" y="1173675"/>
                <a:ext cx="978677" cy="1347275"/>
                <a:chOff x="7395384" y="1173675"/>
                <a:chExt cx="978677" cy="1347275"/>
              </a:xfrm>
            </p:grpSpPr>
            <p:cxnSp>
              <p:nvCxnSpPr>
                <p:cNvPr id="61" name="Straight Connector 60"/>
                <p:cNvCxnSpPr>
                  <a:stCxn id="51" idx="4"/>
                </p:cNvCxnSpPr>
                <p:nvPr/>
              </p:nvCxnSpPr>
              <p:spPr>
                <a:xfrm flipV="1">
                  <a:off x="7418792" y="1186489"/>
                  <a:ext cx="1063" cy="13344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427871" y="1192186"/>
                  <a:ext cx="94619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7395384" y="117367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02146" y="2504009"/>
                  <a:ext cx="52881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6373998" y="1044969"/>
                <a:ext cx="2008160" cy="1590943"/>
                <a:chOff x="6309105" y="2680958"/>
                <a:chExt cx="2008160" cy="1590943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 flipV="1">
                  <a:off x="6309105" y="2680958"/>
                  <a:ext cx="2008160" cy="1458155"/>
                  <a:chOff x="7322820" y="1308860"/>
                  <a:chExt cx="1508760" cy="1231233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7322820" y="2297083"/>
                    <a:ext cx="1508760" cy="24301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59" name="Straight Connector 58"/>
                  <p:cNvCxnSpPr>
                    <a:stCxn id="58" idx="2"/>
                  </p:cNvCxnSpPr>
                  <p:nvPr/>
                </p:nvCxnSpPr>
                <p:spPr>
                  <a:xfrm flipV="1">
                    <a:off x="7322820" y="1308860"/>
                    <a:ext cx="321085" cy="11097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8495563" y="1308862"/>
                    <a:ext cx="330670" cy="10942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Arc 55"/>
                <p:cNvSpPr/>
                <p:nvPr/>
              </p:nvSpPr>
              <p:spPr>
                <a:xfrm>
                  <a:off x="6735674" y="4002883"/>
                  <a:ext cx="1133856" cy="265176"/>
                </a:xfrm>
                <a:prstGeom prst="arc">
                  <a:avLst>
                    <a:gd name="adj1" fmla="val 21561289"/>
                    <a:gd name="adj2" fmla="val 1083880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Arc 56"/>
                <p:cNvSpPr/>
                <p:nvPr/>
              </p:nvSpPr>
              <p:spPr>
                <a:xfrm rot="10800000">
                  <a:off x="6736173" y="4006725"/>
                  <a:ext cx="1133856" cy="265176"/>
                </a:xfrm>
                <a:prstGeom prst="arc">
                  <a:avLst>
                    <a:gd name="adj1" fmla="val 21561289"/>
                    <a:gd name="adj2" fmla="val 10838803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cxnSp>
        <p:nvCxnSpPr>
          <p:cNvPr id="65" name="Straight Arrow Connector 64"/>
          <p:cNvCxnSpPr/>
          <p:nvPr/>
        </p:nvCxnSpPr>
        <p:spPr>
          <a:xfrm flipH="1">
            <a:off x="8201026" y="1393782"/>
            <a:ext cx="457199" cy="138782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160965" y="1965997"/>
            <a:ext cx="545295" cy="253916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55920" y="247588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037696" y="2351609"/>
            <a:ext cx="454070" cy="609600"/>
            <a:chOff x="3909167" y="4125327"/>
            <a:chExt cx="454070" cy="609600"/>
          </a:xfrm>
        </p:grpSpPr>
        <p:sp>
          <p:nvSpPr>
            <p:cNvPr id="71" name="Rectangle 70"/>
            <p:cNvSpPr/>
            <p:nvPr/>
          </p:nvSpPr>
          <p:spPr>
            <a:xfrm>
              <a:off x="3909167" y="4125327"/>
              <a:ext cx="4540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960960" y="4396373"/>
              <a:ext cx="3500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977791" y="4430127"/>
              <a:ext cx="302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7458066" y="1102896"/>
            <a:ext cx="392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2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2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91184" y="2424130"/>
            <a:ext cx="392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2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4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5" grpId="0" animBg="1"/>
      <p:bldP spid="75" grpId="1" animBg="1"/>
      <p:bldP spid="74" grpId="0" animBg="1"/>
      <p:bldP spid="74" grpId="1" animBg="1"/>
      <p:bldP spid="68" grpId="0" animBg="1"/>
      <p:bldP spid="68" grpId="1" animBg="1"/>
      <p:bldP spid="67" grpId="0" animBg="1"/>
      <p:bldP spid="67" grpId="1" animBg="1"/>
      <p:bldP spid="42" grpId="0" animBg="1"/>
      <p:bldP spid="2" grpId="0"/>
      <p:bldP spid="3" grpId="0"/>
      <p:bldP spid="4" grpId="0"/>
      <p:bldP spid="5" grpId="0"/>
      <p:bldP spid="6" grpId="0"/>
      <p:bldP spid="7" grpId="0"/>
      <p:bldP spid="19" grpId="0"/>
      <p:bldP spid="20" grpId="0"/>
      <p:bldP spid="21" grpId="0"/>
      <p:bldP spid="36" grpId="0"/>
      <p:bldP spid="37" grpId="0"/>
      <p:bldP spid="38" grpId="0"/>
      <p:bldP spid="39" grpId="0"/>
      <p:bldP spid="40" grpId="0"/>
      <p:bldP spid="41" grpId="0"/>
      <p:bldP spid="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round/>
          <a:headEnd/>
          <a:tailEnd/>
        </a:ln>
      </a:spPr>
      <a:bodyPr wrap="square">
        <a:spAutoFit/>
      </a:bodyPr>
      <a:lstStyle>
        <a:defPPr>
          <a:defRPr/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10662918</TotalTime>
  <Words>3779</Words>
  <Application>Microsoft Office PowerPoint</Application>
  <PresentationFormat>On-screen Show (16:9)</PresentationFormat>
  <Paragraphs>1173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Rounded MT Bold</vt:lpstr>
      <vt:lpstr>Bookman Old Style</vt:lpstr>
      <vt:lpstr>Calibri</vt:lpstr>
      <vt:lpstr>Cambria Math</vt:lpstr>
      <vt:lpstr>Symbol</vt:lpstr>
      <vt:lpstr>Wingdings</vt:lpstr>
      <vt:lpstr>Office Theme</vt:lpstr>
      <vt:lpstr>Custom Design</vt:lpstr>
      <vt:lpstr>14_Office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3578</cp:revision>
  <dcterms:created xsi:type="dcterms:W3CDTF">2013-07-31T12:47:49Z</dcterms:created>
  <dcterms:modified xsi:type="dcterms:W3CDTF">2022-04-23T05:19:38Z</dcterms:modified>
</cp:coreProperties>
</file>