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8" r:id="rId2"/>
    <p:sldMasterId id="2147483709" r:id="rId3"/>
    <p:sldMasterId id="2147483721" r:id="rId4"/>
  </p:sldMasterIdLst>
  <p:notesMasterIdLst>
    <p:notesMasterId r:id="rId24"/>
  </p:notesMasterIdLst>
  <p:sldIdLst>
    <p:sldId id="525" r:id="rId5"/>
    <p:sldId id="611" r:id="rId6"/>
    <p:sldId id="507" r:id="rId7"/>
    <p:sldId id="508" r:id="rId8"/>
    <p:sldId id="509" r:id="rId9"/>
    <p:sldId id="510" r:id="rId10"/>
    <p:sldId id="511" r:id="rId11"/>
    <p:sldId id="614" r:id="rId12"/>
    <p:sldId id="513" r:id="rId13"/>
    <p:sldId id="615" r:id="rId14"/>
    <p:sldId id="515" r:id="rId15"/>
    <p:sldId id="516" r:id="rId16"/>
    <p:sldId id="616" r:id="rId17"/>
    <p:sldId id="518" r:id="rId18"/>
    <p:sldId id="520" r:id="rId19"/>
    <p:sldId id="617" r:id="rId20"/>
    <p:sldId id="522" r:id="rId21"/>
    <p:sldId id="524" r:id="rId22"/>
    <p:sldId id="618" r:id="rId23"/>
  </p:sldIdLst>
  <p:sldSz cx="9144000" cy="5143500" type="screen16x9"/>
  <p:notesSz cx="6954838" cy="93091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FFFF"/>
    <a:srgbClr val="FF9999"/>
    <a:srgbClr val="9966FF"/>
    <a:srgbClr val="00CCFF"/>
    <a:srgbClr val="CCFFCC"/>
    <a:srgbClr val="800000"/>
    <a:srgbClr val="3333FF"/>
    <a:srgbClr val="FF505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27" autoAdjust="0"/>
    <p:restoredTop sz="99389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  <p:guide orient="horz" pos="3239"/>
        <p:guide pos="22"/>
      </p:guideLst>
    </p:cSldViewPr>
  </p:slideViewPr>
  <p:outlineViewPr>
    <p:cViewPr>
      <p:scale>
        <a:sx n="33" d="100"/>
        <a:sy n="33" d="100"/>
      </p:scale>
      <p:origin x="0" y="822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4218"/>
    </p:cViewPr>
  </p:sorterViewPr>
  <p:notesViewPr>
    <p:cSldViewPr>
      <p:cViewPr varScale="1">
        <p:scale>
          <a:sx n="60" d="100"/>
          <a:sy n="60" d="100"/>
        </p:scale>
        <p:origin x="2724" y="36"/>
      </p:cViewPr>
      <p:guideLst>
        <p:guide orient="horz" pos="2880"/>
        <p:guide pos="2160"/>
        <p:guide orient="horz" pos="2932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FB05AC1-21CB-4140-86C0-AE348F95C63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44FE61DE-9F11-48CD-BFF5-EF777A681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9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0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7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7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0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12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41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1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15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01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17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6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18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33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93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90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33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27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15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53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548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61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2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4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722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087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046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638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79324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228600"/>
            <a:ext cx="3931920" cy="571500"/>
          </a:xfrm>
          <a:prstGeom prst="rect">
            <a:avLst/>
          </a:prstGeo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830670"/>
            <a:ext cx="3931920" cy="8001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57350"/>
            <a:ext cx="8666456" cy="2983230"/>
          </a:xfrm>
          <a:prstGeom prst="rect">
            <a:avLst/>
          </a:prstGeo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  <a:prstGeom prst="rect">
            <a:avLst/>
          </a:prstGeom>
        </p:spPr>
        <p:txBody>
          <a:bodyPr vert="horz" rtlCol="0"/>
          <a:lstStyle/>
          <a:p>
            <a:fld id="{9D7A37A6-62F7-482E-936C-AA9C9B0EA86A}" type="datetimeFigureOut">
              <a:rPr lang="en-US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  <a:prstGeom prst="rect">
            <a:avLst/>
          </a:prstGeo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87F777-4F1F-48D7-A45F-BBA6BCE64393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  <a:prstGeom prst="rect">
            <a:avLst/>
          </a:prstGeom>
        </p:spPr>
        <p:txBody>
          <a:bodyPr vert="horz" rtlCol="0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92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3543300"/>
            <a:ext cx="5486400" cy="498402"/>
          </a:xfrm>
          <a:prstGeom prst="rect">
            <a:avLst/>
          </a:prstGeo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4041703"/>
            <a:ext cx="5486400" cy="6841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187398"/>
            <a:ext cx="8534400" cy="325755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  <a:prstGeom prst="rect">
            <a:avLst/>
          </a:prstGeom>
        </p:spPr>
        <p:txBody>
          <a:bodyPr vert="horz" rtlCol="0"/>
          <a:lstStyle/>
          <a:p>
            <a:fld id="{9D7A37A6-62F7-482E-936C-AA9C9B0EA86A}" type="datetimeFigureOut">
              <a:rPr lang="en-US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  <a:prstGeom prst="rect">
            <a:avLst/>
          </a:prstGeo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87F777-4F1F-48D7-A45F-BBA6BCE64393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  <a:prstGeom prst="rect">
            <a:avLst/>
          </a:prstGeom>
        </p:spPr>
        <p:txBody>
          <a:bodyPr vert="horz" rtlCol="0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59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34678"/>
            <a:ext cx="8229600" cy="339471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4800600"/>
            <a:ext cx="3002280" cy="205740"/>
          </a:xfrm>
          <a:prstGeom prst="rect">
            <a:avLst/>
          </a:prstGeom>
        </p:spPr>
        <p:txBody>
          <a:bodyPr/>
          <a:lstStyle/>
          <a:p>
            <a:fld id="{9D7A37A6-62F7-482E-936C-AA9C9B0EA86A}" type="datetimeFigureOut">
              <a:rPr lang="en-US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4800600"/>
            <a:ext cx="4212264" cy="20574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/>
          <a:lstStyle/>
          <a:p>
            <a:fld id="{4187F777-4F1F-48D7-A45F-BBA6BCE6439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61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4800600"/>
            <a:ext cx="3002280" cy="205740"/>
          </a:xfrm>
          <a:prstGeom prst="rect">
            <a:avLst/>
          </a:prstGeom>
        </p:spPr>
        <p:txBody>
          <a:bodyPr/>
          <a:lstStyle/>
          <a:p>
            <a:fld id="{9D7A37A6-62F7-482E-936C-AA9C9B0EA86A}" type="datetimeFigureOut">
              <a:rPr lang="en-US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4800600"/>
            <a:ext cx="4212264" cy="20574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/>
          <a:lstStyle/>
          <a:p>
            <a:fld id="{4187F777-4F1F-48D7-A45F-BBA6BCE6439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0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4847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09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71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08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BEBA647-432A-4A20-B263-BC845750CA9D}" type="datetimeFigureOut">
              <a:rPr lang="en-US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6DA3CD-79C5-4916-9145-B01D9125897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2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0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5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9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-17463"/>
            <a:ext cx="9205913" cy="517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7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81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72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268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5" r:id="rId13"/>
    <p:sldLayoutId id="2147483736" r:id="rId14"/>
    <p:sldLayoutId id="2147483753" r:id="rId15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4.png"/><Relationship Id="rId11" Type="http://schemas.openxmlformats.org/officeDocument/2006/relationships/image" Target="../media/image390.png"/><Relationship Id="rId5" Type="http://schemas.openxmlformats.org/officeDocument/2006/relationships/image" Target="../media/image33.png"/><Relationship Id="rId10" Type="http://schemas.openxmlformats.org/officeDocument/2006/relationships/image" Target="../media/image380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4.png"/><Relationship Id="rId11" Type="http://schemas.openxmlformats.org/officeDocument/2006/relationships/image" Target="../media/image490.png"/><Relationship Id="rId5" Type="http://schemas.openxmlformats.org/officeDocument/2006/relationships/image" Target="../media/image43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8943" y="2248585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prstClr val="black"/>
                </a:solidFill>
              </a:rPr>
              <a:t>Lecture_04</a:t>
            </a:r>
            <a:endParaRPr lang="en-US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4134" y="2033141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Module_20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28" y="-492656"/>
            <a:ext cx="332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X_CBSE_2017-18_Mod-14</a:t>
            </a:r>
          </a:p>
        </p:txBody>
      </p:sp>
    </p:spTree>
    <p:extLst>
      <p:ext uri="{BB962C8B-B14F-4D97-AF65-F5344CB8AC3E}">
        <p14:creationId xmlns:p14="http://schemas.microsoft.com/office/powerpoint/2010/main" val="17340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ounded Rectangle 283"/>
          <p:cNvSpPr/>
          <p:nvPr/>
        </p:nvSpPr>
        <p:spPr>
          <a:xfrm>
            <a:off x="6161418" y="1999822"/>
            <a:ext cx="243345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8054796" y="2452823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8208106" y="2001481"/>
            <a:ext cx="225669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7475754" y="2631414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80" name="Rounded Rectangle 279"/>
          <p:cNvSpPr/>
          <p:nvPr/>
        </p:nvSpPr>
        <p:spPr>
          <a:xfrm>
            <a:off x="7509431" y="2015032"/>
            <a:ext cx="252086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7090958" y="2638026"/>
            <a:ext cx="201112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6838251" y="2008882"/>
            <a:ext cx="234832" cy="220198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79" name="Rounded Rectangle 278"/>
          <p:cNvSpPr/>
          <p:nvPr/>
        </p:nvSpPr>
        <p:spPr>
          <a:xfrm>
            <a:off x="6783437" y="2625393"/>
            <a:ext cx="177452" cy="220198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76" name="Rounded Rectangle 275"/>
          <p:cNvSpPr/>
          <p:nvPr/>
        </p:nvSpPr>
        <p:spPr>
          <a:xfrm>
            <a:off x="7513802" y="2014486"/>
            <a:ext cx="243345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7292087" y="2297459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6835891" y="2006669"/>
            <a:ext cx="239552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6854892" y="2287934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5471028" y="2009346"/>
            <a:ext cx="250718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6121205" y="2452823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313589" y="4614385"/>
            <a:ext cx="1712679" cy="242798"/>
          </a:xfrm>
          <a:prstGeom prst="rect">
            <a:avLst/>
          </a:prstGeom>
          <a:gradFill rotWithShape="1">
            <a:gsLst>
              <a:gs pos="0">
                <a:srgbClr val="CEC597">
                  <a:shade val="58000"/>
                  <a:satMod val="150000"/>
                </a:srgbClr>
              </a:gs>
              <a:gs pos="72000">
                <a:srgbClr val="CEC597">
                  <a:tint val="90000"/>
                  <a:satMod val="135000"/>
                </a:srgbClr>
              </a:gs>
              <a:gs pos="100000">
                <a:srgbClr val="CEC597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039045" y="1995060"/>
            <a:ext cx="2020080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06611"/>
              </p:ext>
            </p:extLst>
          </p:nvPr>
        </p:nvGraphicFramePr>
        <p:xfrm>
          <a:off x="1107486" y="2303620"/>
          <a:ext cx="2719796" cy="206305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0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6" name="Rounded Rectangle 135"/>
          <p:cNvSpPr/>
          <p:nvPr/>
        </p:nvSpPr>
        <p:spPr>
          <a:xfrm>
            <a:off x="2779013" y="3550032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2779013" y="3824812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777246" y="3291563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363240" y="3586340"/>
            <a:ext cx="683165" cy="19794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06437" y="1418059"/>
            <a:ext cx="5607130" cy="338554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cs typeface="Calibri" pitchFamily="34" charset="0"/>
              </a:rPr>
              <a:t>Find the mode and the mean of the data given above. 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76107"/>
              </p:ext>
            </p:extLst>
          </p:nvPr>
        </p:nvGraphicFramePr>
        <p:xfrm>
          <a:off x="400404" y="820966"/>
          <a:ext cx="7146341" cy="5562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8CDD7">
                        <a:shade val="58000"/>
                        <a:satMod val="150000"/>
                      </a:srgbClr>
                    </a:gs>
                    <a:gs pos="72000">
                      <a:srgbClr val="A8CDD7">
                        <a:tint val="90000"/>
                        <a:satMod val="135000"/>
                      </a:srgbClr>
                    </a:gs>
                    <a:gs pos="100000">
                      <a:srgbClr val="A8CDD7">
                        <a:tint val="80000"/>
                        <a:satMod val="155000"/>
                      </a:srgbClr>
                    </a:gs>
                  </a:gsLst>
                  <a:lin ang="162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8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Age (in years)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5 - 15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15 - 25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25 - 35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35 - 45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45 - 55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55 - 65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Number of patients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Rectangle 142"/>
          <p:cNvSpPr/>
          <p:nvPr/>
        </p:nvSpPr>
        <p:spPr>
          <a:xfrm>
            <a:off x="744006" y="818855"/>
            <a:ext cx="1182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Age (in years)</a:t>
            </a:r>
            <a:endParaRPr lang="en-US" sz="1200" b="1" kern="0" dirty="0" smtClean="0">
              <a:solidFill>
                <a:srgbClr val="C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44431" y="1088241"/>
            <a:ext cx="1598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kern="0" dirty="0">
                <a:solidFill>
                  <a:srgbClr val="C00000"/>
                </a:solidFill>
              </a:rPr>
              <a:t>Number of patients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2430379" y="2340112"/>
            <a:ext cx="1330916" cy="37773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88033" y="2026483"/>
            <a:ext cx="529312" cy="33855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Sol: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57929" y="1919561"/>
            <a:ext cx="18213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Class width(h) =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647980" y="1919561"/>
            <a:ext cx="41229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440190" y="2277494"/>
            <a:ext cx="140211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No. of patients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689525" y="2460976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355981" y="2995563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15 - 25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355981" y="3264021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25 - 35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355981" y="3533757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35 - 45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355982" y="3811569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45 - 55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125984" y="2351686"/>
            <a:ext cx="1263755" cy="267230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54651" y="2322546"/>
            <a:ext cx="120642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Age in years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618082" y="2695438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6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646241" y="2976656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11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718559" y="3246568"/>
            <a:ext cx="4140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21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694063" y="3506991"/>
            <a:ext cx="40763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23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687669" y="3781063"/>
            <a:ext cx="4140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14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383076" y="2717846"/>
            <a:ext cx="66075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</a:rPr>
              <a:t> 5 - 15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Curved Down Arrow 164"/>
          <p:cNvSpPr/>
          <p:nvPr/>
        </p:nvSpPr>
        <p:spPr>
          <a:xfrm rot="15441465" flipH="1">
            <a:off x="713083" y="2772730"/>
            <a:ext cx="353756" cy="527025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ysClr val="windowText" lastClr="000000"/>
          </a:solidFill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400" kern="0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78177" y="4338380"/>
            <a:ext cx="265329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Maximum frequency is 23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355981" y="4085435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55 - 65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646241" y="4089166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5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05429" y="1419548"/>
            <a:ext cx="5639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srgbClr val="C00000"/>
                </a:solidFill>
                <a:cs typeface="Calibri" pitchFamily="34" charset="0"/>
              </a:rPr>
              <a:t>Find the </a:t>
            </a:r>
            <a:r>
              <a:rPr lang="en-US" sz="1600" b="1" kern="0" dirty="0" smtClean="0">
                <a:solidFill>
                  <a:srgbClr val="C00000"/>
                </a:solidFill>
                <a:cs typeface="Calibri" pitchFamily="34" charset="0"/>
              </a:rPr>
              <a:t>mode</a:t>
            </a:r>
            <a:endParaRPr lang="en-US" sz="1600" kern="0" dirty="0" smtClean="0">
              <a:solidFill>
                <a:srgbClr val="C0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29293" y="4568810"/>
            <a:ext cx="465704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sym typeface="Symbol"/>
              </a:rPr>
              <a:t>The corresponding class 35 - 45 is modal class.</a:t>
            </a:r>
            <a:endParaRPr lang="en-US" sz="1600" b="1" kern="0" dirty="0" smtClean="0">
              <a:solidFill>
                <a:prstClr val="black"/>
              </a:solidFill>
            </a:endParaRPr>
          </a:p>
        </p:txBody>
      </p:sp>
      <p:sp>
        <p:nvSpPr>
          <p:cNvPr id="173" name="Curved Left Arrow 172"/>
          <p:cNvSpPr/>
          <p:nvPr/>
        </p:nvSpPr>
        <p:spPr>
          <a:xfrm rot="9180349" flipH="1">
            <a:off x="2307012" y="971244"/>
            <a:ext cx="427613" cy="1413814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74" name="Curved Left Arrow 173"/>
          <p:cNvSpPr/>
          <p:nvPr/>
        </p:nvSpPr>
        <p:spPr>
          <a:xfrm rot="10073052" flipH="1">
            <a:off x="1941521" y="829871"/>
            <a:ext cx="566766" cy="1614082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75" name="Cloud Callout 174"/>
          <p:cNvSpPr/>
          <p:nvPr/>
        </p:nvSpPr>
        <p:spPr bwMode="auto">
          <a:xfrm rot="10800000" flipH="1" flipV="1">
            <a:off x="4079708" y="2927134"/>
            <a:ext cx="2642905" cy="1209027"/>
          </a:xfrm>
          <a:prstGeom prst="cloudCallout">
            <a:avLst>
              <a:gd name="adj1" fmla="val -75439"/>
              <a:gd name="adj2" fmla="val -6308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764525" y="3527135"/>
            <a:ext cx="290675" cy="29067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84295" y="3491208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1</a:t>
            </a:r>
          </a:p>
        </p:txBody>
      </p:sp>
      <p:cxnSp>
        <p:nvCxnSpPr>
          <p:cNvPr id="179" name="Straight Arrow Connector 178"/>
          <p:cNvCxnSpPr/>
          <p:nvPr/>
        </p:nvCxnSpPr>
        <p:spPr>
          <a:xfrm rot="10800000">
            <a:off x="3052521" y="3667527"/>
            <a:ext cx="228600" cy="11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80" name="TextBox 179"/>
          <p:cNvSpPr txBox="1"/>
          <p:nvPr/>
        </p:nvSpPr>
        <p:spPr>
          <a:xfrm>
            <a:off x="3177901" y="3227749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0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177901" y="3748361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956662" y="239755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kern="0" dirty="0" smtClean="0">
              <a:solidFill>
                <a:prstClr val="black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022015" y="1950602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l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171997" y="1950602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404688" y="1950602"/>
            <a:ext cx="434735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35,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29513" y="1950602"/>
            <a:ext cx="28405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h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904341" y="1950602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081998" y="1950602"/>
            <a:ext cx="434734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10,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393010" y="1950602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575052" y="1950602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769643" y="1950602"/>
            <a:ext cx="434735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23,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082552" y="1950602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264594" y="1950602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459185" y="1950602"/>
            <a:ext cx="434735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21,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739814" y="1950602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2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116447" y="1950602"/>
            <a:ext cx="434735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14,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917615" y="1950602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257020" y="2412946"/>
            <a:ext cx="65915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5822720" y="2397557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112235" y="2412946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l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289445" y="2397557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06" name="Left Bracket 205"/>
          <p:cNvSpPr/>
          <p:nvPr/>
        </p:nvSpPr>
        <p:spPr>
          <a:xfrm>
            <a:off x="6608321" y="2273093"/>
            <a:ext cx="90945" cy="60426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6692916" y="2568089"/>
            <a:ext cx="91440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08" name="TextBox 207"/>
          <p:cNvSpPr txBox="1"/>
          <p:nvPr/>
        </p:nvSpPr>
        <p:spPr>
          <a:xfrm>
            <a:off x="6632345" y="2569280"/>
            <a:ext cx="42351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2f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 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09" name="Left Bracket 208"/>
          <p:cNvSpPr/>
          <p:nvPr/>
        </p:nvSpPr>
        <p:spPr>
          <a:xfrm flipH="1">
            <a:off x="7629006" y="2272791"/>
            <a:ext cx="83081" cy="60426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749267" y="2397557"/>
            <a:ext cx="296876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600" b="1" kern="0" dirty="0" smtClean="0">
              <a:solidFill>
                <a:prstClr val="black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029591" y="2404105"/>
            <a:ext cx="28405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h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894632" y="2569280"/>
            <a:ext cx="4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–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288784" y="2569280"/>
            <a:ext cx="4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–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2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812871" y="2227851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068325" y="2227851"/>
            <a:ext cx="48442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– 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956662" y="295375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kern="0" dirty="0" smtClean="0">
              <a:solidFill>
                <a:prstClr val="black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257020" y="2969139"/>
            <a:ext cx="65915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812669" y="2953750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037263" y="2969139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35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279394" y="2953750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21" name="Left Bracket 220"/>
          <p:cNvSpPr/>
          <p:nvPr/>
        </p:nvSpPr>
        <p:spPr>
          <a:xfrm>
            <a:off x="6598270" y="2938234"/>
            <a:ext cx="90945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6682865" y="3184215"/>
            <a:ext cx="91440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6542657" y="3146706"/>
            <a:ext cx="60305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2(23)</a:t>
            </a:r>
            <a:r>
              <a:rPr lang="en-US" sz="1400" kern="0" baseline="-25000" dirty="0" smtClean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24" name="Left Bracket 223"/>
          <p:cNvSpPr/>
          <p:nvPr/>
        </p:nvSpPr>
        <p:spPr>
          <a:xfrm flipH="1">
            <a:off x="7618954" y="2937932"/>
            <a:ext cx="83081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739216" y="2953750"/>
            <a:ext cx="296876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600" b="1" kern="0" dirty="0" smtClean="0">
              <a:solidFill>
                <a:prstClr val="black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979465" y="2960298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</a:rPr>
              <a:t>1</a:t>
            </a:r>
            <a:r>
              <a:rPr lang="en-US" sz="1400" kern="0" dirty="0" smtClean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958371" y="3163640"/>
            <a:ext cx="50366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– 21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280056" y="3175084"/>
            <a:ext cx="50366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– 14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731992" y="2907271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23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056412" y="2907271"/>
            <a:ext cx="50366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– 21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56662" y="354798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kern="0" dirty="0" smtClean="0">
              <a:solidFill>
                <a:prstClr val="black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257020" y="3547982"/>
            <a:ext cx="65915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812669" y="3547982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037263" y="3547982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35	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279394" y="3547982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36" name="Left Bracket 235"/>
          <p:cNvSpPr/>
          <p:nvPr/>
        </p:nvSpPr>
        <p:spPr>
          <a:xfrm>
            <a:off x="6598270" y="3532466"/>
            <a:ext cx="90945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cxnSp>
        <p:nvCxnSpPr>
          <p:cNvPr id="237" name="Straight Connector 236"/>
          <p:cNvCxnSpPr/>
          <p:nvPr/>
        </p:nvCxnSpPr>
        <p:spPr>
          <a:xfrm>
            <a:off x="6682865" y="3778447"/>
            <a:ext cx="91440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38" name="TextBox 237"/>
          <p:cNvSpPr txBox="1"/>
          <p:nvPr/>
        </p:nvSpPr>
        <p:spPr>
          <a:xfrm>
            <a:off x="6791712" y="3746285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46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39" name="Left Bracket 238"/>
          <p:cNvSpPr/>
          <p:nvPr/>
        </p:nvSpPr>
        <p:spPr>
          <a:xfrm flipH="1">
            <a:off x="7618954" y="3532164"/>
            <a:ext cx="83081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739216" y="3547982"/>
            <a:ext cx="296876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600" b="1" kern="0" dirty="0" smtClean="0">
              <a:solidFill>
                <a:prstClr val="black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979465" y="3554530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</a:rPr>
              <a:t>1</a:t>
            </a:r>
            <a:r>
              <a:rPr lang="en-US" sz="1400" kern="0" dirty="0" smtClean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7057507" y="3746285"/>
            <a:ext cx="48923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- 35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995523" y="3501503"/>
            <a:ext cx="27443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2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257020" y="4191823"/>
            <a:ext cx="65915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5822720" y="4191823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047314" y="4191823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35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6289445" y="4191823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6567872" y="4366187"/>
            <a:ext cx="27432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49" name="TextBox 248"/>
          <p:cNvSpPr txBox="1"/>
          <p:nvPr/>
        </p:nvSpPr>
        <p:spPr>
          <a:xfrm>
            <a:off x="6515463" y="4416112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11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6526730" y="4089243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20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6925179" y="4196910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248254" y="4191823"/>
            <a:ext cx="58381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36.82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4956662" y="414033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kern="0" dirty="0" smtClean="0">
              <a:solidFill>
                <a:prstClr val="black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257020" y="4581896"/>
            <a:ext cx="65915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822720" y="4581896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956662" y="453040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kern="0" dirty="0" smtClean="0">
              <a:solidFill>
                <a:prstClr val="black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037888" y="4591960"/>
            <a:ext cx="106468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36.82 years</a:t>
            </a:r>
          </a:p>
        </p:txBody>
      </p:sp>
      <p:cxnSp>
        <p:nvCxnSpPr>
          <p:cNvPr id="258" name="Elbow Connector 257"/>
          <p:cNvCxnSpPr/>
          <p:nvPr/>
        </p:nvCxnSpPr>
        <p:spPr>
          <a:xfrm>
            <a:off x="990452" y="3304519"/>
            <a:ext cx="762000" cy="228600"/>
          </a:xfrm>
          <a:prstGeom prst="bentConnector3">
            <a:avLst>
              <a:gd name="adj1" fmla="val 100420"/>
            </a:avLst>
          </a:prstGeom>
          <a:noFill/>
          <a:ln w="38100" cap="flat" cmpd="sng" algn="ctr">
            <a:solidFill>
              <a:srgbClr val="72A376"/>
            </a:solidFill>
            <a:prstDash val="solid"/>
            <a:tailEnd type="arrow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grpSp>
        <p:nvGrpSpPr>
          <p:cNvPr id="259" name="Group 64"/>
          <p:cNvGrpSpPr>
            <a:grpSpLocks/>
          </p:cNvGrpSpPr>
          <p:nvPr/>
        </p:nvGrpSpPr>
        <p:grpSpPr bwMode="auto">
          <a:xfrm>
            <a:off x="403210" y="2954255"/>
            <a:ext cx="1067205" cy="717906"/>
            <a:chOff x="56169" y="4005921"/>
            <a:chExt cx="1066800" cy="957208"/>
          </a:xfrm>
        </p:grpSpPr>
        <p:sp>
          <p:nvSpPr>
            <p:cNvPr id="260" name="Oval 259"/>
            <p:cNvSpPr/>
            <p:nvPr/>
          </p:nvSpPr>
          <p:spPr>
            <a:xfrm>
              <a:off x="56169" y="4005921"/>
              <a:ext cx="1066800" cy="914400"/>
            </a:xfrm>
            <a:prstGeom prst="ellipse">
              <a:avLst/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Rockwell"/>
              </a:endParaRPr>
            </a:p>
          </p:txBody>
        </p:sp>
        <p:sp>
          <p:nvSpPr>
            <p:cNvPr id="261" name="TextBox 66"/>
            <p:cNvSpPr txBox="1">
              <a:spLocks noChangeArrowheads="1"/>
            </p:cNvSpPr>
            <p:nvPr/>
          </p:nvSpPr>
          <p:spPr bwMode="auto">
            <a:xfrm>
              <a:off x="74856" y="4117769"/>
              <a:ext cx="1006319" cy="84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2200" b="1" kern="0" dirty="0" smtClean="0">
                  <a:solidFill>
                    <a:prstClr val="black"/>
                  </a:solidFill>
                  <a:latin typeface="Calibri" pitchFamily="34" charset="0"/>
                </a:rPr>
                <a:t>Modal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2200" b="1" kern="0" dirty="0" smtClean="0">
                  <a:solidFill>
                    <a:prstClr val="black"/>
                  </a:solidFill>
                  <a:latin typeface="Calibri" pitchFamily="34" charset="0"/>
                </a:rPr>
                <a:t>Class</a:t>
              </a:r>
            </a:p>
          </p:txBody>
        </p:sp>
      </p:grpSp>
      <p:cxnSp>
        <p:nvCxnSpPr>
          <p:cNvPr id="262" name="Straight Connector 261"/>
          <p:cNvCxnSpPr/>
          <p:nvPr/>
        </p:nvCxnSpPr>
        <p:spPr>
          <a:xfrm flipH="1">
            <a:off x="6597192" y="4490078"/>
            <a:ext cx="169979" cy="15554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cxnSp>
        <p:nvCxnSpPr>
          <p:cNvPr id="263" name="Straight Connector 262"/>
          <p:cNvCxnSpPr/>
          <p:nvPr/>
        </p:nvCxnSpPr>
        <p:spPr>
          <a:xfrm flipH="1">
            <a:off x="6545465" y="4192265"/>
            <a:ext cx="325795" cy="146115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sp>
        <p:nvSpPr>
          <p:cNvPr id="264" name="TextBox 263"/>
          <p:cNvSpPr txBox="1"/>
          <p:nvPr/>
        </p:nvSpPr>
        <p:spPr>
          <a:xfrm>
            <a:off x="6837895" y="3992038"/>
            <a:ext cx="449162" cy="27699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kern="0" dirty="0" smtClean="0">
                <a:solidFill>
                  <a:prstClr val="black"/>
                </a:solidFill>
                <a:sym typeface="Symbol"/>
              </a:rPr>
              <a:t>1.82</a:t>
            </a:r>
            <a:endParaRPr lang="en-US" sz="1200" kern="0" dirty="0" smtClean="0">
              <a:solidFill>
                <a:prstClr val="black"/>
              </a:solidFill>
            </a:endParaRPr>
          </a:p>
        </p:txBody>
      </p:sp>
      <p:sp>
        <p:nvSpPr>
          <p:cNvPr id="265" name="Cloud 264"/>
          <p:cNvSpPr/>
          <p:nvPr/>
        </p:nvSpPr>
        <p:spPr bwMode="auto">
          <a:xfrm rot="10800000" flipH="1" flipV="1">
            <a:off x="3429480" y="2935083"/>
            <a:ext cx="3272420" cy="98082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>
                <a:solidFill>
                  <a:prstClr val="white"/>
                </a:solidFill>
                <a:latin typeface="Comic Sans MS" pitchFamily="66" charset="0"/>
              </a:rPr>
              <a:t>Frequency of the modal class</a:t>
            </a:r>
          </a:p>
        </p:txBody>
      </p:sp>
      <p:sp>
        <p:nvSpPr>
          <p:cNvPr id="184" name="Cloud Callout 183"/>
          <p:cNvSpPr/>
          <p:nvPr/>
        </p:nvSpPr>
        <p:spPr bwMode="auto">
          <a:xfrm rot="10800000" flipH="1" flipV="1">
            <a:off x="3931568" y="3513237"/>
            <a:ext cx="3510107" cy="1362812"/>
          </a:xfrm>
          <a:prstGeom prst="cloudCallout">
            <a:avLst>
              <a:gd name="adj1" fmla="val -60441"/>
              <a:gd name="adj2" fmla="val -2178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812945" y="3807264"/>
            <a:ext cx="37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succeeding the Modal class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2" name="Cloud Callout 181"/>
          <p:cNvSpPr/>
          <p:nvPr/>
        </p:nvSpPr>
        <p:spPr bwMode="auto">
          <a:xfrm rot="10800000" flipH="1" flipV="1">
            <a:off x="3931568" y="3335008"/>
            <a:ext cx="3510107" cy="1362812"/>
          </a:xfrm>
          <a:prstGeom prst="cloudCallout">
            <a:avLst>
              <a:gd name="adj1" fmla="val -65812"/>
              <a:gd name="adj2" fmla="val -5359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812945" y="3589290"/>
            <a:ext cx="37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Preceeding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the Modal class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888298" y="2766716"/>
            <a:ext cx="3353647" cy="1405533"/>
          </a:xfrm>
          <a:prstGeom prst="cloud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What is the Maximum frequency?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66" name="Cloud Callout 165"/>
          <p:cNvSpPr/>
          <p:nvPr/>
        </p:nvSpPr>
        <p:spPr bwMode="auto">
          <a:xfrm rot="10800000" flipH="1" flipV="1">
            <a:off x="2331031" y="2818220"/>
            <a:ext cx="4749990" cy="1423685"/>
          </a:xfrm>
          <a:prstGeom prst="cloudCallout">
            <a:avLst>
              <a:gd name="adj1" fmla="val -55203"/>
              <a:gd name="adj2" fmla="val -9109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614210" y="2957646"/>
            <a:ext cx="418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Class width (h) is found by subtracting two consecutive lower limits or two consecutive upper limits</a:t>
            </a:r>
          </a:p>
        </p:txBody>
      </p:sp>
      <p:sp>
        <p:nvSpPr>
          <p:cNvPr id="162" name="Cloud 161"/>
          <p:cNvSpPr/>
          <p:nvPr/>
        </p:nvSpPr>
        <p:spPr bwMode="auto">
          <a:xfrm rot="10800000" flipH="1" flipV="1">
            <a:off x="5067340" y="2287981"/>
            <a:ext cx="3430898" cy="118662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204467" y="2571960"/>
            <a:ext cx="332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For finding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mode,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classes must be continuous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97538" y="279977"/>
            <a:ext cx="6628904" cy="553998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Q. The </a:t>
            </a:r>
            <a:r>
              <a:rPr lang="en-US" sz="15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following table shows the ages of the patients admitted in </a:t>
            </a:r>
            <a:r>
              <a:rPr lang="en-US" sz="15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a</a:t>
            </a:r>
          </a:p>
          <a:p>
            <a:r>
              <a:rPr lang="en-US" sz="15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      hospital </a:t>
            </a:r>
            <a:r>
              <a:rPr lang="en-US" sz="15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during a year :</a:t>
            </a:r>
            <a:endParaRPr lang="en-US" sz="1500" b="1" kern="0" baseline="-25000" dirty="0" smtClean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10132" y="-452586"/>
            <a:ext cx="1760639" cy="30777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14.2 – Q.1</a:t>
            </a:r>
            <a:endParaRPr lang="en-US" sz="14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01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0"/>
                            </p:stCondLst>
                            <p:childTnLst>
                              <p:par>
                                <p:cTn id="1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36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3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500"/>
                            </p:stCondLst>
                            <p:childTnLst>
                              <p:par>
                                <p:cTn id="8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1000"/>
                            </p:stCondLst>
                            <p:childTnLst>
                              <p:par>
                                <p:cTn id="8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500"/>
                            </p:stCondLst>
                            <p:childTnLst>
                              <p:par>
                                <p:cTn id="8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/>
      <p:bldP spid="284" grpId="1" animBg="1"/>
      <p:bldP spid="285" grpId="0" animBg="1"/>
      <p:bldP spid="285" grpId="1" animBg="1"/>
      <p:bldP spid="282" grpId="0" animBg="1"/>
      <p:bldP spid="282" grpId="1" animBg="1"/>
      <p:bldP spid="283" grpId="0" animBg="1"/>
      <p:bldP spid="283" grpId="1" animBg="1"/>
      <p:bldP spid="280" grpId="0" animBg="1"/>
      <p:bldP spid="280" grpId="1" animBg="1"/>
      <p:bldP spid="281" grpId="0" animBg="1"/>
      <p:bldP spid="281" grpId="1" animBg="1"/>
      <p:bldP spid="278" grpId="0" animBg="1"/>
      <p:bldP spid="278" grpId="1" animBg="1"/>
      <p:bldP spid="279" grpId="0" animBg="1"/>
      <p:bldP spid="279" grpId="1" animBg="1"/>
      <p:bldP spid="276" grpId="0" animBg="1"/>
      <p:bldP spid="276" grpId="1" animBg="1"/>
      <p:bldP spid="277" grpId="0" animBg="1"/>
      <p:bldP spid="277" grpId="1" animBg="1"/>
      <p:bldP spid="274" grpId="0" animBg="1"/>
      <p:bldP spid="274" grpId="1" animBg="1"/>
      <p:bldP spid="275" grpId="0" animBg="1"/>
      <p:bldP spid="275" grpId="1" animBg="1"/>
      <p:bldP spid="273" grpId="0" animBg="1"/>
      <p:bldP spid="273" grpId="1" animBg="1"/>
      <p:bldP spid="272" grpId="0" animBg="1"/>
      <p:bldP spid="272" grpId="1" animBg="1"/>
      <p:bldP spid="266" grpId="0" animBg="1"/>
      <p:bldP spid="134" grpId="0" animBg="1"/>
      <p:bldP spid="134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40" grpId="0" animBg="1"/>
      <p:bldP spid="143" grpId="0"/>
      <p:bldP spid="143" grpId="1"/>
      <p:bldP spid="144" grpId="0"/>
      <p:bldP spid="144" grpId="1"/>
      <p:bldP spid="145" grpId="0" animBg="1"/>
      <p:bldP spid="145" grpId="1" animBg="1"/>
      <p:bldP spid="146" grpId="0" animBg="1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 animBg="1"/>
      <p:bldP spid="155" grpId="1" animBg="1"/>
      <p:bldP spid="156" grpId="0"/>
      <p:bldP spid="157" grpId="0"/>
      <p:bldP spid="158" grpId="0"/>
      <p:bldP spid="159" grpId="0"/>
      <p:bldP spid="160" grpId="0"/>
      <p:bldP spid="161" grpId="0"/>
      <p:bldP spid="164" grpId="0"/>
      <p:bldP spid="165" grpId="0" animBg="1"/>
      <p:bldP spid="165" grpId="1" animBg="1"/>
      <p:bldP spid="168" grpId="0"/>
      <p:bldP spid="169" grpId="0"/>
      <p:bldP spid="170" grpId="0"/>
      <p:bldP spid="171" grpId="0"/>
      <p:bldP spid="171" grpId="1"/>
      <p:bldP spid="172" grpId="0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7" grpId="0" animBg="1"/>
      <p:bldP spid="177" grpId="1" animBg="1"/>
      <p:bldP spid="177" grpId="2" animBg="1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 animBg="1"/>
      <p:bldP spid="208" grpId="0"/>
      <p:bldP spid="209" grpId="0" animBg="1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 animBg="1"/>
      <p:bldP spid="223" grpId="0"/>
      <p:bldP spid="224" grpId="0" animBg="1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 animBg="1"/>
      <p:bldP spid="238" grpId="0"/>
      <p:bldP spid="239" grpId="0" animBg="1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64" grpId="0"/>
      <p:bldP spid="265" grpId="0" animBg="1"/>
      <p:bldP spid="265" grpId="1" animBg="1"/>
      <p:bldP spid="184" grpId="0" animBg="1"/>
      <p:bldP spid="184" grpId="1" animBg="1"/>
      <p:bldP spid="185" grpId="0"/>
      <p:bldP spid="185" grpId="1"/>
      <p:bldP spid="182" grpId="0" animBg="1"/>
      <p:bldP spid="182" grpId="1" animBg="1"/>
      <p:bldP spid="183" grpId="0"/>
      <p:bldP spid="183" grpId="1"/>
      <p:bldP spid="176" grpId="0"/>
      <p:bldP spid="176" grpId="1"/>
      <p:bldP spid="166" grpId="0" animBg="1"/>
      <p:bldP spid="166" grpId="1" animBg="1"/>
      <p:bldP spid="167" grpId="0"/>
      <p:bldP spid="167" grpId="1"/>
      <p:bldP spid="162" grpId="0" animBg="1"/>
      <p:bldP spid="162" grpId="1" animBg="1"/>
      <p:bldP spid="163" grpId="0"/>
      <p:bldP spid="163" grpId="1"/>
      <p:bldP spid="141" grpId="0" animBg="1"/>
      <p:bldP spid="2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261820" y="2460885"/>
                <a:ext cx="1184627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rgbClr val="0000FF"/>
                    </a:solidFill>
                    <a:sym typeface="Symbol"/>
                  </a:rPr>
                  <a:t>Mean,(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rgbClr val="0000FF"/>
                            </a:solidFill>
                            <a:sym typeface="Symbol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1600" kern="0" dirty="0" smtClean="0">
                    <a:solidFill>
                      <a:srgbClr val="0000FF"/>
                    </a:solidFill>
                    <a:sym typeface="Symbol"/>
                  </a:rPr>
                  <a:t>) =</a:t>
                </a:r>
                <a:endParaRPr lang="en-US" sz="1600" kern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20" y="2460885"/>
                <a:ext cx="118462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06436" y="1418059"/>
            <a:ext cx="5587172" cy="338554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cs typeface="Calibri" pitchFamily="34" charset="0"/>
              </a:rPr>
              <a:t>Find the mode and the mean of the data given above. 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63542"/>
              </p:ext>
            </p:extLst>
          </p:nvPr>
        </p:nvGraphicFramePr>
        <p:xfrm>
          <a:off x="400404" y="820966"/>
          <a:ext cx="7146341" cy="5562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8CDD7">
                        <a:shade val="58000"/>
                        <a:satMod val="150000"/>
                      </a:srgbClr>
                    </a:gs>
                    <a:gs pos="72000">
                      <a:srgbClr val="A8CDD7">
                        <a:tint val="90000"/>
                        <a:satMod val="135000"/>
                      </a:srgbClr>
                    </a:gs>
                    <a:gs pos="100000">
                      <a:srgbClr val="A8CDD7">
                        <a:tint val="80000"/>
                        <a:satMod val="155000"/>
                      </a:srgbClr>
                    </a:gs>
                  </a:gsLst>
                  <a:lin ang="162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8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Age (in years)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5 - 15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15 - 25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25 - 35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35 - 45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45 - 55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55 - 65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Number of patients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7538" y="279977"/>
            <a:ext cx="6669605" cy="553998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Q. The </a:t>
            </a:r>
            <a:r>
              <a:rPr lang="en-US" sz="15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following table shows the ages of the patients admitted in </a:t>
            </a:r>
            <a:r>
              <a:rPr lang="en-US" sz="15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a</a:t>
            </a:r>
          </a:p>
          <a:p>
            <a:r>
              <a:rPr lang="en-US" sz="15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      hospital </a:t>
            </a:r>
            <a:r>
              <a:rPr lang="en-US" sz="15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during a year :</a:t>
            </a:r>
            <a:endParaRPr lang="en-US" sz="1500" b="1" kern="0" baseline="-25000" dirty="0" smtClean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10131"/>
              </p:ext>
            </p:extLst>
          </p:nvPr>
        </p:nvGraphicFramePr>
        <p:xfrm>
          <a:off x="954882" y="2440585"/>
          <a:ext cx="5365503" cy="23545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0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355002" y="2507909"/>
            <a:ext cx="1054191" cy="342112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4226" y="2491612"/>
            <a:ext cx="1263755" cy="267230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960" y="2023217"/>
            <a:ext cx="529312" cy="33855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Sol: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6567" y="2040200"/>
            <a:ext cx="235673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Assumed </a:t>
            </a:r>
            <a:r>
              <a:rPr lang="en-US" sz="1600" b="1" kern="0" dirty="0">
                <a:solidFill>
                  <a:prstClr val="black"/>
                </a:solidFill>
              </a:rPr>
              <a:t>mean, </a:t>
            </a:r>
            <a:r>
              <a:rPr lang="en-US" sz="1600" b="1" kern="0" dirty="0" smtClean="0">
                <a:solidFill>
                  <a:prstClr val="black"/>
                </a:solidFill>
              </a:rPr>
              <a:t>a = 40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512" y="2028625"/>
            <a:ext cx="18213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</a:rPr>
              <a:t>Class width(h)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697" y="2440585"/>
            <a:ext cx="142712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interval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5450" y="2425126"/>
            <a:ext cx="120148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mark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7375" y="2608608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x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5208" y="2410072"/>
            <a:ext cx="107914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frequency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6046" y="2593554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8453" y="2455964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u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64293" y="2401083"/>
            <a:ext cx="198813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u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= x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 </a:t>
            </a:r>
            <a:r>
              <a:rPr lang="en-US" sz="1400" b="1" dirty="0" smtClean="0">
                <a:solidFill>
                  <a:prstClr val="black"/>
                </a:solidFill>
                <a:cs typeface="MV Boli" pitchFamily="2" charset="0"/>
              </a:rPr>
              <a:t>–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34067" y="2677183"/>
            <a:ext cx="533400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4834710" y="2619106"/>
            <a:ext cx="29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cs typeface="MV Boli" pitchFamily="2" charset="0"/>
              </a:rPr>
              <a:t>h</a:t>
            </a:r>
            <a:endParaRPr lang="en-US" sz="1400" kern="0" dirty="0">
              <a:ln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2705" y="2852914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6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0864" y="3134132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11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0864" y="3414688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0864" y="3690043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23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0864" y="3967836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14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62295" y="2835482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10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0454" y="3116700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20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454" y="3397256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30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90454" y="367261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40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0454" y="3950404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50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7710" y="2819959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– 3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5869" y="310117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prstClr val="black"/>
                </a:solidFill>
              </a:rPr>
              <a:t>– </a:t>
            </a:r>
            <a:r>
              <a:rPr lang="en-US" sz="1600" kern="0" dirty="0" smtClean="0">
                <a:solidFill>
                  <a:prstClr val="black"/>
                </a:solidFill>
              </a:rPr>
              <a:t>2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25869" y="3381733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– 1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5869" y="3657088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25869" y="393488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1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93720" y="2819959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prstClr val="black"/>
                </a:solidFill>
              </a:rPr>
              <a:t>– </a:t>
            </a:r>
            <a:r>
              <a:rPr lang="en-US" sz="1600" kern="0" dirty="0" smtClean="0">
                <a:solidFill>
                  <a:prstClr val="black"/>
                </a:solidFill>
              </a:rPr>
              <a:t>18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84192" y="3101177"/>
            <a:ext cx="80081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prstClr val="black"/>
                </a:solidFill>
              </a:rPr>
              <a:t>– </a:t>
            </a:r>
            <a:r>
              <a:rPr lang="en-US" sz="1600" kern="0" dirty="0" smtClean="0">
                <a:solidFill>
                  <a:prstClr val="black"/>
                </a:solidFill>
              </a:rPr>
              <a:t>22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93720" y="3381733"/>
            <a:ext cx="62315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prstClr val="black"/>
                </a:solidFill>
              </a:rPr>
              <a:t>– </a:t>
            </a:r>
            <a:r>
              <a:rPr lang="en-US" sz="1600" kern="0" dirty="0" smtClean="0">
                <a:solidFill>
                  <a:prstClr val="black"/>
                </a:solidFill>
              </a:rPr>
              <a:t>21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3475" y="3657088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3475" y="393488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14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97849" y="4513281"/>
            <a:ext cx="65114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sym typeface="Symbol"/>
              </a:rPr>
              <a:t> </a:t>
            </a:r>
            <a:r>
              <a:rPr lang="en-US" sz="1400" b="1" kern="0" dirty="0" err="1">
                <a:solidFill>
                  <a:prstClr val="black"/>
                </a:solidFill>
              </a:rPr>
              <a:t>f</a:t>
            </a:r>
            <a:r>
              <a:rPr lang="en-US" sz="1400" b="1" kern="0" baseline="-25000" dirty="0" err="1">
                <a:solidFill>
                  <a:prstClr val="black"/>
                </a:solidFill>
              </a:rPr>
              <a:t>i</a:t>
            </a:r>
            <a:r>
              <a:rPr lang="en-US" sz="1400" b="1" kern="0" dirty="0">
                <a:solidFill>
                  <a:prstClr val="black"/>
                </a:solidFill>
              </a:rPr>
              <a:t>  =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88147" y="4510317"/>
            <a:ext cx="1066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sym typeface="Symbol"/>
              </a:rPr>
              <a:t> </a:t>
            </a:r>
            <a:r>
              <a:rPr lang="en-US" sz="1400" b="1" kern="0" dirty="0" err="1">
                <a:solidFill>
                  <a:prstClr val="black"/>
                </a:solidFill>
              </a:rPr>
              <a:t>f</a:t>
            </a:r>
            <a:r>
              <a:rPr lang="en-US" sz="1400" b="1" kern="0" baseline="-25000" dirty="0" err="1">
                <a:solidFill>
                  <a:prstClr val="black"/>
                </a:solidFill>
              </a:rPr>
              <a:t>i</a:t>
            </a:r>
            <a:r>
              <a:rPr lang="en-US" sz="1400" b="1" kern="0" dirty="0" err="1">
                <a:solidFill>
                  <a:prstClr val="black"/>
                </a:solidFill>
              </a:rPr>
              <a:t>u</a:t>
            </a:r>
            <a:r>
              <a:rPr lang="en-US" sz="1400" b="1" kern="0" baseline="-25000" dirty="0" err="1">
                <a:solidFill>
                  <a:prstClr val="black"/>
                </a:solidFill>
              </a:rPr>
              <a:t>i</a:t>
            </a:r>
            <a:r>
              <a:rPr lang="en-US" sz="1400" b="1" kern="0" baseline="-25000" dirty="0">
                <a:solidFill>
                  <a:prstClr val="black"/>
                </a:solidFill>
              </a:rPr>
              <a:t>  </a:t>
            </a:r>
            <a:r>
              <a:rPr lang="en-US" sz="1400" b="1" kern="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47411" y="4513281"/>
            <a:ext cx="38343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80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6482" y="4509320"/>
            <a:ext cx="5229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– 37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93608" y="2007507"/>
            <a:ext cx="27261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</a:rPr>
              <a:t>By step deviation method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16948" y="2315519"/>
            <a:ext cx="685800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 </a:t>
            </a:r>
            <a:r>
              <a:rPr lang="en-US" sz="1600" kern="0" dirty="0" err="1">
                <a:solidFill>
                  <a:srgbClr val="0000FF"/>
                </a:solidFill>
              </a:rPr>
              <a:t>f</a:t>
            </a:r>
            <a:r>
              <a:rPr lang="en-US" sz="1600" kern="0" baseline="-25000" dirty="0" err="1">
                <a:solidFill>
                  <a:srgbClr val="0000FF"/>
                </a:solidFill>
              </a:rPr>
              <a:t>i</a:t>
            </a:r>
            <a:r>
              <a:rPr lang="en-US" sz="1600" kern="0" dirty="0" err="1">
                <a:solidFill>
                  <a:srgbClr val="0000FF"/>
                </a:solidFill>
              </a:rPr>
              <a:t>u</a:t>
            </a:r>
            <a:r>
              <a:rPr lang="en-US" sz="1600" kern="0" baseline="-25000" dirty="0" err="1">
                <a:solidFill>
                  <a:srgbClr val="0000FF"/>
                </a:solidFill>
              </a:rPr>
              <a:t>i</a:t>
            </a:r>
            <a:r>
              <a:rPr lang="en-US" sz="1600" kern="0" baseline="-25000" dirty="0">
                <a:solidFill>
                  <a:srgbClr val="0000FF"/>
                </a:solidFill>
              </a:rPr>
              <a:t> 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763410" y="2638625"/>
            <a:ext cx="45720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735701" y="2612813"/>
            <a:ext cx="51046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 </a:t>
            </a:r>
            <a:r>
              <a:rPr lang="en-US" sz="1600" kern="0" dirty="0" err="1">
                <a:solidFill>
                  <a:srgbClr val="0000FF"/>
                </a:solidFill>
              </a:rPr>
              <a:t>f</a:t>
            </a:r>
            <a:r>
              <a:rPr lang="en-US" sz="1600" kern="0" baseline="-25000" dirty="0" err="1">
                <a:solidFill>
                  <a:srgbClr val="0000FF"/>
                </a:solidFill>
              </a:rPr>
              <a:t>i</a:t>
            </a:r>
            <a:r>
              <a:rPr lang="en-US" sz="1600" kern="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69598" y="2460885"/>
            <a:ext cx="4812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a +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10378" y="2460885"/>
            <a:ext cx="301685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h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54" name="Left Bracket 53"/>
          <p:cNvSpPr/>
          <p:nvPr/>
        </p:nvSpPr>
        <p:spPr>
          <a:xfrm>
            <a:off x="7635806" y="2322595"/>
            <a:ext cx="157298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55" name="Left Bracket 54"/>
          <p:cNvSpPr/>
          <p:nvPr/>
        </p:nvSpPr>
        <p:spPr>
          <a:xfrm flipH="1">
            <a:off x="8151220" y="2322595"/>
            <a:ext cx="126903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7284" y="1419548"/>
            <a:ext cx="980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srgbClr val="C00000"/>
                </a:solidFill>
                <a:cs typeface="Calibri" pitchFamily="34" charset="0"/>
              </a:rPr>
              <a:t>Find </a:t>
            </a:r>
            <a:r>
              <a:rPr lang="en-US" sz="1600" b="1" kern="0" dirty="0" smtClean="0">
                <a:solidFill>
                  <a:srgbClr val="C00000"/>
                </a:solidFill>
                <a:cs typeface="Calibri" pitchFamily="34" charset="0"/>
              </a:rPr>
              <a:t>the</a:t>
            </a:r>
            <a:endParaRPr lang="en-US" sz="1600" kern="0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3474" y="809882"/>
            <a:ext cx="19246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Age (in years)</a:t>
            </a:r>
            <a:endParaRPr lang="en-US" sz="1200" b="1" kern="0" dirty="0">
              <a:solidFill>
                <a:srgbClr val="C00000"/>
              </a:solidFill>
            </a:endParaRPr>
          </a:p>
        </p:txBody>
      </p:sp>
      <p:sp>
        <p:nvSpPr>
          <p:cNvPr id="60" name="Curved Left Arrow 59"/>
          <p:cNvSpPr/>
          <p:nvPr/>
        </p:nvSpPr>
        <p:spPr>
          <a:xfrm rot="7968352" flipH="1">
            <a:off x="2792492" y="616154"/>
            <a:ext cx="529205" cy="2179983"/>
          </a:xfrm>
          <a:prstGeom prst="curvedLeftArrow">
            <a:avLst>
              <a:gd name="adj1" fmla="val 21899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4140" y="1088144"/>
            <a:ext cx="1598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kern="0" dirty="0">
                <a:solidFill>
                  <a:srgbClr val="C00000"/>
                </a:solidFill>
              </a:rPr>
              <a:t>Number of patients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55800" y="2876612"/>
            <a:ext cx="1299029" cy="243717"/>
          </a:xfrm>
          <a:prstGeom prst="rect">
            <a:avLst/>
          </a:prstGeom>
          <a:solidFill>
            <a:srgbClr val="72A376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66537" y="2841158"/>
            <a:ext cx="61106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5 - 15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21654" y="3118875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15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25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21654" y="3387333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25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35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1654" y="3657069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35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45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654" y="3934881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45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55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03843" y="2035644"/>
            <a:ext cx="41229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10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69" name="Curved Down Arrow 68"/>
          <p:cNvSpPr/>
          <p:nvPr/>
        </p:nvSpPr>
        <p:spPr>
          <a:xfrm rot="15441465" flipH="1">
            <a:off x="560479" y="2966030"/>
            <a:ext cx="353756" cy="527025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ysClr val="windowText" lastClr="000000"/>
          </a:solidFill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400" kern="0" dirty="0">
              <a:solidFill>
                <a:srgbClr val="FF0000"/>
              </a:solidFill>
              <a:latin typeface="Rockwell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2926486" y="3849244"/>
            <a:ext cx="228600" cy="11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3076794" y="3420011"/>
            <a:ext cx="30480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MV Boli" pitchFamily="2" charset="0"/>
              </a:rPr>
              <a:t> a</a:t>
            </a:r>
            <a:endParaRPr lang="en-US" sz="16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58256" y="241330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72491" y="241440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40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72697" y="4510244"/>
            <a:ext cx="625557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</a:rPr>
              <a:t>Total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33132" y="3031092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=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68040" y="3031339"/>
            <a:ext cx="38985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40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59749" y="3030914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+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82805" y="2984263"/>
            <a:ext cx="685800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– 37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762947" y="3272560"/>
            <a:ext cx="36576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752020" y="3228934"/>
            <a:ext cx="38985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80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81" name="Left Bracket 80"/>
          <p:cNvSpPr/>
          <p:nvPr/>
        </p:nvSpPr>
        <p:spPr>
          <a:xfrm>
            <a:off x="7629405" y="2969710"/>
            <a:ext cx="157298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82" name="Left Bracket 81"/>
          <p:cNvSpPr/>
          <p:nvPr/>
        </p:nvSpPr>
        <p:spPr>
          <a:xfrm flipH="1">
            <a:off x="8139986" y="2969710"/>
            <a:ext cx="126903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27509" y="3068873"/>
            <a:ext cx="389850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10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8338223" y="3135952"/>
            <a:ext cx="182880" cy="18288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8323367" y="2917395"/>
            <a:ext cx="517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rgbClr val="0000FF"/>
                </a:solidFill>
                <a:latin typeface="Sylfaen"/>
              </a:rPr>
              <a:t>1</a:t>
            </a:r>
            <a:endParaRPr lang="en-US" sz="1200" kern="0" baseline="-25000" dirty="0">
              <a:solidFill>
                <a:srgbClr val="0000FF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897948" y="3298949"/>
            <a:ext cx="182880" cy="18288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7997270" y="33069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rgbClr val="0000FF"/>
                </a:solidFill>
                <a:latin typeface="Sylfaen"/>
              </a:rPr>
              <a:t>8</a:t>
            </a:r>
            <a:endParaRPr lang="en-US" sz="1200" kern="0" baseline="-25000" dirty="0">
              <a:solidFill>
                <a:srgbClr val="0000FF"/>
              </a:solidFill>
            </a:endParaRPr>
          </a:p>
        </p:txBody>
      </p:sp>
      <p:sp>
        <p:nvSpPr>
          <p:cNvPr id="129" name="Oval Callout 128"/>
          <p:cNvSpPr/>
          <p:nvPr/>
        </p:nvSpPr>
        <p:spPr>
          <a:xfrm>
            <a:off x="2663347" y="2010947"/>
            <a:ext cx="866306" cy="800100"/>
          </a:xfrm>
          <a:prstGeom prst="wedgeEllipseCallout">
            <a:avLst>
              <a:gd name="adj1" fmla="val -104166"/>
              <a:gd name="adj2" fmla="val 56618"/>
            </a:avLst>
          </a:prstGeom>
          <a:gradFill rotWithShape="1">
            <a:gsLst>
              <a:gs pos="0">
                <a:srgbClr val="B0CCB0">
                  <a:shade val="58000"/>
                  <a:satMod val="150000"/>
                </a:srgbClr>
              </a:gs>
              <a:gs pos="72000">
                <a:srgbClr val="B0CCB0">
                  <a:tint val="90000"/>
                  <a:satMod val="135000"/>
                </a:srgbClr>
              </a:gs>
              <a:gs pos="100000">
                <a:srgbClr val="B0CCB0">
                  <a:tint val="8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2691148" y="2150022"/>
                <a:ext cx="819455" cy="505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Bookman Old Style"/>
                              <a:ea typeface="Cambria Math" panose="02040503050406030204" pitchFamily="18" charset="0"/>
                            </a:rPr>
                            <m:t>5 + 15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Bookman Old Style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kern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48" y="2150022"/>
                <a:ext cx="819455" cy="505395"/>
              </a:xfrm>
              <a:prstGeom prst="rect">
                <a:avLst/>
              </a:prstGeom>
              <a:blipFill rotWithShape="1"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 130"/>
          <p:cNvGrpSpPr/>
          <p:nvPr/>
        </p:nvGrpSpPr>
        <p:grpSpPr>
          <a:xfrm>
            <a:off x="5484630" y="3074699"/>
            <a:ext cx="1075897" cy="751666"/>
            <a:chOff x="2737645" y="4459335"/>
            <a:chExt cx="1075897" cy="751666"/>
          </a:xfrm>
        </p:grpSpPr>
        <p:sp>
          <p:nvSpPr>
            <p:cNvPr id="132" name="Oval Callout 131"/>
            <p:cNvSpPr/>
            <p:nvPr/>
          </p:nvSpPr>
          <p:spPr>
            <a:xfrm>
              <a:off x="2737645" y="4459335"/>
              <a:ext cx="1075897" cy="751666"/>
            </a:xfrm>
            <a:prstGeom prst="wedgeEllipseCallout">
              <a:avLst>
                <a:gd name="adj1" fmla="val -76663"/>
                <a:gd name="adj2" fmla="val 8920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2792211" y="4573126"/>
                  <a:ext cx="920444" cy="501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0 – 40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920444" cy="5010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5613215" y="2808202"/>
            <a:ext cx="1054443" cy="754476"/>
            <a:chOff x="2747170" y="4458430"/>
            <a:chExt cx="1054443" cy="754476"/>
          </a:xfrm>
        </p:grpSpPr>
        <p:sp>
          <p:nvSpPr>
            <p:cNvPr id="135" name="Oval Callout 134"/>
            <p:cNvSpPr/>
            <p:nvPr/>
          </p:nvSpPr>
          <p:spPr>
            <a:xfrm>
              <a:off x="2747170" y="4458430"/>
              <a:ext cx="1054443" cy="754476"/>
            </a:xfrm>
            <a:prstGeom prst="wedgeEllipseCallout">
              <a:avLst>
                <a:gd name="adj1" fmla="val -91094"/>
                <a:gd name="adj2" fmla="val 9753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2792211" y="4573126"/>
                  <a:ext cx="920444" cy="501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0 – 40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920444" cy="5010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5635164" y="2386130"/>
            <a:ext cx="1036406" cy="800100"/>
            <a:chOff x="2737074" y="4410901"/>
            <a:chExt cx="1036406" cy="800100"/>
          </a:xfrm>
        </p:grpSpPr>
        <p:sp>
          <p:nvSpPr>
            <p:cNvPr id="138" name="Oval Callout 137"/>
            <p:cNvSpPr/>
            <p:nvPr/>
          </p:nvSpPr>
          <p:spPr>
            <a:xfrm>
              <a:off x="2737074" y="4410901"/>
              <a:ext cx="1036406" cy="800100"/>
            </a:xfrm>
            <a:prstGeom prst="wedgeEllipseCallout">
              <a:avLst>
                <a:gd name="adj1" fmla="val -91094"/>
                <a:gd name="adj2" fmla="val 9753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792211" y="4573126"/>
                  <a:ext cx="920444" cy="501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0 – 40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920444" cy="5010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5397798" y="2117824"/>
            <a:ext cx="1017642" cy="800100"/>
            <a:chOff x="2747170" y="4410901"/>
            <a:chExt cx="1017642" cy="800100"/>
          </a:xfrm>
        </p:grpSpPr>
        <p:sp>
          <p:nvSpPr>
            <p:cNvPr id="141" name="Oval Callout 140"/>
            <p:cNvSpPr/>
            <p:nvPr/>
          </p:nvSpPr>
          <p:spPr>
            <a:xfrm>
              <a:off x="2747170" y="4410901"/>
              <a:ext cx="1017642" cy="800100"/>
            </a:xfrm>
            <a:prstGeom prst="wedgeEllipseCallout">
              <a:avLst>
                <a:gd name="adj1" fmla="val -91094"/>
                <a:gd name="adj2" fmla="val 9753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2792211" y="4573126"/>
                  <a:ext cx="920444" cy="501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0 – 40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920444" cy="5010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5340052" y="2108034"/>
            <a:ext cx="1039510" cy="880110"/>
            <a:chOff x="2737645" y="4370896"/>
            <a:chExt cx="1039510" cy="880110"/>
          </a:xfrm>
        </p:grpSpPr>
        <p:sp>
          <p:nvSpPr>
            <p:cNvPr id="144" name="Oval Callout 143"/>
            <p:cNvSpPr/>
            <p:nvPr/>
          </p:nvSpPr>
          <p:spPr>
            <a:xfrm>
              <a:off x="2737645" y="4370896"/>
              <a:ext cx="1039510" cy="880110"/>
            </a:xfrm>
            <a:prstGeom prst="wedgeEllipseCallout">
              <a:avLst>
                <a:gd name="adj1" fmla="val -75903"/>
                <a:gd name="adj2" fmla="val 5749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2792211" y="4573126"/>
                  <a:ext cx="920445" cy="501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10 – 40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US" sz="1400" kern="0" dirty="0" smtClean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920445" cy="5010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Rectangle 146"/>
          <p:cNvSpPr/>
          <p:nvPr/>
        </p:nvSpPr>
        <p:spPr>
          <a:xfrm>
            <a:off x="2674564" y="1419600"/>
            <a:ext cx="980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srgbClr val="C00000"/>
                </a:solidFill>
                <a:cs typeface="Calibri" pitchFamily="34" charset="0"/>
              </a:rPr>
              <a:t>mean</a:t>
            </a:r>
            <a:endParaRPr lang="en-US" sz="1600" kern="0" dirty="0">
              <a:solidFill>
                <a:srgbClr val="C00000"/>
              </a:solidFill>
            </a:endParaRPr>
          </a:p>
        </p:txBody>
      </p:sp>
      <p:sp>
        <p:nvSpPr>
          <p:cNvPr id="58" name="Curved Left Arrow 57"/>
          <p:cNvSpPr/>
          <p:nvPr/>
        </p:nvSpPr>
        <p:spPr>
          <a:xfrm rot="10175271" flipH="1">
            <a:off x="2083573" y="802789"/>
            <a:ext cx="566766" cy="183904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70864" y="4240430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221654" y="4207475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55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65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490454" y="4226765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60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5674440" y="3206091"/>
            <a:ext cx="991270" cy="870483"/>
            <a:chOff x="2747170" y="4342422"/>
            <a:chExt cx="991270" cy="870483"/>
          </a:xfrm>
        </p:grpSpPr>
        <p:sp>
          <p:nvSpPr>
            <p:cNvPr id="152" name="Oval Callout 151"/>
            <p:cNvSpPr/>
            <p:nvPr/>
          </p:nvSpPr>
          <p:spPr>
            <a:xfrm>
              <a:off x="2747170" y="4342422"/>
              <a:ext cx="991270" cy="870483"/>
            </a:xfrm>
            <a:prstGeom prst="wedgeEllipseCallout">
              <a:avLst>
                <a:gd name="adj1" fmla="val -97820"/>
                <a:gd name="adj2" fmla="val 90970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2773161" y="4554076"/>
                  <a:ext cx="920444" cy="501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6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0 – 40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161" y="4554076"/>
                  <a:ext cx="920444" cy="5010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/>
          <p:cNvSpPr txBox="1"/>
          <p:nvPr/>
        </p:nvSpPr>
        <p:spPr>
          <a:xfrm>
            <a:off x="4625869" y="422589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583475" y="422589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10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3880710" y="3493470"/>
            <a:ext cx="902721" cy="805360"/>
            <a:chOff x="9327143" y="5538290"/>
            <a:chExt cx="1321672" cy="805360"/>
          </a:xfrm>
        </p:grpSpPr>
        <p:sp>
          <p:nvSpPr>
            <p:cNvPr id="157" name="Oval Callout 156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5046"/>
                <a:gd name="adj2" fmla="val 53714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58" name="Oval Callout 157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66607"/>
                <a:gd name="adj2" fmla="val 52480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680601" y="5784451"/>
              <a:ext cx="641522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black"/>
                  </a:solidFill>
                </a:rPr>
                <a:t>5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 </a:t>
              </a:r>
              <a:r>
                <a:rPr lang="en-US" sz="1600" b="1" kern="0" dirty="0">
                  <a:solidFill>
                    <a:prstClr val="black"/>
                  </a:solidFill>
                </a:rPr>
                <a:t>x 2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6833132" y="3571694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=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068040" y="3571941"/>
            <a:ext cx="38985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40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376581" y="3571516"/>
            <a:ext cx="287258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–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560275" y="3524865"/>
            <a:ext cx="398023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37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7627907" y="3813162"/>
            <a:ext cx="2627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7615657" y="3769536"/>
            <a:ext cx="287258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8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7689550" y="3873926"/>
            <a:ext cx="151141" cy="151141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176" name="Straight Connector 175"/>
          <p:cNvCxnSpPr/>
          <p:nvPr/>
        </p:nvCxnSpPr>
        <p:spPr>
          <a:xfrm flipV="1">
            <a:off x="7649258" y="3642360"/>
            <a:ext cx="218284" cy="114998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78" name="TextBox 177"/>
          <p:cNvSpPr txBox="1"/>
          <p:nvPr/>
        </p:nvSpPr>
        <p:spPr>
          <a:xfrm>
            <a:off x="7804775" y="352371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rgbClr val="0000FF"/>
                </a:solidFill>
                <a:latin typeface="Sylfaen"/>
              </a:rPr>
              <a:t>4.625</a:t>
            </a:r>
            <a:endParaRPr lang="en-US" sz="1200" kern="0" baseline="-25000" dirty="0">
              <a:solidFill>
                <a:srgbClr val="0000FF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605318" y="4347778"/>
            <a:ext cx="1553892" cy="242798"/>
          </a:xfrm>
          <a:prstGeom prst="rect">
            <a:avLst/>
          </a:prstGeom>
          <a:gradFill rotWithShape="1">
            <a:gsLst>
              <a:gs pos="0">
                <a:srgbClr val="CEC597">
                  <a:shade val="58000"/>
                  <a:satMod val="150000"/>
                </a:srgbClr>
              </a:gs>
              <a:gs pos="72000">
                <a:srgbClr val="CEC597">
                  <a:tint val="90000"/>
                  <a:satMod val="135000"/>
                </a:srgbClr>
              </a:gs>
              <a:gs pos="100000">
                <a:srgbClr val="CEC597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258548" y="4299975"/>
            <a:ext cx="197041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</a:rPr>
              <a:t> </a:t>
            </a: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Mean </a:t>
            </a:r>
            <a:r>
              <a:rPr lang="en-US" sz="1600" kern="0" dirty="0">
                <a:solidFill>
                  <a:srgbClr val="0000FF"/>
                </a:solidFill>
                <a:sym typeface="Symbol"/>
              </a:rPr>
              <a:t>= 35.37 yrs.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833132" y="4000660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=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068040" y="4000660"/>
            <a:ext cx="38985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40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376581" y="4000660"/>
            <a:ext cx="287258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–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548538" y="4000660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4.63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2992278" y="3927111"/>
            <a:ext cx="2283950" cy="891656"/>
            <a:chOff x="3349372" y="-1900984"/>
            <a:chExt cx="2283950" cy="891656"/>
          </a:xfrm>
        </p:grpSpPr>
        <p:sp>
          <p:nvSpPr>
            <p:cNvPr id="127" name="Cloud 126"/>
            <p:cNvSpPr/>
            <p:nvPr/>
          </p:nvSpPr>
          <p:spPr bwMode="auto">
            <a:xfrm rot="10800000" flipH="1" flipV="1">
              <a:off x="3523423" y="-1900984"/>
              <a:ext cx="2035683" cy="891656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49372" y="-1663760"/>
              <a:ext cx="228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Adding all </a:t>
              </a:r>
              <a:r>
                <a:rPr lang="en-US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f</a:t>
              </a:r>
              <a:r>
                <a:rPr lang="en-US" b="1" baseline="-25000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r>
                <a:rPr lang="en-US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u</a:t>
              </a:r>
              <a:r>
                <a:rPr lang="en-US" b="1" baseline="-25000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475814" y="3318541"/>
            <a:ext cx="1856577" cy="980822"/>
            <a:chOff x="3349372" y="-1945567"/>
            <a:chExt cx="2471105" cy="980822"/>
          </a:xfrm>
        </p:grpSpPr>
        <p:sp>
          <p:nvSpPr>
            <p:cNvPr id="124" name="Cloud 123"/>
            <p:cNvSpPr/>
            <p:nvPr/>
          </p:nvSpPr>
          <p:spPr bwMode="auto">
            <a:xfrm rot="10800000" flipH="1" flipV="1">
              <a:off x="3357301" y="-1945567"/>
              <a:ext cx="2463176" cy="98082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49372" y="-1663760"/>
              <a:ext cx="228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Adding all f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639670" y="2483495"/>
            <a:ext cx="3346515" cy="986300"/>
            <a:chOff x="4688041" y="-1331051"/>
            <a:chExt cx="3681167" cy="986300"/>
          </a:xfrm>
        </p:grpSpPr>
        <p:sp>
          <p:nvSpPr>
            <p:cNvPr id="92" name="Cloud 91"/>
            <p:cNvSpPr/>
            <p:nvPr/>
          </p:nvSpPr>
          <p:spPr bwMode="auto">
            <a:xfrm rot="10800000" flipH="1" flipV="1">
              <a:off x="4688041" y="-1331051"/>
              <a:ext cx="3681167" cy="98630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72994" y="-1250565"/>
              <a:ext cx="3107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By subtracting two consecutive lower limits</a:t>
              </a:r>
              <a:endParaRPr lang="en-US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701538" y="2223197"/>
            <a:ext cx="3717979" cy="1472045"/>
            <a:chOff x="4403725" y="-1657350"/>
            <a:chExt cx="4130675" cy="1619250"/>
          </a:xfrm>
        </p:grpSpPr>
        <p:sp>
          <p:nvSpPr>
            <p:cNvPr id="98" name="Cloud 97"/>
            <p:cNvSpPr/>
            <p:nvPr/>
          </p:nvSpPr>
          <p:spPr bwMode="auto">
            <a:xfrm rot="10800000" flipH="1" flipV="1">
              <a:off x="4403725" y="-1657350"/>
              <a:ext cx="4130675" cy="161925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613094" y="-1412732"/>
              <a:ext cx="3729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We assume any one value from x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column as ‘a’ (</a:t>
              </a:r>
              <a:r>
                <a:rPr lang="en-US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i.e.Assumed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mean)</a:t>
              </a:r>
              <a:endParaRPr lang="en-US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109670" y="3495508"/>
            <a:ext cx="2053028" cy="1225163"/>
            <a:chOff x="4403725" y="-1657350"/>
            <a:chExt cx="4130675" cy="1619250"/>
          </a:xfrm>
        </p:grpSpPr>
        <p:sp>
          <p:nvSpPr>
            <p:cNvPr id="101" name="Cloud 100"/>
            <p:cNvSpPr/>
            <p:nvPr/>
          </p:nvSpPr>
          <p:spPr bwMode="auto">
            <a:xfrm rot="10800000" flipH="1" flipV="1">
              <a:off x="4403725" y="-1657350"/>
              <a:ext cx="4130675" cy="161925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13094" y="-1216610"/>
              <a:ext cx="3729050" cy="443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Preferably the middle value</a:t>
              </a:r>
              <a:endParaRPr lang="en-US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648810" y="2426879"/>
            <a:ext cx="3413781" cy="1241521"/>
            <a:chOff x="4670362" y="-1549348"/>
            <a:chExt cx="3413781" cy="1241521"/>
          </a:xfrm>
        </p:grpSpPr>
        <p:sp>
          <p:nvSpPr>
            <p:cNvPr id="95" name="Cloud 94"/>
            <p:cNvSpPr/>
            <p:nvPr/>
          </p:nvSpPr>
          <p:spPr bwMode="auto">
            <a:xfrm rot="10800000" flipH="1" flipV="1">
              <a:off x="4670362" y="-1549348"/>
              <a:ext cx="3413781" cy="124152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727394" y="-1250565"/>
              <a:ext cx="3352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By adding h </a:t>
              </a:r>
              <a:r>
                <a:rPr lang="en-US" b="1" dirty="0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to x</a:t>
              </a:r>
              <a:r>
                <a:rPr lang="en-US" b="1" baseline="-25000" dirty="0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r>
                <a:rPr lang="en-US" b="1" dirty="0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we get next x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80710" y="3225780"/>
            <a:ext cx="902720" cy="805360"/>
            <a:chOff x="9327143" y="5538290"/>
            <a:chExt cx="1321672" cy="805360"/>
          </a:xfrm>
        </p:grpSpPr>
        <p:sp>
          <p:nvSpPr>
            <p:cNvPr id="120" name="Oval Callout 119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7630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21" name="Oval Callout 120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70052"/>
                <a:gd name="adj2" fmla="val 47718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23695" y="5784451"/>
              <a:ext cx="755335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14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1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943370" y="3032610"/>
            <a:ext cx="820655" cy="732145"/>
            <a:chOff x="9327143" y="5538290"/>
            <a:chExt cx="1321672" cy="805360"/>
          </a:xfrm>
        </p:grpSpPr>
        <p:sp>
          <p:nvSpPr>
            <p:cNvPr id="116" name="Oval Callout 115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70037"/>
                <a:gd name="adj2" fmla="val 42199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17" name="Oval Callout 116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69535"/>
                <a:gd name="adj2" fmla="val 46766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623695" y="5784451"/>
              <a:ext cx="755335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23 </a:t>
              </a:r>
              <a:r>
                <a:rPr lang="en-US" sz="1600" b="1" kern="0" dirty="0">
                  <a:solidFill>
                    <a:prstClr val="black"/>
                  </a:solidFill>
                </a:rPr>
                <a:t>x 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968899" y="2686965"/>
            <a:ext cx="902721" cy="805360"/>
            <a:chOff x="9327143" y="5538290"/>
            <a:chExt cx="1321672" cy="805360"/>
          </a:xfrm>
        </p:grpSpPr>
        <p:sp>
          <p:nvSpPr>
            <p:cNvPr id="112" name="Oval Callout 111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4421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13" name="Oval Callout 112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67468"/>
                <a:gd name="adj2" fmla="val 47718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43204" y="5784451"/>
              <a:ext cx="881973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black"/>
                  </a:solidFill>
                </a:rPr>
                <a:t>2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1 </a:t>
              </a:r>
              <a:r>
                <a:rPr lang="en-US" sz="1600" b="1" kern="0" dirty="0">
                  <a:solidFill>
                    <a:prstClr val="black"/>
                  </a:solidFill>
                </a:rPr>
                <a:t>x 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-1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963058" y="2456535"/>
            <a:ext cx="992992" cy="805360"/>
            <a:chOff x="9327143" y="5538290"/>
            <a:chExt cx="1321672" cy="805360"/>
          </a:xfrm>
        </p:grpSpPr>
        <p:sp>
          <p:nvSpPr>
            <p:cNvPr id="108" name="Oval Callout 107"/>
            <p:cNvSpPr/>
            <p:nvPr/>
          </p:nvSpPr>
          <p:spPr>
            <a:xfrm>
              <a:off x="9353416" y="5538290"/>
              <a:ext cx="1295399" cy="800100"/>
            </a:xfrm>
            <a:prstGeom prst="wedgeEllipseCallout">
              <a:avLst>
                <a:gd name="adj1" fmla="val 55944"/>
                <a:gd name="adj2" fmla="val 35879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09" name="Oval Callout 108"/>
            <p:cNvSpPr/>
            <p:nvPr/>
          </p:nvSpPr>
          <p:spPr>
            <a:xfrm>
              <a:off x="9327143" y="5543550"/>
              <a:ext cx="1295399" cy="800100"/>
            </a:xfrm>
            <a:prstGeom prst="wedgeEllipseCallout">
              <a:avLst>
                <a:gd name="adj1" fmla="val -69818"/>
                <a:gd name="adj2" fmla="val 381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557994" y="5784451"/>
              <a:ext cx="824265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11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-2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969670" y="2236798"/>
            <a:ext cx="833647" cy="732145"/>
            <a:chOff x="9327143" y="5538290"/>
            <a:chExt cx="1321672" cy="805360"/>
          </a:xfrm>
        </p:grpSpPr>
        <p:sp>
          <p:nvSpPr>
            <p:cNvPr id="104" name="Oval Callout 103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71641"/>
                <a:gd name="adj2" fmla="val 3570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05" name="Oval Callout 104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73497"/>
                <a:gd name="adj2" fmla="val 4105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592435" y="5764043"/>
              <a:ext cx="710451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black"/>
                  </a:solidFill>
                </a:rPr>
                <a:t>6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-3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2591176" y="4513281"/>
            <a:ext cx="312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</a:rPr>
              <a:t>--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1848" y="-524594"/>
            <a:ext cx="1760639" cy="30777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14.2 – Q.1</a:t>
            </a:r>
            <a:endParaRPr lang="en-US" sz="14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50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500"/>
                            </p:stCondLst>
                            <p:childTnLst>
                              <p:par>
                                <p:cTn id="5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500"/>
                            </p:stCondLst>
                            <p:childTnLst>
                              <p:par>
                                <p:cTn id="6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00"/>
                            </p:stCondLst>
                            <p:childTnLst>
                              <p:par>
                                <p:cTn id="6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1000"/>
                            </p:stCondLst>
                            <p:childTnLst>
                              <p:par>
                                <p:cTn id="6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1500"/>
                            </p:stCondLst>
                            <p:childTnLst>
                              <p:par>
                                <p:cTn id="6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500"/>
                            </p:stCondLst>
                            <p:childTnLst>
                              <p:par>
                                <p:cTn id="7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1000"/>
                            </p:stCondLst>
                            <p:childTnLst>
                              <p:par>
                                <p:cTn id="7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500"/>
                            </p:stCondLst>
                            <p:childTnLst>
                              <p:par>
                                <p:cTn id="77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0" grpId="0" animBg="1"/>
      <p:bldP spid="10" grpId="1" animBg="1"/>
      <p:bldP spid="11" grpId="0" animBg="1"/>
      <p:bldP spid="11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 animBg="1"/>
      <p:bldP spid="55" grpId="0" animBg="1"/>
      <p:bldP spid="57" grpId="0"/>
      <p:bldP spid="57" grpId="1"/>
      <p:bldP spid="59" grpId="0"/>
      <p:bldP spid="59" grpId="1"/>
      <p:bldP spid="60" grpId="0" animBg="1"/>
      <p:bldP spid="60" grpId="1" animBg="1"/>
      <p:bldP spid="61" grpId="0"/>
      <p:bldP spid="61" grpId="1"/>
      <p:bldP spid="62" grpId="0" animBg="1"/>
      <p:bldP spid="62" grpId="1" animBg="1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69" grpId="1" animBg="1"/>
      <p:bldP spid="72" grpId="0"/>
      <p:bldP spid="72" grpId="1"/>
      <p:bldP spid="73" grpId="0"/>
      <p:bldP spid="74" grpId="0"/>
      <p:bldP spid="75" grpId="0"/>
      <p:bldP spid="76" grpId="0"/>
      <p:bldP spid="77" grpId="0"/>
      <p:bldP spid="78" grpId="0"/>
      <p:bldP spid="80" grpId="0"/>
      <p:bldP spid="81" grpId="0" animBg="1"/>
      <p:bldP spid="82" grpId="0" animBg="1"/>
      <p:bldP spid="83" grpId="0"/>
      <p:bldP spid="85" grpId="0"/>
      <p:bldP spid="87" grpId="0"/>
      <p:bldP spid="129" grpId="0" animBg="1"/>
      <p:bldP spid="130" grpId="0"/>
      <p:bldP spid="130" grpId="1"/>
      <p:bldP spid="147" grpId="0"/>
      <p:bldP spid="147" grpId="1"/>
      <p:bldP spid="58" grpId="0" animBg="1"/>
      <p:bldP spid="58" grpId="1" animBg="1"/>
      <p:bldP spid="148" grpId="0"/>
      <p:bldP spid="149" grpId="0"/>
      <p:bldP spid="150" grpId="0"/>
      <p:bldP spid="154" grpId="0"/>
      <p:bldP spid="155" grpId="0"/>
      <p:bldP spid="160" grpId="0"/>
      <p:bldP spid="161" grpId="0"/>
      <p:bldP spid="162" grpId="0"/>
      <p:bldP spid="163" grpId="0"/>
      <p:bldP spid="165" grpId="0"/>
      <p:bldP spid="178" grpId="0"/>
      <p:bldP spid="188" grpId="0" animBg="1"/>
      <p:bldP spid="189" grpId="0"/>
      <p:bldP spid="190" grpId="0"/>
      <p:bldP spid="191" grpId="0"/>
      <p:bldP spid="192" grpId="0"/>
      <p:bldP spid="193" grpId="0"/>
      <p:bldP spid="171" grpId="0"/>
      <p:bldP spid="1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4134" y="2033141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Module_21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28" y="-492656"/>
            <a:ext cx="3738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X_CBSE_2017-18_Mod-15/16</a:t>
            </a:r>
          </a:p>
        </p:txBody>
      </p:sp>
    </p:spTree>
    <p:extLst>
      <p:ext uri="{BB962C8B-B14F-4D97-AF65-F5344CB8AC3E}">
        <p14:creationId xmlns:p14="http://schemas.microsoft.com/office/powerpoint/2010/main" val="24797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ounded Rectangle 245"/>
          <p:cNvSpPr/>
          <p:nvPr/>
        </p:nvSpPr>
        <p:spPr>
          <a:xfrm>
            <a:off x="6615711" y="2775189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7519734" y="2143768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6241495" y="2772678"/>
            <a:ext cx="182829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850733" y="2149604"/>
            <a:ext cx="225052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5934657" y="2762512"/>
            <a:ext cx="175695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6185010" y="2149295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7212420" y="2580363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5489860" y="2138628"/>
            <a:ext cx="294448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290760" y="2589303"/>
            <a:ext cx="182829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717264" y="2149295"/>
            <a:ext cx="364539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361482" y="2431642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854562" y="2149295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5997785" y="2423433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185010" y="2146914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561122" y="4628872"/>
            <a:ext cx="1585153" cy="242798"/>
          </a:xfrm>
          <a:prstGeom prst="rect">
            <a:avLst/>
          </a:prstGeom>
          <a:gradFill rotWithShape="1">
            <a:gsLst>
              <a:gs pos="0">
                <a:srgbClr val="CEC597">
                  <a:shade val="58000"/>
                  <a:satMod val="150000"/>
                </a:srgbClr>
              </a:gs>
              <a:gs pos="72000">
                <a:srgbClr val="CEC597">
                  <a:tint val="90000"/>
                  <a:satMod val="135000"/>
                </a:srgbClr>
              </a:gs>
              <a:gs pos="100000">
                <a:srgbClr val="CEC597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5898285" y="3890291"/>
            <a:ext cx="24079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33" name="TextBox 232"/>
          <p:cNvSpPr txBox="1"/>
          <p:nvPr/>
        </p:nvSpPr>
        <p:spPr>
          <a:xfrm>
            <a:off x="5839365" y="3858129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23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117627" y="3725815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306580" y="3725815"/>
            <a:ext cx="45397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500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5839365" y="3613347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16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 flipH="1">
            <a:off x="5937516" y="3950404"/>
            <a:ext cx="169979" cy="15554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cxnSp>
        <p:nvCxnSpPr>
          <p:cNvPr id="271" name="Straight Connector 270"/>
          <p:cNvCxnSpPr/>
          <p:nvPr/>
        </p:nvCxnSpPr>
        <p:spPr>
          <a:xfrm flipH="1">
            <a:off x="6399046" y="3806645"/>
            <a:ext cx="269252" cy="146115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sp>
        <p:nvSpPr>
          <p:cNvPr id="272" name="TextBox 271"/>
          <p:cNvSpPr txBox="1"/>
          <p:nvPr/>
        </p:nvSpPr>
        <p:spPr>
          <a:xfrm>
            <a:off x="6530588" y="3570280"/>
            <a:ext cx="603050" cy="27699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kern="0" dirty="0" smtClean="0">
                <a:solidFill>
                  <a:prstClr val="black"/>
                </a:solidFill>
                <a:sym typeface="Symbol"/>
              </a:rPr>
              <a:t>21.739</a:t>
            </a:r>
            <a:endParaRPr lang="en-US" sz="1200" kern="0" dirty="0" smtClean="0">
              <a:solidFill>
                <a:prstClr val="black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52460" y="1788935"/>
            <a:ext cx="2069778" cy="298975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26535"/>
              </p:ext>
            </p:extLst>
          </p:nvPr>
        </p:nvGraphicFramePr>
        <p:xfrm>
          <a:off x="846716" y="2207157"/>
          <a:ext cx="3187614" cy="259264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6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Rounded Rectangle 136"/>
          <p:cNvSpPr/>
          <p:nvPr/>
        </p:nvSpPr>
        <p:spPr>
          <a:xfrm>
            <a:off x="2970753" y="2918658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970753" y="3193438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968986" y="2660189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393155" y="2927097"/>
            <a:ext cx="1000788" cy="19794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5852" y="272475"/>
            <a:ext cx="7574733" cy="738664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Q.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The following data gives the distribution of total monthly </a:t>
            </a:r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household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expenditure of 200 families of a village. </a:t>
            </a:r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Find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the modal monthly </a:t>
            </a:r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expenditure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of </a:t>
            </a:r>
            <a:endParaRPr lang="en-US" sz="1400" b="1" kern="0" dirty="0" smtClean="0">
              <a:solidFill>
                <a:prstClr val="black"/>
              </a:solidFill>
              <a:latin typeface="Rockwell"/>
              <a:cs typeface="Calibri" pitchFamily="34" charset="0"/>
            </a:endParaRPr>
          </a:p>
          <a:p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the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families. Also, find the mean </a:t>
            </a:r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monthly expenditure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:</a:t>
            </a:r>
            <a:endParaRPr lang="en-US" sz="1400" b="1" kern="0" baseline="-2500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2602224" y="2219341"/>
            <a:ext cx="1403128" cy="415507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99826" y="1765245"/>
            <a:ext cx="529312" cy="33855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Sol: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163808" y="1765245"/>
            <a:ext cx="18213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Class width(h) =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843775" y="1765245"/>
            <a:ext cx="52610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500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536535" y="2156755"/>
            <a:ext cx="137165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cs typeface="MV Boli" pitchFamily="2" charset="0"/>
              </a:rPr>
              <a:t>No. of families</a:t>
            </a:r>
          </a:p>
          <a:p>
            <a:r>
              <a:rPr lang="en-US" sz="1400" b="1" dirty="0" smtClean="0">
                <a:solidFill>
                  <a:prstClr val="black"/>
                </a:solidFill>
                <a:cs typeface="MV Boli" pitchFamily="2" charset="0"/>
              </a:rPr>
              <a:t>(Frequency)</a:t>
            </a:r>
            <a:endParaRPr lang="en-US" sz="1400" b="1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361316" y="2369761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78139" y="2874824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1500 - 2000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378139" y="3143282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2000 - 2500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378138" y="3413018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2500 - 3000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378139" y="3690830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3000 - 3500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865083" y="2230947"/>
            <a:ext cx="1717587" cy="267230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08310" y="2201807"/>
            <a:ext cx="184659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Expenditure (in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Rs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.)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871696" y="2574699"/>
            <a:ext cx="4358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24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841103" y="285591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40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882877" y="3136473"/>
            <a:ext cx="44799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33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841103" y="3411828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28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41103" y="368962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30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78138" y="2597107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</a:rPr>
              <a:t>1000 - 1500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63" name="Curved Down Arrow 162"/>
          <p:cNvSpPr/>
          <p:nvPr/>
        </p:nvSpPr>
        <p:spPr>
          <a:xfrm rot="15441465" flipH="1">
            <a:off x="907945" y="2651991"/>
            <a:ext cx="353756" cy="527025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ysClr val="windowText" lastClr="000000"/>
          </a:solidFill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400" kern="0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765495" y="1706768"/>
            <a:ext cx="2176456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prstClr val="black"/>
                </a:solidFill>
              </a:rPr>
              <a:t>Maximum frequency is 40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378139" y="3964696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3500 - 4000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841103" y="396842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22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765495" y="1890584"/>
            <a:ext cx="3913251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prstClr val="black"/>
                </a:solidFill>
                <a:sym typeface="Symbol"/>
              </a:rPr>
              <a:t>The corresponding class 1500 – 2000  is modal class.</a:t>
            </a:r>
            <a:endParaRPr lang="en-US" sz="1200" b="1" kern="0" dirty="0" smtClean="0">
              <a:solidFill>
                <a:prstClr val="black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2965052" y="2870254"/>
            <a:ext cx="290675" cy="29067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388947" y="2851601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1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 rot="10800000">
            <a:off x="3232676" y="3027920"/>
            <a:ext cx="274320" cy="11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3380886" y="2603445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388947" y="3112475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2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338472" y="2102160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l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63070" y="210216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77159" y="2102160"/>
            <a:ext cx="633507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 1500,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082976" y="2102160"/>
            <a:ext cx="28405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h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21482" y="210216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405804" y="2102160"/>
            <a:ext cx="494045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500,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791471" y="2102160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981528" y="210216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05499" y="2102160"/>
            <a:ext cx="40427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40,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436014" y="2102160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626071" y="210216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779262" y="2102160"/>
            <a:ext cx="40427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24,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093276" y="2102160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2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448245" y="2102160"/>
            <a:ext cx="364203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smtClean="0">
                <a:solidFill>
                  <a:prstClr val="black"/>
                </a:solidFill>
                <a:sym typeface="Symbol"/>
              </a:rPr>
              <a:t>33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279092" y="210216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492643" y="2545966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992408" y="2530577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263290" y="2545966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l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443488" y="2530577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01" name="Left Bracket 200"/>
          <p:cNvSpPr/>
          <p:nvPr/>
        </p:nvSpPr>
        <p:spPr>
          <a:xfrm>
            <a:off x="5759376" y="2406113"/>
            <a:ext cx="90945" cy="60426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5843971" y="2701109"/>
            <a:ext cx="91440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03" name="TextBox 202"/>
          <p:cNvSpPr txBox="1"/>
          <p:nvPr/>
        </p:nvSpPr>
        <p:spPr>
          <a:xfrm>
            <a:off x="5783400" y="2702300"/>
            <a:ext cx="42351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2f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 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04" name="Left Bracket 203"/>
          <p:cNvSpPr/>
          <p:nvPr/>
        </p:nvSpPr>
        <p:spPr>
          <a:xfrm flipH="1">
            <a:off x="6780061" y="2405811"/>
            <a:ext cx="83081" cy="60426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906734" y="2530577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180647" y="2537125"/>
            <a:ext cx="28405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h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045688" y="2702300"/>
            <a:ext cx="4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–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439839" y="2702300"/>
            <a:ext cx="4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–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2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963926" y="2360871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183358" y="2360871"/>
            <a:ext cx="4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i="1" kern="0" dirty="0" smtClean="0">
                <a:solidFill>
                  <a:prstClr val="black"/>
                </a:solidFill>
              </a:rPr>
              <a:t>–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116287" y="309864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492643" y="3114029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992408" y="309864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166356" y="3114029"/>
            <a:ext cx="54374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1500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598760" y="309864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16" name="Left Bracket 215"/>
          <p:cNvSpPr/>
          <p:nvPr/>
        </p:nvSpPr>
        <p:spPr>
          <a:xfrm>
            <a:off x="5904597" y="3083124"/>
            <a:ext cx="90945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5989192" y="3329105"/>
            <a:ext cx="1040653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18" name="TextBox 217"/>
          <p:cNvSpPr txBox="1"/>
          <p:nvPr/>
        </p:nvSpPr>
        <p:spPr>
          <a:xfrm>
            <a:off x="5871270" y="3307181"/>
            <a:ext cx="60305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2(40)</a:t>
            </a:r>
            <a:r>
              <a:rPr lang="en-US" sz="1400" kern="0" baseline="-25000" dirty="0" smtClean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19" name="Left Bracket 218"/>
          <p:cNvSpPr/>
          <p:nvPr/>
        </p:nvSpPr>
        <p:spPr>
          <a:xfrm flipH="1">
            <a:off x="7023649" y="3082822"/>
            <a:ext cx="83081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051955" y="3098640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240908" y="3105188"/>
            <a:ext cx="45397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500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295826" y="3307181"/>
            <a:ext cx="50366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– 24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660325" y="3307181"/>
            <a:ext cx="50366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– 33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114407" y="3052161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40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370775" y="3052161"/>
            <a:ext cx="553357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–  24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116287" y="372581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92643" y="3725815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992408" y="3725815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166357" y="3725815"/>
            <a:ext cx="54374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1500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598760" y="3725815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492643" y="4284949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991044" y="4284949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166356" y="4284949"/>
            <a:ext cx="543739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</a:rPr>
              <a:t>1500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603786" y="4284949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851346" y="4284949"/>
            <a:ext cx="67358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347.83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116287" y="423345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492643" y="4606678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4991044" y="4606678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116287" y="460667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66356" y="4606678"/>
            <a:ext cx="103105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err="1">
                <a:solidFill>
                  <a:prstClr val="black"/>
                </a:solidFill>
              </a:rPr>
              <a:t>Rs</a:t>
            </a:r>
            <a:r>
              <a:rPr lang="en-US" sz="1400" kern="0" dirty="0">
                <a:solidFill>
                  <a:prstClr val="black"/>
                </a:solidFill>
              </a:rPr>
              <a:t>. 1847.83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378139" y="4240986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4000 - 4500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378139" y="4508665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4500 - 5000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2841103" y="4235599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16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2841103" y="447469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7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graphicFrame>
        <p:nvGraphicFramePr>
          <p:cNvPr id="257" name="Table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95809"/>
              </p:ext>
            </p:extLst>
          </p:nvPr>
        </p:nvGraphicFramePr>
        <p:xfrm>
          <a:off x="397460" y="1009389"/>
          <a:ext cx="7146340" cy="7124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8CDD7">
                        <a:shade val="58000"/>
                        <a:satMod val="150000"/>
                      </a:srgbClr>
                    </a:gs>
                    <a:gs pos="72000">
                      <a:srgbClr val="A8CDD7">
                        <a:tint val="90000"/>
                        <a:satMod val="135000"/>
                      </a:srgbClr>
                    </a:gs>
                    <a:gs pos="100000">
                      <a:srgbClr val="A8CDD7">
                        <a:tint val="80000"/>
                        <a:satMod val="155000"/>
                      </a:srgbClr>
                    </a:gs>
                  </a:gsLst>
                  <a:lin ang="162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0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Expenditure (in </a:t>
                      </a:r>
                      <a:r>
                        <a:rPr lang="en-US" sz="1200" b="1" kern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1000 - 1500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1500 - 2000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2000 - 2500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2500 - 3000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3000 - 3500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3500 - 4000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4000 - 4500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4500 - 5000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No. of families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b="1" kern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8" name="Rectangle 257"/>
          <p:cNvSpPr/>
          <p:nvPr/>
        </p:nvSpPr>
        <p:spPr>
          <a:xfrm>
            <a:off x="556469" y="997145"/>
            <a:ext cx="1617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kern="0" dirty="0">
                <a:solidFill>
                  <a:srgbClr val="C00000"/>
                </a:solidFill>
              </a:rPr>
              <a:t>Expenditure (in </a:t>
            </a:r>
            <a:r>
              <a:rPr lang="en-US" sz="1200" b="1" kern="0" dirty="0" err="1">
                <a:solidFill>
                  <a:srgbClr val="C00000"/>
                </a:solidFill>
              </a:rPr>
              <a:t>Rs</a:t>
            </a:r>
            <a:r>
              <a:rPr lang="en-US" sz="1200" b="1" kern="0" dirty="0">
                <a:solidFill>
                  <a:srgbClr val="C00000"/>
                </a:solidFill>
              </a:rPr>
              <a:t>.)</a:t>
            </a:r>
            <a:endParaRPr lang="en-US" sz="1200" b="1" kern="0" dirty="0" smtClean="0">
              <a:solidFill>
                <a:srgbClr val="C00000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583428" y="1423128"/>
            <a:ext cx="1223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No. of families</a:t>
            </a:r>
            <a:endParaRPr lang="en-US" sz="1200" b="1" kern="0" dirty="0">
              <a:solidFill>
                <a:srgbClr val="C00000"/>
              </a:solidFill>
            </a:endParaRPr>
          </a:p>
        </p:txBody>
      </p:sp>
      <p:sp>
        <p:nvSpPr>
          <p:cNvPr id="260" name="Curved Left Arrow 259"/>
          <p:cNvSpPr/>
          <p:nvPr/>
        </p:nvSpPr>
        <p:spPr>
          <a:xfrm rot="7294482" flipH="1">
            <a:off x="2070571" y="985052"/>
            <a:ext cx="566766" cy="138681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61" name="Curved Left Arrow 260"/>
          <p:cNvSpPr/>
          <p:nvPr/>
        </p:nvSpPr>
        <p:spPr>
          <a:xfrm rot="10073052" flipH="1">
            <a:off x="2029098" y="969384"/>
            <a:ext cx="566766" cy="1324592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2752982" y="487819"/>
            <a:ext cx="3756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C00000"/>
                </a:solidFill>
                <a:latin typeface="Rockwell"/>
                <a:cs typeface="Calibri" pitchFamily="34" charset="0"/>
              </a:rPr>
              <a:t> Find </a:t>
            </a:r>
            <a:r>
              <a:rPr lang="en-US" sz="1400" b="1" kern="0" dirty="0">
                <a:solidFill>
                  <a:srgbClr val="C00000"/>
                </a:solidFill>
                <a:latin typeface="Rockwell"/>
                <a:cs typeface="Calibri" pitchFamily="34" charset="0"/>
              </a:rPr>
              <a:t>the </a:t>
            </a:r>
            <a:r>
              <a:rPr lang="en-US" sz="1400" b="1" kern="0" dirty="0" smtClean="0">
                <a:solidFill>
                  <a:srgbClr val="C00000"/>
                </a:solidFill>
                <a:latin typeface="Rockwell"/>
                <a:cs typeface="Calibri" pitchFamily="34" charset="0"/>
              </a:rPr>
              <a:t>modal monthly expenditure of </a:t>
            </a:r>
            <a:endParaRPr lang="en-US" sz="1400" b="1" kern="0" dirty="0">
              <a:solidFill>
                <a:srgbClr val="C00000"/>
              </a:solidFill>
              <a:latin typeface="Rockwell"/>
              <a:cs typeface="Calibri" pitchFamily="34" charset="0"/>
            </a:endParaRPr>
          </a:p>
        </p:txBody>
      </p:sp>
      <p:cxnSp>
        <p:nvCxnSpPr>
          <p:cNvPr id="263" name="Elbow Connector 262"/>
          <p:cNvCxnSpPr/>
          <p:nvPr/>
        </p:nvCxnSpPr>
        <p:spPr>
          <a:xfrm>
            <a:off x="1196331" y="2669081"/>
            <a:ext cx="762000" cy="228600"/>
          </a:xfrm>
          <a:prstGeom prst="bentConnector3">
            <a:avLst>
              <a:gd name="adj1" fmla="val 100420"/>
            </a:avLst>
          </a:prstGeom>
          <a:noFill/>
          <a:ln w="38100" cap="flat" cmpd="sng" algn="ctr">
            <a:solidFill>
              <a:srgbClr val="72A376"/>
            </a:solidFill>
            <a:prstDash val="solid"/>
            <a:tailEnd type="arrow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grpSp>
        <p:nvGrpSpPr>
          <p:cNvPr id="264" name="Group 64"/>
          <p:cNvGrpSpPr>
            <a:grpSpLocks/>
          </p:cNvGrpSpPr>
          <p:nvPr/>
        </p:nvGrpSpPr>
        <p:grpSpPr bwMode="auto">
          <a:xfrm>
            <a:off x="418052" y="2318817"/>
            <a:ext cx="1067205" cy="717906"/>
            <a:chOff x="56169" y="4005921"/>
            <a:chExt cx="1066800" cy="957208"/>
          </a:xfrm>
        </p:grpSpPr>
        <p:sp>
          <p:nvSpPr>
            <p:cNvPr id="265" name="Oval 264"/>
            <p:cNvSpPr/>
            <p:nvPr/>
          </p:nvSpPr>
          <p:spPr>
            <a:xfrm>
              <a:off x="56169" y="4005921"/>
              <a:ext cx="1066800" cy="914400"/>
            </a:xfrm>
            <a:prstGeom prst="ellipse">
              <a:avLst/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Rockwell"/>
              </a:endParaRPr>
            </a:p>
          </p:txBody>
        </p:sp>
        <p:sp>
          <p:nvSpPr>
            <p:cNvPr id="266" name="TextBox 66"/>
            <p:cNvSpPr txBox="1">
              <a:spLocks noChangeArrowheads="1"/>
            </p:cNvSpPr>
            <p:nvPr/>
          </p:nvSpPr>
          <p:spPr bwMode="auto">
            <a:xfrm>
              <a:off x="74856" y="4117769"/>
              <a:ext cx="1006319" cy="84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2200" b="1" kern="0" dirty="0" smtClean="0">
                  <a:solidFill>
                    <a:prstClr val="black"/>
                  </a:solidFill>
                  <a:latin typeface="Calibri" pitchFamily="34" charset="0"/>
                </a:rPr>
                <a:t>Modal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2200" b="1" kern="0" dirty="0" smtClean="0">
                  <a:solidFill>
                    <a:prstClr val="black"/>
                  </a:solidFill>
                  <a:latin typeface="Calibri" pitchFamily="34" charset="0"/>
                </a:rPr>
                <a:t>Class</a:t>
              </a:r>
            </a:p>
          </p:txBody>
        </p:sp>
      </p:grpSp>
      <p:sp>
        <p:nvSpPr>
          <p:cNvPr id="164" name="Cloud Callout 163"/>
          <p:cNvSpPr/>
          <p:nvPr/>
        </p:nvSpPr>
        <p:spPr bwMode="auto">
          <a:xfrm rot="10800000" flipH="1" flipV="1">
            <a:off x="2707961" y="2394438"/>
            <a:ext cx="4532947" cy="1423685"/>
          </a:xfrm>
          <a:prstGeom prst="cloudCallout">
            <a:avLst>
              <a:gd name="adj1" fmla="val -52403"/>
              <a:gd name="adj2" fmla="val -6969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866912" y="2561920"/>
            <a:ext cx="418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Class width (h) is found by subtracting two consecutive lower limits or two consecutive upper limits</a:t>
            </a:r>
          </a:p>
        </p:txBody>
      </p:sp>
      <p:sp>
        <p:nvSpPr>
          <p:cNvPr id="179" name="Cloud Callout 178"/>
          <p:cNvSpPr/>
          <p:nvPr/>
        </p:nvSpPr>
        <p:spPr bwMode="auto">
          <a:xfrm rot="10800000" flipH="1" flipV="1">
            <a:off x="4458941" y="3457658"/>
            <a:ext cx="3785933" cy="1362812"/>
          </a:xfrm>
          <a:prstGeom prst="cloudCallout">
            <a:avLst>
              <a:gd name="adj1" fmla="val -68085"/>
              <a:gd name="adj2" fmla="val -58187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515824" y="3702807"/>
            <a:ext cx="37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succeeding the Modal class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385855" y="699429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kern="0" dirty="0">
                <a:solidFill>
                  <a:srgbClr val="C00000"/>
                </a:solidFill>
                <a:latin typeface="Rockwell"/>
                <a:cs typeface="Calibri" pitchFamily="34" charset="0"/>
              </a:rPr>
              <a:t>the families</a:t>
            </a:r>
            <a:endParaRPr lang="en-US" sz="1600" b="1" dirty="0">
              <a:solidFill>
                <a:srgbClr val="C00000"/>
              </a:solidFill>
              <a:cs typeface="Calibri" pitchFamily="34" charset="0"/>
            </a:endParaRPr>
          </a:p>
        </p:txBody>
      </p:sp>
      <p:sp>
        <p:nvSpPr>
          <p:cNvPr id="170" name="Cloud Callout 169"/>
          <p:cNvSpPr/>
          <p:nvPr/>
        </p:nvSpPr>
        <p:spPr bwMode="auto">
          <a:xfrm rot="10800000" flipH="1" flipV="1">
            <a:off x="4389949" y="3200821"/>
            <a:ext cx="2278349" cy="1209027"/>
          </a:xfrm>
          <a:prstGeom prst="cloudCallout">
            <a:avLst>
              <a:gd name="adj1" fmla="val -75439"/>
              <a:gd name="adj2" fmla="val -6308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61230" y="3338240"/>
            <a:ext cx="229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What is the Maximum frequency?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60" name="Cloud 159"/>
          <p:cNvSpPr/>
          <p:nvPr/>
        </p:nvSpPr>
        <p:spPr bwMode="auto">
          <a:xfrm rot="10800000" flipH="1" flipV="1">
            <a:off x="4278931" y="2269200"/>
            <a:ext cx="3515590" cy="11510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615694" y="2522649"/>
            <a:ext cx="308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For finding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mode,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classes must be continuous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77" name="Cloud Callout 176"/>
          <p:cNvSpPr/>
          <p:nvPr/>
        </p:nvSpPr>
        <p:spPr bwMode="auto">
          <a:xfrm rot="10800000" flipH="1" flipV="1">
            <a:off x="4231050" y="3382318"/>
            <a:ext cx="3790098" cy="1430928"/>
          </a:xfrm>
          <a:prstGeom prst="cloudCallout">
            <a:avLst>
              <a:gd name="adj1" fmla="val -62971"/>
              <a:gd name="adj2" fmla="val -5253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309848" y="3667031"/>
            <a:ext cx="37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Preceeding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the Modal class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37426" y="-891230"/>
            <a:ext cx="1760639" cy="30777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14.2 – Q.3</a:t>
            </a:r>
            <a:endParaRPr lang="en-US" sz="14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478344" y="-380578"/>
            <a:ext cx="1412261" cy="307777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cs typeface="Calibri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740594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"/>
                            </p:stCondLst>
                            <p:childTnLst>
                              <p:par>
                                <p:cTn id="1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0"/>
                            </p:stCondLst>
                            <p:childTnLst>
                              <p:par>
                                <p:cTn id="2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68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8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500"/>
                            </p:stCondLst>
                            <p:childTnLst>
                              <p:par>
                                <p:cTn id="2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1000"/>
                            </p:stCondLst>
                            <p:childTnLst>
                              <p:par>
                                <p:cTn id="7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00"/>
                            </p:stCondLst>
                            <p:childTnLst>
                              <p:par>
                                <p:cTn id="8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6" grpId="1" animBg="1"/>
      <p:bldP spid="267" grpId="0" animBg="1"/>
      <p:bldP spid="267" grpId="1" animBg="1"/>
      <p:bldP spid="244" grpId="0" animBg="1"/>
      <p:bldP spid="244" grpId="1" animBg="1"/>
      <p:bldP spid="245" grpId="0" animBg="1"/>
      <p:bldP spid="245" grpId="1" animBg="1"/>
      <p:bldP spid="237" grpId="0" animBg="1"/>
      <p:bldP spid="237" grpId="1" animBg="1"/>
      <p:bldP spid="243" grpId="0" animBg="1"/>
      <p:bldP spid="243" grpId="1" animBg="1"/>
      <p:bldP spid="231" grpId="0" animBg="1"/>
      <p:bldP spid="231" grpId="1" animBg="1"/>
      <p:bldP spid="234" grpId="0" animBg="1"/>
      <p:bldP spid="234" grpId="1" animBg="1"/>
      <p:bldP spid="140" grpId="0" animBg="1"/>
      <p:bldP spid="140" grpId="1" animBg="1"/>
      <p:bldP spid="181" grpId="0" animBg="1"/>
      <p:bldP spid="181" grpId="1" animBg="1"/>
      <p:bldP spid="133" grpId="0" animBg="1"/>
      <p:bldP spid="133" grpId="1" animBg="1"/>
      <p:bldP spid="134" grpId="0" animBg="1"/>
      <p:bldP spid="134" grpId="1" animBg="1"/>
      <p:bldP spid="131" grpId="0" animBg="1"/>
      <p:bldP spid="131" grpId="1" animBg="1"/>
      <p:bldP spid="132" grpId="0" animBg="1"/>
      <p:bldP spid="132" grpId="1" animBg="1"/>
      <p:bldP spid="130" grpId="0" animBg="1"/>
      <p:bldP spid="233" grpId="0"/>
      <p:bldP spid="235" grpId="0"/>
      <p:bldP spid="236" grpId="0"/>
      <p:bldP spid="238" grpId="0"/>
      <p:bldP spid="272" grpId="0"/>
      <p:bldP spid="135" grpId="0" animBg="1"/>
      <p:bldP spid="135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1" grpId="0" animBg="1"/>
      <p:bldP spid="142" grpId="0" animBg="1"/>
      <p:bldP spid="143" grpId="0" animBg="1"/>
      <p:bldP spid="143" grpId="1" animBg="1"/>
      <p:bldP spid="144" grpId="0" animBg="1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 animBg="1"/>
      <p:bldP spid="153" grpId="1" animBg="1"/>
      <p:bldP spid="154" grpId="0"/>
      <p:bldP spid="155" grpId="0"/>
      <p:bldP spid="156" grpId="0"/>
      <p:bldP spid="157" grpId="0"/>
      <p:bldP spid="158" grpId="0"/>
      <p:bldP spid="159" grpId="0"/>
      <p:bldP spid="162" grpId="0"/>
      <p:bldP spid="163" grpId="0" animBg="1"/>
      <p:bldP spid="163" grpId="1" animBg="1"/>
      <p:bldP spid="166" grpId="0"/>
      <p:bldP spid="167" grpId="0"/>
      <p:bldP spid="168" grpId="0"/>
      <p:bldP spid="169" grpId="0"/>
      <p:bldP spid="172" grpId="0" animBg="1"/>
      <p:bldP spid="172" grpId="1" animBg="1"/>
      <p:bldP spid="172" grpId="2" animBg="1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 animBg="1"/>
      <p:bldP spid="203" grpId="0"/>
      <p:bldP spid="204" grpId="0" animBg="1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 animBg="1"/>
      <p:bldP spid="218" grpId="0"/>
      <p:bldP spid="219" grpId="0" animBg="1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9" grpId="0"/>
      <p:bldP spid="240" grpId="0"/>
      <p:bldP spid="241" grpId="0"/>
      <p:bldP spid="242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8" grpId="0"/>
      <p:bldP spid="258" grpId="1"/>
      <p:bldP spid="259" grpId="0"/>
      <p:bldP spid="259" grpId="1"/>
      <p:bldP spid="260" grpId="0" animBg="1"/>
      <p:bldP spid="260" grpId="1" animBg="1"/>
      <p:bldP spid="261" grpId="0" animBg="1"/>
      <p:bldP spid="261" grpId="1" animBg="1"/>
      <p:bldP spid="262" grpId="0"/>
      <p:bldP spid="262" grpId="1"/>
      <p:bldP spid="164" grpId="0" animBg="1"/>
      <p:bldP spid="164" grpId="1" animBg="1"/>
      <p:bldP spid="165" grpId="0"/>
      <p:bldP spid="165" grpId="1"/>
      <p:bldP spid="179" grpId="0" animBg="1"/>
      <p:bldP spid="179" grpId="1" animBg="1"/>
      <p:bldP spid="180" grpId="0"/>
      <p:bldP spid="180" grpId="1"/>
      <p:bldP spid="268" grpId="0"/>
      <p:bldP spid="268" grpId="1"/>
      <p:bldP spid="170" grpId="0" animBg="1"/>
      <p:bldP spid="170" grpId="1" animBg="1"/>
      <p:bldP spid="171" grpId="0"/>
      <p:bldP spid="171" grpId="1"/>
      <p:bldP spid="160" grpId="0" animBg="1"/>
      <p:bldP spid="160" grpId="1" animBg="1"/>
      <p:bldP spid="161" grpId="0"/>
      <p:bldP spid="161" grpId="1"/>
      <p:bldP spid="177" grpId="0" animBg="1"/>
      <p:bldP spid="177" grpId="1" animBg="1"/>
      <p:bldP spid="178" grpId="0"/>
      <p:bldP spid="178" grpId="1"/>
      <p:bldP spid="269" grpId="0" animBg="1"/>
      <p:bldP spid="274" grpId="0" animBg="1"/>
      <p:bldP spid="27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Table 4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83674"/>
              </p:ext>
            </p:extLst>
          </p:nvPr>
        </p:nvGraphicFramePr>
        <p:xfrm>
          <a:off x="987267" y="2011506"/>
          <a:ext cx="5365503" cy="291084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0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9" name="TextBox 448"/>
          <p:cNvSpPr txBox="1"/>
          <p:nvPr/>
        </p:nvSpPr>
        <p:spPr>
          <a:xfrm>
            <a:off x="2465894" y="3521325"/>
            <a:ext cx="63269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3250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cxnSp>
        <p:nvCxnSpPr>
          <p:cNvPr id="484" name="Straight Arrow Connector 483"/>
          <p:cNvCxnSpPr/>
          <p:nvPr/>
        </p:nvCxnSpPr>
        <p:spPr>
          <a:xfrm rot="10800000">
            <a:off x="2999972" y="3420165"/>
            <a:ext cx="228600" cy="11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561" name="TextBox 560"/>
          <p:cNvSpPr txBox="1"/>
          <p:nvPr/>
        </p:nvSpPr>
        <p:spPr>
          <a:xfrm>
            <a:off x="2392637" y="3797686"/>
            <a:ext cx="75634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3750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604" name="TextBox 603"/>
          <p:cNvSpPr txBox="1"/>
          <p:nvPr/>
        </p:nvSpPr>
        <p:spPr>
          <a:xfrm>
            <a:off x="2411382" y="4065461"/>
            <a:ext cx="71142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4250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627" name="TextBox 626"/>
          <p:cNvSpPr txBox="1"/>
          <p:nvPr/>
        </p:nvSpPr>
        <p:spPr>
          <a:xfrm>
            <a:off x="2382807" y="4331651"/>
            <a:ext cx="75634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4750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5852" y="272475"/>
            <a:ext cx="7574733" cy="738664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Q. The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following data gives the distribution of total monthly </a:t>
            </a:r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household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expenditure of 200 families of a village. </a:t>
            </a:r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Find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the modal monthly </a:t>
            </a:r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expenditure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of </a:t>
            </a:r>
            <a:endParaRPr lang="en-US" sz="1400" b="1" kern="0" dirty="0" smtClean="0">
              <a:solidFill>
                <a:prstClr val="black"/>
              </a:solidFill>
              <a:latin typeface="Rockwell"/>
              <a:cs typeface="Calibri" pitchFamily="34" charset="0"/>
            </a:endParaRPr>
          </a:p>
          <a:p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the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families. Also, find the mean </a:t>
            </a:r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monthly expenditure </a:t>
            </a:r>
            <a:r>
              <a:rPr lang="en-US" sz="1400" b="1" kern="0" dirty="0">
                <a:solidFill>
                  <a:prstClr val="black"/>
                </a:solidFill>
                <a:latin typeface="Rockwell"/>
                <a:cs typeface="Calibri" pitchFamily="34" charset="0"/>
              </a:rPr>
              <a:t>:</a:t>
            </a:r>
            <a:endParaRPr lang="en-US" sz="1400" b="1" kern="0" baseline="-2500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99826" y="1765245"/>
            <a:ext cx="529312" cy="33855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Sol:</a:t>
            </a:r>
          </a:p>
        </p:txBody>
      </p:sp>
      <p:graphicFrame>
        <p:nvGraphicFramePr>
          <p:cNvPr id="257" name="Table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29937"/>
              </p:ext>
            </p:extLst>
          </p:nvPr>
        </p:nvGraphicFramePr>
        <p:xfrm>
          <a:off x="397460" y="1009389"/>
          <a:ext cx="7146340" cy="7124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8CDD7">
                        <a:shade val="58000"/>
                        <a:satMod val="150000"/>
                      </a:srgbClr>
                    </a:gs>
                    <a:gs pos="72000">
                      <a:srgbClr val="A8CDD7">
                        <a:tint val="90000"/>
                        <a:satMod val="135000"/>
                      </a:srgbClr>
                    </a:gs>
                    <a:gs pos="100000">
                      <a:srgbClr val="A8CDD7">
                        <a:tint val="80000"/>
                        <a:satMod val="155000"/>
                      </a:srgbClr>
                    </a:gs>
                  </a:gsLst>
                  <a:lin ang="162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0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Expenditure (in </a:t>
                      </a:r>
                      <a:r>
                        <a:rPr lang="en-US" sz="12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1000 - 1500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1500 - 2000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2000 - 2500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2500 - 3000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3000 - 3500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3500 - 4000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4000 - 4500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4500 - 5000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No. of families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/>
              <p:cNvSpPr txBox="1"/>
              <p:nvPr/>
            </p:nvSpPr>
            <p:spPr>
              <a:xfrm>
                <a:off x="6294205" y="2183901"/>
                <a:ext cx="1184627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rgbClr val="0000FF"/>
                    </a:solidFill>
                    <a:sym typeface="Symbol"/>
                  </a:rPr>
                  <a:t>Mean,(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rgbClr val="0000FF"/>
                            </a:solidFill>
                            <a:sym typeface="Symbol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1600" kern="0" dirty="0" smtClean="0">
                    <a:solidFill>
                      <a:srgbClr val="0000FF"/>
                    </a:solidFill>
                    <a:sym typeface="Symbol"/>
                  </a:rPr>
                  <a:t>) =</a:t>
                </a:r>
                <a:endParaRPr lang="en-US" sz="1600" kern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4" name="TextBox 4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205" y="2183901"/>
                <a:ext cx="1184627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ounded Rectangle 425"/>
          <p:cNvSpPr/>
          <p:nvPr/>
        </p:nvSpPr>
        <p:spPr>
          <a:xfrm>
            <a:off x="3429363" y="2072258"/>
            <a:ext cx="958355" cy="376323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427" name="Rounded Rectangle 426"/>
          <p:cNvSpPr/>
          <p:nvPr/>
        </p:nvSpPr>
        <p:spPr>
          <a:xfrm>
            <a:off x="986611" y="2062533"/>
            <a:ext cx="1263755" cy="267230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3302755" y="1708095"/>
            <a:ext cx="258436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A</a:t>
            </a:r>
            <a:r>
              <a:rPr lang="en-US" sz="1600" b="1" kern="0" dirty="0" err="1" smtClean="0">
                <a:solidFill>
                  <a:prstClr val="black"/>
                </a:solidFill>
              </a:rPr>
              <a:t>ssumed</a:t>
            </a:r>
            <a:r>
              <a:rPr lang="en-US" sz="1600" b="1" kern="0" dirty="0" smtClean="0">
                <a:solidFill>
                  <a:prstClr val="black"/>
                </a:solidFill>
              </a:rPr>
              <a:t> </a:t>
            </a:r>
            <a:r>
              <a:rPr lang="en-US" sz="1600" b="1" kern="0" dirty="0">
                <a:solidFill>
                  <a:prstClr val="black"/>
                </a:solidFill>
              </a:rPr>
              <a:t>mean, </a:t>
            </a:r>
            <a:r>
              <a:rPr lang="en-US" sz="1600" b="1" kern="0" dirty="0" smtClean="0">
                <a:solidFill>
                  <a:prstClr val="black"/>
                </a:solidFill>
              </a:rPr>
              <a:t>a = 2750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859512" y="1708095"/>
            <a:ext cx="18213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</a:rPr>
              <a:t>Class width(h) =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924082" y="2011506"/>
            <a:ext cx="142712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interval 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2190890" y="1996047"/>
            <a:ext cx="120148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mark 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2262815" y="2179529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x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3390730" y="1997876"/>
            <a:ext cx="107914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frequency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3491568" y="2181358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5430838" y="2026885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u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3733440" y="1972004"/>
            <a:ext cx="198813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u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= x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 </a:t>
            </a:r>
            <a:r>
              <a:rPr lang="en-US" sz="1400" b="1" dirty="0" smtClean="0">
                <a:solidFill>
                  <a:prstClr val="black"/>
                </a:solidFill>
                <a:cs typeface="MV Boli" pitchFamily="2" charset="0"/>
              </a:rPr>
              <a:t>–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cxnSp>
        <p:nvCxnSpPr>
          <p:cNvPr id="438" name="Straight Connector 437"/>
          <p:cNvCxnSpPr/>
          <p:nvPr/>
        </p:nvCxnSpPr>
        <p:spPr>
          <a:xfrm>
            <a:off x="4703214" y="2248104"/>
            <a:ext cx="686048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39" name="Rectangle 438"/>
          <p:cNvSpPr/>
          <p:nvPr/>
        </p:nvSpPr>
        <p:spPr>
          <a:xfrm>
            <a:off x="4864771" y="2190027"/>
            <a:ext cx="29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cs typeface="MV Boli" pitchFamily="2" charset="0"/>
              </a:rPr>
              <a:t>h</a:t>
            </a:r>
            <a:endParaRPr lang="en-US" sz="1400" kern="0" dirty="0">
              <a:ln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3638227" y="2440718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24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3628285" y="2721936"/>
            <a:ext cx="62499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40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3561684" y="3002492"/>
            <a:ext cx="71920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33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3666386" y="327784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28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3666386" y="3555640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30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437735" y="2406403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1250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415951" y="2687621"/>
            <a:ext cx="67719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1750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2418268" y="2968177"/>
            <a:ext cx="70036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2250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2427794" y="3243532"/>
            <a:ext cx="66018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2750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50" name="TextBox 449"/>
          <p:cNvSpPr txBox="1"/>
          <p:nvPr/>
        </p:nvSpPr>
        <p:spPr>
          <a:xfrm>
            <a:off x="4630095" y="2390880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– 3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4658254" y="2672098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prstClr val="black"/>
                </a:solidFill>
              </a:rPr>
              <a:t>– </a:t>
            </a:r>
            <a:r>
              <a:rPr lang="en-US" sz="1600" kern="0" dirty="0" smtClean="0">
                <a:solidFill>
                  <a:prstClr val="black"/>
                </a:solidFill>
              </a:rPr>
              <a:t>2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4658254" y="2952654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– 1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4658254" y="3228009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4658254" y="3505802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1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5526105" y="2390880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– 72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56" name="TextBox 455"/>
          <p:cNvSpPr txBox="1"/>
          <p:nvPr/>
        </p:nvSpPr>
        <p:spPr>
          <a:xfrm>
            <a:off x="5416577" y="2672098"/>
            <a:ext cx="80081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– 80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5526105" y="2952654"/>
            <a:ext cx="62315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– 33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5615860" y="3228009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5615860" y="3505802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black"/>
                </a:solidFill>
              </a:rPr>
              <a:t>30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3402896" y="4659517"/>
            <a:ext cx="65114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sym typeface="Symbol"/>
              </a:rPr>
              <a:t> </a:t>
            </a:r>
            <a:r>
              <a:rPr lang="en-US" sz="1400" b="1" kern="0" dirty="0" err="1">
                <a:solidFill>
                  <a:prstClr val="black"/>
                </a:solidFill>
              </a:rPr>
              <a:t>f</a:t>
            </a:r>
            <a:r>
              <a:rPr lang="en-US" sz="1400" b="1" kern="0" baseline="-25000" dirty="0" err="1">
                <a:solidFill>
                  <a:prstClr val="black"/>
                </a:solidFill>
              </a:rPr>
              <a:t>i</a:t>
            </a:r>
            <a:r>
              <a:rPr lang="en-US" sz="1400" b="1" kern="0" dirty="0">
                <a:solidFill>
                  <a:prstClr val="black"/>
                </a:solidFill>
              </a:rPr>
              <a:t>  =</a:t>
            </a:r>
          </a:p>
        </p:txBody>
      </p:sp>
      <p:sp>
        <p:nvSpPr>
          <p:cNvPr id="461" name="TextBox 460"/>
          <p:cNvSpPr txBox="1"/>
          <p:nvPr/>
        </p:nvSpPr>
        <p:spPr>
          <a:xfrm>
            <a:off x="5350206" y="4628095"/>
            <a:ext cx="732289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sym typeface="Symbol"/>
              </a:rPr>
              <a:t> </a:t>
            </a:r>
            <a:r>
              <a:rPr lang="en-US" sz="1400" b="1" kern="0" dirty="0" err="1">
                <a:solidFill>
                  <a:prstClr val="black"/>
                </a:solidFill>
              </a:rPr>
              <a:t>f</a:t>
            </a:r>
            <a:r>
              <a:rPr lang="en-US" sz="1400" b="1" kern="0" baseline="-25000" dirty="0" err="1">
                <a:solidFill>
                  <a:prstClr val="black"/>
                </a:solidFill>
              </a:rPr>
              <a:t>i</a:t>
            </a:r>
            <a:r>
              <a:rPr lang="en-US" sz="1400" b="1" kern="0" dirty="0" err="1">
                <a:solidFill>
                  <a:prstClr val="black"/>
                </a:solidFill>
              </a:rPr>
              <a:t>u</a:t>
            </a:r>
            <a:r>
              <a:rPr lang="en-US" sz="1400" b="1" kern="0" baseline="-25000" dirty="0" err="1">
                <a:solidFill>
                  <a:prstClr val="black"/>
                </a:solidFill>
              </a:rPr>
              <a:t>i</a:t>
            </a:r>
            <a:r>
              <a:rPr lang="en-US" sz="1400" b="1" kern="0" baseline="-25000" dirty="0">
                <a:solidFill>
                  <a:prstClr val="black"/>
                </a:solidFill>
              </a:rPr>
              <a:t>  </a:t>
            </a:r>
            <a:r>
              <a:rPr lang="en-US" sz="1400" b="1" kern="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462" name="TextBox 461"/>
          <p:cNvSpPr txBox="1"/>
          <p:nvPr/>
        </p:nvSpPr>
        <p:spPr>
          <a:xfrm>
            <a:off x="3902765" y="4659517"/>
            <a:ext cx="48282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smtClean="0">
                <a:solidFill>
                  <a:prstClr val="black"/>
                </a:solidFill>
                <a:sym typeface="Symbol"/>
              </a:rPr>
              <a:t>200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5908392" y="4628095"/>
            <a:ext cx="5229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– 35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5993608" y="1708095"/>
            <a:ext cx="27261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</a:rPr>
              <a:t>By step deviation method</a:t>
            </a:r>
          </a:p>
        </p:txBody>
      </p:sp>
      <p:sp>
        <p:nvSpPr>
          <p:cNvPr id="465" name="TextBox 464"/>
          <p:cNvSpPr txBox="1"/>
          <p:nvPr/>
        </p:nvSpPr>
        <p:spPr>
          <a:xfrm>
            <a:off x="7649333" y="2038535"/>
            <a:ext cx="685800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 </a:t>
            </a:r>
            <a:r>
              <a:rPr lang="en-US" sz="1600" kern="0" dirty="0" err="1">
                <a:solidFill>
                  <a:srgbClr val="0000FF"/>
                </a:solidFill>
              </a:rPr>
              <a:t>f</a:t>
            </a:r>
            <a:r>
              <a:rPr lang="en-US" sz="1600" kern="0" baseline="-25000" dirty="0" err="1">
                <a:solidFill>
                  <a:srgbClr val="0000FF"/>
                </a:solidFill>
              </a:rPr>
              <a:t>i</a:t>
            </a:r>
            <a:r>
              <a:rPr lang="en-US" sz="1600" kern="0" dirty="0" err="1">
                <a:solidFill>
                  <a:srgbClr val="0000FF"/>
                </a:solidFill>
              </a:rPr>
              <a:t>u</a:t>
            </a:r>
            <a:r>
              <a:rPr lang="en-US" sz="1600" kern="0" baseline="-25000" dirty="0" err="1">
                <a:solidFill>
                  <a:srgbClr val="0000FF"/>
                </a:solidFill>
              </a:rPr>
              <a:t>i</a:t>
            </a:r>
            <a:r>
              <a:rPr lang="en-US" sz="1600" kern="0" baseline="-25000" dirty="0">
                <a:solidFill>
                  <a:srgbClr val="0000FF"/>
                </a:solidFill>
              </a:rPr>
              <a:t> 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466" name="Straight Connector 465"/>
          <p:cNvCxnSpPr/>
          <p:nvPr/>
        </p:nvCxnSpPr>
        <p:spPr>
          <a:xfrm>
            <a:off x="7795795" y="2361641"/>
            <a:ext cx="45720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467" name="TextBox 466"/>
          <p:cNvSpPr txBox="1"/>
          <p:nvPr/>
        </p:nvSpPr>
        <p:spPr>
          <a:xfrm>
            <a:off x="7768086" y="2335829"/>
            <a:ext cx="51046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 </a:t>
            </a:r>
            <a:r>
              <a:rPr lang="en-US" sz="1600" kern="0" dirty="0" err="1">
                <a:solidFill>
                  <a:srgbClr val="0000FF"/>
                </a:solidFill>
              </a:rPr>
              <a:t>f</a:t>
            </a:r>
            <a:r>
              <a:rPr lang="en-US" sz="1600" kern="0" baseline="-25000" dirty="0" err="1">
                <a:solidFill>
                  <a:srgbClr val="0000FF"/>
                </a:solidFill>
              </a:rPr>
              <a:t>i</a:t>
            </a:r>
            <a:r>
              <a:rPr lang="en-US" sz="1600" kern="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68" name="TextBox 467"/>
          <p:cNvSpPr txBox="1"/>
          <p:nvPr/>
        </p:nvSpPr>
        <p:spPr>
          <a:xfrm>
            <a:off x="7201983" y="2183901"/>
            <a:ext cx="4812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a +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8342763" y="2183901"/>
            <a:ext cx="301685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h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470" name="Left Bracket 469"/>
          <p:cNvSpPr/>
          <p:nvPr/>
        </p:nvSpPr>
        <p:spPr>
          <a:xfrm>
            <a:off x="7668191" y="2045611"/>
            <a:ext cx="157298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471" name="Left Bracket 470"/>
          <p:cNvSpPr/>
          <p:nvPr/>
        </p:nvSpPr>
        <p:spPr>
          <a:xfrm flipH="1">
            <a:off x="8183605" y="2045611"/>
            <a:ext cx="126903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2023773" y="699429"/>
            <a:ext cx="4038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rgbClr val="C00000"/>
                </a:solidFill>
                <a:latin typeface="Rockwell"/>
                <a:cs typeface="Calibri" pitchFamily="34" charset="0"/>
              </a:rPr>
              <a:t>find the mean monthly expenditure :</a:t>
            </a:r>
            <a:endParaRPr lang="en-US" sz="1400" b="1" kern="0" baseline="-25000" dirty="0">
              <a:solidFill>
                <a:srgbClr val="C00000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400649" y="997145"/>
            <a:ext cx="15905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Expenditure (in </a:t>
            </a:r>
            <a:r>
              <a:rPr lang="en-US" sz="1200" b="1" dirty="0" err="1">
                <a:solidFill>
                  <a:srgbClr val="C00000"/>
                </a:solidFill>
              </a:rPr>
              <a:t>Rs</a:t>
            </a:r>
            <a:r>
              <a:rPr lang="en-US" sz="1200" b="1" dirty="0">
                <a:solidFill>
                  <a:srgbClr val="C00000"/>
                </a:solidFill>
              </a:rPr>
              <a:t>.)</a:t>
            </a:r>
          </a:p>
        </p:txBody>
      </p:sp>
      <p:sp>
        <p:nvSpPr>
          <p:cNvPr id="474" name="Curved Left Arrow 473"/>
          <p:cNvSpPr/>
          <p:nvPr/>
        </p:nvSpPr>
        <p:spPr>
          <a:xfrm rot="6154758" flipH="1">
            <a:off x="2596605" y="561809"/>
            <a:ext cx="566766" cy="2016665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596928" y="1432865"/>
            <a:ext cx="12034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No. of families</a:t>
            </a:r>
          </a:p>
        </p:txBody>
      </p:sp>
      <p:sp>
        <p:nvSpPr>
          <p:cNvPr id="476" name="Rectangle 475"/>
          <p:cNvSpPr/>
          <p:nvPr/>
        </p:nvSpPr>
        <p:spPr>
          <a:xfrm>
            <a:off x="988185" y="2447533"/>
            <a:ext cx="1299029" cy="243717"/>
          </a:xfrm>
          <a:prstGeom prst="rect">
            <a:avLst/>
          </a:prstGeom>
          <a:solidFill>
            <a:srgbClr val="72A376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1074501" y="2412079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lvl="0" algn="ctr">
              <a:defRPr sz="14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1000 - 1500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1074503" y="2689796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1500 - 2000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1074503" y="2958254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2000 - 2500</a:t>
            </a:r>
          </a:p>
        </p:txBody>
      </p:sp>
      <p:sp>
        <p:nvSpPr>
          <p:cNvPr id="480" name="TextBox 479"/>
          <p:cNvSpPr txBox="1"/>
          <p:nvPr/>
        </p:nvSpPr>
        <p:spPr>
          <a:xfrm>
            <a:off x="1074503" y="3227990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2500 - 3000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1074503" y="3505802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3000 - 3500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2509389" y="1708095"/>
            <a:ext cx="52610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500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483" name="Curved Down Arrow 482"/>
          <p:cNvSpPr/>
          <p:nvPr/>
        </p:nvSpPr>
        <p:spPr>
          <a:xfrm rot="15441465" flipH="1">
            <a:off x="592864" y="2536951"/>
            <a:ext cx="353756" cy="527025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ysClr val="windowText" lastClr="000000"/>
          </a:solidFill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400" kern="0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3150280" y="2990932"/>
            <a:ext cx="30480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MV Boli" pitchFamily="2" charset="0"/>
              </a:rPr>
              <a:t> a</a:t>
            </a:r>
            <a:endParaRPr lang="en-US" sz="16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5027403" y="198422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4941638" y="198533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2750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314607" y="4628095"/>
            <a:ext cx="625557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</a:rPr>
              <a:t>Total</a:t>
            </a:r>
          </a:p>
        </p:txBody>
      </p:sp>
      <p:sp>
        <p:nvSpPr>
          <p:cNvPr id="489" name="TextBox 488"/>
          <p:cNvSpPr txBox="1"/>
          <p:nvPr/>
        </p:nvSpPr>
        <p:spPr>
          <a:xfrm>
            <a:off x="6684275" y="2754108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=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6921024" y="2754355"/>
            <a:ext cx="595035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2750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7339023" y="2753930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+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7638380" y="2707279"/>
            <a:ext cx="685800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– 35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493" name="Straight Connector 492"/>
          <p:cNvCxnSpPr/>
          <p:nvPr/>
        </p:nvCxnSpPr>
        <p:spPr>
          <a:xfrm>
            <a:off x="7718522" y="2995576"/>
            <a:ext cx="36576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494" name="TextBox 493"/>
          <p:cNvSpPr txBox="1"/>
          <p:nvPr/>
        </p:nvSpPr>
        <p:spPr>
          <a:xfrm>
            <a:off x="7656299" y="2951950"/>
            <a:ext cx="492444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200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495" name="Left Bracket 494"/>
          <p:cNvSpPr/>
          <p:nvPr/>
        </p:nvSpPr>
        <p:spPr>
          <a:xfrm>
            <a:off x="7584980" y="2692726"/>
            <a:ext cx="157298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496" name="Left Bracket 495"/>
          <p:cNvSpPr/>
          <p:nvPr/>
        </p:nvSpPr>
        <p:spPr>
          <a:xfrm flipH="1">
            <a:off x="8095561" y="2692726"/>
            <a:ext cx="126903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8188891" y="2791889"/>
            <a:ext cx="492444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500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498" name="Straight Connector 497"/>
          <p:cNvCxnSpPr/>
          <p:nvPr/>
        </p:nvCxnSpPr>
        <p:spPr>
          <a:xfrm flipV="1">
            <a:off x="7752472" y="3045833"/>
            <a:ext cx="285637" cy="157749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499" name="TextBox 498"/>
          <p:cNvSpPr txBox="1"/>
          <p:nvPr/>
        </p:nvSpPr>
        <p:spPr>
          <a:xfrm>
            <a:off x="7894892" y="3139661"/>
            <a:ext cx="517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rgbClr val="0000FF"/>
                </a:solidFill>
                <a:latin typeface="Sylfaen"/>
              </a:rPr>
              <a:t>1</a:t>
            </a:r>
            <a:endParaRPr lang="en-US" sz="1200" kern="0" baseline="-25000" dirty="0">
              <a:solidFill>
                <a:srgbClr val="0000FF"/>
              </a:solidFill>
            </a:endParaRPr>
          </a:p>
        </p:txBody>
      </p:sp>
      <p:cxnSp>
        <p:nvCxnSpPr>
          <p:cNvPr id="500" name="Straight Connector 499"/>
          <p:cNvCxnSpPr/>
          <p:nvPr/>
        </p:nvCxnSpPr>
        <p:spPr>
          <a:xfrm flipV="1">
            <a:off x="8286723" y="2895600"/>
            <a:ext cx="266070" cy="159399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501" name="TextBox 500"/>
          <p:cNvSpPr txBox="1"/>
          <p:nvPr/>
        </p:nvSpPr>
        <p:spPr>
          <a:xfrm>
            <a:off x="8262338" y="264039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rgbClr val="0000FF"/>
                </a:solidFill>
                <a:latin typeface="Sylfaen"/>
              </a:rPr>
              <a:t>2.5</a:t>
            </a:r>
            <a:endParaRPr lang="en-US" sz="1200" kern="0" baseline="-25000" dirty="0">
              <a:solidFill>
                <a:srgbClr val="0000FF"/>
              </a:solidFill>
            </a:endParaRPr>
          </a:p>
        </p:txBody>
      </p:sp>
      <p:grpSp>
        <p:nvGrpSpPr>
          <p:cNvPr id="551" name="Group 550"/>
          <p:cNvGrpSpPr/>
          <p:nvPr/>
        </p:nvGrpSpPr>
        <p:grpSpPr>
          <a:xfrm>
            <a:off x="5685745" y="1688745"/>
            <a:ext cx="1454204" cy="800100"/>
            <a:chOff x="2747170" y="4410901"/>
            <a:chExt cx="1454204" cy="800100"/>
          </a:xfrm>
        </p:grpSpPr>
        <p:sp>
          <p:nvSpPr>
            <p:cNvPr id="552" name="Oval Callout 551"/>
            <p:cNvSpPr/>
            <p:nvPr/>
          </p:nvSpPr>
          <p:spPr>
            <a:xfrm>
              <a:off x="2747170" y="4410901"/>
              <a:ext cx="1454204" cy="800100"/>
            </a:xfrm>
            <a:prstGeom prst="wedgeEllipseCallout">
              <a:avLst>
                <a:gd name="adj1" fmla="val -70134"/>
                <a:gd name="adj2" fmla="val 99916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" name="Rectangle 552"/>
                <p:cNvSpPr/>
                <p:nvPr/>
              </p:nvSpPr>
              <p:spPr>
                <a:xfrm>
                  <a:off x="2792211" y="4573126"/>
                  <a:ext cx="1394934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50 – 2750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500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53" name="Rectangle 5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1394934" cy="50321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4" name="Group 553"/>
          <p:cNvGrpSpPr/>
          <p:nvPr/>
        </p:nvGrpSpPr>
        <p:grpSpPr>
          <a:xfrm>
            <a:off x="5405915" y="1708095"/>
            <a:ext cx="1431980" cy="821830"/>
            <a:chOff x="2777860" y="4400036"/>
            <a:chExt cx="1431980" cy="821830"/>
          </a:xfrm>
        </p:grpSpPr>
        <p:sp>
          <p:nvSpPr>
            <p:cNvPr id="555" name="Oval Callout 554"/>
            <p:cNvSpPr/>
            <p:nvPr/>
          </p:nvSpPr>
          <p:spPr>
            <a:xfrm>
              <a:off x="2777860" y="4400036"/>
              <a:ext cx="1431980" cy="821830"/>
            </a:xfrm>
            <a:prstGeom prst="wedgeEllipseCallout">
              <a:avLst>
                <a:gd name="adj1" fmla="val -70582"/>
                <a:gd name="adj2" fmla="val 55174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6" name="Rectangle 555"/>
                <p:cNvSpPr/>
                <p:nvPr/>
              </p:nvSpPr>
              <p:spPr>
                <a:xfrm>
                  <a:off x="2792211" y="4573126"/>
                  <a:ext cx="1394934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250 – 2750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500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56" name="Rectangle 5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1394934" cy="50321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8" name="Curved Left Arrow 557"/>
          <p:cNvSpPr/>
          <p:nvPr/>
        </p:nvSpPr>
        <p:spPr>
          <a:xfrm rot="10175271" flipH="1">
            <a:off x="2114910" y="956218"/>
            <a:ext cx="566766" cy="1335831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3666386" y="3828234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22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560" name="TextBox 559"/>
          <p:cNvSpPr txBox="1"/>
          <p:nvPr/>
        </p:nvSpPr>
        <p:spPr>
          <a:xfrm>
            <a:off x="1074503" y="3816496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3500 - 4000</a:t>
            </a:r>
          </a:p>
        </p:txBody>
      </p:sp>
      <p:grpSp>
        <p:nvGrpSpPr>
          <p:cNvPr id="562" name="Group 561"/>
          <p:cNvGrpSpPr/>
          <p:nvPr/>
        </p:nvGrpSpPr>
        <p:grpSpPr>
          <a:xfrm>
            <a:off x="5390632" y="2777012"/>
            <a:ext cx="1447263" cy="870483"/>
            <a:chOff x="2747169" y="4342422"/>
            <a:chExt cx="1447263" cy="870483"/>
          </a:xfrm>
        </p:grpSpPr>
        <p:sp>
          <p:nvSpPr>
            <p:cNvPr id="563" name="Oval Callout 562"/>
            <p:cNvSpPr/>
            <p:nvPr/>
          </p:nvSpPr>
          <p:spPr>
            <a:xfrm>
              <a:off x="2747169" y="4342422"/>
              <a:ext cx="1447263" cy="870483"/>
            </a:xfrm>
            <a:prstGeom prst="wedgeEllipseCallout">
              <a:avLst>
                <a:gd name="adj1" fmla="val -72811"/>
                <a:gd name="adj2" fmla="val 86593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Rectangle 563"/>
                <p:cNvSpPr/>
                <p:nvPr/>
              </p:nvSpPr>
              <p:spPr>
                <a:xfrm>
                  <a:off x="2773161" y="4554076"/>
                  <a:ext cx="1394934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37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50 – 2750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500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161" y="4554076"/>
                  <a:ext cx="1394934" cy="50321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5" name="TextBox 564"/>
          <p:cNvSpPr txBox="1"/>
          <p:nvPr/>
        </p:nvSpPr>
        <p:spPr>
          <a:xfrm>
            <a:off x="4658254" y="3796812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66" name="TextBox 565"/>
          <p:cNvSpPr txBox="1"/>
          <p:nvPr/>
        </p:nvSpPr>
        <p:spPr>
          <a:xfrm>
            <a:off x="5615860" y="3796812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black"/>
                </a:solidFill>
              </a:rPr>
              <a:t>44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580" name="TextBox 579"/>
          <p:cNvSpPr txBox="1"/>
          <p:nvPr/>
        </p:nvSpPr>
        <p:spPr>
          <a:xfrm>
            <a:off x="6632617" y="3740389"/>
            <a:ext cx="1709281" cy="242798"/>
          </a:xfrm>
          <a:prstGeom prst="rect">
            <a:avLst/>
          </a:prstGeom>
          <a:gradFill rotWithShape="1">
            <a:gsLst>
              <a:gs pos="0">
                <a:srgbClr val="CEC597">
                  <a:shade val="58000"/>
                  <a:satMod val="150000"/>
                </a:srgbClr>
              </a:gs>
              <a:gs pos="72000">
                <a:srgbClr val="CEC597">
                  <a:tint val="90000"/>
                  <a:satMod val="135000"/>
                </a:srgbClr>
              </a:gs>
              <a:gs pos="100000">
                <a:srgbClr val="CEC597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581" name="TextBox 580"/>
          <p:cNvSpPr txBox="1"/>
          <p:nvPr/>
        </p:nvSpPr>
        <p:spPr>
          <a:xfrm>
            <a:off x="6284994" y="3692586"/>
            <a:ext cx="2127506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</a:rPr>
              <a:t> </a:t>
            </a: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Mean </a:t>
            </a:r>
            <a:r>
              <a:rPr lang="en-US" sz="1600" kern="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sz="1600" kern="0" dirty="0" err="1">
                <a:solidFill>
                  <a:srgbClr val="0000FF"/>
                </a:solidFill>
                <a:sym typeface="Symbol"/>
              </a:rPr>
              <a:t>Rs</a:t>
            </a:r>
            <a:r>
              <a:rPr lang="en-US" sz="1600" kern="0" dirty="0">
                <a:solidFill>
                  <a:srgbClr val="0000FF"/>
                </a:solidFill>
                <a:sym typeface="Symbol"/>
              </a:rPr>
              <a:t>. 2662.50	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582" name="TextBox 581"/>
          <p:cNvSpPr txBox="1"/>
          <p:nvPr/>
        </p:nvSpPr>
        <p:spPr>
          <a:xfrm>
            <a:off x="6684275" y="3339850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=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6921024" y="3339850"/>
            <a:ext cx="595036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2750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7413970" y="3339850"/>
            <a:ext cx="287258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–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7558306" y="3339850"/>
            <a:ext cx="697627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 87.50</a:t>
            </a:r>
          </a:p>
        </p:txBody>
      </p:sp>
      <p:sp>
        <p:nvSpPr>
          <p:cNvPr id="602" name="TextBox 601"/>
          <p:cNvSpPr txBox="1"/>
          <p:nvPr/>
        </p:nvSpPr>
        <p:spPr>
          <a:xfrm>
            <a:off x="3666386" y="4096009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16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603" name="TextBox 602"/>
          <p:cNvSpPr txBox="1"/>
          <p:nvPr/>
        </p:nvSpPr>
        <p:spPr>
          <a:xfrm>
            <a:off x="1074503" y="4084271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4000 - 4500</a:t>
            </a:r>
          </a:p>
        </p:txBody>
      </p:sp>
      <p:grpSp>
        <p:nvGrpSpPr>
          <p:cNvPr id="605" name="Group 604"/>
          <p:cNvGrpSpPr/>
          <p:nvPr/>
        </p:nvGrpSpPr>
        <p:grpSpPr>
          <a:xfrm>
            <a:off x="5390633" y="3044787"/>
            <a:ext cx="1420925" cy="870483"/>
            <a:chOff x="2747170" y="4342422"/>
            <a:chExt cx="1420925" cy="870483"/>
          </a:xfrm>
        </p:grpSpPr>
        <p:sp>
          <p:nvSpPr>
            <p:cNvPr id="606" name="Oval Callout 605"/>
            <p:cNvSpPr/>
            <p:nvPr/>
          </p:nvSpPr>
          <p:spPr>
            <a:xfrm>
              <a:off x="2747170" y="4342422"/>
              <a:ext cx="1399638" cy="870483"/>
            </a:xfrm>
            <a:prstGeom prst="wedgeEllipseCallout">
              <a:avLst>
                <a:gd name="adj1" fmla="val -72640"/>
                <a:gd name="adj2" fmla="val 86593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2773161" y="4554076"/>
                  <a:ext cx="1394934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4250 – 2750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500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161" y="4554076"/>
                  <a:ext cx="1394934" cy="50321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8" name="TextBox 607"/>
          <p:cNvSpPr txBox="1"/>
          <p:nvPr/>
        </p:nvSpPr>
        <p:spPr>
          <a:xfrm>
            <a:off x="4658254" y="406458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09" name="TextBox 608"/>
          <p:cNvSpPr txBox="1"/>
          <p:nvPr/>
        </p:nvSpPr>
        <p:spPr>
          <a:xfrm>
            <a:off x="5615860" y="406458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black"/>
                </a:solidFill>
              </a:rPr>
              <a:t>48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grpSp>
        <p:nvGrpSpPr>
          <p:cNvPr id="610" name="Group 609"/>
          <p:cNvGrpSpPr/>
          <p:nvPr/>
        </p:nvGrpSpPr>
        <p:grpSpPr>
          <a:xfrm>
            <a:off x="4020180" y="3339850"/>
            <a:ext cx="820655" cy="805360"/>
            <a:chOff x="9327143" y="5538290"/>
            <a:chExt cx="1321672" cy="805360"/>
          </a:xfrm>
        </p:grpSpPr>
        <p:sp>
          <p:nvSpPr>
            <p:cNvPr id="611" name="Oval Callout 610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7630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612" name="Oval Callout 611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84693"/>
                <a:gd name="adj2" fmla="val 46766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613" name="TextBox 612"/>
            <p:cNvSpPr txBox="1"/>
            <p:nvPr/>
          </p:nvSpPr>
          <p:spPr>
            <a:xfrm>
              <a:off x="9623695" y="5784451"/>
              <a:ext cx="755335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16 </a:t>
              </a:r>
              <a:r>
                <a:rPr lang="en-US" sz="1600" b="1" kern="0" dirty="0">
                  <a:solidFill>
                    <a:prstClr val="black"/>
                  </a:solidFill>
                </a:rPr>
                <a:t>x 3</a:t>
              </a:r>
            </a:p>
          </p:txBody>
        </p:sp>
      </p:grpSp>
      <p:sp>
        <p:nvSpPr>
          <p:cNvPr id="625" name="TextBox 624"/>
          <p:cNvSpPr txBox="1"/>
          <p:nvPr/>
        </p:nvSpPr>
        <p:spPr>
          <a:xfrm>
            <a:off x="3666386" y="4362199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7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626" name="TextBox 625"/>
          <p:cNvSpPr txBox="1"/>
          <p:nvPr/>
        </p:nvSpPr>
        <p:spPr>
          <a:xfrm>
            <a:off x="1074503" y="4350461"/>
            <a:ext cx="1059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4500 - 5000</a:t>
            </a:r>
          </a:p>
        </p:txBody>
      </p:sp>
      <p:grpSp>
        <p:nvGrpSpPr>
          <p:cNvPr id="628" name="Group 627"/>
          <p:cNvGrpSpPr/>
          <p:nvPr/>
        </p:nvGrpSpPr>
        <p:grpSpPr>
          <a:xfrm>
            <a:off x="5390632" y="3310977"/>
            <a:ext cx="1420926" cy="870483"/>
            <a:chOff x="2747169" y="4342422"/>
            <a:chExt cx="1420926" cy="870483"/>
          </a:xfrm>
        </p:grpSpPr>
        <p:sp>
          <p:nvSpPr>
            <p:cNvPr id="629" name="Oval Callout 628"/>
            <p:cNvSpPr/>
            <p:nvPr/>
          </p:nvSpPr>
          <p:spPr>
            <a:xfrm>
              <a:off x="2747169" y="4342422"/>
              <a:ext cx="1390113" cy="870483"/>
            </a:xfrm>
            <a:prstGeom prst="wedgeEllipseCallout">
              <a:avLst>
                <a:gd name="adj1" fmla="val -75894"/>
                <a:gd name="adj2" fmla="val 8878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/>
                <p:cNvSpPr/>
                <p:nvPr/>
              </p:nvSpPr>
              <p:spPr>
                <a:xfrm>
                  <a:off x="2773161" y="4554076"/>
                  <a:ext cx="1394934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4750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 – </m:t>
                            </m:r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2750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50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30" name="Rectangle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161" y="4554076"/>
                  <a:ext cx="1394934" cy="50321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1" name="TextBox 630"/>
          <p:cNvSpPr txBox="1"/>
          <p:nvPr/>
        </p:nvSpPr>
        <p:spPr>
          <a:xfrm>
            <a:off x="4658254" y="433077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5615860" y="433077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black"/>
                </a:solidFill>
              </a:rPr>
              <a:t>28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grpSp>
        <p:nvGrpSpPr>
          <p:cNvPr id="633" name="Group 632"/>
          <p:cNvGrpSpPr/>
          <p:nvPr/>
        </p:nvGrpSpPr>
        <p:grpSpPr>
          <a:xfrm>
            <a:off x="4017552" y="3608685"/>
            <a:ext cx="820655" cy="805360"/>
            <a:chOff x="9327143" y="5538290"/>
            <a:chExt cx="1321672" cy="805360"/>
          </a:xfrm>
        </p:grpSpPr>
        <p:sp>
          <p:nvSpPr>
            <p:cNvPr id="634" name="Oval Callout 633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7630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635" name="Oval Callout 634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84693"/>
                <a:gd name="adj2" fmla="val 46766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636" name="TextBox 635"/>
            <p:cNvSpPr txBox="1"/>
            <p:nvPr/>
          </p:nvSpPr>
          <p:spPr>
            <a:xfrm>
              <a:off x="9680601" y="5784451"/>
              <a:ext cx="641522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black"/>
                  </a:solidFill>
                </a:rPr>
                <a:t>7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 </a:t>
              </a:r>
              <a:r>
                <a:rPr lang="en-US" sz="1600" b="1" kern="0" dirty="0">
                  <a:solidFill>
                    <a:prstClr val="black"/>
                  </a:solidFill>
                </a:rPr>
                <a:t>x 4</a:t>
              </a:r>
            </a:p>
          </p:txBody>
        </p:sp>
      </p:grpSp>
      <p:grpSp>
        <p:nvGrpSpPr>
          <p:cNvPr id="542" name="Group 541"/>
          <p:cNvGrpSpPr/>
          <p:nvPr/>
        </p:nvGrpSpPr>
        <p:grpSpPr>
          <a:xfrm>
            <a:off x="5200823" y="2600325"/>
            <a:ext cx="1484673" cy="796961"/>
            <a:chOff x="2737645" y="4414040"/>
            <a:chExt cx="1484673" cy="796961"/>
          </a:xfrm>
        </p:grpSpPr>
        <p:sp>
          <p:nvSpPr>
            <p:cNvPr id="543" name="Oval Callout 542"/>
            <p:cNvSpPr/>
            <p:nvPr/>
          </p:nvSpPr>
          <p:spPr>
            <a:xfrm>
              <a:off x="2737645" y="4414040"/>
              <a:ext cx="1484673" cy="796961"/>
            </a:xfrm>
            <a:prstGeom prst="wedgeEllipseCallout">
              <a:avLst>
                <a:gd name="adj1" fmla="val -59341"/>
                <a:gd name="adj2" fmla="val 8920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Rectangle 543"/>
                <p:cNvSpPr/>
                <p:nvPr/>
              </p:nvSpPr>
              <p:spPr>
                <a:xfrm>
                  <a:off x="2792211" y="4573126"/>
                  <a:ext cx="1394934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250 – 2750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500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1394934" cy="50321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5" name="Group 544"/>
          <p:cNvGrpSpPr/>
          <p:nvPr/>
        </p:nvGrpSpPr>
        <p:grpSpPr>
          <a:xfrm>
            <a:off x="5278529" y="2324100"/>
            <a:ext cx="1473785" cy="809499"/>
            <a:chOff x="2747170" y="4403407"/>
            <a:chExt cx="1473785" cy="809499"/>
          </a:xfrm>
        </p:grpSpPr>
        <p:sp>
          <p:nvSpPr>
            <p:cNvPr id="546" name="Oval Callout 545"/>
            <p:cNvSpPr/>
            <p:nvPr/>
          </p:nvSpPr>
          <p:spPr>
            <a:xfrm>
              <a:off x="2747170" y="4403407"/>
              <a:ext cx="1473785" cy="809499"/>
            </a:xfrm>
            <a:prstGeom prst="wedgeEllipseCallout">
              <a:avLst>
                <a:gd name="adj1" fmla="val -56194"/>
                <a:gd name="adj2" fmla="val 85768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Rectangle 546"/>
                <p:cNvSpPr/>
                <p:nvPr/>
              </p:nvSpPr>
              <p:spPr>
                <a:xfrm>
                  <a:off x="2792211" y="4573126"/>
                  <a:ext cx="1394934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27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50 – 2750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500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47" name="Rectangle 5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1394934" cy="50321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8" name="Group 547"/>
          <p:cNvGrpSpPr/>
          <p:nvPr/>
        </p:nvGrpSpPr>
        <p:grpSpPr>
          <a:xfrm>
            <a:off x="5608935" y="1943100"/>
            <a:ext cx="1454735" cy="814051"/>
            <a:chOff x="2737073" y="4396950"/>
            <a:chExt cx="1454735" cy="814051"/>
          </a:xfrm>
        </p:grpSpPr>
        <p:sp>
          <p:nvSpPr>
            <p:cNvPr id="549" name="Oval Callout 548"/>
            <p:cNvSpPr/>
            <p:nvPr/>
          </p:nvSpPr>
          <p:spPr>
            <a:xfrm>
              <a:off x="2737073" y="4396950"/>
              <a:ext cx="1454735" cy="814051"/>
            </a:xfrm>
            <a:prstGeom prst="wedgeEllipseCallout">
              <a:avLst>
                <a:gd name="adj1" fmla="val -69487"/>
                <a:gd name="adj2" fmla="val 9285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0" name="Rectangle 549"/>
                <p:cNvSpPr/>
                <p:nvPr/>
              </p:nvSpPr>
              <p:spPr>
                <a:xfrm>
                  <a:off x="2792211" y="4573126"/>
                  <a:ext cx="1394934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250 – 2750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500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50" name="Rectangle 5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1394934" cy="50321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1" name="Group 510"/>
          <p:cNvGrpSpPr/>
          <p:nvPr/>
        </p:nvGrpSpPr>
        <p:grpSpPr>
          <a:xfrm>
            <a:off x="5455315" y="3243532"/>
            <a:ext cx="2258331" cy="1347679"/>
            <a:chOff x="4403725" y="-1657350"/>
            <a:chExt cx="4130675" cy="1619250"/>
          </a:xfrm>
        </p:grpSpPr>
        <p:sp>
          <p:nvSpPr>
            <p:cNvPr id="512" name="Cloud 511"/>
            <p:cNvSpPr/>
            <p:nvPr/>
          </p:nvSpPr>
          <p:spPr bwMode="auto">
            <a:xfrm rot="10800000" flipH="1" flipV="1">
              <a:off x="4403725" y="-1657350"/>
              <a:ext cx="4130675" cy="161925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4613094" y="-1216610"/>
              <a:ext cx="3729050" cy="443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Preferably the middle value</a:t>
              </a:r>
              <a:endParaRPr lang="en-US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5149874" y="1911015"/>
            <a:ext cx="2821306" cy="1619250"/>
            <a:chOff x="4403725" y="-1657350"/>
            <a:chExt cx="4130675" cy="1619250"/>
          </a:xfrm>
        </p:grpSpPr>
        <p:sp>
          <p:nvSpPr>
            <p:cNvPr id="509" name="Cloud 508"/>
            <p:cNvSpPr/>
            <p:nvPr/>
          </p:nvSpPr>
          <p:spPr bwMode="auto">
            <a:xfrm rot="10800000" flipH="1" flipV="1">
              <a:off x="4403725" y="-1657350"/>
              <a:ext cx="4130675" cy="161925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4613094" y="-1412732"/>
              <a:ext cx="3729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We assume any one value from x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column as ‘a’ (</a:t>
              </a:r>
              <a:r>
                <a:rPr lang="en-US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i.e.Assumed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mean)</a:t>
              </a:r>
              <a:endParaRPr lang="en-US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4802430" y="2188300"/>
            <a:ext cx="2821306" cy="1241521"/>
            <a:chOff x="4352925" y="-1549348"/>
            <a:chExt cx="4130675" cy="1241521"/>
          </a:xfrm>
        </p:grpSpPr>
        <p:sp>
          <p:nvSpPr>
            <p:cNvPr id="506" name="Cloud 505"/>
            <p:cNvSpPr/>
            <p:nvPr/>
          </p:nvSpPr>
          <p:spPr bwMode="auto">
            <a:xfrm rot="10800000" flipH="1" flipV="1">
              <a:off x="4352925" y="-1549348"/>
              <a:ext cx="4130675" cy="124152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4727394" y="-1250565"/>
              <a:ext cx="3352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By adding h </a:t>
              </a:r>
              <a:r>
                <a:rPr lang="en-US" b="1" dirty="0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to 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x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we get next x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2" name="Group 501"/>
          <p:cNvGrpSpPr/>
          <p:nvPr/>
        </p:nvGrpSpPr>
        <p:grpSpPr>
          <a:xfrm>
            <a:off x="2472344" y="2244916"/>
            <a:ext cx="3681167" cy="986300"/>
            <a:chOff x="4503982" y="-1331051"/>
            <a:chExt cx="4049284" cy="986300"/>
          </a:xfrm>
        </p:grpSpPr>
        <p:sp>
          <p:nvSpPr>
            <p:cNvPr id="503" name="Cloud 502"/>
            <p:cNvSpPr/>
            <p:nvPr/>
          </p:nvSpPr>
          <p:spPr bwMode="auto">
            <a:xfrm rot="10800000" flipH="1" flipV="1">
              <a:off x="4503982" y="-1331051"/>
              <a:ext cx="4049284" cy="98630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4972994" y="-1250565"/>
              <a:ext cx="3107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By subtracting two consecutive lower limits</a:t>
              </a:r>
              <a:endParaRPr lang="en-US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3075408" y="3643949"/>
            <a:ext cx="2304845" cy="980822"/>
            <a:chOff x="3349372" y="-1945567"/>
            <a:chExt cx="2471105" cy="980822"/>
          </a:xfrm>
        </p:grpSpPr>
        <p:sp>
          <p:nvSpPr>
            <p:cNvPr id="538" name="Cloud 537"/>
            <p:cNvSpPr/>
            <p:nvPr/>
          </p:nvSpPr>
          <p:spPr bwMode="auto">
            <a:xfrm rot="10800000" flipH="1" flipV="1">
              <a:off x="3357301" y="-1945567"/>
              <a:ext cx="2463176" cy="98082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39" name="TextBox 538"/>
            <p:cNvSpPr txBox="1"/>
            <p:nvPr/>
          </p:nvSpPr>
          <p:spPr>
            <a:xfrm>
              <a:off x="3349372" y="-1663760"/>
              <a:ext cx="228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Adding all </a:t>
              </a:r>
              <a:r>
                <a:rPr lang="en-US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f</a:t>
              </a:r>
              <a:r>
                <a:rPr lang="en-US" b="1" baseline="-25000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r>
                <a:rPr lang="en-US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u</a:t>
              </a:r>
              <a:r>
                <a:rPr lang="en-US" b="1" baseline="-25000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3382985" y="3079962"/>
            <a:ext cx="2042235" cy="980822"/>
            <a:chOff x="3349372" y="-1945567"/>
            <a:chExt cx="2471105" cy="980822"/>
          </a:xfrm>
        </p:grpSpPr>
        <p:sp>
          <p:nvSpPr>
            <p:cNvPr id="535" name="Cloud 534"/>
            <p:cNvSpPr/>
            <p:nvPr/>
          </p:nvSpPr>
          <p:spPr bwMode="auto">
            <a:xfrm rot="10800000" flipH="1" flipV="1">
              <a:off x="3357301" y="-1945567"/>
              <a:ext cx="2463176" cy="98082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36" name="TextBox 535"/>
            <p:cNvSpPr txBox="1"/>
            <p:nvPr/>
          </p:nvSpPr>
          <p:spPr>
            <a:xfrm>
              <a:off x="3349372" y="-1663760"/>
              <a:ext cx="228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Adding all f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3899710" y="3071015"/>
            <a:ext cx="902720" cy="805360"/>
            <a:chOff x="9327143" y="5538290"/>
            <a:chExt cx="1321672" cy="805360"/>
          </a:xfrm>
        </p:grpSpPr>
        <p:sp>
          <p:nvSpPr>
            <p:cNvPr id="568" name="Oval Callout 567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7630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69" name="Oval Callout 568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64449"/>
                <a:gd name="adj2" fmla="val 4912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70" name="TextBox 569"/>
            <p:cNvSpPr txBox="1"/>
            <p:nvPr/>
          </p:nvSpPr>
          <p:spPr>
            <a:xfrm>
              <a:off x="9623695" y="5784451"/>
              <a:ext cx="755335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22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2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30" name="Group 529"/>
          <p:cNvGrpSpPr/>
          <p:nvPr/>
        </p:nvGrpSpPr>
        <p:grpSpPr>
          <a:xfrm>
            <a:off x="3981775" y="2801483"/>
            <a:ext cx="820655" cy="805360"/>
            <a:chOff x="9327143" y="5538290"/>
            <a:chExt cx="1321672" cy="805360"/>
          </a:xfrm>
        </p:grpSpPr>
        <p:sp>
          <p:nvSpPr>
            <p:cNvPr id="531" name="Oval Callout 530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7630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32" name="Oval Callout 531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74145"/>
                <a:gd name="adj2" fmla="val 46766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33" name="TextBox 532"/>
            <p:cNvSpPr txBox="1"/>
            <p:nvPr/>
          </p:nvSpPr>
          <p:spPr>
            <a:xfrm>
              <a:off x="9623695" y="5784451"/>
              <a:ext cx="755335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30 </a:t>
              </a:r>
              <a:r>
                <a:rPr lang="en-US" sz="1600" b="1" kern="0" dirty="0">
                  <a:solidFill>
                    <a:prstClr val="black"/>
                  </a:solidFill>
                </a:rPr>
                <a:t>x 1</a:t>
              </a: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3943370" y="2610155"/>
            <a:ext cx="820655" cy="732145"/>
            <a:chOff x="9327143" y="5538290"/>
            <a:chExt cx="1321672" cy="805360"/>
          </a:xfrm>
        </p:grpSpPr>
        <p:sp>
          <p:nvSpPr>
            <p:cNvPr id="527" name="Oval Callout 526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70037"/>
                <a:gd name="adj2" fmla="val 42199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28" name="Oval Callout 527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70629"/>
                <a:gd name="adj2" fmla="val 46766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29" name="TextBox 528"/>
            <p:cNvSpPr txBox="1"/>
            <p:nvPr/>
          </p:nvSpPr>
          <p:spPr>
            <a:xfrm>
              <a:off x="9623695" y="5784451"/>
              <a:ext cx="755335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28 </a:t>
              </a:r>
              <a:r>
                <a:rPr lang="en-US" sz="1600" b="1" kern="0" dirty="0">
                  <a:solidFill>
                    <a:prstClr val="black"/>
                  </a:solidFill>
                </a:rPr>
                <a:t>x 0</a:t>
              </a:r>
            </a:p>
          </p:txBody>
        </p:sp>
      </p:grpSp>
      <p:grpSp>
        <p:nvGrpSpPr>
          <p:cNvPr id="522" name="Group 521"/>
          <p:cNvGrpSpPr/>
          <p:nvPr/>
        </p:nvGrpSpPr>
        <p:grpSpPr>
          <a:xfrm>
            <a:off x="3957520" y="2265655"/>
            <a:ext cx="886784" cy="805360"/>
            <a:chOff x="9530447" y="5538290"/>
            <a:chExt cx="886784" cy="805360"/>
          </a:xfrm>
        </p:grpSpPr>
        <p:sp>
          <p:nvSpPr>
            <p:cNvPr id="523" name="Oval Callout 522"/>
            <p:cNvSpPr/>
            <p:nvPr/>
          </p:nvSpPr>
          <p:spPr>
            <a:xfrm>
              <a:off x="9530447" y="5538290"/>
              <a:ext cx="884775" cy="800100"/>
            </a:xfrm>
            <a:prstGeom prst="wedgeEllipseCallout">
              <a:avLst>
                <a:gd name="adj1" fmla="val 64421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24" name="Oval Callout 523"/>
            <p:cNvSpPr/>
            <p:nvPr/>
          </p:nvSpPr>
          <p:spPr>
            <a:xfrm>
              <a:off x="9532456" y="5543550"/>
              <a:ext cx="884775" cy="800100"/>
            </a:xfrm>
            <a:prstGeom prst="wedgeEllipseCallout">
              <a:avLst>
                <a:gd name="adj1" fmla="val -71907"/>
                <a:gd name="adj2" fmla="val 4912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9572058" y="5784451"/>
              <a:ext cx="824265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33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-1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3822900" y="1995675"/>
            <a:ext cx="902720" cy="805360"/>
            <a:chOff x="9327143" y="5538290"/>
            <a:chExt cx="1321672" cy="805360"/>
          </a:xfrm>
        </p:grpSpPr>
        <p:sp>
          <p:nvSpPr>
            <p:cNvPr id="519" name="Oval Callout 518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5775"/>
                <a:gd name="adj2" fmla="val 4217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20" name="Oval Callout 519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61254"/>
                <a:gd name="adj2" fmla="val 4323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9557994" y="5784451"/>
              <a:ext cx="824265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40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-2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4" name="Group 513"/>
          <p:cNvGrpSpPr/>
          <p:nvPr/>
        </p:nvGrpSpPr>
        <p:grpSpPr>
          <a:xfrm>
            <a:off x="3861305" y="1688435"/>
            <a:ext cx="902720" cy="805360"/>
            <a:chOff x="9327143" y="5538290"/>
            <a:chExt cx="1321672" cy="805360"/>
          </a:xfrm>
        </p:grpSpPr>
        <p:sp>
          <p:nvSpPr>
            <p:cNvPr id="515" name="Oval Callout 514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5248"/>
                <a:gd name="adj2" fmla="val 43953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16" name="Oval Callout 515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61164"/>
                <a:gd name="adj2" fmla="val 49097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9535527" y="5764043"/>
              <a:ext cx="824265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24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-3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540" name="Oval Callout 539"/>
          <p:cNvSpPr/>
          <p:nvPr/>
        </p:nvSpPr>
        <p:spPr>
          <a:xfrm>
            <a:off x="2663346" y="1772368"/>
            <a:ext cx="1451453" cy="800100"/>
          </a:xfrm>
          <a:prstGeom prst="wedgeEllipseCallout">
            <a:avLst>
              <a:gd name="adj1" fmla="val -104166"/>
              <a:gd name="adj2" fmla="val 56618"/>
            </a:avLst>
          </a:prstGeom>
          <a:gradFill rotWithShape="1">
            <a:gsLst>
              <a:gs pos="0">
                <a:srgbClr val="B0CCB0">
                  <a:shade val="58000"/>
                  <a:satMod val="150000"/>
                </a:srgbClr>
              </a:gs>
              <a:gs pos="72000">
                <a:srgbClr val="B0CCB0">
                  <a:tint val="90000"/>
                  <a:satMod val="135000"/>
                </a:srgbClr>
              </a:gs>
              <a:gs pos="100000">
                <a:srgbClr val="B0CCB0">
                  <a:tint val="8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Rectangle 540"/>
              <p:cNvSpPr/>
              <p:nvPr/>
            </p:nvSpPr>
            <p:spPr>
              <a:xfrm>
                <a:off x="2681623" y="1930493"/>
                <a:ext cx="1412566" cy="505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Bookman Old Style"/>
                              <a:ea typeface="Cambria Math" panose="02040503050406030204" pitchFamily="18" charset="0"/>
                            </a:rPr>
                            <m:t>1000 + 1500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Bookman Old Style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kern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41" name="Rectangle 5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23" y="1930493"/>
                <a:ext cx="1412566" cy="505395"/>
              </a:xfrm>
              <a:prstGeom prst="rect">
                <a:avLst/>
              </a:prstGeom>
              <a:blipFill rotWithShape="1">
                <a:blip r:embed="rId11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2604528" y="4659517"/>
            <a:ext cx="312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</a:rPr>
              <a:t>--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32988" y="-963238"/>
            <a:ext cx="1760639" cy="30777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14.2 – Q.3</a:t>
            </a:r>
            <a:endParaRPr lang="en-US" sz="14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73906" y="-452586"/>
            <a:ext cx="1412261" cy="307777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cs typeface="Calibri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558842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4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4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7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9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5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8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3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2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8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3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8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3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2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8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3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2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8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3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8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9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500"/>
                            </p:stCondLst>
                            <p:childTnLst>
                              <p:par>
                                <p:cTn id="6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0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500"/>
                            </p:stCondLst>
                            <p:childTnLst>
                              <p:par>
                                <p:cTn id="6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0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4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6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0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0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2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500"/>
                            </p:stCondLst>
                            <p:childTnLst>
                              <p:par>
                                <p:cTn id="7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1000"/>
                            </p:stCondLst>
                            <p:childTnLst>
                              <p:par>
                                <p:cTn id="7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1500"/>
                            </p:stCondLst>
                            <p:childTnLst>
                              <p:par>
                                <p:cTn id="7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4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6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1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3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8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0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5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7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2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500"/>
                            </p:stCondLst>
                            <p:childTnLst>
                              <p:par>
                                <p:cTn id="80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8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0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/>
      <p:bldP spid="561" grpId="0"/>
      <p:bldP spid="604" grpId="0"/>
      <p:bldP spid="627" grpId="0"/>
      <p:bldP spid="424" grpId="0"/>
      <p:bldP spid="426" grpId="0" animBg="1"/>
      <p:bldP spid="426" grpId="1" animBg="1"/>
      <p:bldP spid="427" grpId="0" animBg="1"/>
      <p:bldP spid="427" grpId="1" animBg="1"/>
      <p:bldP spid="429" grpId="0"/>
      <p:bldP spid="430" grpId="0"/>
      <p:bldP spid="431" grpId="0"/>
      <p:bldP spid="432" grpId="0"/>
      <p:bldP spid="433" grpId="0"/>
      <p:bldP spid="434" grpId="0"/>
      <p:bldP spid="435" grpId="0"/>
      <p:bldP spid="436" grpId="0"/>
      <p:bldP spid="437" grpId="0"/>
      <p:bldP spid="439" grpId="0"/>
      <p:bldP spid="440" grpId="0"/>
      <p:bldP spid="441" grpId="0"/>
      <p:bldP spid="442" grpId="0"/>
      <p:bldP spid="443" grpId="0"/>
      <p:bldP spid="444" grpId="0"/>
      <p:bldP spid="445" grpId="0"/>
      <p:bldP spid="446" grpId="0"/>
      <p:bldP spid="447" grpId="0"/>
      <p:bldP spid="448" grpId="0"/>
      <p:bldP spid="450" grpId="0"/>
      <p:bldP spid="451" grpId="0"/>
      <p:bldP spid="452" grpId="0"/>
      <p:bldP spid="453" grpId="0"/>
      <p:bldP spid="454" grpId="0"/>
      <p:bldP spid="455" grpId="0"/>
      <p:bldP spid="456" grpId="0"/>
      <p:bldP spid="457" grpId="0"/>
      <p:bldP spid="458" grpId="0"/>
      <p:bldP spid="459" grpId="0"/>
      <p:bldP spid="460" grpId="0"/>
      <p:bldP spid="461" grpId="0"/>
      <p:bldP spid="462" grpId="0"/>
      <p:bldP spid="463" grpId="0"/>
      <p:bldP spid="464" grpId="0"/>
      <p:bldP spid="465" grpId="0"/>
      <p:bldP spid="467" grpId="0"/>
      <p:bldP spid="468" grpId="0"/>
      <p:bldP spid="469" grpId="0"/>
      <p:bldP spid="470" grpId="0" animBg="1"/>
      <p:bldP spid="471" grpId="0" animBg="1"/>
      <p:bldP spid="472" grpId="0"/>
      <p:bldP spid="472" grpId="1"/>
      <p:bldP spid="473" grpId="0"/>
      <p:bldP spid="473" grpId="1"/>
      <p:bldP spid="474" grpId="0" animBg="1"/>
      <p:bldP spid="474" grpId="1" animBg="1"/>
      <p:bldP spid="475" grpId="0"/>
      <p:bldP spid="475" grpId="1"/>
      <p:bldP spid="476" grpId="0" animBg="1"/>
      <p:bldP spid="476" grpId="1" animBg="1"/>
      <p:bldP spid="477" grpId="0"/>
      <p:bldP spid="478" grpId="0"/>
      <p:bldP spid="479" grpId="0"/>
      <p:bldP spid="480" grpId="0"/>
      <p:bldP spid="481" grpId="0"/>
      <p:bldP spid="482" grpId="0"/>
      <p:bldP spid="483" grpId="0" animBg="1"/>
      <p:bldP spid="483" grpId="1" animBg="1"/>
      <p:bldP spid="486" grpId="0"/>
      <p:bldP spid="486" grpId="1"/>
      <p:bldP spid="487" grpId="0"/>
      <p:bldP spid="488" grpId="0"/>
      <p:bldP spid="489" grpId="0"/>
      <p:bldP spid="490" grpId="0"/>
      <p:bldP spid="491" grpId="0"/>
      <p:bldP spid="492" grpId="0"/>
      <p:bldP spid="494" grpId="0"/>
      <p:bldP spid="495" grpId="0" animBg="1"/>
      <p:bldP spid="496" grpId="0" animBg="1"/>
      <p:bldP spid="497" grpId="0"/>
      <p:bldP spid="499" grpId="0"/>
      <p:bldP spid="501" grpId="0"/>
      <p:bldP spid="558" grpId="0" animBg="1"/>
      <p:bldP spid="558" grpId="1" animBg="1"/>
      <p:bldP spid="559" grpId="0"/>
      <p:bldP spid="560" grpId="0"/>
      <p:bldP spid="565" grpId="0"/>
      <p:bldP spid="566" grpId="0"/>
      <p:bldP spid="580" grpId="0" animBg="1"/>
      <p:bldP spid="581" grpId="0"/>
      <p:bldP spid="582" grpId="0"/>
      <p:bldP spid="583" grpId="0"/>
      <p:bldP spid="584" grpId="0"/>
      <p:bldP spid="585" grpId="0"/>
      <p:bldP spid="602" grpId="0"/>
      <p:bldP spid="603" grpId="0"/>
      <p:bldP spid="608" grpId="0"/>
      <p:bldP spid="609" grpId="0"/>
      <p:bldP spid="625" grpId="0"/>
      <p:bldP spid="626" grpId="0"/>
      <p:bldP spid="631" grpId="0"/>
      <p:bldP spid="632" grpId="0"/>
      <p:bldP spid="540" grpId="0" animBg="1"/>
      <p:bldP spid="541" grpId="0"/>
      <p:bldP spid="541" grpId="1"/>
      <p:bldP spid="180" grpId="0"/>
      <p:bldP spid="181" grpId="0" animBg="1"/>
      <p:bldP spid="182" grpId="0" animBg="1"/>
      <p:bldP spid="18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4134" y="2033141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Module_22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28" y="-492656"/>
            <a:ext cx="3738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X_CBSE_2017-18_Mod-17/18</a:t>
            </a:r>
          </a:p>
        </p:txBody>
      </p:sp>
    </p:spTree>
    <p:extLst>
      <p:ext uri="{BB962C8B-B14F-4D97-AF65-F5344CB8AC3E}">
        <p14:creationId xmlns:p14="http://schemas.microsoft.com/office/powerpoint/2010/main" val="24224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ounded Rectangle 275"/>
          <p:cNvSpPr/>
          <p:nvPr/>
        </p:nvSpPr>
        <p:spPr>
          <a:xfrm>
            <a:off x="1623111" y="3456667"/>
            <a:ext cx="248776" cy="217738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701628" y="4254150"/>
            <a:ext cx="2916143" cy="492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5380939" y="2155328"/>
            <a:ext cx="148121" cy="202182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7223750" y="2607317"/>
            <a:ext cx="182829" cy="20420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7394443" y="2164569"/>
            <a:ext cx="182829" cy="20420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616560" y="2768130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6727172" y="2165278"/>
            <a:ext cx="173955" cy="202182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231130" y="2770341"/>
            <a:ext cx="201112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5953709" y="2176548"/>
            <a:ext cx="231535" cy="174881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5933938" y="2772722"/>
            <a:ext cx="182829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6350044" y="2425408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723836" y="2160791"/>
            <a:ext cx="182829" cy="20420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963787" y="2175579"/>
            <a:ext cx="221223" cy="16876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995157" y="2425441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693930" y="2152638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273574" y="2597005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17076" y="4400291"/>
            <a:ext cx="1167462" cy="242798"/>
          </a:xfrm>
          <a:prstGeom prst="rect">
            <a:avLst/>
          </a:prstGeom>
          <a:gradFill rotWithShape="1">
            <a:gsLst>
              <a:gs pos="0">
                <a:srgbClr val="CEC597">
                  <a:shade val="58000"/>
                  <a:satMod val="150000"/>
                </a:srgbClr>
              </a:gs>
              <a:gs pos="72000">
                <a:srgbClr val="CEC597">
                  <a:tint val="90000"/>
                  <a:satMod val="135000"/>
                </a:srgbClr>
              </a:gs>
              <a:gs pos="100000">
                <a:srgbClr val="CEC597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5831650" y="3890291"/>
            <a:ext cx="24079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33" name="TextBox 232"/>
          <p:cNvSpPr txBox="1"/>
          <p:nvPr/>
        </p:nvSpPr>
        <p:spPr>
          <a:xfrm>
            <a:off x="5817614" y="3858129"/>
            <a:ext cx="2744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8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050992" y="3725815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253838" y="3725815"/>
            <a:ext cx="2744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5817614" y="3613347"/>
            <a:ext cx="2744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 flipH="1">
            <a:off x="5870881" y="3950404"/>
            <a:ext cx="169979" cy="1555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1" name="Straight Connector 270"/>
          <p:cNvCxnSpPr/>
          <p:nvPr/>
        </p:nvCxnSpPr>
        <p:spPr>
          <a:xfrm flipH="1">
            <a:off x="6310400" y="3824813"/>
            <a:ext cx="167185" cy="10977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sp>
        <p:nvSpPr>
          <p:cNvPr id="272" name="TextBox 271"/>
          <p:cNvSpPr txBox="1"/>
          <p:nvPr/>
        </p:nvSpPr>
        <p:spPr>
          <a:xfrm>
            <a:off x="6502425" y="3570280"/>
            <a:ext cx="526106" cy="27699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200" kern="0" dirty="0" smtClean="0">
                <a:solidFill>
                  <a:prstClr val="black"/>
                </a:solidFill>
                <a:sym typeface="Symbol"/>
              </a:rPr>
              <a:t>0.625</a:t>
            </a:r>
            <a:endParaRPr lang="en-US" sz="1200" kern="0" dirty="0" smtClean="0">
              <a:solidFill>
                <a:prstClr val="black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42844" y="1802525"/>
            <a:ext cx="1881618" cy="271795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35441"/>
              </p:ext>
            </p:extLst>
          </p:nvPr>
        </p:nvGraphicFramePr>
        <p:xfrm>
          <a:off x="846716" y="2207157"/>
          <a:ext cx="3226019" cy="259264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6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Rounded Rectangle 136"/>
          <p:cNvSpPr/>
          <p:nvPr/>
        </p:nvSpPr>
        <p:spPr>
          <a:xfrm>
            <a:off x="2970753" y="3470751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970753" y="3719809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968986" y="3194869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601894" y="3468129"/>
            <a:ext cx="621410" cy="217738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5852" y="272475"/>
            <a:ext cx="7574733" cy="738664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Q. </a:t>
            </a:r>
            <a:r>
              <a:rPr lang="en-US" sz="1400" b="1" dirty="0" smtClean="0">
                <a:solidFill>
                  <a:prstClr val="black"/>
                </a:solidFill>
              </a:rPr>
              <a:t>The </a:t>
            </a:r>
            <a:r>
              <a:rPr lang="en-US" sz="1400" b="1" dirty="0">
                <a:solidFill>
                  <a:prstClr val="black"/>
                </a:solidFill>
              </a:rPr>
              <a:t>following distribution gives the state-wise teacher-student ratio in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higher </a:t>
            </a:r>
            <a:r>
              <a:rPr lang="en-US" sz="1400" b="1" dirty="0">
                <a:solidFill>
                  <a:prstClr val="black"/>
                </a:solidFill>
              </a:rPr>
              <a:t>secondary schools of India. Find the mode and mean of this data. Interpret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the </a:t>
            </a:r>
            <a:r>
              <a:rPr lang="en-US" sz="1400" b="1" dirty="0">
                <a:solidFill>
                  <a:prstClr val="black"/>
                </a:solidFill>
              </a:rPr>
              <a:t>two measures.</a:t>
            </a:r>
            <a:endParaRPr lang="en-US" sz="1400" b="1" kern="0" baseline="-2500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2602224" y="2219341"/>
            <a:ext cx="1459236" cy="415507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99826" y="1765245"/>
            <a:ext cx="529312" cy="33855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Sol: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163808" y="1765245"/>
            <a:ext cx="18213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kern="0" dirty="0" smtClean="0">
                <a:solidFill>
                  <a:prstClr val="black"/>
                </a:solidFill>
              </a:rPr>
              <a:t>Class width(h) =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843775" y="1765245"/>
            <a:ext cx="29848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kern="0" dirty="0" smtClean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536535" y="2156755"/>
            <a:ext cx="161435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No. of states/U.T.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900456" y="2369761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557675" y="2874824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20 - 25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57675" y="3143282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25 - 30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57674" y="3413018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30 - 35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557675" y="3690830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35 - 40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422874" y="2230947"/>
            <a:ext cx="602005" cy="267230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422068" y="2201807"/>
            <a:ext cx="61908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871696" y="2574699"/>
            <a:ext cx="4358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841103" y="285591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8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882877" y="3136473"/>
            <a:ext cx="44799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9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841103" y="3411828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10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41103" y="368962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557674" y="2597107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</a:rPr>
              <a:t>15 - 20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63" name="Curved Down Arrow 162"/>
          <p:cNvSpPr/>
          <p:nvPr/>
        </p:nvSpPr>
        <p:spPr>
          <a:xfrm rot="15441465" flipH="1">
            <a:off x="907945" y="2651991"/>
            <a:ext cx="353756" cy="527025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ysClr val="windowText" lastClr="000000"/>
          </a:solidFill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400" kern="0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765495" y="1706768"/>
            <a:ext cx="2176456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prstClr val="black"/>
                </a:solidFill>
              </a:rPr>
              <a:t>Maximum frequency is 10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557675" y="3964696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40 - 45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841103" y="396842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0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765495" y="1890584"/>
            <a:ext cx="3530134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1200" b="1" kern="0" dirty="0" smtClean="0">
                <a:solidFill>
                  <a:prstClr val="black"/>
                </a:solidFill>
                <a:sym typeface="Symbol"/>
              </a:rPr>
              <a:t>The corresponding class 30 – 35 is modal class.</a:t>
            </a:r>
            <a:endParaRPr lang="en-US" sz="1200" b="1" kern="0" dirty="0" smtClean="0">
              <a:solidFill>
                <a:prstClr val="black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2965052" y="3422347"/>
            <a:ext cx="290675" cy="29067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388947" y="3403694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1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 rot="10800000">
            <a:off x="3232676" y="3580013"/>
            <a:ext cx="274320" cy="11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3380886" y="3138125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388947" y="3638846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116287" y="253057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338472" y="2102160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l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63070" y="210216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72000" y="2102160"/>
            <a:ext cx="453971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 30,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956050" y="2102160"/>
            <a:ext cx="28405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h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094556" y="210216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324490" y="2102160"/>
            <a:ext cx="314509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5,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570530" y="2102160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760587" y="210216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884558" y="2102160"/>
            <a:ext cx="40427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10,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300225" y="2102160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490282" y="210216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688357" y="2102160"/>
            <a:ext cx="314509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9,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953110" y="2102160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2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352963" y="2102160"/>
            <a:ext cx="274434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3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138926" y="210216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492643" y="2545966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992408" y="2530577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263290" y="2545966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l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443488" y="2530577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01" name="Left Bracket 200"/>
          <p:cNvSpPr/>
          <p:nvPr/>
        </p:nvSpPr>
        <p:spPr>
          <a:xfrm>
            <a:off x="5759376" y="2406113"/>
            <a:ext cx="90945" cy="60426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5843971" y="2701109"/>
            <a:ext cx="91440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03" name="TextBox 202"/>
          <p:cNvSpPr txBox="1"/>
          <p:nvPr/>
        </p:nvSpPr>
        <p:spPr>
          <a:xfrm>
            <a:off x="5783400" y="2702300"/>
            <a:ext cx="42351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2f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 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04" name="Left Bracket 203"/>
          <p:cNvSpPr/>
          <p:nvPr/>
        </p:nvSpPr>
        <p:spPr>
          <a:xfrm flipH="1">
            <a:off x="6780061" y="2405811"/>
            <a:ext cx="83081" cy="60426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906734" y="2530577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180647" y="2537125"/>
            <a:ext cx="28405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h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045688" y="2702300"/>
            <a:ext cx="4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–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439839" y="2702300"/>
            <a:ext cx="4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–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2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963926" y="2360871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183358" y="2360871"/>
            <a:ext cx="4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–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116287" y="309864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492643" y="3114029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992408" y="309864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56125" y="3114029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532125" y="309864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16" name="Left Bracket 215"/>
          <p:cNvSpPr/>
          <p:nvPr/>
        </p:nvSpPr>
        <p:spPr>
          <a:xfrm>
            <a:off x="5837962" y="3083124"/>
            <a:ext cx="90945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5922557" y="3329105"/>
            <a:ext cx="1040653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18" name="TextBox 217"/>
          <p:cNvSpPr txBox="1"/>
          <p:nvPr/>
        </p:nvSpPr>
        <p:spPr>
          <a:xfrm>
            <a:off x="5804635" y="3307181"/>
            <a:ext cx="60305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2(10)</a:t>
            </a:r>
            <a:r>
              <a:rPr lang="en-US" sz="1400" kern="0" baseline="-25000" dirty="0" smtClean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19" name="Left Bracket 218"/>
          <p:cNvSpPr/>
          <p:nvPr/>
        </p:nvSpPr>
        <p:spPr>
          <a:xfrm flipH="1">
            <a:off x="6957014" y="3082822"/>
            <a:ext cx="83081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85320" y="3098640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146580" y="3105188"/>
            <a:ext cx="2744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274075" y="3307181"/>
            <a:ext cx="41389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– 9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579235" y="3307181"/>
            <a:ext cx="41389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– 3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047772" y="3052161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10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349024" y="3052161"/>
            <a:ext cx="46358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–  9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116287" y="372581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92643" y="3725815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992408" y="3725815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256126" y="3725815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532125" y="3725815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492643" y="4050281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991044" y="4050281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256124" y="4050281"/>
            <a:ext cx="36420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513075" y="4050281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743505" y="4050281"/>
            <a:ext cx="58381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0.625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116287" y="399879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476877" y="4372010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4975278" y="4372010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116287" y="437201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240358" y="4372010"/>
            <a:ext cx="49404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>
                <a:solidFill>
                  <a:prstClr val="black"/>
                </a:solidFill>
              </a:rPr>
              <a:t>30.6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557675" y="4240986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45 - 50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557675" y="4508665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50 - 55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2841103" y="4235599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0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2841103" y="447469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graphicFrame>
        <p:nvGraphicFramePr>
          <p:cNvPr id="257" name="Table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00425"/>
              </p:ext>
            </p:extLst>
          </p:nvPr>
        </p:nvGraphicFramePr>
        <p:xfrm>
          <a:off x="397460" y="1009389"/>
          <a:ext cx="7146340" cy="7124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8CDD7">
                        <a:shade val="58000"/>
                        <a:satMod val="150000"/>
                      </a:srgbClr>
                    </a:gs>
                    <a:gs pos="72000">
                      <a:srgbClr val="A8CDD7">
                        <a:tint val="90000"/>
                        <a:satMod val="135000"/>
                      </a:srgbClr>
                    </a:gs>
                    <a:gs pos="100000">
                      <a:srgbClr val="A8CDD7">
                        <a:tint val="80000"/>
                        <a:satMod val="155000"/>
                      </a:srgbClr>
                    </a:gs>
                  </a:gsLst>
                  <a:lin ang="162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0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No. of students per teacher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15 - 20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20 - 25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25 - 30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30 - 35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35 - 40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40 - 45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45 - 50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50 - 55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No. of states/U.T.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8" name="Rectangle 257"/>
          <p:cNvSpPr/>
          <p:nvPr/>
        </p:nvSpPr>
        <p:spPr>
          <a:xfrm>
            <a:off x="424259" y="998283"/>
            <a:ext cx="1593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No. of students per </a:t>
            </a:r>
            <a:endParaRPr lang="en-US" sz="1200" b="1" dirty="0" smtClean="0">
              <a:solidFill>
                <a:srgbClr val="C00000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89044" y="1431814"/>
            <a:ext cx="1412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No. of states/U.T.</a:t>
            </a:r>
          </a:p>
        </p:txBody>
      </p:sp>
      <p:sp>
        <p:nvSpPr>
          <p:cNvPr id="260" name="Curved Left Arrow 259"/>
          <p:cNvSpPr/>
          <p:nvPr/>
        </p:nvSpPr>
        <p:spPr>
          <a:xfrm rot="7892694" flipH="1">
            <a:off x="2238063" y="1045822"/>
            <a:ext cx="566766" cy="1265900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61" name="Curved Left Arrow 260"/>
          <p:cNvSpPr/>
          <p:nvPr/>
        </p:nvSpPr>
        <p:spPr>
          <a:xfrm rot="10073052" flipH="1">
            <a:off x="1812130" y="907787"/>
            <a:ext cx="566766" cy="1573807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 dirty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33802" y="476739"/>
            <a:ext cx="1407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Find the mode</a:t>
            </a:r>
            <a:endParaRPr lang="en-US" sz="1400" b="1" kern="0" dirty="0">
              <a:solidFill>
                <a:srgbClr val="C00000"/>
              </a:solidFill>
              <a:latin typeface="Rockwell"/>
              <a:cs typeface="Calibri" pitchFamily="34" charset="0"/>
            </a:endParaRPr>
          </a:p>
        </p:txBody>
      </p:sp>
      <p:cxnSp>
        <p:nvCxnSpPr>
          <p:cNvPr id="263" name="Elbow Connector 262"/>
          <p:cNvCxnSpPr/>
          <p:nvPr/>
        </p:nvCxnSpPr>
        <p:spPr>
          <a:xfrm>
            <a:off x="1196331" y="3136473"/>
            <a:ext cx="762000" cy="228600"/>
          </a:xfrm>
          <a:prstGeom prst="bentConnector3">
            <a:avLst>
              <a:gd name="adj1" fmla="val 100420"/>
            </a:avLst>
          </a:prstGeom>
          <a:noFill/>
          <a:ln w="38100" cap="flat" cmpd="sng" algn="ctr">
            <a:solidFill>
              <a:srgbClr val="72A376"/>
            </a:solidFill>
            <a:prstDash val="solid"/>
            <a:tailEnd type="arrow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grpSp>
        <p:nvGrpSpPr>
          <p:cNvPr id="264" name="Group 64"/>
          <p:cNvGrpSpPr>
            <a:grpSpLocks/>
          </p:cNvGrpSpPr>
          <p:nvPr/>
        </p:nvGrpSpPr>
        <p:grpSpPr bwMode="auto">
          <a:xfrm>
            <a:off x="418052" y="2786209"/>
            <a:ext cx="1067205" cy="717906"/>
            <a:chOff x="56169" y="4005921"/>
            <a:chExt cx="1066800" cy="957208"/>
          </a:xfrm>
        </p:grpSpPr>
        <p:sp>
          <p:nvSpPr>
            <p:cNvPr id="265" name="Oval 264"/>
            <p:cNvSpPr/>
            <p:nvPr/>
          </p:nvSpPr>
          <p:spPr>
            <a:xfrm>
              <a:off x="56169" y="4005921"/>
              <a:ext cx="1066800" cy="914400"/>
            </a:xfrm>
            <a:prstGeom prst="ellipse">
              <a:avLst/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Rockwell"/>
              </a:endParaRPr>
            </a:p>
          </p:txBody>
        </p:sp>
        <p:sp>
          <p:nvSpPr>
            <p:cNvPr id="266" name="TextBox 66"/>
            <p:cNvSpPr txBox="1">
              <a:spLocks noChangeArrowheads="1"/>
            </p:cNvSpPr>
            <p:nvPr/>
          </p:nvSpPr>
          <p:spPr bwMode="auto">
            <a:xfrm>
              <a:off x="74856" y="4117769"/>
              <a:ext cx="1006319" cy="84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200" b="1" kern="0" dirty="0" smtClean="0">
                  <a:solidFill>
                    <a:prstClr val="black"/>
                  </a:solidFill>
                  <a:latin typeface="Calibri" pitchFamily="34" charset="0"/>
                </a:rPr>
                <a:t>Modal</a:t>
              </a:r>
            </a:p>
            <a:p>
              <a:pPr algn="ctr">
                <a:lnSpc>
                  <a:spcPct val="80000"/>
                </a:lnSpc>
              </a:pPr>
              <a:r>
                <a:rPr lang="en-US" sz="2200" b="1" kern="0" dirty="0" smtClean="0">
                  <a:solidFill>
                    <a:prstClr val="black"/>
                  </a:solidFill>
                  <a:latin typeface="Calibri" pitchFamily="34" charset="0"/>
                </a:rPr>
                <a:t>Class</a:t>
              </a:r>
            </a:p>
          </p:txBody>
        </p:sp>
      </p:grpSp>
      <p:sp>
        <p:nvSpPr>
          <p:cNvPr id="164" name="Cloud Callout 163"/>
          <p:cNvSpPr/>
          <p:nvPr/>
        </p:nvSpPr>
        <p:spPr bwMode="auto">
          <a:xfrm rot="10800000" flipH="1" flipV="1">
            <a:off x="2707961" y="2394438"/>
            <a:ext cx="4749990" cy="1423685"/>
          </a:xfrm>
          <a:prstGeom prst="cloudCallout">
            <a:avLst>
              <a:gd name="adj1" fmla="val -52403"/>
              <a:gd name="adj2" fmla="val -6969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958990" y="2504465"/>
            <a:ext cx="418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Class width (h) is found by subtracting two consecutive lower limits or two consecutive upper limits</a:t>
            </a:r>
          </a:p>
        </p:txBody>
      </p:sp>
      <p:sp>
        <p:nvSpPr>
          <p:cNvPr id="179" name="Cloud Callout 178"/>
          <p:cNvSpPr/>
          <p:nvPr/>
        </p:nvSpPr>
        <p:spPr bwMode="auto">
          <a:xfrm rot="10800000" flipH="1" flipV="1">
            <a:off x="4379976" y="3457658"/>
            <a:ext cx="3861118" cy="1362812"/>
          </a:xfrm>
          <a:prstGeom prst="cloudCallout">
            <a:avLst>
              <a:gd name="adj1" fmla="val -68085"/>
              <a:gd name="adj2" fmla="val -58187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436859" y="3759029"/>
            <a:ext cx="37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succeeding the Modal class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5647143" y="476301"/>
            <a:ext cx="111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of this data</a:t>
            </a:r>
            <a:endParaRPr lang="en-US" sz="1600" b="1" dirty="0">
              <a:solidFill>
                <a:srgbClr val="C00000"/>
              </a:solidFill>
              <a:cs typeface="Calibri" pitchFamily="34" charset="0"/>
            </a:endParaRPr>
          </a:p>
        </p:txBody>
      </p:sp>
      <p:sp>
        <p:nvSpPr>
          <p:cNvPr id="177" name="Cloud Callout 176"/>
          <p:cNvSpPr/>
          <p:nvPr/>
        </p:nvSpPr>
        <p:spPr bwMode="auto">
          <a:xfrm rot="10800000" flipH="1" flipV="1">
            <a:off x="4072736" y="3408529"/>
            <a:ext cx="3861118" cy="1317196"/>
          </a:xfrm>
          <a:prstGeom prst="cloudCallout">
            <a:avLst>
              <a:gd name="adj1" fmla="val -62971"/>
              <a:gd name="adj2" fmla="val -5253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151534" y="3667031"/>
            <a:ext cx="37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Preceeding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the Modal class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70" name="Cloud Callout 169"/>
          <p:cNvSpPr/>
          <p:nvPr/>
        </p:nvSpPr>
        <p:spPr bwMode="auto">
          <a:xfrm rot="10800000" flipH="1" flipV="1">
            <a:off x="4341571" y="3200821"/>
            <a:ext cx="2402641" cy="1209027"/>
          </a:xfrm>
          <a:prstGeom prst="cloudCallout">
            <a:avLst>
              <a:gd name="adj1" fmla="val -75439"/>
              <a:gd name="adj2" fmla="val -6308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15495" y="3347460"/>
            <a:ext cx="229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What is the Maximum frequency?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60" name="Cloud 159"/>
          <p:cNvSpPr/>
          <p:nvPr/>
        </p:nvSpPr>
        <p:spPr bwMode="auto">
          <a:xfrm rot="10800000" flipH="1" flipV="1">
            <a:off x="4278931" y="2269200"/>
            <a:ext cx="3515590" cy="11510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495190" y="2522649"/>
            <a:ext cx="308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For finding mode classes must be continuous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9701" y="1178625"/>
            <a:ext cx="734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teacher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5621074" y="4263949"/>
            <a:ext cx="3150662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It represents that most of the states/U.T have a teacher-student ratio as 30.6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287969" y="-823384"/>
            <a:ext cx="1760639" cy="30777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14.2 – Q.4</a:t>
            </a:r>
            <a:endParaRPr lang="en-US" sz="14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628887" y="-524594"/>
            <a:ext cx="1412261" cy="307777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cs typeface="Calibri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182307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500"/>
                            </p:stCondLst>
                            <p:childTnLst>
                              <p:par>
                                <p:cTn id="18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500"/>
                            </p:stCondLst>
                            <p:childTnLst>
                              <p:par>
                                <p:cTn id="19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500"/>
                            </p:stCondLst>
                            <p:childTnLst>
                              <p:par>
                                <p:cTn id="20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75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00"/>
                            </p:stCondLst>
                            <p:childTnLst>
                              <p:par>
                                <p:cTn id="29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5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500"/>
                            </p:stCondLst>
                            <p:childTnLst>
                              <p:par>
                                <p:cTn id="2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000"/>
                            </p:stCondLst>
                            <p:childTnLst>
                              <p:par>
                                <p:cTn id="3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500"/>
                            </p:stCondLst>
                            <p:childTnLst>
                              <p:par>
                                <p:cTn id="7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1000"/>
                            </p:stCondLst>
                            <p:childTnLst>
                              <p:par>
                                <p:cTn id="8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500"/>
                            </p:stCondLst>
                            <p:childTnLst>
                              <p:par>
                                <p:cTn id="8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0" fill="hold">
                      <p:stCondLst>
                        <p:cond delay="indefinite"/>
                      </p:stCondLst>
                      <p:childTnLst>
                        <p:par>
                          <p:cTn id="881" fill="hold">
                            <p:stCondLst>
                              <p:cond delay="0"/>
                            </p:stCondLst>
                            <p:childTnLst>
                              <p:par>
                                <p:cTn id="8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6" grpId="1" animBg="1"/>
      <p:bldP spid="275" grpId="0" animBg="1"/>
      <p:bldP spid="269" grpId="0" animBg="1"/>
      <p:bldP spid="269" grpId="1" animBg="1"/>
      <p:bldP spid="273" grpId="0" animBg="1"/>
      <p:bldP spid="273" grpId="1" animBg="1"/>
      <p:bldP spid="246" grpId="0" animBg="1"/>
      <p:bldP spid="246" grpId="1" animBg="1"/>
      <p:bldP spid="267" grpId="0" animBg="1"/>
      <p:bldP spid="267" grpId="1" animBg="1"/>
      <p:bldP spid="244" grpId="0" animBg="1"/>
      <p:bldP spid="244" grpId="1" animBg="1"/>
      <p:bldP spid="245" grpId="0" animBg="1"/>
      <p:bldP spid="245" grpId="1" animBg="1"/>
      <p:bldP spid="237" grpId="0" animBg="1"/>
      <p:bldP spid="237" grpId="1" animBg="1"/>
      <p:bldP spid="243" grpId="0" animBg="1"/>
      <p:bldP spid="243" grpId="1" animBg="1"/>
      <p:bldP spid="231" grpId="0" animBg="1"/>
      <p:bldP spid="231" grpId="1" animBg="1"/>
      <p:bldP spid="234" grpId="0" animBg="1"/>
      <p:bldP spid="234" grpId="1" animBg="1"/>
      <p:bldP spid="134" grpId="0" animBg="1"/>
      <p:bldP spid="134" grpId="1" animBg="1"/>
      <p:bldP spid="140" grpId="0" animBg="1"/>
      <p:bldP spid="140" grpId="1" animBg="1"/>
      <p:bldP spid="133" grpId="0" animBg="1"/>
      <p:bldP spid="133" grpId="1" animBg="1"/>
      <p:bldP spid="132" grpId="0" animBg="1"/>
      <p:bldP spid="132" grpId="1" animBg="1"/>
      <p:bldP spid="131" grpId="0" animBg="1"/>
      <p:bldP spid="233" grpId="0"/>
      <p:bldP spid="235" grpId="0"/>
      <p:bldP spid="236" grpId="0"/>
      <p:bldP spid="238" grpId="0"/>
      <p:bldP spid="272" grpId="0"/>
      <p:bldP spid="135" grpId="0" animBg="1"/>
      <p:bldP spid="135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 animBg="1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 animBg="1"/>
      <p:bldP spid="153" grpId="1" animBg="1"/>
      <p:bldP spid="154" grpId="0"/>
      <p:bldP spid="155" grpId="0"/>
      <p:bldP spid="156" grpId="0"/>
      <p:bldP spid="157" grpId="0"/>
      <p:bldP spid="158" grpId="0"/>
      <p:bldP spid="159" grpId="0"/>
      <p:bldP spid="162" grpId="0"/>
      <p:bldP spid="163" grpId="0" animBg="1"/>
      <p:bldP spid="163" grpId="1" animBg="1"/>
      <p:bldP spid="166" grpId="0"/>
      <p:bldP spid="167" grpId="0"/>
      <p:bldP spid="168" grpId="0"/>
      <p:bldP spid="169" grpId="0"/>
      <p:bldP spid="172" grpId="0" animBg="1"/>
      <p:bldP spid="172" grpId="1" animBg="1"/>
      <p:bldP spid="172" grpId="2" animBg="1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 animBg="1"/>
      <p:bldP spid="203" grpId="0"/>
      <p:bldP spid="204" grpId="0" animBg="1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 animBg="1"/>
      <p:bldP spid="218" grpId="0"/>
      <p:bldP spid="219" grpId="0" animBg="1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9" grpId="0"/>
      <p:bldP spid="240" grpId="0"/>
      <p:bldP spid="241" grpId="0"/>
      <p:bldP spid="242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8" grpId="0"/>
      <p:bldP spid="258" grpId="1"/>
      <p:bldP spid="259" grpId="0"/>
      <p:bldP spid="259" grpId="1"/>
      <p:bldP spid="260" grpId="0" animBg="1"/>
      <p:bldP spid="260" grpId="1" animBg="1"/>
      <p:bldP spid="261" grpId="0" animBg="1"/>
      <p:bldP spid="261" grpId="1" animBg="1"/>
      <p:bldP spid="262" grpId="0"/>
      <p:bldP spid="262" grpId="1"/>
      <p:bldP spid="164" grpId="0" animBg="1"/>
      <p:bldP spid="164" grpId="1" animBg="1"/>
      <p:bldP spid="165" grpId="0"/>
      <p:bldP spid="165" grpId="1"/>
      <p:bldP spid="179" grpId="0" animBg="1"/>
      <p:bldP spid="179" grpId="1" animBg="1"/>
      <p:bldP spid="180" grpId="0"/>
      <p:bldP spid="180" grpId="1"/>
      <p:bldP spid="268" grpId="0"/>
      <p:bldP spid="268" grpId="1"/>
      <p:bldP spid="177" grpId="0" animBg="1"/>
      <p:bldP spid="177" grpId="1" animBg="1"/>
      <p:bldP spid="178" grpId="0"/>
      <p:bldP spid="178" grpId="1"/>
      <p:bldP spid="170" grpId="0" animBg="1"/>
      <p:bldP spid="170" grpId="1" animBg="1"/>
      <p:bldP spid="171" grpId="0"/>
      <p:bldP spid="171" grpId="1"/>
      <p:bldP spid="160" grpId="0" animBg="1"/>
      <p:bldP spid="160" grpId="1" animBg="1"/>
      <p:bldP spid="161" grpId="0"/>
      <p:bldP spid="161" grpId="1"/>
      <p:bldP spid="130" grpId="0"/>
      <p:bldP spid="130" grpId="1"/>
      <p:bldP spid="274" grpId="0"/>
      <p:bldP spid="277" grpId="0" animBg="1"/>
      <p:bldP spid="278" grpId="0" animBg="1"/>
      <p:bldP spid="27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53631"/>
              </p:ext>
            </p:extLst>
          </p:nvPr>
        </p:nvGraphicFramePr>
        <p:xfrm>
          <a:off x="987267" y="2011506"/>
          <a:ext cx="5365503" cy="291084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0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6" name="TextBox 285"/>
          <p:cNvSpPr txBox="1"/>
          <p:nvPr/>
        </p:nvSpPr>
        <p:spPr>
          <a:xfrm>
            <a:off x="4630095" y="2390880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– 3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4658254" y="2672098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prstClr val="black"/>
                </a:solidFill>
              </a:rPr>
              <a:t>– </a:t>
            </a:r>
            <a:r>
              <a:rPr lang="en-US" sz="1600" kern="0" dirty="0" smtClean="0">
                <a:solidFill>
                  <a:prstClr val="black"/>
                </a:solidFill>
              </a:rPr>
              <a:t>2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658254" y="2952654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– 1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4691485" y="3228009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4691485" y="3505802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1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4691485" y="3796812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4691485" y="406458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3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4691485" y="433077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4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5852" y="272475"/>
            <a:ext cx="7574733" cy="738664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Q. </a:t>
            </a:r>
            <a:r>
              <a:rPr lang="en-US" sz="1400" b="1" dirty="0" smtClean="0">
                <a:solidFill>
                  <a:prstClr val="black"/>
                </a:solidFill>
              </a:rPr>
              <a:t>The </a:t>
            </a:r>
            <a:r>
              <a:rPr lang="en-US" sz="1400" b="1" dirty="0">
                <a:solidFill>
                  <a:prstClr val="black"/>
                </a:solidFill>
              </a:rPr>
              <a:t>following distribution gives the state-wise teacher-student ratio in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higher </a:t>
            </a:r>
            <a:r>
              <a:rPr lang="en-US" sz="1400" b="1" dirty="0">
                <a:solidFill>
                  <a:prstClr val="black"/>
                </a:solidFill>
              </a:rPr>
              <a:t>secondary schools of India. Find the mode and mean of this data. Interpret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the </a:t>
            </a:r>
            <a:r>
              <a:rPr lang="en-US" sz="1400" b="1" dirty="0">
                <a:solidFill>
                  <a:prstClr val="black"/>
                </a:solidFill>
              </a:rPr>
              <a:t>two measures.</a:t>
            </a:r>
            <a:endParaRPr lang="en-US" sz="1400" b="1" kern="0" baseline="-2500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graphicFrame>
        <p:nvGraphicFramePr>
          <p:cNvPr id="257" name="Table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61290"/>
              </p:ext>
            </p:extLst>
          </p:nvPr>
        </p:nvGraphicFramePr>
        <p:xfrm>
          <a:off x="397460" y="1009389"/>
          <a:ext cx="7146340" cy="7124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8CDD7">
                        <a:shade val="58000"/>
                        <a:satMod val="150000"/>
                      </a:srgbClr>
                    </a:gs>
                    <a:gs pos="72000">
                      <a:srgbClr val="A8CDD7">
                        <a:tint val="90000"/>
                        <a:satMod val="135000"/>
                      </a:srgbClr>
                    </a:gs>
                    <a:gs pos="100000">
                      <a:srgbClr val="A8CDD7">
                        <a:tint val="80000"/>
                        <a:satMod val="155000"/>
                      </a:srgbClr>
                    </a:gs>
                  </a:gsLst>
                  <a:lin ang="162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0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No. of students per teacher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15 - 20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20 - 25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25 - 30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30 - 35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35 - 40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40 - 45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45 - 50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50 - 55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No. of states/U.T.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399826" y="1765245"/>
            <a:ext cx="529312" cy="33855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Sol: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294205" y="2183901"/>
                <a:ext cx="1184627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rgbClr val="0000FF"/>
                    </a:solidFill>
                    <a:sym typeface="Symbol"/>
                  </a:rPr>
                  <a:t>Mean,(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rgbClr val="0000FF"/>
                            </a:solidFill>
                            <a:sym typeface="Symbol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1600" kern="0" dirty="0" smtClean="0">
                    <a:solidFill>
                      <a:srgbClr val="0000FF"/>
                    </a:solidFill>
                    <a:sym typeface="Symbol"/>
                  </a:rPr>
                  <a:t>) =</a:t>
                </a:r>
                <a:endParaRPr lang="en-US" sz="1600" kern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205" y="2183901"/>
                <a:ext cx="1184627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ounded Rectangle 139"/>
          <p:cNvSpPr/>
          <p:nvPr/>
        </p:nvSpPr>
        <p:spPr>
          <a:xfrm>
            <a:off x="3479709" y="2064937"/>
            <a:ext cx="1054191" cy="342112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61810" y="2043483"/>
            <a:ext cx="713356" cy="267230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307862" y="1712185"/>
            <a:ext cx="269977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Assumed </a:t>
            </a:r>
            <a:r>
              <a:rPr lang="en-US" sz="1600" b="1" kern="0" dirty="0">
                <a:solidFill>
                  <a:prstClr val="black"/>
                </a:solidFill>
              </a:rPr>
              <a:t>mean, </a:t>
            </a:r>
            <a:r>
              <a:rPr lang="en-US" sz="1600" b="1" kern="0" dirty="0" smtClean="0">
                <a:solidFill>
                  <a:prstClr val="black"/>
                </a:solidFill>
              </a:rPr>
              <a:t>a = 32.5   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859512" y="1708095"/>
            <a:ext cx="18213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</a:rPr>
              <a:t>Class width(h) =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328103" y="2011506"/>
            <a:ext cx="61908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2315087" y="1996047"/>
            <a:ext cx="120148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mark 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2387012" y="2179529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x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419915" y="1967100"/>
            <a:ext cx="107914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frequency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3520753" y="2150582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5430838" y="2026885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u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3796678" y="1972004"/>
            <a:ext cx="198813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u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= x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 </a:t>
            </a:r>
            <a:r>
              <a:rPr lang="en-US" sz="1400" b="1" dirty="0" smtClean="0">
                <a:solidFill>
                  <a:prstClr val="black"/>
                </a:solidFill>
                <a:cs typeface="MV Boli" pitchFamily="2" charset="0"/>
              </a:rPr>
              <a:t>–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>
            <a:off x="4766452" y="2248104"/>
            <a:ext cx="686048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5" name="Rectangle 274"/>
          <p:cNvSpPr/>
          <p:nvPr/>
        </p:nvSpPr>
        <p:spPr>
          <a:xfrm>
            <a:off x="4928009" y="2190027"/>
            <a:ext cx="29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cs typeface="MV Boli" pitchFamily="2" charset="0"/>
              </a:rPr>
              <a:t>h</a:t>
            </a:r>
            <a:endParaRPr lang="en-US" sz="1400" kern="0" dirty="0">
              <a:ln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3667412" y="2409942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695571" y="2691160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8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3695571" y="2971716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9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3695571" y="324707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695571" y="3524864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561932" y="2406403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17.5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540148" y="2687621"/>
            <a:ext cx="67719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22.5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542465" y="2968177"/>
            <a:ext cx="70036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27.5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2551991" y="3243532"/>
            <a:ext cx="66018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32.5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590091" y="3521325"/>
            <a:ext cx="63269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37.5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526105" y="2390880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– </a:t>
            </a:r>
            <a:r>
              <a:rPr lang="en-US" sz="1600" dirty="0" smtClean="0">
                <a:solidFill>
                  <a:prstClr val="black"/>
                </a:solidFill>
              </a:rPr>
              <a:t>9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416577" y="2672098"/>
            <a:ext cx="80081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– </a:t>
            </a:r>
            <a:r>
              <a:rPr lang="en-US" sz="1600" dirty="0" smtClean="0">
                <a:solidFill>
                  <a:prstClr val="black"/>
                </a:solidFill>
              </a:rPr>
              <a:t>16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5526105" y="2952654"/>
            <a:ext cx="62315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– </a:t>
            </a:r>
            <a:r>
              <a:rPr lang="en-US" sz="1600" dirty="0" smtClean="0">
                <a:solidFill>
                  <a:prstClr val="black"/>
                </a:solidFill>
              </a:rPr>
              <a:t>9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5615860" y="3228009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615860" y="3505802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432081" y="4628741"/>
            <a:ext cx="65114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sym typeface="Symbol"/>
              </a:rPr>
              <a:t> </a:t>
            </a:r>
            <a:r>
              <a:rPr lang="en-US" sz="1400" b="1" kern="0" dirty="0" err="1">
                <a:solidFill>
                  <a:prstClr val="black"/>
                </a:solidFill>
              </a:rPr>
              <a:t>f</a:t>
            </a:r>
            <a:r>
              <a:rPr lang="en-US" sz="1400" b="1" kern="0" baseline="-25000" dirty="0" err="1">
                <a:solidFill>
                  <a:prstClr val="black"/>
                </a:solidFill>
              </a:rPr>
              <a:t>i</a:t>
            </a:r>
            <a:r>
              <a:rPr lang="en-US" sz="1400" b="1" kern="0" dirty="0">
                <a:solidFill>
                  <a:prstClr val="black"/>
                </a:solidFill>
              </a:rPr>
              <a:t>  =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360537" y="4628095"/>
            <a:ext cx="1066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sym typeface="Symbol"/>
              </a:rPr>
              <a:t> </a:t>
            </a:r>
            <a:r>
              <a:rPr lang="en-US" sz="1400" b="1" kern="0" dirty="0" err="1">
                <a:solidFill>
                  <a:prstClr val="black"/>
                </a:solidFill>
              </a:rPr>
              <a:t>f</a:t>
            </a:r>
            <a:r>
              <a:rPr lang="en-US" sz="1400" b="1" kern="0" baseline="-25000" dirty="0" err="1">
                <a:solidFill>
                  <a:prstClr val="black"/>
                </a:solidFill>
              </a:rPr>
              <a:t>i</a:t>
            </a:r>
            <a:r>
              <a:rPr lang="en-US" sz="1400" b="1" kern="0" dirty="0" err="1">
                <a:solidFill>
                  <a:prstClr val="black"/>
                </a:solidFill>
              </a:rPr>
              <a:t>u</a:t>
            </a:r>
            <a:r>
              <a:rPr lang="en-US" sz="1400" b="1" kern="0" baseline="-25000" dirty="0" err="1">
                <a:solidFill>
                  <a:prstClr val="black"/>
                </a:solidFill>
              </a:rPr>
              <a:t>i</a:t>
            </a:r>
            <a:r>
              <a:rPr lang="en-US" sz="1400" b="1" kern="0" baseline="-25000" dirty="0">
                <a:solidFill>
                  <a:prstClr val="black"/>
                </a:solidFill>
              </a:rPr>
              <a:t>  </a:t>
            </a:r>
            <a:r>
              <a:rPr lang="en-US" sz="1400" b="1" kern="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3981643" y="4628741"/>
            <a:ext cx="38343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35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923632" y="4628095"/>
            <a:ext cx="5229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– 23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993608" y="1708095"/>
            <a:ext cx="27261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</a:rPr>
              <a:t>By step deviation method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649333" y="2038535"/>
            <a:ext cx="685800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 </a:t>
            </a:r>
            <a:r>
              <a:rPr lang="en-US" sz="1600" kern="0" dirty="0" err="1">
                <a:solidFill>
                  <a:srgbClr val="0000FF"/>
                </a:solidFill>
              </a:rPr>
              <a:t>f</a:t>
            </a:r>
            <a:r>
              <a:rPr lang="en-US" sz="1600" kern="0" baseline="-25000" dirty="0" err="1">
                <a:solidFill>
                  <a:srgbClr val="0000FF"/>
                </a:solidFill>
              </a:rPr>
              <a:t>i</a:t>
            </a:r>
            <a:r>
              <a:rPr lang="en-US" sz="1600" kern="0" dirty="0" err="1">
                <a:solidFill>
                  <a:srgbClr val="0000FF"/>
                </a:solidFill>
              </a:rPr>
              <a:t>u</a:t>
            </a:r>
            <a:r>
              <a:rPr lang="en-US" sz="1600" kern="0" baseline="-25000" dirty="0" err="1">
                <a:solidFill>
                  <a:srgbClr val="0000FF"/>
                </a:solidFill>
              </a:rPr>
              <a:t>i</a:t>
            </a:r>
            <a:r>
              <a:rPr lang="en-US" sz="1600" kern="0" baseline="-25000" dirty="0">
                <a:solidFill>
                  <a:srgbClr val="0000FF"/>
                </a:solidFill>
              </a:rPr>
              <a:t> 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>
            <a:off x="7795795" y="2361641"/>
            <a:ext cx="45720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303" name="TextBox 302"/>
          <p:cNvSpPr txBox="1"/>
          <p:nvPr/>
        </p:nvSpPr>
        <p:spPr>
          <a:xfrm>
            <a:off x="7768086" y="2335829"/>
            <a:ext cx="51046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 </a:t>
            </a:r>
            <a:r>
              <a:rPr lang="en-US" sz="1600" kern="0" dirty="0" err="1">
                <a:solidFill>
                  <a:srgbClr val="0000FF"/>
                </a:solidFill>
              </a:rPr>
              <a:t>f</a:t>
            </a:r>
            <a:r>
              <a:rPr lang="en-US" sz="1600" kern="0" baseline="-25000" dirty="0" err="1">
                <a:solidFill>
                  <a:srgbClr val="0000FF"/>
                </a:solidFill>
              </a:rPr>
              <a:t>i</a:t>
            </a:r>
            <a:r>
              <a:rPr lang="en-US" sz="1600" kern="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7201983" y="2183901"/>
            <a:ext cx="4812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a +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8342763" y="2183901"/>
            <a:ext cx="301685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h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306" name="Left Bracket 305"/>
          <p:cNvSpPr/>
          <p:nvPr/>
        </p:nvSpPr>
        <p:spPr>
          <a:xfrm>
            <a:off x="7668191" y="2045611"/>
            <a:ext cx="157298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307" name="Left Bracket 306"/>
          <p:cNvSpPr/>
          <p:nvPr/>
        </p:nvSpPr>
        <p:spPr>
          <a:xfrm flipH="1">
            <a:off x="8183605" y="2045611"/>
            <a:ext cx="126903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444397" y="484875"/>
            <a:ext cx="966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Find the</a:t>
            </a:r>
            <a:endParaRPr lang="en-US" sz="1400" b="1" kern="0" baseline="-25000" dirty="0">
              <a:solidFill>
                <a:srgbClr val="C00000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232235" y="994482"/>
            <a:ext cx="19246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No. of students per </a:t>
            </a:r>
          </a:p>
        </p:txBody>
      </p:sp>
      <p:sp>
        <p:nvSpPr>
          <p:cNvPr id="310" name="Curved Left Arrow 309"/>
          <p:cNvSpPr/>
          <p:nvPr/>
        </p:nvSpPr>
        <p:spPr>
          <a:xfrm rot="6132969" flipH="1">
            <a:off x="2627309" y="579500"/>
            <a:ext cx="470202" cy="1981984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492572" y="1433886"/>
            <a:ext cx="14121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No. of states/U.T.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988185" y="2447533"/>
            <a:ext cx="1299029" cy="243717"/>
          </a:xfrm>
          <a:prstGeom prst="rect">
            <a:avLst/>
          </a:prstGeom>
          <a:solidFill>
            <a:srgbClr val="72A376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254037" y="2412079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lvl="0" algn="ctr">
              <a:defRPr sz="14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15 - 20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254039" y="2689796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20 - 25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1254039" y="2958254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25 - 30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1254039" y="3227990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30 - 35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1254039" y="3505802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35 - 40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2623202" y="1708095"/>
            <a:ext cx="29848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5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319" name="Curved Down Arrow 318"/>
          <p:cNvSpPr/>
          <p:nvPr/>
        </p:nvSpPr>
        <p:spPr>
          <a:xfrm rot="15441465" flipH="1">
            <a:off x="592864" y="2536951"/>
            <a:ext cx="353756" cy="527025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ysClr val="windowText" lastClr="000000"/>
          </a:solidFill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400" kern="0" dirty="0">
              <a:solidFill>
                <a:srgbClr val="FF0000"/>
              </a:solidFill>
              <a:latin typeface="Rockwell"/>
            </a:endParaRPr>
          </a:p>
        </p:txBody>
      </p:sp>
      <p:cxnSp>
        <p:nvCxnSpPr>
          <p:cNvPr id="320" name="Straight Arrow Connector 319"/>
          <p:cNvCxnSpPr/>
          <p:nvPr/>
        </p:nvCxnSpPr>
        <p:spPr>
          <a:xfrm rot="10800000">
            <a:off x="3026123" y="3420165"/>
            <a:ext cx="228600" cy="11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321" name="TextBox 320"/>
          <p:cNvSpPr txBox="1"/>
          <p:nvPr/>
        </p:nvSpPr>
        <p:spPr>
          <a:xfrm>
            <a:off x="3176431" y="2990932"/>
            <a:ext cx="30480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MV Boli" pitchFamily="2" charset="0"/>
              </a:rPr>
              <a:t> a</a:t>
            </a:r>
            <a:endParaRPr lang="en-US" sz="16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5090641" y="198422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5004876" y="198533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32.5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1314607" y="4628095"/>
            <a:ext cx="625557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</a:rPr>
              <a:t>Total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6684275" y="2754108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=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949878" y="2754355"/>
            <a:ext cx="537328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32.5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7339023" y="2753930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+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638380" y="2707279"/>
            <a:ext cx="685800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– 23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329" name="Straight Connector 328"/>
          <p:cNvCxnSpPr/>
          <p:nvPr/>
        </p:nvCxnSpPr>
        <p:spPr>
          <a:xfrm>
            <a:off x="7718522" y="2995576"/>
            <a:ext cx="36576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330" name="TextBox 329"/>
          <p:cNvSpPr txBox="1"/>
          <p:nvPr/>
        </p:nvSpPr>
        <p:spPr>
          <a:xfrm>
            <a:off x="7707596" y="2951950"/>
            <a:ext cx="38985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35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331" name="Left Bracket 330"/>
          <p:cNvSpPr/>
          <p:nvPr/>
        </p:nvSpPr>
        <p:spPr>
          <a:xfrm>
            <a:off x="7584980" y="2692726"/>
            <a:ext cx="157298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332" name="Left Bracket 331"/>
          <p:cNvSpPr/>
          <p:nvPr/>
        </p:nvSpPr>
        <p:spPr>
          <a:xfrm flipH="1">
            <a:off x="8095561" y="2692726"/>
            <a:ext cx="126903" cy="584671"/>
          </a:xfrm>
          <a:prstGeom prst="leftBracket">
            <a:avLst>
              <a:gd name="adj" fmla="val 49856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291484" y="2791889"/>
            <a:ext cx="287258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5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 flipV="1">
            <a:off x="8341152" y="2893515"/>
            <a:ext cx="177359" cy="157749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335" name="TextBox 334"/>
          <p:cNvSpPr txBox="1"/>
          <p:nvPr/>
        </p:nvSpPr>
        <p:spPr>
          <a:xfrm>
            <a:off x="8354680" y="2618651"/>
            <a:ext cx="517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rgbClr val="0000FF"/>
                </a:solidFill>
                <a:latin typeface="Sylfaen"/>
              </a:rPr>
              <a:t>1</a:t>
            </a:r>
            <a:endParaRPr lang="en-US" sz="1200" kern="0" baseline="-25000" dirty="0">
              <a:solidFill>
                <a:srgbClr val="0000FF"/>
              </a:solidFill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 flipV="1">
            <a:off x="7786351" y="3046418"/>
            <a:ext cx="266070" cy="159399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337" name="TextBox 336"/>
          <p:cNvSpPr txBox="1"/>
          <p:nvPr/>
        </p:nvSpPr>
        <p:spPr>
          <a:xfrm>
            <a:off x="7964756" y="30710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rgbClr val="0000FF"/>
                </a:solidFill>
                <a:latin typeface="Sylfaen"/>
              </a:rPr>
              <a:t>7</a:t>
            </a:r>
            <a:endParaRPr lang="en-US" sz="1200" kern="0" baseline="-25000" dirty="0">
              <a:solidFill>
                <a:srgbClr val="0000FF"/>
              </a:solidFill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5493720" y="3297941"/>
            <a:ext cx="2258331" cy="1347679"/>
            <a:chOff x="4403725" y="-1657350"/>
            <a:chExt cx="4130675" cy="1619250"/>
          </a:xfrm>
        </p:grpSpPr>
        <p:sp>
          <p:nvSpPr>
            <p:cNvPr id="348" name="Cloud 347"/>
            <p:cNvSpPr/>
            <p:nvPr/>
          </p:nvSpPr>
          <p:spPr bwMode="auto">
            <a:xfrm rot="10800000" flipH="1" flipV="1">
              <a:off x="4403725" y="-1657350"/>
              <a:ext cx="4130675" cy="161925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4613094" y="-1216610"/>
              <a:ext cx="3729050" cy="443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Preferably the middle value</a:t>
              </a:r>
              <a:endParaRPr lang="en-US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sp>
        <p:nvSpPr>
          <p:cNvPr id="376" name="Oval Callout 375"/>
          <p:cNvSpPr/>
          <p:nvPr/>
        </p:nvSpPr>
        <p:spPr>
          <a:xfrm>
            <a:off x="2663346" y="1772368"/>
            <a:ext cx="1022271" cy="800100"/>
          </a:xfrm>
          <a:prstGeom prst="wedgeEllipseCallout">
            <a:avLst>
              <a:gd name="adj1" fmla="val -104166"/>
              <a:gd name="adj2" fmla="val 56618"/>
            </a:avLst>
          </a:prstGeom>
          <a:gradFill rotWithShape="1">
            <a:gsLst>
              <a:gs pos="0">
                <a:srgbClr val="B0CCB0">
                  <a:shade val="58000"/>
                  <a:satMod val="150000"/>
                </a:srgbClr>
              </a:gs>
              <a:gs pos="72000">
                <a:srgbClr val="B0CCB0">
                  <a:tint val="90000"/>
                  <a:satMod val="135000"/>
                </a:srgbClr>
              </a:gs>
              <a:gs pos="100000">
                <a:srgbClr val="B0CCB0">
                  <a:tint val="8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Rectangle 376"/>
              <p:cNvSpPr/>
              <p:nvPr/>
            </p:nvSpPr>
            <p:spPr>
              <a:xfrm>
                <a:off x="2681623" y="1930493"/>
                <a:ext cx="938077" cy="505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Bookman Old Style"/>
                              <a:ea typeface="Cambria Math" panose="02040503050406030204" pitchFamily="18" charset="0"/>
                            </a:rPr>
                            <m:t>15 + 20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Bookman Old Style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kern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7" name="Rectangle 3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23" y="1930493"/>
                <a:ext cx="938077" cy="505395"/>
              </a:xfrm>
              <a:prstGeom prst="rect">
                <a:avLst/>
              </a:prstGeom>
              <a:blipFill rotWithShape="1"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4" name="Curved Left Arrow 383"/>
          <p:cNvSpPr/>
          <p:nvPr/>
        </p:nvSpPr>
        <p:spPr>
          <a:xfrm rot="10521178" flipH="1">
            <a:off x="1953077" y="941473"/>
            <a:ext cx="566766" cy="124494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3695571" y="3797458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1254039" y="3816496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40 - 45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2516834" y="3797686"/>
            <a:ext cx="75634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42.5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615860" y="3796812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3695571" y="4065233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254039" y="4084271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45 - 50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2535579" y="4065461"/>
            <a:ext cx="71142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47.5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5615860" y="406458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3695571" y="4331423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254039" y="4350461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50 - 55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2507004" y="4331651"/>
            <a:ext cx="75634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52.5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5526645" y="3310977"/>
            <a:ext cx="1323439" cy="870483"/>
            <a:chOff x="2747169" y="4342422"/>
            <a:chExt cx="1323439" cy="870483"/>
          </a:xfrm>
        </p:grpSpPr>
        <p:sp>
          <p:nvSpPr>
            <p:cNvPr id="419" name="Oval Callout 418"/>
            <p:cNvSpPr/>
            <p:nvPr/>
          </p:nvSpPr>
          <p:spPr>
            <a:xfrm>
              <a:off x="2747169" y="4342422"/>
              <a:ext cx="1323439" cy="870483"/>
            </a:xfrm>
            <a:prstGeom prst="wedgeEllipseCallout">
              <a:avLst>
                <a:gd name="adj1" fmla="val -75894"/>
                <a:gd name="adj2" fmla="val 8878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Rectangle 419"/>
                <p:cNvSpPr/>
                <p:nvPr/>
              </p:nvSpPr>
              <p:spPr>
                <a:xfrm>
                  <a:off x="2773161" y="4554076"/>
                  <a:ext cx="1279517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52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.5 – 32.5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Rectangle 4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161" y="4554076"/>
                  <a:ext cx="1279517" cy="50321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2" name="TextBox 421"/>
          <p:cNvSpPr txBox="1"/>
          <p:nvPr/>
        </p:nvSpPr>
        <p:spPr>
          <a:xfrm>
            <a:off x="5615860" y="433077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8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grpSp>
        <p:nvGrpSpPr>
          <p:cNvPr id="427" name="Group 426"/>
          <p:cNvGrpSpPr/>
          <p:nvPr/>
        </p:nvGrpSpPr>
        <p:grpSpPr>
          <a:xfrm>
            <a:off x="5526645" y="2600325"/>
            <a:ext cx="1360848" cy="796961"/>
            <a:chOff x="2737646" y="4414040"/>
            <a:chExt cx="1360848" cy="796961"/>
          </a:xfrm>
        </p:grpSpPr>
        <p:sp>
          <p:nvSpPr>
            <p:cNvPr id="428" name="Oval Callout 427"/>
            <p:cNvSpPr/>
            <p:nvPr/>
          </p:nvSpPr>
          <p:spPr>
            <a:xfrm>
              <a:off x="2737646" y="4414040"/>
              <a:ext cx="1360848" cy="796961"/>
            </a:xfrm>
            <a:prstGeom prst="wedgeEllipseCallout">
              <a:avLst>
                <a:gd name="adj1" fmla="val -59341"/>
                <a:gd name="adj2" fmla="val 8920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Rectangle 428"/>
                <p:cNvSpPr/>
                <p:nvPr/>
              </p:nvSpPr>
              <p:spPr>
                <a:xfrm>
                  <a:off x="2792211" y="4573126"/>
                  <a:ext cx="1279516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7.5 – 32.5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29" name="Rectangle 4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1279516" cy="50321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0" name="Group 429"/>
          <p:cNvGrpSpPr/>
          <p:nvPr/>
        </p:nvGrpSpPr>
        <p:grpSpPr>
          <a:xfrm>
            <a:off x="5526645" y="2324100"/>
            <a:ext cx="1388060" cy="809499"/>
            <a:chOff x="2747171" y="4403407"/>
            <a:chExt cx="1388060" cy="809499"/>
          </a:xfrm>
        </p:grpSpPr>
        <p:sp>
          <p:nvSpPr>
            <p:cNvPr id="431" name="Oval Callout 430"/>
            <p:cNvSpPr/>
            <p:nvPr/>
          </p:nvSpPr>
          <p:spPr>
            <a:xfrm>
              <a:off x="2747171" y="4403407"/>
              <a:ext cx="1388060" cy="809499"/>
            </a:xfrm>
            <a:prstGeom prst="wedgeEllipseCallout">
              <a:avLst>
                <a:gd name="adj1" fmla="val -56194"/>
                <a:gd name="adj2" fmla="val 85768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Rectangle 431"/>
                <p:cNvSpPr/>
                <p:nvPr/>
              </p:nvSpPr>
              <p:spPr>
                <a:xfrm>
                  <a:off x="2792211" y="4573126"/>
                  <a:ext cx="1279517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32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.5 – 32.5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32" name="Rectangle 4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1279517" cy="50321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3" name="Group 432"/>
          <p:cNvGrpSpPr/>
          <p:nvPr/>
        </p:nvGrpSpPr>
        <p:grpSpPr>
          <a:xfrm>
            <a:off x="5526645" y="1943100"/>
            <a:ext cx="1334653" cy="814051"/>
            <a:chOff x="2737074" y="4396950"/>
            <a:chExt cx="1334653" cy="814051"/>
          </a:xfrm>
        </p:grpSpPr>
        <p:sp>
          <p:nvSpPr>
            <p:cNvPr id="434" name="Oval Callout 433"/>
            <p:cNvSpPr/>
            <p:nvPr/>
          </p:nvSpPr>
          <p:spPr>
            <a:xfrm>
              <a:off x="2737074" y="4396950"/>
              <a:ext cx="1302336" cy="814051"/>
            </a:xfrm>
            <a:prstGeom prst="wedgeEllipseCallout">
              <a:avLst>
                <a:gd name="adj1" fmla="val -69487"/>
                <a:gd name="adj2" fmla="val 9285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Rectangle 434"/>
                <p:cNvSpPr/>
                <p:nvPr/>
              </p:nvSpPr>
              <p:spPr>
                <a:xfrm>
                  <a:off x="2792211" y="4573126"/>
                  <a:ext cx="1279516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7.5 – 32.5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35" name="Rectangle 4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1279516" cy="50321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6" name="Rectangle 435"/>
          <p:cNvSpPr/>
          <p:nvPr/>
        </p:nvSpPr>
        <p:spPr>
          <a:xfrm>
            <a:off x="5111887" y="484874"/>
            <a:ext cx="18899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mean of this data</a:t>
            </a:r>
          </a:p>
        </p:txBody>
      </p:sp>
      <p:sp>
        <p:nvSpPr>
          <p:cNvPr id="437" name="Rectangle 436"/>
          <p:cNvSpPr/>
          <p:nvPr/>
        </p:nvSpPr>
        <p:spPr>
          <a:xfrm>
            <a:off x="829701" y="1178625"/>
            <a:ext cx="734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teacher</a:t>
            </a:r>
          </a:p>
        </p:txBody>
      </p:sp>
      <p:grpSp>
        <p:nvGrpSpPr>
          <p:cNvPr id="381" name="Group 380"/>
          <p:cNvGrpSpPr/>
          <p:nvPr/>
        </p:nvGrpSpPr>
        <p:grpSpPr>
          <a:xfrm>
            <a:off x="5565231" y="1708095"/>
            <a:ext cx="1322262" cy="821830"/>
            <a:chOff x="2777860" y="4400036"/>
            <a:chExt cx="1322262" cy="821830"/>
          </a:xfrm>
        </p:grpSpPr>
        <p:sp>
          <p:nvSpPr>
            <p:cNvPr id="382" name="Oval Callout 381"/>
            <p:cNvSpPr/>
            <p:nvPr/>
          </p:nvSpPr>
          <p:spPr>
            <a:xfrm>
              <a:off x="2777860" y="4400036"/>
              <a:ext cx="1322262" cy="821830"/>
            </a:xfrm>
            <a:prstGeom prst="wedgeEllipseCallout">
              <a:avLst>
                <a:gd name="adj1" fmla="val -70582"/>
                <a:gd name="adj2" fmla="val 55174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Rectangle 382"/>
                <p:cNvSpPr/>
                <p:nvPr/>
              </p:nvSpPr>
              <p:spPr>
                <a:xfrm>
                  <a:off x="2792211" y="4573126"/>
                  <a:ext cx="1279517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17.5 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– </m:t>
                            </m:r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32.5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83" name="Rectangle 3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1279517" cy="50321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Group 377"/>
          <p:cNvGrpSpPr/>
          <p:nvPr/>
        </p:nvGrpSpPr>
        <p:grpSpPr>
          <a:xfrm>
            <a:off x="5658306" y="1688745"/>
            <a:ext cx="1346890" cy="800100"/>
            <a:chOff x="2747170" y="4410901"/>
            <a:chExt cx="1346890" cy="800100"/>
          </a:xfrm>
        </p:grpSpPr>
        <p:sp>
          <p:nvSpPr>
            <p:cNvPr id="379" name="Oval Callout 378"/>
            <p:cNvSpPr/>
            <p:nvPr/>
          </p:nvSpPr>
          <p:spPr>
            <a:xfrm>
              <a:off x="2747170" y="4410901"/>
              <a:ext cx="1346890" cy="800100"/>
            </a:xfrm>
            <a:prstGeom prst="wedgeEllipseCallout">
              <a:avLst>
                <a:gd name="adj1" fmla="val -70134"/>
                <a:gd name="adj2" fmla="val 99916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Rectangle 379"/>
                <p:cNvSpPr/>
                <p:nvPr/>
              </p:nvSpPr>
              <p:spPr>
                <a:xfrm>
                  <a:off x="2792211" y="4573126"/>
                  <a:ext cx="1279517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22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.5 – 32.5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80" name="Rectangle 3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11" y="4573126"/>
                  <a:ext cx="1279517" cy="50321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8" name="Group 387"/>
          <p:cNvGrpSpPr/>
          <p:nvPr/>
        </p:nvGrpSpPr>
        <p:grpSpPr>
          <a:xfrm>
            <a:off x="5526645" y="2777012"/>
            <a:ext cx="1352014" cy="870483"/>
            <a:chOff x="2747170" y="4342422"/>
            <a:chExt cx="1352014" cy="870483"/>
          </a:xfrm>
        </p:grpSpPr>
        <p:sp>
          <p:nvSpPr>
            <p:cNvPr id="389" name="Oval Callout 388"/>
            <p:cNvSpPr/>
            <p:nvPr/>
          </p:nvSpPr>
          <p:spPr>
            <a:xfrm>
              <a:off x="2747170" y="4342422"/>
              <a:ext cx="1352014" cy="870483"/>
            </a:xfrm>
            <a:prstGeom prst="wedgeEllipseCallout">
              <a:avLst>
                <a:gd name="adj1" fmla="val -72811"/>
                <a:gd name="adj2" fmla="val 86593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Rectangle 389"/>
                <p:cNvSpPr/>
                <p:nvPr/>
              </p:nvSpPr>
              <p:spPr>
                <a:xfrm>
                  <a:off x="2773161" y="4554076"/>
                  <a:ext cx="1279517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42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.5 – 32.5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90" name="Rectangle 3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161" y="4554076"/>
                  <a:ext cx="1279517" cy="50321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6" name="Group 405"/>
          <p:cNvGrpSpPr/>
          <p:nvPr/>
        </p:nvGrpSpPr>
        <p:grpSpPr>
          <a:xfrm>
            <a:off x="5317601" y="3044787"/>
            <a:ext cx="1352013" cy="870483"/>
            <a:chOff x="2747170" y="4342422"/>
            <a:chExt cx="1399638" cy="870483"/>
          </a:xfrm>
        </p:grpSpPr>
        <p:sp>
          <p:nvSpPr>
            <p:cNvPr id="407" name="Oval Callout 406"/>
            <p:cNvSpPr/>
            <p:nvPr/>
          </p:nvSpPr>
          <p:spPr>
            <a:xfrm>
              <a:off x="2747170" y="4342422"/>
              <a:ext cx="1399638" cy="870483"/>
            </a:xfrm>
            <a:prstGeom prst="wedgeEllipseCallout">
              <a:avLst>
                <a:gd name="adj1" fmla="val -72640"/>
                <a:gd name="adj2" fmla="val 86593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Rectangle 407"/>
                <p:cNvSpPr/>
                <p:nvPr/>
              </p:nvSpPr>
              <p:spPr>
                <a:xfrm>
                  <a:off x="2773161" y="4554076"/>
                  <a:ext cx="1279516" cy="503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kern="0" smtClea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7.5 – 32.5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kern="0">
                                <a:ln>
                                  <a:solidFill>
                                    <a:srgbClr val="C00000">
                                      <a:alpha val="0"/>
                                    </a:srgb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Bookman Old Style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14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8" name="Rectangle 4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161" y="4554076"/>
                  <a:ext cx="1279516" cy="50321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8" name="Straight Connector 437"/>
          <p:cNvCxnSpPr/>
          <p:nvPr/>
        </p:nvCxnSpPr>
        <p:spPr>
          <a:xfrm flipV="1">
            <a:off x="8023316" y="3108282"/>
            <a:ext cx="177359" cy="157749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40" name="Straight Connector 439"/>
          <p:cNvCxnSpPr/>
          <p:nvPr/>
        </p:nvCxnSpPr>
        <p:spPr>
          <a:xfrm flipV="1">
            <a:off x="7891369" y="2798328"/>
            <a:ext cx="177359" cy="157749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441" name="TextBox 440"/>
          <p:cNvSpPr txBox="1"/>
          <p:nvPr/>
        </p:nvSpPr>
        <p:spPr>
          <a:xfrm>
            <a:off x="7663450" y="2571750"/>
            <a:ext cx="673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rgbClr val="0000FF"/>
                </a:solidFill>
                <a:latin typeface="Sylfaen"/>
              </a:rPr>
              <a:t>3.3</a:t>
            </a:r>
            <a:endParaRPr lang="en-US" sz="1200" kern="0" baseline="-25000" dirty="0">
              <a:solidFill>
                <a:srgbClr val="0000FF"/>
              </a:solidFill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6684275" y="3339850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=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6949878" y="3339850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32.5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7337160" y="3339850"/>
            <a:ext cx="287258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–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7529185" y="3339850"/>
            <a:ext cx="434734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3.3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6632617" y="3740389"/>
            <a:ext cx="1135469" cy="242798"/>
          </a:xfrm>
          <a:prstGeom prst="rect">
            <a:avLst/>
          </a:prstGeom>
          <a:gradFill rotWithShape="1">
            <a:gsLst>
              <a:gs pos="0">
                <a:srgbClr val="CEC597">
                  <a:shade val="58000"/>
                  <a:satMod val="150000"/>
                </a:srgbClr>
              </a:gs>
              <a:gs pos="72000">
                <a:srgbClr val="CEC597">
                  <a:tint val="90000"/>
                  <a:satMod val="135000"/>
                </a:srgbClr>
              </a:gs>
              <a:gs pos="100000">
                <a:srgbClr val="CEC597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6261820" y="3692586"/>
            <a:ext cx="1515158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</a:rPr>
              <a:t> </a:t>
            </a: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Mean </a:t>
            </a:r>
            <a:r>
              <a:rPr lang="en-US" sz="1600" kern="0" dirty="0">
                <a:solidFill>
                  <a:srgbClr val="0000FF"/>
                </a:solidFill>
                <a:sym typeface="Symbol"/>
              </a:rPr>
              <a:t>= 29.2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grpSp>
        <p:nvGrpSpPr>
          <p:cNvPr id="341" name="Group 340"/>
          <p:cNvGrpSpPr/>
          <p:nvPr/>
        </p:nvGrpSpPr>
        <p:grpSpPr>
          <a:xfrm>
            <a:off x="4844992" y="2188300"/>
            <a:ext cx="3103437" cy="1241521"/>
            <a:chOff x="4352925" y="-1549348"/>
            <a:chExt cx="4130675" cy="1241521"/>
          </a:xfrm>
        </p:grpSpPr>
        <p:sp>
          <p:nvSpPr>
            <p:cNvPr id="342" name="Cloud 341"/>
            <p:cNvSpPr/>
            <p:nvPr/>
          </p:nvSpPr>
          <p:spPr bwMode="auto">
            <a:xfrm rot="10800000" flipH="1" flipV="1">
              <a:off x="4352925" y="-1549348"/>
              <a:ext cx="4130675" cy="124152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727394" y="-1250565"/>
              <a:ext cx="3352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By adding h </a:t>
              </a:r>
              <a:r>
                <a:rPr lang="en-US" b="1" dirty="0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to 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x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</a:t>
              </a:r>
              <a:r>
                <a:rPr lang="en-US" b="1" dirty="0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we 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get next x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2472344" y="2244916"/>
            <a:ext cx="3681167" cy="986300"/>
            <a:chOff x="4503982" y="-1331051"/>
            <a:chExt cx="4049284" cy="986300"/>
          </a:xfrm>
        </p:grpSpPr>
        <p:sp>
          <p:nvSpPr>
            <p:cNvPr id="339" name="Cloud 338"/>
            <p:cNvSpPr/>
            <p:nvPr/>
          </p:nvSpPr>
          <p:spPr bwMode="auto">
            <a:xfrm rot="10800000" flipH="1" flipV="1">
              <a:off x="4503982" y="-1331051"/>
              <a:ext cx="4049284" cy="98630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4972994" y="-1250565"/>
              <a:ext cx="3107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By subtracting two consecutive lower limits</a:t>
              </a:r>
              <a:endParaRPr lang="en-US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3052244" y="3643949"/>
            <a:ext cx="2351172" cy="980822"/>
            <a:chOff x="3349372" y="-1945567"/>
            <a:chExt cx="2471105" cy="980822"/>
          </a:xfrm>
        </p:grpSpPr>
        <p:sp>
          <p:nvSpPr>
            <p:cNvPr id="374" name="Cloud 373"/>
            <p:cNvSpPr/>
            <p:nvPr/>
          </p:nvSpPr>
          <p:spPr bwMode="auto">
            <a:xfrm rot="10800000" flipH="1" flipV="1">
              <a:off x="3357301" y="-1945567"/>
              <a:ext cx="2463176" cy="98082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3349372" y="-1663760"/>
              <a:ext cx="228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Adding all </a:t>
              </a:r>
              <a:r>
                <a:rPr lang="en-US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f</a:t>
              </a:r>
              <a:r>
                <a:rPr lang="en-US" b="1" baseline="-25000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r>
                <a:rPr lang="en-US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u</a:t>
              </a:r>
              <a:r>
                <a:rPr lang="en-US" b="1" baseline="-25000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393095" y="3079962"/>
            <a:ext cx="2022015" cy="980822"/>
            <a:chOff x="3349372" y="-1945567"/>
            <a:chExt cx="2471105" cy="980822"/>
          </a:xfrm>
        </p:grpSpPr>
        <p:sp>
          <p:nvSpPr>
            <p:cNvPr id="371" name="Cloud 370"/>
            <p:cNvSpPr/>
            <p:nvPr/>
          </p:nvSpPr>
          <p:spPr bwMode="auto">
            <a:xfrm rot="10800000" flipH="1" flipV="1">
              <a:off x="3357301" y="-1945567"/>
              <a:ext cx="2463176" cy="98082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3349372" y="-1663760"/>
              <a:ext cx="228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Adding all f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020180" y="2224308"/>
            <a:ext cx="820655" cy="732145"/>
            <a:chOff x="9327143" y="5538290"/>
            <a:chExt cx="1321672" cy="805360"/>
          </a:xfrm>
        </p:grpSpPr>
        <p:sp>
          <p:nvSpPr>
            <p:cNvPr id="359" name="Oval Callout 358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4421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60" name="Oval Callout 359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60291"/>
                <a:gd name="adj2" fmla="val 52322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9372509" y="5784451"/>
              <a:ext cx="1198402" cy="3724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9 </a:t>
              </a:r>
              <a:r>
                <a:rPr lang="en-US" sz="1600" b="1" kern="0" dirty="0">
                  <a:solidFill>
                    <a:prstClr val="black"/>
                  </a:solidFill>
                </a:rPr>
                <a:t>x –1</a:t>
              </a: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4127624" y="1803650"/>
            <a:ext cx="751616" cy="665586"/>
            <a:chOff x="9222626" y="5538290"/>
            <a:chExt cx="1464686" cy="805360"/>
          </a:xfrm>
        </p:grpSpPr>
        <p:sp>
          <p:nvSpPr>
            <p:cNvPr id="351" name="Oval Callout 350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4536"/>
                <a:gd name="adj2" fmla="val 39546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52" name="Oval Callout 351"/>
            <p:cNvSpPr/>
            <p:nvPr/>
          </p:nvSpPr>
          <p:spPr>
            <a:xfrm>
              <a:off x="9262372" y="5543550"/>
              <a:ext cx="1424940" cy="800100"/>
            </a:xfrm>
            <a:prstGeom prst="wedgeEllipseCallout">
              <a:avLst>
                <a:gd name="adj1" fmla="val -73640"/>
                <a:gd name="adj2" fmla="val 47726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9222626" y="5740993"/>
              <a:ext cx="1450066" cy="4096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3 </a:t>
              </a:r>
              <a:r>
                <a:rPr lang="en-US" sz="1600" b="1" kern="0" dirty="0">
                  <a:solidFill>
                    <a:prstClr val="black"/>
                  </a:solidFill>
                </a:rPr>
                <a:t>x –3</a:t>
              </a: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2728725" y="4659517"/>
            <a:ext cx="31290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</a:rPr>
              <a:t>--</a:t>
            </a:r>
          </a:p>
        </p:txBody>
      </p:sp>
      <p:grpSp>
        <p:nvGrpSpPr>
          <p:cNvPr id="344" name="Group 343"/>
          <p:cNvGrpSpPr/>
          <p:nvPr/>
        </p:nvGrpSpPr>
        <p:grpSpPr>
          <a:xfrm>
            <a:off x="4853637" y="1984618"/>
            <a:ext cx="3413781" cy="1472045"/>
            <a:chOff x="4403725" y="-1657350"/>
            <a:chExt cx="4130675" cy="1619250"/>
          </a:xfrm>
        </p:grpSpPr>
        <p:sp>
          <p:nvSpPr>
            <p:cNvPr id="345" name="Cloud 344"/>
            <p:cNvSpPr/>
            <p:nvPr/>
          </p:nvSpPr>
          <p:spPr bwMode="auto">
            <a:xfrm rot="10800000" flipH="1" flipV="1">
              <a:off x="4403725" y="-1657350"/>
              <a:ext cx="4130675" cy="161925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4686855" y="-1387586"/>
              <a:ext cx="37290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We assume any one value from x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column as ‘a’ (</a:t>
              </a:r>
              <a:r>
                <a:rPr lang="en-US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i.e.Assumed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mean)</a:t>
              </a:r>
              <a:endParaRPr lang="en-US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3889880" y="3608685"/>
            <a:ext cx="902720" cy="805360"/>
            <a:chOff x="9327143" y="5538290"/>
            <a:chExt cx="1321672" cy="805360"/>
          </a:xfrm>
        </p:grpSpPr>
        <p:sp>
          <p:nvSpPr>
            <p:cNvPr id="424" name="Oval Callout 423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7630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25" name="Oval Callout 424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62086"/>
                <a:gd name="adj2" fmla="val 47957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9531736" y="5784451"/>
              <a:ext cx="939252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2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4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3919420" y="3401449"/>
            <a:ext cx="902720" cy="805360"/>
            <a:chOff x="9327143" y="5538290"/>
            <a:chExt cx="1321672" cy="805360"/>
          </a:xfrm>
        </p:grpSpPr>
        <p:sp>
          <p:nvSpPr>
            <p:cNvPr id="412" name="Oval Callout 411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7630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13" name="Oval Callout 412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68545"/>
                <a:gd name="adj2" fmla="val 431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9458689" y="5784451"/>
              <a:ext cx="939252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0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3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4162069" y="3173529"/>
            <a:ext cx="746050" cy="665586"/>
            <a:chOff x="9327143" y="5538290"/>
            <a:chExt cx="1321672" cy="805360"/>
          </a:xfrm>
        </p:grpSpPr>
        <p:sp>
          <p:nvSpPr>
            <p:cNvPr id="394" name="Oval Callout 393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7630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95" name="Oval Callout 394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70842"/>
                <a:gd name="adj2" fmla="val 45588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9423036" y="5756204"/>
              <a:ext cx="1136494" cy="4096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0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2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4134839" y="2838135"/>
            <a:ext cx="744401" cy="732145"/>
            <a:chOff x="9439554" y="5538290"/>
            <a:chExt cx="1089877" cy="805360"/>
          </a:xfrm>
        </p:grpSpPr>
        <p:sp>
          <p:nvSpPr>
            <p:cNvPr id="367" name="Oval Callout 366"/>
            <p:cNvSpPr/>
            <p:nvPr/>
          </p:nvSpPr>
          <p:spPr>
            <a:xfrm>
              <a:off x="9458852" y="5538290"/>
              <a:ext cx="1070579" cy="800100"/>
            </a:xfrm>
            <a:prstGeom prst="wedgeEllipseCallout">
              <a:avLst>
                <a:gd name="adj1" fmla="val 67630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68" name="Oval Callout 367"/>
            <p:cNvSpPr/>
            <p:nvPr/>
          </p:nvSpPr>
          <p:spPr>
            <a:xfrm>
              <a:off x="9439554" y="5543550"/>
              <a:ext cx="1070579" cy="800100"/>
            </a:xfrm>
            <a:prstGeom prst="wedgeEllipseCallout">
              <a:avLst>
                <a:gd name="adj1" fmla="val -72973"/>
                <a:gd name="adj2" fmla="val 47944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9485731" y="5784451"/>
              <a:ext cx="939252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3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1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4086529" y="2569953"/>
            <a:ext cx="746050" cy="732145"/>
            <a:chOff x="9327143" y="5538290"/>
            <a:chExt cx="1321672" cy="805360"/>
          </a:xfrm>
        </p:grpSpPr>
        <p:sp>
          <p:nvSpPr>
            <p:cNvPr id="363" name="Oval Callout 362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70037"/>
                <a:gd name="adj2" fmla="val 42199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64" name="Oval Callout 363"/>
            <p:cNvSpPr/>
            <p:nvPr/>
          </p:nvSpPr>
          <p:spPr>
            <a:xfrm>
              <a:off x="9327143" y="5543550"/>
              <a:ext cx="1295399" cy="800100"/>
            </a:xfrm>
            <a:prstGeom prst="wedgeEllipseCallout">
              <a:avLst>
                <a:gd name="adj1" fmla="val -69195"/>
                <a:gd name="adj2" fmla="val 4087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9470114" y="5784451"/>
              <a:ext cx="1005351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10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0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4082099" y="2089738"/>
            <a:ext cx="744114" cy="732145"/>
            <a:chOff x="9245094" y="5538290"/>
            <a:chExt cx="1450067" cy="805360"/>
          </a:xfrm>
        </p:grpSpPr>
        <p:sp>
          <p:nvSpPr>
            <p:cNvPr id="355" name="Oval Callout 354"/>
            <p:cNvSpPr/>
            <p:nvPr/>
          </p:nvSpPr>
          <p:spPr>
            <a:xfrm>
              <a:off x="9353415" y="5538290"/>
              <a:ext cx="1295400" cy="800100"/>
            </a:xfrm>
            <a:prstGeom prst="wedgeEllipseCallout">
              <a:avLst>
                <a:gd name="adj1" fmla="val 65300"/>
                <a:gd name="adj2" fmla="val 37148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56" name="Oval Callout 355"/>
            <p:cNvSpPr/>
            <p:nvPr/>
          </p:nvSpPr>
          <p:spPr>
            <a:xfrm>
              <a:off x="9327143" y="5543550"/>
              <a:ext cx="1295400" cy="800100"/>
            </a:xfrm>
            <a:prstGeom prst="wedgeEllipseCallout">
              <a:avLst>
                <a:gd name="adj1" fmla="val -65745"/>
                <a:gd name="adj2" fmla="val 41210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9245094" y="5763496"/>
              <a:ext cx="1450067" cy="3724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8 </a:t>
              </a:r>
              <a:r>
                <a:rPr lang="en-US" sz="1600" b="1" kern="0" dirty="0">
                  <a:solidFill>
                    <a:prstClr val="black"/>
                  </a:solidFill>
                </a:rPr>
                <a:t>x –2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6437017" y="4034698"/>
            <a:ext cx="2122672" cy="6310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486467" y="3983766"/>
            <a:ext cx="2310083" cy="7386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</a:rPr>
              <a:t>It represents that on an average, teacher-student ratio was 29.2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44115" y="-740618"/>
            <a:ext cx="1760639" cy="30777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14.2 – Q.4</a:t>
            </a:r>
            <a:endParaRPr lang="en-US" sz="14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85033" y="-441828"/>
            <a:ext cx="1412261" cy="307777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cs typeface="Calibri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961942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1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6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5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0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6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0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6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1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1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6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500"/>
                            </p:stCondLst>
                            <p:childTnLst>
                              <p:par>
                                <p:cTn id="6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00"/>
                            </p:stCondLst>
                            <p:childTnLst>
                              <p:par>
                                <p:cTn id="7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3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0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9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6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500"/>
                            </p:stCondLst>
                            <p:childTnLst>
                              <p:par>
                                <p:cTn id="7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00"/>
                            </p:stCondLst>
                            <p:childTnLst>
                              <p:par>
                                <p:cTn id="7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8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500"/>
                            </p:stCondLst>
                            <p:childTnLst>
                              <p:par>
                                <p:cTn id="7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2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9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0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1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6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3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0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500"/>
                            </p:stCondLst>
                            <p:childTnLst>
                              <p:par>
                                <p:cTn id="8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6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  <p:bldP spid="288" grpId="0"/>
      <p:bldP spid="289" grpId="0"/>
      <p:bldP spid="290" grpId="0"/>
      <p:bldP spid="391" grpId="0"/>
      <p:bldP spid="409" grpId="0"/>
      <p:bldP spid="421" grpId="0"/>
      <p:bldP spid="133" grpId="0"/>
      <p:bldP spid="140" grpId="0" animBg="1"/>
      <p:bldP spid="140" grpId="1" animBg="1"/>
      <p:bldP spid="231" grpId="0" animBg="1"/>
      <p:bldP spid="231" grpId="1" animBg="1"/>
      <p:bldP spid="234" grpId="0"/>
      <p:bldP spid="237" grpId="0"/>
      <p:bldP spid="243" grpId="0"/>
      <p:bldP spid="244" grpId="0"/>
      <p:bldP spid="245" grpId="0"/>
      <p:bldP spid="246" grpId="0"/>
      <p:bldP spid="267" grpId="0"/>
      <p:bldP spid="269" grpId="0"/>
      <p:bldP spid="273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3" grpId="0"/>
      <p:bldP spid="304" grpId="0"/>
      <p:bldP spid="305" grpId="0"/>
      <p:bldP spid="306" grpId="0" animBg="1"/>
      <p:bldP spid="307" grpId="0" animBg="1"/>
      <p:bldP spid="308" grpId="0"/>
      <p:bldP spid="308" grpId="1"/>
      <p:bldP spid="309" grpId="0"/>
      <p:bldP spid="309" grpId="1"/>
      <p:bldP spid="310" grpId="0" animBg="1"/>
      <p:bldP spid="310" grpId="1" animBg="1"/>
      <p:bldP spid="311" grpId="0"/>
      <p:bldP spid="311" grpId="1"/>
      <p:bldP spid="312" grpId="0" animBg="1"/>
      <p:bldP spid="312" grpId="1" animBg="1"/>
      <p:bldP spid="313" grpId="0"/>
      <p:bldP spid="314" grpId="0"/>
      <p:bldP spid="315" grpId="0"/>
      <p:bldP spid="316" grpId="0"/>
      <p:bldP spid="317" grpId="0"/>
      <p:bldP spid="318" grpId="0"/>
      <p:bldP spid="319" grpId="0" animBg="1"/>
      <p:bldP spid="319" grpId="1" animBg="1"/>
      <p:bldP spid="322" grpId="0"/>
      <p:bldP spid="322" grpId="1"/>
      <p:bldP spid="323" grpId="0"/>
      <p:bldP spid="324" grpId="0"/>
      <p:bldP spid="325" grpId="0"/>
      <p:bldP spid="326" grpId="0"/>
      <p:bldP spid="327" grpId="0"/>
      <p:bldP spid="328" grpId="0"/>
      <p:bldP spid="330" grpId="0"/>
      <p:bldP spid="331" grpId="0" animBg="1"/>
      <p:bldP spid="332" grpId="0" animBg="1"/>
      <p:bldP spid="333" grpId="0"/>
      <p:bldP spid="335" grpId="0"/>
      <p:bldP spid="337" grpId="0"/>
      <p:bldP spid="376" grpId="0" animBg="1"/>
      <p:bldP spid="377" grpId="0"/>
      <p:bldP spid="377" grpId="1"/>
      <p:bldP spid="384" grpId="0" animBg="1"/>
      <p:bldP spid="384" grpId="1" animBg="1"/>
      <p:bldP spid="385" grpId="0"/>
      <p:bldP spid="386" grpId="0"/>
      <p:bldP spid="387" grpId="0"/>
      <p:bldP spid="392" grpId="0"/>
      <p:bldP spid="403" grpId="0"/>
      <p:bldP spid="404" grpId="0"/>
      <p:bldP spid="405" grpId="0"/>
      <p:bldP spid="410" grpId="0"/>
      <p:bldP spid="415" grpId="0"/>
      <p:bldP spid="416" grpId="0"/>
      <p:bldP spid="417" grpId="0"/>
      <p:bldP spid="422" grpId="0"/>
      <p:bldP spid="436" grpId="0"/>
      <p:bldP spid="436" grpId="1"/>
      <p:bldP spid="437" grpId="0"/>
      <p:bldP spid="437" grpId="1"/>
      <p:bldP spid="441" grpId="0"/>
      <p:bldP spid="444" grpId="0"/>
      <p:bldP spid="445" grpId="0"/>
      <p:bldP spid="446" grpId="0"/>
      <p:bldP spid="447" grpId="0"/>
      <p:bldP spid="448" grpId="0" animBg="1"/>
      <p:bldP spid="449" grpId="0"/>
      <p:bldP spid="185" grpId="0"/>
      <p:bldP spid="186" grpId="0" animBg="1"/>
      <p:bldP spid="187" grpId="0"/>
      <p:bldP spid="188" grpId="0" animBg="1"/>
      <p:bldP spid="189" grpId="0" animBg="1"/>
      <p:bldP spid="18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Thank You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6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4134" y="2033141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Module_17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28" y="-492656"/>
            <a:ext cx="332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X_CBSE_2017-18_Mod-11</a:t>
            </a:r>
          </a:p>
        </p:txBody>
      </p:sp>
    </p:spTree>
    <p:extLst>
      <p:ext uri="{BB962C8B-B14F-4D97-AF65-F5344CB8AC3E}">
        <p14:creationId xmlns:p14="http://schemas.microsoft.com/office/powerpoint/2010/main" val="3446063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367173"/>
            <a:ext cx="4495800" cy="1814052"/>
          </a:xfrm>
          <a:prstGeom prst="rect">
            <a:avLst/>
          </a:prstGeom>
        </p:spPr>
        <p:txBody>
          <a:bodyPr wrap="none">
            <a:prstTxWarp prst="textWave2">
              <a:avLst/>
            </a:prstTxWarp>
            <a:spAutoFit/>
          </a:bodyPr>
          <a:lstStyle/>
          <a:p>
            <a:pPr>
              <a:defRPr/>
            </a:pPr>
            <a:r>
              <a:rPr lang="en-US" sz="8000" b="1" spc="50" dirty="0">
                <a:ln w="12700" cmpd="sng">
                  <a:solidFill>
                    <a:srgbClr val="E8B7B7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E8B7B7">
                    <a:lumMod val="50000"/>
                  </a:srgbClr>
                </a:solidFill>
                <a:effectLst>
                  <a:glow rad="53100">
                    <a:srgbClr val="E8B7B7">
                      <a:satMod val="180000"/>
                      <a:alpha val="30000"/>
                    </a:srgbClr>
                  </a:glow>
                </a:effectLst>
                <a:latin typeface="Comic Sans MS" pitchFamily="66" charset="0"/>
              </a:rPr>
              <a:t>Mode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35806" y="2644776"/>
            <a:ext cx="45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4000" b="1" i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l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56912" y="2644776"/>
            <a:ext cx="45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40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4000" b="1" spc="50" dirty="0">
              <a:ln w="11430"/>
              <a:solidFill>
                <a:srgbClr val="0000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krutiDevNatraj" pitchFamily="2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3638" y="2644776"/>
            <a:ext cx="11645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40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× h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48038" y="2244865"/>
            <a:ext cx="21656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40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f</a:t>
            </a:r>
            <a:r>
              <a:rPr lang="en-US" sz="4000" b="1" spc="50" baseline="-2500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1</a:t>
            </a:r>
            <a:r>
              <a:rPr lang="en-US" sz="40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– f</a:t>
            </a:r>
            <a:r>
              <a:rPr lang="en-US" sz="4000" b="1" spc="50" baseline="-2500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38438" y="3006865"/>
            <a:ext cx="34337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40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2f</a:t>
            </a:r>
            <a:r>
              <a:rPr lang="en-US" sz="4000" b="1" spc="50" baseline="-2500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1</a:t>
            </a:r>
            <a:r>
              <a:rPr lang="en-US" sz="40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– f</a:t>
            </a:r>
            <a:r>
              <a:rPr lang="en-US" sz="4000" b="1" spc="50" baseline="-2500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0</a:t>
            </a:r>
            <a:r>
              <a:rPr lang="en-US" sz="40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– f</a:t>
            </a:r>
            <a:r>
              <a:rPr lang="en-US" sz="4000" b="1" spc="50" baseline="-2500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868613" y="3019425"/>
            <a:ext cx="3109912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Double Bracket 10"/>
          <p:cNvSpPr/>
          <p:nvPr/>
        </p:nvSpPr>
        <p:spPr>
          <a:xfrm>
            <a:off x="2662238" y="2190750"/>
            <a:ext cx="3505200" cy="1533525"/>
          </a:xfrm>
          <a:prstGeom prst="bracketPair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en-US" b="1" spc="50">
              <a:ln w="11430"/>
              <a:solidFill>
                <a:srgbClr val="0000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413521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prstClr val="black"/>
                </a:solidFill>
                <a:effectLst>
                  <a:glow rad="101600">
                    <a:srgbClr val="A8CDD7">
                      <a:satMod val="175000"/>
                      <a:alpha val="40000"/>
                    </a:srgbClr>
                  </a:glow>
                </a:effectLst>
                <a:latin typeface="Comic Sans MS" pitchFamily="66" charset="0"/>
              </a:rPr>
              <a:t>Classes must be continuous</a:t>
            </a:r>
          </a:p>
        </p:txBody>
      </p:sp>
    </p:spTree>
    <p:extLst>
      <p:ext uri="{BB962C8B-B14F-4D97-AF65-F5344CB8AC3E}">
        <p14:creationId xmlns:p14="http://schemas.microsoft.com/office/powerpoint/2010/main" val="401010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2425" y="1758950"/>
            <a:ext cx="678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= Lower limit of modal class</a:t>
            </a:r>
            <a:endParaRPr lang="en-US" b="1" dirty="0">
              <a:solidFill>
                <a:prstClr val="black"/>
              </a:solidFill>
              <a:latin typeface="AkrutiDevShruti" pitchFamily="2" charset="0"/>
            </a:endParaRPr>
          </a:p>
        </p:txBody>
      </p: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730250" y="279400"/>
            <a:ext cx="7683500" cy="1533525"/>
            <a:chOff x="-346743" y="381000"/>
            <a:chExt cx="7683500" cy="1533525"/>
          </a:xfrm>
        </p:grpSpPr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1664368" y="835026"/>
              <a:ext cx="457200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500" b="1" i="1" kern="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Bookman Old Style" pitchFamily="18" charset="0"/>
                </a:rPr>
                <a:t>l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2085474" y="835026"/>
              <a:ext cx="457200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500" b="1" kern="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Book Antiqua" pitchFamily="18" charset="0"/>
                </a:rPr>
                <a:t>+</a:t>
              </a:r>
              <a:endParaRPr lang="en-US" sz="3500" b="1" kern="0" dirty="0">
                <a:ln w="24500" cmpd="dbl">
                  <a:noFill/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krutiDevNatraj" pitchFamily="2" charset="0"/>
              </a:endParaRP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6172200" y="835026"/>
              <a:ext cx="1164557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500" b="1" kern="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× h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3276600" y="435115"/>
              <a:ext cx="2165684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500" b="1" kern="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f</a:t>
              </a:r>
              <a:r>
                <a:rPr lang="en-US" sz="3500" b="1" kern="0" baseline="-2500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sz="3500" b="1" kern="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 – f</a:t>
              </a:r>
              <a:r>
                <a:rPr lang="en-US" sz="3500" b="1" kern="0" baseline="-2500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0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667000" y="1197115"/>
              <a:ext cx="3433762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500" b="1" kern="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2f</a:t>
              </a:r>
              <a:r>
                <a:rPr lang="en-US" sz="3500" b="1" kern="0" baseline="-2500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sz="3500" b="1" kern="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 – f</a:t>
              </a:r>
              <a:r>
                <a:rPr lang="en-US" sz="3500" b="1" kern="0" baseline="-2500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0</a:t>
              </a:r>
              <a:r>
                <a:rPr lang="en-US" sz="3500" b="1" kern="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 – f</a:t>
              </a:r>
              <a:r>
                <a:rPr lang="en-US" sz="3500" b="1" kern="0" baseline="-2500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798095" y="1209675"/>
              <a:ext cx="3108325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7" name="Double Bracket 26"/>
            <p:cNvSpPr/>
            <p:nvPr/>
          </p:nvSpPr>
          <p:spPr>
            <a:xfrm>
              <a:off x="2590132" y="381000"/>
              <a:ext cx="3505200" cy="1533525"/>
            </a:xfrm>
            <a:prstGeom prst="bracketPair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b="1" kern="0">
                <a:ln w="24500" cmpd="dbl">
                  <a:noFill/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-346743" y="838200"/>
              <a:ext cx="2239711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500" b="1" kern="0" dirty="0">
                  <a:ln w="24500" cmpd="dbl">
                    <a:noFill/>
                    <a:prstDash val="solid"/>
                    <a:miter lim="800000"/>
                  </a:ln>
                  <a:solidFill>
                    <a:srgbClr val="0000FF"/>
                  </a:soli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  <a:latin typeface="Comic Sans MS" pitchFamily="66" charset="0"/>
                </a:rPr>
                <a:t>Mode =</a:t>
              </a:r>
            </a:p>
          </p:txBody>
        </p: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8600" y="2114550"/>
            <a:ext cx="678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f</a:t>
            </a:r>
            <a:r>
              <a:rPr lang="en-US" b="1" baseline="-250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= Maximum frequency</a:t>
            </a:r>
            <a:endParaRPr lang="en-US" b="1" dirty="0">
              <a:solidFill>
                <a:prstClr val="black"/>
              </a:solidFill>
              <a:latin typeface="AkrutiDevShruti" pitchFamily="2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8600" y="2495550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f</a:t>
            </a:r>
            <a:r>
              <a:rPr lang="en-US" b="1" baseline="-25000" dirty="0" smtClean="0">
                <a:solidFill>
                  <a:prstClr val="black"/>
                </a:solidFill>
                <a:latin typeface="Comic Sans MS" pitchFamily="66" charset="0"/>
              </a:rPr>
              <a:t>0</a:t>
            </a:r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= Frequency of class preceding modal class</a:t>
            </a:r>
            <a:endParaRPr lang="en-US" b="1" dirty="0">
              <a:solidFill>
                <a:prstClr val="black"/>
              </a:solidFill>
              <a:latin typeface="AkrutiDevShruti" pitchFamily="2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28600" y="2895600"/>
            <a:ext cx="929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f</a:t>
            </a:r>
            <a:r>
              <a:rPr lang="en-US" b="1" baseline="-25000" dirty="0">
                <a:solidFill>
                  <a:prstClr val="black"/>
                </a:solidFill>
                <a:latin typeface="Comic Sans MS" pitchFamily="66" charset="0"/>
              </a:rPr>
              <a:t>2</a:t>
            </a:r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 = Frequency of class succeeding the modal class</a:t>
            </a:r>
            <a:endParaRPr lang="en-US" b="1" dirty="0">
              <a:solidFill>
                <a:prstClr val="black"/>
              </a:solidFill>
              <a:latin typeface="AkrutiDevShruti" pitchFamily="2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4800" y="3286125"/>
            <a:ext cx="3570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h = Width of the class</a:t>
            </a:r>
            <a:endParaRPr lang="en-US" b="1" dirty="0">
              <a:solidFill>
                <a:prstClr val="black"/>
              </a:solidFill>
              <a:latin typeface="AkrutiDevShruti" pitchFamily="2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9876" y="3848100"/>
            <a:ext cx="6359524" cy="892552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600" b="1" kern="0" dirty="0">
                <a:solidFill>
                  <a:sysClr val="window" lastClr="FFFFFF"/>
                </a:solidFill>
                <a:latin typeface="Kozuka Gothic Std B" pitchFamily="34" charset="-128"/>
                <a:ea typeface="Kozuka Gothic Std B" pitchFamily="34" charset="-128"/>
              </a:rPr>
              <a:t>The class having a maximum frequency is termed as Modal class.</a:t>
            </a:r>
          </a:p>
        </p:txBody>
      </p:sp>
    </p:spTree>
    <p:extLst>
      <p:ext uri="{BB962C8B-B14F-4D97-AF65-F5344CB8AC3E}">
        <p14:creationId xmlns:p14="http://schemas.microsoft.com/office/powerpoint/2010/main" val="8636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0" grpId="0"/>
      <p:bldP spid="31" grpId="0"/>
      <p:bldP spid="32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1480022" y="1732849"/>
            <a:ext cx="1379741" cy="2246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1154"/>
              </p:ext>
            </p:extLst>
          </p:nvPr>
        </p:nvGraphicFramePr>
        <p:xfrm>
          <a:off x="952141" y="2041409"/>
          <a:ext cx="2394693" cy="206305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30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0" name="Rounded Rectangle 129"/>
          <p:cNvSpPr/>
          <p:nvPr/>
        </p:nvSpPr>
        <p:spPr>
          <a:xfrm>
            <a:off x="2623668" y="3287821"/>
            <a:ext cx="694293" cy="2246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2623668" y="3562601"/>
            <a:ext cx="694293" cy="2246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2621901" y="3029352"/>
            <a:ext cx="694293" cy="2246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207895" y="3324129"/>
            <a:ext cx="683165" cy="1979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1091" y="1353407"/>
            <a:ext cx="5211351" cy="338554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Calibri" pitchFamily="34" charset="0"/>
              </a:rPr>
              <a:t>Determine  the modal lifetimes of the components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717" y="215325"/>
            <a:ext cx="8587483" cy="553998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cs typeface="Calibri" pitchFamily="34" charset="0"/>
              </a:rPr>
              <a:t>Ex.14.2) 2) The following data gives the information on the observed lifetimes (in hours) of 225 electrical components:</a:t>
            </a:r>
            <a:endParaRPr lang="en-US" sz="1500" b="1" baseline="-25000" dirty="0">
              <a:solidFill>
                <a:prstClr val="black"/>
              </a:solidFill>
              <a:cs typeface="Calibri" pitchFamily="34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27529"/>
              </p:ext>
            </p:extLst>
          </p:nvPr>
        </p:nvGraphicFramePr>
        <p:xfrm>
          <a:off x="245059" y="756314"/>
          <a:ext cx="7146341" cy="5562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{306799F8-075E-4A3A-A7F6-7FBC6576F1A4}</a:tableStyleId>
              </a:tblPr>
              <a:tblGrid>
                <a:gridCol w="188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Lifetime ( in hours)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 – 20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20 - 40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40 - 60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60 - 80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80 - 100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100 -120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frequency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52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38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344820" y="753708"/>
            <a:ext cx="1667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Lifetime ( in hours)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10512" y="1019949"/>
            <a:ext cx="9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frequency</a:t>
            </a:r>
          </a:p>
        </p:txBody>
      </p:sp>
      <p:sp>
        <p:nvSpPr>
          <p:cNvPr id="267" name="Rounded Rectangle 266"/>
          <p:cNvSpPr/>
          <p:nvPr/>
        </p:nvSpPr>
        <p:spPr>
          <a:xfrm>
            <a:off x="2275034" y="2077901"/>
            <a:ext cx="1054191" cy="37773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32688" y="1764272"/>
            <a:ext cx="52931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Sol: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802584" y="1657350"/>
            <a:ext cx="18213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Class width(h) =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2492635" y="1657350"/>
            <a:ext cx="41229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2215240" y="2015283"/>
            <a:ext cx="107914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frequency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2316078" y="2198765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1186209" y="2733352"/>
            <a:ext cx="72968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20 - 40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186209" y="3001810"/>
            <a:ext cx="72968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40 - 60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186209" y="3271546"/>
            <a:ext cx="72968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60 - 80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137318" y="3549358"/>
            <a:ext cx="82747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80 - 100</a:t>
            </a:r>
          </a:p>
        </p:txBody>
      </p:sp>
      <p:sp>
        <p:nvSpPr>
          <p:cNvPr id="287" name="Rounded Rectangle 286"/>
          <p:cNvSpPr/>
          <p:nvPr/>
        </p:nvSpPr>
        <p:spPr>
          <a:xfrm>
            <a:off x="970639" y="2089475"/>
            <a:ext cx="1263755" cy="2672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888956" y="2060335"/>
            <a:ext cx="142712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interval 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2462737" y="2433227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2490896" y="2714445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35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563214" y="2984357"/>
            <a:ext cx="4140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52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2538718" y="3244780"/>
            <a:ext cx="40763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61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2532324" y="3518852"/>
            <a:ext cx="4140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38</a:t>
            </a:r>
          </a:p>
        </p:txBody>
      </p:sp>
      <p:sp>
        <p:nvSpPr>
          <p:cNvPr id="299" name="Cloud 298"/>
          <p:cNvSpPr/>
          <p:nvPr/>
        </p:nvSpPr>
        <p:spPr bwMode="auto">
          <a:xfrm rot="10800000" flipH="1" flipV="1">
            <a:off x="5365258" y="2223329"/>
            <a:ext cx="3499859" cy="118662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257800" y="2488454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For finding mode classes must be continuous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242158" y="2455635"/>
            <a:ext cx="63190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0 - 20</a:t>
            </a:r>
          </a:p>
        </p:txBody>
      </p:sp>
      <p:sp>
        <p:nvSpPr>
          <p:cNvPr id="315" name="Curved Down Arrow 314"/>
          <p:cNvSpPr/>
          <p:nvPr/>
        </p:nvSpPr>
        <p:spPr>
          <a:xfrm rot="15441465" flipH="1">
            <a:off x="557738" y="2510519"/>
            <a:ext cx="353756" cy="527025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6" name="Cloud Callout 315"/>
          <p:cNvSpPr/>
          <p:nvPr/>
        </p:nvSpPr>
        <p:spPr bwMode="auto">
          <a:xfrm rot="10800000" flipH="1" flipV="1">
            <a:off x="2175686" y="2515143"/>
            <a:ext cx="4749990" cy="1423685"/>
          </a:xfrm>
          <a:prstGeom prst="cloudCallout">
            <a:avLst>
              <a:gd name="adj1" fmla="val -55203"/>
              <a:gd name="adj2" fmla="val -9109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2334637" y="2701704"/>
            <a:ext cx="418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Class width (h) is found by subtracting two consecutive lower limits or two consecutive upper limits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175681" y="4366796"/>
            <a:ext cx="286969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Maximum frequency is 61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1088426" y="3823224"/>
            <a:ext cx="92525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100 - 120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2490896" y="3826955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3" name="Rectangle 2"/>
          <p:cNvSpPr/>
          <p:nvPr/>
        </p:nvSpPr>
        <p:spPr>
          <a:xfrm>
            <a:off x="252465" y="1350911"/>
            <a:ext cx="5188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cs typeface="Calibri" pitchFamily="34" charset="0"/>
              </a:rPr>
              <a:t>Determine  the modal lifetimes of the components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5681" y="4629150"/>
            <a:ext cx="492019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sym typeface="Symbol"/>
              </a:rPr>
              <a:t>The corresponding class 60 – 80 is modal class.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5" name="Curved Left Arrow 34"/>
          <p:cNvSpPr/>
          <p:nvPr/>
        </p:nvSpPr>
        <p:spPr>
          <a:xfrm rot="9180349" flipH="1">
            <a:off x="2052904" y="877301"/>
            <a:ext cx="566766" cy="1269251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Curved Left Arrow 32"/>
          <p:cNvSpPr/>
          <p:nvPr/>
        </p:nvSpPr>
        <p:spPr>
          <a:xfrm rot="10073052" flipH="1">
            <a:off x="1801266" y="709854"/>
            <a:ext cx="566766" cy="1470286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5" name="Cloud Callout 104"/>
          <p:cNvSpPr/>
          <p:nvPr/>
        </p:nvSpPr>
        <p:spPr bwMode="auto">
          <a:xfrm rot="10800000" flipH="1" flipV="1">
            <a:off x="3924363" y="2862482"/>
            <a:ext cx="2642905" cy="1209027"/>
          </a:xfrm>
          <a:prstGeom prst="cloudCallout">
            <a:avLst>
              <a:gd name="adj1" fmla="val -75439"/>
              <a:gd name="adj2" fmla="val -6308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732953" y="2702064"/>
            <a:ext cx="3353647" cy="1546086"/>
          </a:xfrm>
          <a:prstGeom prst="cloud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What is the Maximum frequency?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09180" y="3264924"/>
            <a:ext cx="290675" cy="290675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028950" y="3228997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1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rot="10800000">
            <a:off x="2897176" y="3405316"/>
            <a:ext cx="228600" cy="1191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022556" y="2965538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022556" y="3486150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2</a:t>
            </a:r>
          </a:p>
        </p:txBody>
      </p:sp>
      <p:sp>
        <p:nvSpPr>
          <p:cNvPr id="113" name="Cloud Callout 112"/>
          <p:cNvSpPr/>
          <p:nvPr/>
        </p:nvSpPr>
        <p:spPr bwMode="auto">
          <a:xfrm rot="10800000" flipH="1" flipV="1">
            <a:off x="3776223" y="3270356"/>
            <a:ext cx="3510107" cy="1362812"/>
          </a:xfrm>
          <a:prstGeom prst="cloudCallout">
            <a:avLst>
              <a:gd name="adj1" fmla="val -65812"/>
              <a:gd name="adj2" fmla="val -5359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57600" y="3486930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sz="2000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Preceeding</a:t>
            </a:r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the Modal class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5" name="Cloud Callout 114"/>
          <p:cNvSpPr/>
          <p:nvPr/>
        </p:nvSpPr>
        <p:spPr bwMode="auto">
          <a:xfrm rot="10800000" flipH="1" flipV="1">
            <a:off x="3776223" y="3729341"/>
            <a:ext cx="3510107" cy="1362812"/>
          </a:xfrm>
          <a:prstGeom prst="cloudCallout">
            <a:avLst>
              <a:gd name="adj1" fmla="val -65812"/>
              <a:gd name="adj2" fmla="val -5359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57600" y="3945915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succeeding the Modal class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647547" y="233290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913805" y="1885950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063787" y="1885950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81249" y="1885950"/>
            <a:ext cx="46519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60,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621303" y="1885950"/>
            <a:ext cx="28405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796131" y="1885950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58559" y="1885950"/>
            <a:ext cx="46519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20,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284800" y="1885950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f</a:t>
            </a:r>
            <a:r>
              <a:rPr lang="en-US" sz="1400" i="1" baseline="-25000" dirty="0">
                <a:solidFill>
                  <a:prstClr val="black"/>
                </a:solidFill>
              </a:rPr>
              <a:t>1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66842" y="1885950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46204" y="1885950"/>
            <a:ext cx="46519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61,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74342" y="1885950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f</a:t>
            </a:r>
            <a:r>
              <a:rPr lang="en-US" sz="1400" i="1" baseline="-25000" dirty="0">
                <a:solidFill>
                  <a:prstClr val="black"/>
                </a:solidFill>
              </a:rPr>
              <a:t>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156384" y="1885950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35746" y="1885950"/>
            <a:ext cx="46519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52,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631604" y="1885950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f</a:t>
            </a:r>
            <a:r>
              <a:rPr lang="en-US" sz="1400" i="1" baseline="-25000" dirty="0">
                <a:solidFill>
                  <a:prstClr val="black"/>
                </a:solidFill>
              </a:rPr>
              <a:t>2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993008" y="1885950"/>
            <a:ext cx="46519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38,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809405" y="1885950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026738" y="2348294"/>
            <a:ext cx="65915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667375" y="2332905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56890" y="2348294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134100" y="2332905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1" name="Left Bracket 140"/>
          <p:cNvSpPr/>
          <p:nvPr/>
        </p:nvSpPr>
        <p:spPr>
          <a:xfrm>
            <a:off x="6452976" y="2208441"/>
            <a:ext cx="90945" cy="604265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6537571" y="2503437"/>
            <a:ext cx="914400" cy="1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477000" y="2504628"/>
            <a:ext cx="42351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2f</a:t>
            </a:r>
            <a:r>
              <a:rPr lang="en-US" sz="1400" i="1" baseline="-25000" dirty="0">
                <a:solidFill>
                  <a:prstClr val="black"/>
                </a:solidFill>
              </a:rPr>
              <a:t>1 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49" name="Left Bracket 148"/>
          <p:cNvSpPr/>
          <p:nvPr/>
        </p:nvSpPr>
        <p:spPr>
          <a:xfrm flipH="1">
            <a:off x="7473661" y="2208139"/>
            <a:ext cx="83081" cy="604265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93922" y="2332905"/>
            <a:ext cx="296876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874246" y="2339453"/>
            <a:ext cx="28405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750508" y="2504628"/>
            <a:ext cx="41229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- f</a:t>
            </a:r>
            <a:r>
              <a:rPr lang="en-US" sz="1400" i="1" baseline="-25000" dirty="0">
                <a:solidFill>
                  <a:prstClr val="black"/>
                </a:solidFill>
              </a:rPr>
              <a:t>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144659" y="2504628"/>
            <a:ext cx="41229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- f</a:t>
            </a:r>
            <a:r>
              <a:rPr lang="en-US" sz="1400" i="1" baseline="-25000" dirty="0">
                <a:solidFill>
                  <a:prstClr val="black"/>
                </a:solidFill>
              </a:rPr>
              <a:t>2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657526" y="2163199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f</a:t>
            </a:r>
            <a:r>
              <a:rPr lang="en-US" sz="1400" i="1" baseline="-25000" dirty="0">
                <a:solidFill>
                  <a:prstClr val="black"/>
                </a:solidFill>
              </a:rPr>
              <a:t>1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994771" y="2163199"/>
            <a:ext cx="41229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- f</a:t>
            </a:r>
            <a:r>
              <a:rPr lang="en-US" sz="1400" i="1" baseline="-25000" dirty="0">
                <a:solidFill>
                  <a:prstClr val="black"/>
                </a:solidFill>
              </a:rPr>
              <a:t>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637496" y="298562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016687" y="3001009"/>
            <a:ext cx="65915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657324" y="2985620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873903" y="3001009"/>
            <a:ext cx="3802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60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124049" y="2985620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1" name="Left Bracket 160"/>
          <p:cNvSpPr/>
          <p:nvPr/>
        </p:nvSpPr>
        <p:spPr>
          <a:xfrm>
            <a:off x="6442925" y="2970104"/>
            <a:ext cx="90945" cy="516551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6527520" y="3216085"/>
            <a:ext cx="914400" cy="1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367274" y="3178576"/>
            <a:ext cx="64312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2(61)</a:t>
            </a:r>
            <a:r>
              <a:rPr lang="en-US" sz="1400" baseline="-250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64" name="Left Bracket 163"/>
          <p:cNvSpPr/>
          <p:nvPr/>
        </p:nvSpPr>
        <p:spPr>
          <a:xfrm flipH="1">
            <a:off x="7463609" y="2969802"/>
            <a:ext cx="83081" cy="516551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583871" y="2985620"/>
            <a:ext cx="296876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16105" y="2992168"/>
            <a:ext cx="3802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773333" y="3195510"/>
            <a:ext cx="4876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- 52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13872" y="3206954"/>
            <a:ext cx="4876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- 38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568632" y="2939141"/>
            <a:ext cx="3802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61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909082" y="2939141"/>
            <a:ext cx="4876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- 52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637496" y="357462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016687" y="3574627"/>
            <a:ext cx="65915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657324" y="3574627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873903" y="3574627"/>
            <a:ext cx="3802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60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124049" y="3574627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6" name="Left Bracket 175"/>
          <p:cNvSpPr/>
          <p:nvPr/>
        </p:nvSpPr>
        <p:spPr>
          <a:xfrm>
            <a:off x="6442925" y="3559111"/>
            <a:ext cx="90945" cy="516551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6527520" y="3805092"/>
            <a:ext cx="914400" cy="1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579460" y="3772930"/>
            <a:ext cx="47801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122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79" name="Left Bracket 178"/>
          <p:cNvSpPr/>
          <p:nvPr/>
        </p:nvSpPr>
        <p:spPr>
          <a:xfrm flipH="1">
            <a:off x="7463609" y="3558809"/>
            <a:ext cx="83081" cy="516551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583871" y="3574627"/>
            <a:ext cx="296876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816105" y="3581175"/>
            <a:ext cx="3802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902162" y="3772930"/>
            <a:ext cx="48923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- 90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880351" y="3528148"/>
            <a:ext cx="282449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9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026738" y="4176897"/>
            <a:ext cx="65915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667375" y="4176897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883954" y="4176897"/>
            <a:ext cx="3802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60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134100" y="4176897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6412527" y="4351261"/>
            <a:ext cx="274320" cy="1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6352103" y="4313752"/>
            <a:ext cx="38023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32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314478" y="4074317"/>
            <a:ext cx="47801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180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769834" y="4181984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021575" y="4176897"/>
            <a:ext cx="72648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65.625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648191" y="412540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69946" y="4621529"/>
            <a:ext cx="65915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810583" y="4621529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791399" y="457003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004367" y="4631593"/>
            <a:ext cx="12346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65.625 hours</a:t>
            </a:r>
          </a:p>
        </p:txBody>
      </p:sp>
      <p:cxnSp>
        <p:nvCxnSpPr>
          <p:cNvPr id="145" name="Elbow Connector 144"/>
          <p:cNvCxnSpPr/>
          <p:nvPr/>
        </p:nvCxnSpPr>
        <p:spPr>
          <a:xfrm>
            <a:off x="835107" y="3042308"/>
            <a:ext cx="762000" cy="228600"/>
          </a:xfrm>
          <a:prstGeom prst="bentConnector3">
            <a:avLst>
              <a:gd name="adj1" fmla="val 10042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6" name="Group 64"/>
          <p:cNvGrpSpPr>
            <a:grpSpLocks/>
          </p:cNvGrpSpPr>
          <p:nvPr/>
        </p:nvGrpSpPr>
        <p:grpSpPr bwMode="auto">
          <a:xfrm>
            <a:off x="171450" y="2692044"/>
            <a:ext cx="1067205" cy="717906"/>
            <a:chOff x="56169" y="4005921"/>
            <a:chExt cx="1066800" cy="957208"/>
          </a:xfrm>
        </p:grpSpPr>
        <p:sp>
          <p:nvSpPr>
            <p:cNvPr id="183" name="Oval 182"/>
            <p:cNvSpPr/>
            <p:nvPr/>
          </p:nvSpPr>
          <p:spPr>
            <a:xfrm>
              <a:off x="56169" y="4005921"/>
              <a:ext cx="1066800" cy="914400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TextBox 66"/>
            <p:cNvSpPr txBox="1">
              <a:spLocks noChangeArrowheads="1"/>
            </p:cNvSpPr>
            <p:nvPr/>
          </p:nvSpPr>
          <p:spPr bwMode="auto">
            <a:xfrm>
              <a:off x="74856" y="4117769"/>
              <a:ext cx="1006319" cy="84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200" b="1" dirty="0">
                  <a:solidFill>
                    <a:prstClr val="black"/>
                  </a:solidFill>
                  <a:latin typeface="Calibri" pitchFamily="34" charset="0"/>
                </a:rPr>
                <a:t>Modal</a:t>
              </a:r>
            </a:p>
            <a:p>
              <a:pPr algn="ctr">
                <a:lnSpc>
                  <a:spcPct val="80000"/>
                </a:lnSpc>
              </a:pPr>
              <a:r>
                <a:rPr lang="en-US" sz="2200" b="1" dirty="0">
                  <a:solidFill>
                    <a:prstClr val="black"/>
                  </a:solidFill>
                  <a:latin typeface="Calibri" pitchFamily="34" charset="0"/>
                </a:rPr>
                <a:t>Class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6449322" y="4385685"/>
            <a:ext cx="226243" cy="1555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336200" y="4150015"/>
            <a:ext cx="433634" cy="1461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713283" y="3977112"/>
            <a:ext cx="562976" cy="27699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sym typeface="Symbol"/>
              </a:rPr>
              <a:t>5.625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03" name="Cloud 202"/>
          <p:cNvSpPr/>
          <p:nvPr/>
        </p:nvSpPr>
        <p:spPr bwMode="auto">
          <a:xfrm rot="10800000" flipH="1" flipV="1">
            <a:off x="3245847" y="2870431"/>
            <a:ext cx="3272420" cy="98082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>
                <a:solidFill>
                  <a:prstClr val="white"/>
                </a:solidFill>
                <a:latin typeface="Comic Sans MS" pitchFamily="66" charset="0"/>
              </a:rPr>
              <a:t>Frequency of the modal class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90144" y="-668610"/>
            <a:ext cx="2148311" cy="3385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14.2 – Q.2</a:t>
            </a:r>
            <a:endParaRPr lang="en-US" sz="16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0"/>
                            </p:stCondLst>
                            <p:childTnLst>
                              <p:par>
                                <p:cTn id="1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3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500"/>
                            </p:stCondLst>
                            <p:childTnLst>
                              <p:par>
                                <p:cTn id="7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1000"/>
                            </p:stCondLst>
                            <p:childTnLst>
                              <p:par>
                                <p:cTn id="7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30" grpId="0" animBg="1"/>
      <p:bldP spid="130" grpId="1" animBg="1"/>
      <p:bldP spid="142" grpId="0" animBg="1"/>
      <p:bldP spid="142" grpId="1" animBg="1"/>
      <p:bldP spid="143" grpId="0" animBg="1"/>
      <p:bldP spid="143" grpId="1" animBg="1"/>
      <p:bldP spid="108" grpId="0" animBg="1"/>
      <p:bldP spid="101" grpId="0" animBg="1"/>
      <p:bldP spid="2" grpId="0" animBg="1"/>
      <p:bldP spid="86" grpId="0"/>
      <p:bldP spid="86" grpId="1"/>
      <p:bldP spid="87" grpId="0"/>
      <p:bldP spid="87" grpId="1"/>
      <p:bldP spid="267" grpId="0" animBg="1"/>
      <p:bldP spid="267" grpId="1" animBg="1"/>
      <p:bldP spid="268" grpId="0" animBg="1"/>
      <p:bldP spid="269" grpId="0"/>
      <p:bldP spid="270" grpId="0"/>
      <p:bldP spid="274" grpId="0"/>
      <p:bldP spid="275" grpId="0"/>
      <p:bldP spid="282" grpId="0"/>
      <p:bldP spid="283" grpId="0"/>
      <p:bldP spid="284" grpId="0"/>
      <p:bldP spid="285" grpId="0"/>
      <p:bldP spid="287" grpId="0" animBg="1"/>
      <p:bldP spid="287" grpId="1" animBg="1"/>
      <p:bldP spid="288" grpId="0"/>
      <p:bldP spid="289" grpId="0"/>
      <p:bldP spid="290" grpId="0"/>
      <p:bldP spid="291" grpId="0"/>
      <p:bldP spid="292" grpId="0"/>
      <p:bldP spid="293" grpId="0"/>
      <p:bldP spid="299" grpId="0" animBg="1"/>
      <p:bldP spid="299" grpId="1" animBg="1"/>
      <p:bldP spid="300" grpId="0"/>
      <p:bldP spid="300" grpId="1"/>
      <p:bldP spid="307" grpId="0"/>
      <p:bldP spid="315" grpId="0" animBg="1"/>
      <p:bldP spid="315" grpId="1" animBg="1"/>
      <p:bldP spid="316" grpId="0" animBg="1"/>
      <p:bldP spid="316" grpId="1" animBg="1"/>
      <p:bldP spid="317" grpId="0"/>
      <p:bldP spid="317" grpId="1"/>
      <p:bldP spid="330" grpId="0"/>
      <p:bldP spid="352" grpId="0"/>
      <p:bldP spid="354" grpId="0"/>
      <p:bldP spid="3" grpId="0"/>
      <p:bldP spid="3" grpId="1"/>
      <p:bldP spid="102" grpId="0"/>
      <p:bldP spid="35" grpId="0" animBg="1"/>
      <p:bldP spid="35" grpId="1" animBg="1"/>
      <p:bldP spid="33" grpId="0" animBg="1"/>
      <p:bldP spid="33" grpId="1" animBg="1"/>
      <p:bldP spid="105" grpId="0" animBg="1"/>
      <p:bldP spid="105" grpId="1" animBg="1"/>
      <p:bldP spid="106" grpId="0"/>
      <p:bldP spid="106" grpId="1"/>
      <p:bldP spid="4" grpId="0" animBg="1"/>
      <p:bldP spid="4" grpId="1" animBg="1"/>
      <p:bldP spid="4" grpId="2" animBg="1"/>
      <p:bldP spid="113" grpId="0" animBg="1"/>
      <p:bldP spid="113" grpId="1" animBg="1"/>
      <p:bldP spid="114" grpId="0"/>
      <p:bldP spid="114" grpId="1"/>
      <p:bldP spid="115" grpId="0" animBg="1"/>
      <p:bldP spid="115" grpId="1" animBg="1"/>
      <p:bldP spid="116" grpId="0"/>
      <p:bldP spid="116" grpId="1"/>
      <p:bldP spid="117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 animBg="1"/>
      <p:bldP spid="148" grpId="0"/>
      <p:bldP spid="149" grpId="0" animBg="1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3" grpId="0"/>
      <p:bldP spid="164" grpId="0" animBg="1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 animBg="1"/>
      <p:bldP spid="178" grpId="0"/>
      <p:bldP spid="179" grpId="0" animBg="1"/>
      <p:bldP spid="180" grpId="0"/>
      <p:bldP spid="181" grpId="0"/>
      <p:bldP spid="182" grpId="0"/>
      <p:bldP spid="184" grpId="0"/>
      <p:bldP spid="186" grpId="0"/>
      <p:bldP spid="187" grpId="0"/>
      <p:bldP spid="188" grpId="0"/>
      <p:bldP spid="189" grpId="0"/>
      <p:bldP spid="191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2" grpId="0"/>
      <p:bldP spid="203" grpId="0" animBg="1"/>
      <p:bldP spid="203" grpId="1" animBg="1"/>
      <p:bldP spid="2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4134" y="2033141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Module_18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28" y="-492656"/>
            <a:ext cx="332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X_CBSE_2017-18_Mod-12</a:t>
            </a:r>
          </a:p>
        </p:txBody>
      </p:sp>
    </p:spTree>
    <p:extLst>
      <p:ext uri="{BB962C8B-B14F-4D97-AF65-F5344CB8AC3E}">
        <p14:creationId xmlns:p14="http://schemas.microsoft.com/office/powerpoint/2010/main" val="41385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ounded Rectangle 215"/>
          <p:cNvSpPr/>
          <p:nvPr/>
        </p:nvSpPr>
        <p:spPr>
          <a:xfrm>
            <a:off x="1371601" y="2052013"/>
            <a:ext cx="1529564" cy="2246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81440"/>
              </p:ext>
            </p:extLst>
          </p:nvPr>
        </p:nvGraphicFramePr>
        <p:xfrm>
          <a:off x="814168" y="2327862"/>
          <a:ext cx="2394693" cy="259264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30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5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2" name="Rounded Rectangle 211"/>
          <p:cNvSpPr/>
          <p:nvPr/>
        </p:nvSpPr>
        <p:spPr>
          <a:xfrm>
            <a:off x="2482573" y="3039363"/>
            <a:ext cx="694293" cy="2246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2482573" y="3314143"/>
            <a:ext cx="694293" cy="2246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480806" y="2780894"/>
            <a:ext cx="694293" cy="2246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49203" y="1543498"/>
            <a:ext cx="2800767" cy="338554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Calibri" pitchFamily="34" charset="0"/>
              </a:rPr>
              <a:t>Find the mode of the data.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904975" y="3047802"/>
            <a:ext cx="1000788" cy="1979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42" y="224850"/>
            <a:ext cx="7446562" cy="523220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Calibri" pitchFamily="34" charset="0"/>
              </a:rPr>
              <a:t>Ex.14.2) 5) The given distribution shows the number of runs scored by some top batsmen of the world in one-day international cricket matches.</a:t>
            </a:r>
            <a:endParaRPr lang="en-US" sz="1400" b="1" baseline="-25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2137061" y="2340078"/>
            <a:ext cx="1054191" cy="37773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48021" y="1885950"/>
            <a:ext cx="52931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cs typeface="Calibri" pitchFamily="34" charset="0"/>
              </a:rPr>
              <a:t>Sol: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675628" y="1991148"/>
            <a:ext cx="18213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Class width(h) =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2331881" y="1991148"/>
            <a:ext cx="6399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1000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2077267" y="2277460"/>
            <a:ext cx="107914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frequency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2178105" y="2460942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859501" y="2995529"/>
            <a:ext cx="112082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4000 - 5000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859501" y="3263987"/>
            <a:ext cx="112082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5000 - 6000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59501" y="3533723"/>
            <a:ext cx="112082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6000 - 7000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859501" y="3811535"/>
            <a:ext cx="112082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7000 - 8000</a:t>
            </a:r>
          </a:p>
        </p:txBody>
      </p:sp>
      <p:sp>
        <p:nvSpPr>
          <p:cNvPr id="287" name="Rounded Rectangle 286"/>
          <p:cNvSpPr/>
          <p:nvPr/>
        </p:nvSpPr>
        <p:spPr>
          <a:xfrm>
            <a:off x="832666" y="2351652"/>
            <a:ext cx="1263755" cy="2672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750983" y="2322512"/>
            <a:ext cx="142712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interval 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2383516" y="2695404"/>
            <a:ext cx="4358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2352923" y="2976622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457478" y="3257178"/>
            <a:ext cx="36192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2352923" y="3532533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2352923" y="3810326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299" name="Cloud 298"/>
          <p:cNvSpPr/>
          <p:nvPr/>
        </p:nvSpPr>
        <p:spPr bwMode="auto">
          <a:xfrm rot="10800000" flipH="1" flipV="1">
            <a:off x="5334000" y="2138395"/>
            <a:ext cx="3515590" cy="11510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347167" y="2391844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For finding mode classes must be continuous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859501" y="2717812"/>
            <a:ext cx="112082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3000 - 4000</a:t>
            </a:r>
          </a:p>
        </p:txBody>
      </p:sp>
      <p:sp>
        <p:nvSpPr>
          <p:cNvPr id="315" name="Curved Down Arrow 314"/>
          <p:cNvSpPr/>
          <p:nvPr/>
        </p:nvSpPr>
        <p:spPr>
          <a:xfrm rot="15441465" flipH="1">
            <a:off x="419765" y="2772696"/>
            <a:ext cx="353756" cy="527025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6" name="Cloud Callout 315"/>
          <p:cNvSpPr/>
          <p:nvPr/>
        </p:nvSpPr>
        <p:spPr bwMode="auto">
          <a:xfrm rot="10800000" flipH="1" flipV="1">
            <a:off x="2175686" y="2515143"/>
            <a:ext cx="4749990" cy="1423685"/>
          </a:xfrm>
          <a:prstGeom prst="cloudCallout">
            <a:avLst>
              <a:gd name="adj1" fmla="val -52403"/>
              <a:gd name="adj2" fmla="val -6969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2334637" y="2701704"/>
            <a:ext cx="418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Class width (h) is found by subtracting two consecutive lower limits or two consecutive upper limits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4419600" y="1486343"/>
            <a:ext cx="2176456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Maximum frequency is 18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859501" y="4085401"/>
            <a:ext cx="112082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8000 - 9000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2352923" y="4089132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365220" y="1709305"/>
            <a:ext cx="4118628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sym typeface="Symbol"/>
              </a:rPr>
              <a:t>The corresponding class 4000 – 5000  is modal class.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05" name="Cloud Callout 104"/>
          <p:cNvSpPr/>
          <p:nvPr/>
        </p:nvSpPr>
        <p:spPr bwMode="auto">
          <a:xfrm rot="10800000" flipH="1" flipV="1">
            <a:off x="3924363" y="2862482"/>
            <a:ext cx="2642905" cy="1209027"/>
          </a:xfrm>
          <a:prstGeom prst="cloudCallout">
            <a:avLst>
              <a:gd name="adj1" fmla="val -75439"/>
              <a:gd name="adj2" fmla="val -6308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25672" y="2784289"/>
            <a:ext cx="3353647" cy="1546086"/>
          </a:xfrm>
          <a:prstGeom prst="cloud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What is the Maximum frequency?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76872" y="2990959"/>
            <a:ext cx="290675" cy="290675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00767" y="2972306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1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rot="10800000">
            <a:off x="2744496" y="3148625"/>
            <a:ext cx="274320" cy="1191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92706" y="2724150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00767" y="3233180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2</a:t>
            </a:r>
          </a:p>
        </p:txBody>
      </p:sp>
      <p:sp>
        <p:nvSpPr>
          <p:cNvPr id="113" name="Cloud Callout 112"/>
          <p:cNvSpPr/>
          <p:nvPr/>
        </p:nvSpPr>
        <p:spPr bwMode="auto">
          <a:xfrm rot="10800000" flipH="1" flipV="1">
            <a:off x="3776223" y="3270356"/>
            <a:ext cx="3510107" cy="1362812"/>
          </a:xfrm>
          <a:prstGeom prst="cloudCallout">
            <a:avLst>
              <a:gd name="adj1" fmla="val -66671"/>
              <a:gd name="adj2" fmla="val -73507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57600" y="3486930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sz="2000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Preceeding</a:t>
            </a:r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the Modal class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5" name="Cloud Callout 114"/>
          <p:cNvSpPr/>
          <p:nvPr/>
        </p:nvSpPr>
        <p:spPr bwMode="auto">
          <a:xfrm rot="10800000" flipH="1" flipV="1">
            <a:off x="3776223" y="3729341"/>
            <a:ext cx="3510107" cy="1362812"/>
          </a:xfrm>
          <a:prstGeom prst="cloudCallout">
            <a:avLst>
              <a:gd name="adj1" fmla="val -66957"/>
              <a:gd name="adj2" fmla="val -72032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57600" y="3945915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succeeding the Modal class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30815" y="2431462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953000" y="1984507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077598" y="1984507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171650" y="1984507"/>
            <a:ext cx="67358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 4000,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697504" y="1984507"/>
            <a:ext cx="28405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36010" y="1984507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53006" y="1984507"/>
            <a:ext cx="62869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1000,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05999" y="1984507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f</a:t>
            </a:r>
            <a:r>
              <a:rPr lang="en-US" sz="1400" i="1" baseline="-25000" dirty="0">
                <a:solidFill>
                  <a:prstClr val="black"/>
                </a:solidFill>
              </a:rPr>
              <a:t>1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96056" y="1984507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705600" y="1984507"/>
            <a:ext cx="43313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18,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50542" y="1984507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f</a:t>
            </a:r>
            <a:r>
              <a:rPr lang="en-US" sz="1400" i="1" baseline="-25000" dirty="0">
                <a:solidFill>
                  <a:prstClr val="black"/>
                </a:solidFill>
              </a:rPr>
              <a:t>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240599" y="1984507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91400" y="1984507"/>
            <a:ext cx="33534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4,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707804" y="1984507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f</a:t>
            </a:r>
            <a:r>
              <a:rPr lang="en-US" sz="1400" i="1" baseline="-25000" dirty="0">
                <a:solidFill>
                  <a:prstClr val="black"/>
                </a:solidFill>
              </a:rPr>
              <a:t>2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077200" y="1984507"/>
            <a:ext cx="33534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9,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893620" y="1984507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107171" y="2446851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606936" y="2431462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033090" y="2446851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213288" y="2431462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1" name="Left Bracket 140"/>
          <p:cNvSpPr/>
          <p:nvPr/>
        </p:nvSpPr>
        <p:spPr>
          <a:xfrm>
            <a:off x="6529176" y="2306998"/>
            <a:ext cx="90945" cy="604265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6613771" y="2601994"/>
            <a:ext cx="914400" cy="1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553200" y="2603185"/>
            <a:ext cx="42351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2f</a:t>
            </a:r>
            <a:r>
              <a:rPr lang="en-US" sz="1400" i="1" baseline="-25000" dirty="0">
                <a:solidFill>
                  <a:prstClr val="black"/>
                </a:solidFill>
              </a:rPr>
              <a:t>1 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49" name="Left Bracket 148"/>
          <p:cNvSpPr/>
          <p:nvPr/>
        </p:nvSpPr>
        <p:spPr>
          <a:xfrm flipH="1">
            <a:off x="7549861" y="2306696"/>
            <a:ext cx="83081" cy="604265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676534" y="2431462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sym typeface="Symbol"/>
              </a:rPr>
              <a:t>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950447" y="2438010"/>
            <a:ext cx="28405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26708" y="2603185"/>
            <a:ext cx="41229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- f</a:t>
            </a:r>
            <a:r>
              <a:rPr lang="en-US" sz="1400" i="1" baseline="-25000" dirty="0">
                <a:solidFill>
                  <a:prstClr val="black"/>
                </a:solidFill>
              </a:rPr>
              <a:t>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220859" y="2603185"/>
            <a:ext cx="41229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- f</a:t>
            </a:r>
            <a:r>
              <a:rPr lang="en-US" sz="1400" i="1" baseline="-25000" dirty="0">
                <a:solidFill>
                  <a:prstClr val="black"/>
                </a:solidFill>
              </a:rPr>
              <a:t>2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33726" y="2261756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f</a:t>
            </a:r>
            <a:r>
              <a:rPr lang="en-US" sz="1400" i="1" baseline="-25000" dirty="0">
                <a:solidFill>
                  <a:prstClr val="black"/>
                </a:solidFill>
              </a:rPr>
              <a:t>1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070971" y="2261756"/>
            <a:ext cx="41229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- f</a:t>
            </a:r>
            <a:r>
              <a:rPr lang="en-US" sz="1400" i="1" baseline="-25000" dirty="0">
                <a:solidFill>
                  <a:prstClr val="black"/>
                </a:solidFill>
              </a:rPr>
              <a:t>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30815" y="308417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107171" y="3099566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606936" y="3084177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764854" y="3099566"/>
            <a:ext cx="575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4000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213288" y="3084177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1" name="Left Bracket 160"/>
          <p:cNvSpPr/>
          <p:nvPr/>
        </p:nvSpPr>
        <p:spPr>
          <a:xfrm>
            <a:off x="6519125" y="3068661"/>
            <a:ext cx="90945" cy="516551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6603720" y="3314642"/>
            <a:ext cx="914400" cy="1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465760" y="3292718"/>
            <a:ext cx="64312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2(18)</a:t>
            </a:r>
            <a:r>
              <a:rPr lang="en-US" sz="1400" baseline="-250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64" name="Left Bracket 163"/>
          <p:cNvSpPr/>
          <p:nvPr/>
        </p:nvSpPr>
        <p:spPr>
          <a:xfrm flipH="1">
            <a:off x="7539809" y="3068359"/>
            <a:ext cx="83081" cy="516551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666483" y="3084177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sym typeface="Symbol"/>
              </a:rPr>
              <a:t>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794521" y="3090725"/>
            <a:ext cx="575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1000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897623" y="3292718"/>
            <a:ext cx="39145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- 4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238162" y="3292718"/>
            <a:ext cx="39145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- 9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644833" y="3037698"/>
            <a:ext cx="38023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18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945284" y="3037698"/>
            <a:ext cx="48122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-   4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30815" y="3673184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107171" y="3673184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606936" y="3673184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764854" y="3673184"/>
            <a:ext cx="575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4000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213288" y="3673184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6" name="Left Bracket 175"/>
          <p:cNvSpPr/>
          <p:nvPr/>
        </p:nvSpPr>
        <p:spPr>
          <a:xfrm>
            <a:off x="6519125" y="3657668"/>
            <a:ext cx="90945" cy="516551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6603720" y="3903649"/>
            <a:ext cx="914400" cy="1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704551" y="3871487"/>
            <a:ext cx="38023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36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79" name="Left Bracket 178"/>
          <p:cNvSpPr/>
          <p:nvPr/>
        </p:nvSpPr>
        <p:spPr>
          <a:xfrm flipH="1">
            <a:off x="7539809" y="3657366"/>
            <a:ext cx="83081" cy="516551"/>
          </a:xfrm>
          <a:prstGeom prst="leftBracket">
            <a:avLst>
              <a:gd name="adj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666483" y="3673184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sym typeface="Symbol"/>
              </a:rPr>
              <a:t>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794521" y="3679732"/>
            <a:ext cx="575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1000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955919" y="3871487"/>
            <a:ext cx="53412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-  13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907659" y="3626705"/>
            <a:ext cx="38023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14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107171" y="4275454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605572" y="4275454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764854" y="4275454"/>
            <a:ext cx="575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4000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218314" y="4275454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6431280" y="4449818"/>
            <a:ext cx="457200" cy="1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6469764" y="4401018"/>
            <a:ext cx="38023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23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308042" y="4194816"/>
            <a:ext cx="67358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14000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854049" y="4280541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097775" y="4275454"/>
            <a:ext cx="72648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4608.7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30815" y="422396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07171" y="4720086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770108" y="4720086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730815" y="466859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005830" y="4730150"/>
            <a:ext cx="11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4608.7 runs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60850" y="4361691"/>
            <a:ext cx="12186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9000 - 10000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61718" y="4629370"/>
            <a:ext cx="1316387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10000 - 11000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352923" y="4356304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352923" y="4595396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</a:t>
            </a:r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66343"/>
              </p:ext>
            </p:extLst>
          </p:nvPr>
        </p:nvGraphicFramePr>
        <p:xfrm>
          <a:off x="397460" y="741339"/>
          <a:ext cx="7146340" cy="7124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{306799F8-075E-4A3A-A7F6-7FBC6576F1A4}</a:tableStyleId>
              </a:tblPr>
              <a:tblGrid>
                <a:gridCol w="152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Runs scored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3000 – 4000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4000</a:t>
                      </a:r>
                      <a:r>
                        <a:rPr lang="en-US" sz="1200" b="1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-5000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5000 – 6000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6000 – 7000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7000 – 8000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8000 – 9000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9000 – 10000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10000– 11000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No. of batsmen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3" name="Rectangle 182"/>
          <p:cNvSpPr/>
          <p:nvPr/>
        </p:nvSpPr>
        <p:spPr>
          <a:xfrm>
            <a:off x="609600" y="729095"/>
            <a:ext cx="1112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Runs scored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513061" y="1161124"/>
            <a:ext cx="1305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No. of batsmen</a:t>
            </a:r>
          </a:p>
        </p:txBody>
      </p:sp>
      <p:sp>
        <p:nvSpPr>
          <p:cNvPr id="35" name="Curved Left Arrow 34"/>
          <p:cNvSpPr/>
          <p:nvPr/>
        </p:nvSpPr>
        <p:spPr>
          <a:xfrm rot="9180349" flipH="1">
            <a:off x="2144754" y="855253"/>
            <a:ext cx="566766" cy="167396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Curved Left Arrow 32"/>
          <p:cNvSpPr/>
          <p:nvPr/>
        </p:nvSpPr>
        <p:spPr>
          <a:xfrm rot="10073052" flipH="1">
            <a:off x="1829670" y="706839"/>
            <a:ext cx="566766" cy="174094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563" y="1540301"/>
            <a:ext cx="2800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cs typeface="Calibri" pitchFamily="34" charset="0"/>
              </a:rPr>
              <a:t>Find the mode of the data.</a:t>
            </a:r>
          </a:p>
        </p:txBody>
      </p:sp>
      <p:cxnSp>
        <p:nvCxnSpPr>
          <p:cNvPr id="204" name="Elbow Connector 203"/>
          <p:cNvCxnSpPr/>
          <p:nvPr/>
        </p:nvCxnSpPr>
        <p:spPr>
          <a:xfrm>
            <a:off x="708151" y="2789786"/>
            <a:ext cx="762000" cy="228600"/>
          </a:xfrm>
          <a:prstGeom prst="bentConnector3">
            <a:avLst>
              <a:gd name="adj1" fmla="val 10042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5" name="Group 64"/>
          <p:cNvGrpSpPr>
            <a:grpSpLocks/>
          </p:cNvGrpSpPr>
          <p:nvPr/>
        </p:nvGrpSpPr>
        <p:grpSpPr bwMode="auto">
          <a:xfrm>
            <a:off x="-70128" y="2439522"/>
            <a:ext cx="1067205" cy="717906"/>
            <a:chOff x="56169" y="4005921"/>
            <a:chExt cx="1066800" cy="957208"/>
          </a:xfrm>
        </p:grpSpPr>
        <p:sp>
          <p:nvSpPr>
            <p:cNvPr id="206" name="Oval 205"/>
            <p:cNvSpPr/>
            <p:nvPr/>
          </p:nvSpPr>
          <p:spPr>
            <a:xfrm>
              <a:off x="56169" y="4005921"/>
              <a:ext cx="1066800" cy="914400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TextBox 66"/>
            <p:cNvSpPr txBox="1">
              <a:spLocks noChangeArrowheads="1"/>
            </p:cNvSpPr>
            <p:nvPr/>
          </p:nvSpPr>
          <p:spPr bwMode="auto">
            <a:xfrm>
              <a:off x="74856" y="4117769"/>
              <a:ext cx="1006319" cy="84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200" b="1" dirty="0">
                  <a:solidFill>
                    <a:prstClr val="black"/>
                  </a:solidFill>
                  <a:latin typeface="Calibri" pitchFamily="34" charset="0"/>
                </a:rPr>
                <a:t>Modal</a:t>
              </a:r>
            </a:p>
            <a:p>
              <a:pPr algn="ctr">
                <a:lnSpc>
                  <a:spcPct val="80000"/>
                </a:lnSpc>
              </a:pPr>
              <a:r>
                <a:rPr lang="en-US" sz="2200" b="1" dirty="0">
                  <a:solidFill>
                    <a:prstClr val="black"/>
                  </a:solidFill>
                  <a:latin typeface="Calibri" pitchFamily="34" charset="0"/>
                </a:rPr>
                <a:t>Class</a:t>
              </a:r>
            </a:p>
          </p:txBody>
        </p:sp>
      </p:grpSp>
      <p:cxnSp>
        <p:nvCxnSpPr>
          <p:cNvPr id="215" name="Straight Arrow Connector 214"/>
          <p:cNvCxnSpPr/>
          <p:nvPr/>
        </p:nvCxnSpPr>
        <p:spPr>
          <a:xfrm rot="10800000">
            <a:off x="2714846" y="3681874"/>
            <a:ext cx="274320" cy="1191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6757" y="-524594"/>
            <a:ext cx="1760639" cy="30777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14.2 – Q.5</a:t>
            </a:r>
            <a:endParaRPr lang="en-US" sz="14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000"/>
                            </p:stCondLst>
                            <p:childTnLst>
                              <p:par>
                                <p:cTn id="19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500"/>
                            </p:stCondLst>
                            <p:childTnLst>
                              <p:par>
                                <p:cTn id="19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500"/>
                            </p:stCondLst>
                            <p:childTnLst>
                              <p:par>
                                <p:cTn id="28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7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500"/>
                            </p:stCondLst>
                            <p:childTnLst>
                              <p:par>
                                <p:cTn id="2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0"/>
                            </p:stCondLst>
                            <p:childTnLst>
                              <p:par>
                                <p:cTn id="4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6" grpId="1" animBg="1"/>
      <p:bldP spid="212" grpId="0" animBg="1"/>
      <p:bldP spid="212" grpId="1" animBg="1"/>
      <p:bldP spid="214" grpId="0" animBg="1"/>
      <p:bldP spid="214" grpId="1" animBg="1"/>
      <p:bldP spid="208" grpId="0" animBg="1"/>
      <p:bldP spid="208" grpId="1" animBg="1"/>
      <p:bldP spid="203" grpId="0" animBg="1"/>
      <p:bldP spid="108" grpId="0" animBg="1"/>
      <p:bldP spid="2" grpId="0" animBg="1"/>
      <p:bldP spid="267" grpId="0" animBg="1"/>
      <p:bldP spid="267" grpId="1" animBg="1"/>
      <p:bldP spid="268" grpId="0" animBg="1"/>
      <p:bldP spid="269" grpId="0"/>
      <p:bldP spid="270" grpId="0"/>
      <p:bldP spid="274" grpId="0"/>
      <p:bldP spid="275" grpId="0"/>
      <p:bldP spid="282" grpId="0"/>
      <p:bldP spid="283" grpId="0"/>
      <p:bldP spid="284" grpId="0"/>
      <p:bldP spid="285" grpId="0"/>
      <p:bldP spid="287" grpId="0" animBg="1"/>
      <p:bldP spid="287" grpId="1" animBg="1"/>
      <p:bldP spid="288" grpId="0"/>
      <p:bldP spid="289" grpId="0"/>
      <p:bldP spid="290" grpId="0"/>
      <p:bldP spid="291" grpId="0"/>
      <p:bldP spid="292" grpId="0"/>
      <p:bldP spid="293" grpId="0"/>
      <p:bldP spid="299" grpId="0" animBg="1"/>
      <p:bldP spid="299" grpId="1" animBg="1"/>
      <p:bldP spid="300" grpId="0"/>
      <p:bldP spid="300" grpId="1"/>
      <p:bldP spid="307" grpId="0"/>
      <p:bldP spid="315" grpId="0" animBg="1"/>
      <p:bldP spid="315" grpId="1" animBg="1"/>
      <p:bldP spid="316" grpId="0" animBg="1"/>
      <p:bldP spid="316" grpId="1" animBg="1"/>
      <p:bldP spid="317" grpId="0"/>
      <p:bldP spid="317" grpId="1"/>
      <p:bldP spid="330" grpId="0"/>
      <p:bldP spid="352" grpId="0"/>
      <p:bldP spid="354" grpId="0"/>
      <p:bldP spid="102" grpId="0"/>
      <p:bldP spid="105" grpId="0" animBg="1"/>
      <p:bldP spid="105" grpId="1" animBg="1"/>
      <p:bldP spid="106" grpId="0"/>
      <p:bldP spid="106" grpId="1"/>
      <p:bldP spid="4" grpId="0" animBg="1"/>
      <p:bldP spid="4" grpId="1" animBg="1"/>
      <p:bldP spid="4" grpId="2" animBg="1"/>
      <p:bldP spid="113" grpId="0" animBg="1"/>
      <p:bldP spid="113" grpId="1" animBg="1"/>
      <p:bldP spid="114" grpId="0"/>
      <p:bldP spid="114" grpId="1"/>
      <p:bldP spid="115" grpId="0" animBg="1"/>
      <p:bldP spid="115" grpId="1" animBg="1"/>
      <p:bldP spid="116" grpId="0"/>
      <p:bldP spid="116" grpId="1"/>
      <p:bldP spid="117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 animBg="1"/>
      <p:bldP spid="148" grpId="0"/>
      <p:bldP spid="149" grpId="0" animBg="1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3" grpId="0"/>
      <p:bldP spid="164" grpId="0" animBg="1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 animBg="1"/>
      <p:bldP spid="178" grpId="0"/>
      <p:bldP spid="179" grpId="0" animBg="1"/>
      <p:bldP spid="180" grpId="0"/>
      <p:bldP spid="181" grpId="0"/>
      <p:bldP spid="182" grpId="0"/>
      <p:bldP spid="184" grpId="0"/>
      <p:bldP spid="186" grpId="0"/>
      <p:bldP spid="187" grpId="0"/>
      <p:bldP spid="188" grpId="0"/>
      <p:bldP spid="189" grpId="0"/>
      <p:bldP spid="191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128" grpId="0"/>
      <p:bldP spid="129" grpId="0"/>
      <p:bldP spid="130" grpId="0"/>
      <p:bldP spid="142" grpId="0"/>
      <p:bldP spid="183" grpId="0"/>
      <p:bldP spid="183" grpId="1"/>
      <p:bldP spid="185" grpId="0"/>
      <p:bldP spid="185" grpId="1"/>
      <p:bldP spid="35" grpId="0" animBg="1"/>
      <p:bldP spid="35" grpId="1" animBg="1"/>
      <p:bldP spid="33" grpId="0" animBg="1"/>
      <p:bldP spid="33" grpId="1" animBg="1"/>
      <p:bldP spid="3" grpId="0"/>
      <p:bldP spid="3" grpId="1"/>
      <p:bldP spid="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4134" y="2033141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Module_19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28" y="-492656"/>
            <a:ext cx="332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X_CBSE_2017-18_Mod-13</a:t>
            </a:r>
          </a:p>
        </p:txBody>
      </p:sp>
    </p:spTree>
    <p:extLst>
      <p:ext uri="{BB962C8B-B14F-4D97-AF65-F5344CB8AC3E}">
        <p14:creationId xmlns:p14="http://schemas.microsoft.com/office/powerpoint/2010/main" val="23206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ounded Rectangle 243"/>
          <p:cNvSpPr/>
          <p:nvPr/>
        </p:nvSpPr>
        <p:spPr>
          <a:xfrm>
            <a:off x="1600174" y="3746958"/>
            <a:ext cx="281950" cy="217738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5359152" y="2244169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7221044" y="2687643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7365720" y="2253474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611442" y="2876524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6730354" y="2257792"/>
            <a:ext cx="201112" cy="222400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240857" y="2871587"/>
            <a:ext cx="182829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956644" y="2251094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944481" y="2869620"/>
            <a:ext cx="182829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686208" y="2262279"/>
            <a:ext cx="221223" cy="20420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296235" y="2693165"/>
            <a:ext cx="166208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732109" y="2258682"/>
            <a:ext cx="201112" cy="215859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375185" y="2533755"/>
            <a:ext cx="201112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959188" y="2248880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995103" y="2547858"/>
            <a:ext cx="22122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477498" y="4600762"/>
            <a:ext cx="1553892" cy="242798"/>
          </a:xfrm>
          <a:prstGeom prst="rect">
            <a:avLst/>
          </a:prstGeom>
          <a:gradFill rotWithShape="1">
            <a:gsLst>
              <a:gs pos="0">
                <a:srgbClr val="CEC597">
                  <a:shade val="58000"/>
                  <a:satMod val="150000"/>
                </a:srgbClr>
              </a:gs>
              <a:gs pos="72000">
                <a:srgbClr val="CEC597">
                  <a:tint val="90000"/>
                  <a:satMod val="135000"/>
                </a:srgbClr>
              </a:gs>
              <a:gs pos="100000">
                <a:srgbClr val="CEC597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5831650" y="4025835"/>
            <a:ext cx="24079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33" name="TextBox 232"/>
          <p:cNvSpPr txBox="1"/>
          <p:nvPr/>
        </p:nvSpPr>
        <p:spPr>
          <a:xfrm>
            <a:off x="5772730" y="4002299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17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5772730" y="3748891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80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 flipH="1">
            <a:off x="5870881" y="4085948"/>
            <a:ext cx="169979" cy="15554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cxnSp>
        <p:nvCxnSpPr>
          <p:cNvPr id="271" name="Straight Connector 270"/>
          <p:cNvCxnSpPr/>
          <p:nvPr/>
        </p:nvCxnSpPr>
        <p:spPr>
          <a:xfrm flipH="1">
            <a:off x="5856138" y="3844323"/>
            <a:ext cx="222523" cy="10977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sp>
        <p:nvSpPr>
          <p:cNvPr id="135" name="Rounded Rectangle 134"/>
          <p:cNvSpPr/>
          <p:nvPr/>
        </p:nvSpPr>
        <p:spPr>
          <a:xfrm>
            <a:off x="1269170" y="1796555"/>
            <a:ext cx="2023293" cy="298975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50826"/>
              </p:ext>
            </p:extLst>
          </p:nvPr>
        </p:nvGraphicFramePr>
        <p:xfrm>
          <a:off x="846716" y="2207157"/>
          <a:ext cx="2918779" cy="259264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6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Rounded Rectangle 136"/>
          <p:cNvSpPr/>
          <p:nvPr/>
        </p:nvSpPr>
        <p:spPr>
          <a:xfrm>
            <a:off x="2970753" y="3754436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970753" y="4003494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968986" y="3478554"/>
            <a:ext cx="694293" cy="224624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574207" y="3736592"/>
            <a:ext cx="676784" cy="217738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5852" y="272475"/>
            <a:ext cx="7574733" cy="738664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Q. </a:t>
            </a:r>
            <a:r>
              <a:rPr lang="en-US" sz="1400" b="1" dirty="0" smtClean="0">
                <a:solidFill>
                  <a:prstClr val="black"/>
                </a:solidFill>
              </a:rPr>
              <a:t>A </a:t>
            </a:r>
            <a:r>
              <a:rPr lang="en-US" sz="1400" b="1" dirty="0">
                <a:solidFill>
                  <a:prstClr val="black"/>
                </a:solidFill>
              </a:rPr>
              <a:t>student noted the number of cars passing through a spot on a road for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100 </a:t>
            </a:r>
            <a:r>
              <a:rPr lang="en-US" sz="1400" b="1" dirty="0">
                <a:solidFill>
                  <a:prstClr val="black"/>
                </a:solidFill>
              </a:rPr>
              <a:t>periods each of 3 minutes and </a:t>
            </a:r>
            <a:r>
              <a:rPr lang="en-US" sz="1400" b="1" dirty="0" err="1">
                <a:solidFill>
                  <a:prstClr val="black"/>
                </a:solidFill>
              </a:rPr>
              <a:t>summarised</a:t>
            </a:r>
            <a:r>
              <a:rPr lang="en-US" sz="1400" b="1" dirty="0">
                <a:solidFill>
                  <a:prstClr val="black"/>
                </a:solidFill>
              </a:rPr>
              <a:t> it in the table given below.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Find </a:t>
            </a:r>
            <a:r>
              <a:rPr lang="en-US" sz="1400" b="1" dirty="0">
                <a:solidFill>
                  <a:prstClr val="black"/>
                </a:solidFill>
              </a:rPr>
              <a:t>the mode of the data :</a:t>
            </a:r>
            <a:endParaRPr lang="en-US" sz="1400" b="1" kern="0" baseline="-2500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2602224" y="2219341"/>
            <a:ext cx="993447" cy="415507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99826" y="1765245"/>
            <a:ext cx="529312" cy="33855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Sol: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163808" y="1765245"/>
            <a:ext cx="18213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kern="0" dirty="0" smtClean="0">
                <a:solidFill>
                  <a:prstClr val="black"/>
                </a:solidFill>
              </a:rPr>
              <a:t>Class width(h) =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900682" y="1765245"/>
            <a:ext cx="41229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kern="0" dirty="0" smtClean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536535" y="2156755"/>
            <a:ext cx="105913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Frequency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728560" y="2369761"/>
            <a:ext cx="60654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</a:t>
            </a:r>
            <a:r>
              <a:rPr lang="en-US" sz="1400" b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557675" y="2874824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10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20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57675" y="3143282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20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30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57674" y="3413018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30 - </a:t>
            </a:r>
            <a:r>
              <a:rPr lang="en-US" sz="1400" dirty="0" smtClean="0">
                <a:solidFill>
                  <a:prstClr val="black"/>
                </a:solidFill>
              </a:rPr>
              <a:t>40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557675" y="3690830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40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50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422874" y="2230947"/>
            <a:ext cx="602005" cy="267230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422068" y="2201807"/>
            <a:ext cx="61908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871696" y="2574699"/>
            <a:ext cx="4358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7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841103" y="285591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14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882877" y="3136473"/>
            <a:ext cx="44799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13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841103" y="3411828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12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41103" y="368962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20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602558" y="2597107"/>
            <a:ext cx="61106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0 - 10</a:t>
            </a:r>
          </a:p>
        </p:txBody>
      </p:sp>
      <p:sp>
        <p:nvSpPr>
          <p:cNvPr id="163" name="Curved Down Arrow 162"/>
          <p:cNvSpPr/>
          <p:nvPr/>
        </p:nvSpPr>
        <p:spPr>
          <a:xfrm rot="15441465" flipH="1">
            <a:off x="907945" y="2651991"/>
            <a:ext cx="353756" cy="527025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ysClr val="windowText" lastClr="000000"/>
          </a:solidFill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400" kern="0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765495" y="1815710"/>
            <a:ext cx="2176456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prstClr val="black"/>
                </a:solidFill>
              </a:rPr>
              <a:t>Maximum frequency is 20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557675" y="3964696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50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60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841103" y="396842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11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765495" y="1999526"/>
            <a:ext cx="3530134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1200" b="1" kern="0" dirty="0" smtClean="0">
                <a:solidFill>
                  <a:prstClr val="black"/>
                </a:solidFill>
                <a:sym typeface="Symbol"/>
              </a:rPr>
              <a:t>The corresponding class 40 – 50 is modal class.</a:t>
            </a:r>
            <a:endParaRPr lang="en-US" sz="1200" b="1" kern="0" dirty="0" smtClean="0">
              <a:solidFill>
                <a:prstClr val="black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2965052" y="3706032"/>
            <a:ext cx="290675" cy="29067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388947" y="3687379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1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 rot="10800000">
            <a:off x="3232676" y="3863698"/>
            <a:ext cx="274320" cy="11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3380886" y="3421810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388947" y="3934436"/>
            <a:ext cx="457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f</a:t>
            </a:r>
            <a:r>
              <a:rPr lang="en-US" sz="1400" b="1" i="1" baseline="-25000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116287" y="263951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338472" y="2211102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l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63070" y="2211102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72000" y="2211102"/>
            <a:ext cx="453971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 40,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956050" y="2211102"/>
            <a:ext cx="28405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h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094556" y="2211102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279606" y="2211102"/>
            <a:ext cx="40427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10,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570530" y="2211102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760587" y="2211102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884558" y="2211102"/>
            <a:ext cx="40427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20,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300225" y="2211102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490282" y="2211102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643473" y="2211102"/>
            <a:ext cx="40427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12,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953110" y="2211102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2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308079" y="2211102"/>
            <a:ext cx="364203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11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138926" y="2211102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492643" y="2654908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992408" y="2639519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263290" y="2654908"/>
            <a:ext cx="2343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l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443488" y="2639519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01" name="Left Bracket 200"/>
          <p:cNvSpPr/>
          <p:nvPr/>
        </p:nvSpPr>
        <p:spPr>
          <a:xfrm>
            <a:off x="5759376" y="2515055"/>
            <a:ext cx="90945" cy="60426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5843971" y="2810051"/>
            <a:ext cx="91440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03" name="TextBox 202"/>
          <p:cNvSpPr txBox="1"/>
          <p:nvPr/>
        </p:nvSpPr>
        <p:spPr>
          <a:xfrm>
            <a:off x="5783400" y="2811242"/>
            <a:ext cx="42351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2f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 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04" name="Left Bracket 203"/>
          <p:cNvSpPr/>
          <p:nvPr/>
        </p:nvSpPr>
        <p:spPr>
          <a:xfrm flipH="1">
            <a:off x="6780061" y="2514753"/>
            <a:ext cx="83081" cy="60426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906734" y="2639519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180647" y="2646067"/>
            <a:ext cx="28405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h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045688" y="2811242"/>
            <a:ext cx="4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–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439839" y="2811242"/>
            <a:ext cx="4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–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2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963926" y="2469813"/>
            <a:ext cx="29848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183358" y="2469813"/>
            <a:ext cx="4347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i="1" kern="0" dirty="0" smtClean="0">
                <a:solidFill>
                  <a:prstClr val="black"/>
                </a:solidFill>
              </a:rPr>
              <a:t>– f</a:t>
            </a:r>
            <a:r>
              <a:rPr lang="en-US" sz="1400" i="1" kern="0" baseline="-25000" dirty="0" smtClean="0">
                <a:solidFill>
                  <a:prstClr val="black"/>
                </a:solidFill>
              </a:rPr>
              <a:t>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116287" y="3207582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492643" y="3222971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992408" y="3207582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56125" y="3222971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532125" y="3207582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16" name="Left Bracket 215"/>
          <p:cNvSpPr/>
          <p:nvPr/>
        </p:nvSpPr>
        <p:spPr>
          <a:xfrm>
            <a:off x="5837962" y="3192066"/>
            <a:ext cx="90945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5922557" y="3438047"/>
            <a:ext cx="1040653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218" name="TextBox 217"/>
          <p:cNvSpPr txBox="1"/>
          <p:nvPr/>
        </p:nvSpPr>
        <p:spPr>
          <a:xfrm>
            <a:off x="5804635" y="3416123"/>
            <a:ext cx="60305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2(20)</a:t>
            </a:r>
            <a:r>
              <a:rPr lang="en-US" sz="1400" kern="0" baseline="-25000" dirty="0" smtClean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19" name="Left Bracket 218"/>
          <p:cNvSpPr/>
          <p:nvPr/>
        </p:nvSpPr>
        <p:spPr>
          <a:xfrm flipH="1">
            <a:off x="6957014" y="3191764"/>
            <a:ext cx="83081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85320" y="3207582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101696" y="3214130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229191" y="3416123"/>
            <a:ext cx="50366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– 12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587521" y="3416123"/>
            <a:ext cx="50366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– 11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047772" y="3161103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20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304139" y="3161103"/>
            <a:ext cx="55335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–  12</a:t>
            </a:r>
            <a:endParaRPr lang="en-US" sz="1400" kern="0" baseline="-25000" dirty="0" smtClean="0">
              <a:solidFill>
                <a:prstClr val="black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116287" y="386135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92643" y="3861359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992408" y="3861359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256126" y="3861359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532125" y="3861359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492643" y="4273075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991044" y="4273075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256124" y="4273075"/>
            <a:ext cx="36420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40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532125" y="4273075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724150" y="4273075"/>
            <a:ext cx="40427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4.7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116287" y="427307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492643" y="4568273"/>
            <a:ext cx="65915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Mode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4991044" y="4568273"/>
            <a:ext cx="30489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116287" y="456827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231103" y="4568273"/>
            <a:ext cx="83869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 smtClean="0">
                <a:solidFill>
                  <a:prstClr val="black"/>
                </a:solidFill>
              </a:rPr>
              <a:t>44.7 cars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557675" y="4240986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60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70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557675" y="4508665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70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80</a:t>
            </a:r>
            <a:endParaRPr lang="en-US" sz="1400" kern="0" dirty="0" smtClean="0">
              <a:solidFill>
                <a:prstClr val="black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2841103" y="4235599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15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2841103" y="447469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8</a:t>
            </a:r>
            <a:endParaRPr lang="en-US" sz="1600" kern="0" dirty="0" smtClean="0">
              <a:solidFill>
                <a:prstClr val="black"/>
              </a:solidFill>
            </a:endParaRPr>
          </a:p>
        </p:txBody>
      </p:sp>
      <p:graphicFrame>
        <p:nvGraphicFramePr>
          <p:cNvPr id="257" name="Table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34315"/>
              </p:ext>
            </p:extLst>
          </p:nvPr>
        </p:nvGraphicFramePr>
        <p:xfrm>
          <a:off x="397460" y="1009389"/>
          <a:ext cx="7146340" cy="5562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8CDD7">
                        <a:shade val="58000"/>
                        <a:satMod val="150000"/>
                      </a:srgbClr>
                    </a:gs>
                    <a:gs pos="72000">
                      <a:srgbClr val="A8CDD7">
                        <a:tint val="90000"/>
                        <a:satMod val="135000"/>
                      </a:srgbClr>
                    </a:gs>
                    <a:gs pos="100000">
                      <a:srgbClr val="A8CDD7">
                        <a:tint val="80000"/>
                        <a:satMod val="155000"/>
                      </a:srgbClr>
                    </a:gs>
                  </a:gsLst>
                  <a:lin ang="162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0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No. of cars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0 - 10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10 - 20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20 - 30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30 - 40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40 - 50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50 - 60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60 - 70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70 - 80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8" name="Rectangle 257"/>
          <p:cNvSpPr/>
          <p:nvPr/>
        </p:nvSpPr>
        <p:spPr>
          <a:xfrm>
            <a:off x="721976" y="996836"/>
            <a:ext cx="9453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No. of </a:t>
            </a:r>
            <a:r>
              <a:rPr lang="en-US" sz="1200" b="1" dirty="0" smtClean="0">
                <a:solidFill>
                  <a:srgbClr val="C00000"/>
                </a:solidFill>
              </a:rPr>
              <a:t>cars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729119" y="1276216"/>
            <a:ext cx="935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Frequency</a:t>
            </a:r>
          </a:p>
        </p:txBody>
      </p:sp>
      <p:sp>
        <p:nvSpPr>
          <p:cNvPr id="260" name="Curved Left Arrow 259"/>
          <p:cNvSpPr/>
          <p:nvPr/>
        </p:nvSpPr>
        <p:spPr>
          <a:xfrm rot="7892694" flipH="1">
            <a:off x="2238063" y="1045822"/>
            <a:ext cx="566766" cy="1265900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61" name="Curved Left Arrow 260"/>
          <p:cNvSpPr/>
          <p:nvPr/>
        </p:nvSpPr>
        <p:spPr>
          <a:xfrm rot="10073052" flipH="1">
            <a:off x="1812130" y="907787"/>
            <a:ext cx="566766" cy="1573807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 dirty="0" smtClea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85855" y="700031"/>
            <a:ext cx="2359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Find the </a:t>
            </a:r>
            <a:r>
              <a:rPr lang="en-US" sz="1400" b="1" dirty="0" smtClean="0">
                <a:solidFill>
                  <a:srgbClr val="C00000"/>
                </a:solidFill>
              </a:rPr>
              <a:t>mode of the data</a:t>
            </a:r>
            <a:endParaRPr lang="en-US" sz="1400" b="1" kern="0" dirty="0">
              <a:solidFill>
                <a:srgbClr val="C00000"/>
              </a:solidFill>
              <a:latin typeface="Rockwell"/>
              <a:cs typeface="Calibri" pitchFamily="34" charset="0"/>
            </a:endParaRPr>
          </a:p>
        </p:txBody>
      </p:sp>
      <p:cxnSp>
        <p:nvCxnSpPr>
          <p:cNvPr id="263" name="Elbow Connector 262"/>
          <p:cNvCxnSpPr/>
          <p:nvPr/>
        </p:nvCxnSpPr>
        <p:spPr>
          <a:xfrm>
            <a:off x="1196331" y="3438431"/>
            <a:ext cx="762000" cy="228600"/>
          </a:xfrm>
          <a:prstGeom prst="bentConnector3">
            <a:avLst>
              <a:gd name="adj1" fmla="val 100420"/>
            </a:avLst>
          </a:prstGeom>
          <a:noFill/>
          <a:ln w="38100" cap="flat" cmpd="sng" algn="ctr">
            <a:solidFill>
              <a:srgbClr val="72A376"/>
            </a:solidFill>
            <a:prstDash val="solid"/>
            <a:tailEnd type="arrow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grpSp>
        <p:nvGrpSpPr>
          <p:cNvPr id="264" name="Group 64"/>
          <p:cNvGrpSpPr>
            <a:grpSpLocks/>
          </p:cNvGrpSpPr>
          <p:nvPr/>
        </p:nvGrpSpPr>
        <p:grpSpPr bwMode="auto">
          <a:xfrm>
            <a:off x="418052" y="3088167"/>
            <a:ext cx="1067205" cy="717906"/>
            <a:chOff x="56169" y="4005921"/>
            <a:chExt cx="1066800" cy="957208"/>
          </a:xfrm>
        </p:grpSpPr>
        <p:sp>
          <p:nvSpPr>
            <p:cNvPr id="265" name="Oval 264"/>
            <p:cNvSpPr/>
            <p:nvPr/>
          </p:nvSpPr>
          <p:spPr>
            <a:xfrm>
              <a:off x="56169" y="4005921"/>
              <a:ext cx="1066800" cy="914400"/>
            </a:xfrm>
            <a:prstGeom prst="ellipse">
              <a:avLst/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Rockwell"/>
              </a:endParaRPr>
            </a:p>
          </p:txBody>
        </p:sp>
        <p:sp>
          <p:nvSpPr>
            <p:cNvPr id="266" name="TextBox 66"/>
            <p:cNvSpPr txBox="1">
              <a:spLocks noChangeArrowheads="1"/>
            </p:cNvSpPr>
            <p:nvPr/>
          </p:nvSpPr>
          <p:spPr bwMode="auto">
            <a:xfrm>
              <a:off x="74856" y="4117769"/>
              <a:ext cx="1006319" cy="84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200" b="1" kern="0" dirty="0" smtClean="0">
                  <a:solidFill>
                    <a:prstClr val="black"/>
                  </a:solidFill>
                  <a:latin typeface="Calibri" pitchFamily="34" charset="0"/>
                </a:rPr>
                <a:t>Modal</a:t>
              </a:r>
            </a:p>
            <a:p>
              <a:pPr algn="ctr">
                <a:lnSpc>
                  <a:spcPct val="80000"/>
                </a:lnSpc>
              </a:pPr>
              <a:r>
                <a:rPr lang="en-US" sz="2200" b="1" kern="0" dirty="0" smtClean="0">
                  <a:solidFill>
                    <a:prstClr val="black"/>
                  </a:solidFill>
                  <a:latin typeface="Calibri" pitchFamily="34" charset="0"/>
                </a:rPr>
                <a:t>Class</a:t>
              </a:r>
            </a:p>
          </p:txBody>
        </p:sp>
      </p:grpSp>
      <p:sp>
        <p:nvSpPr>
          <p:cNvPr id="164" name="Cloud Callout 163"/>
          <p:cNvSpPr/>
          <p:nvPr/>
        </p:nvSpPr>
        <p:spPr bwMode="auto">
          <a:xfrm rot="10800000" flipH="1" flipV="1">
            <a:off x="2707962" y="2394438"/>
            <a:ext cx="4113640" cy="1423685"/>
          </a:xfrm>
          <a:prstGeom prst="cloudCallout">
            <a:avLst>
              <a:gd name="adj1" fmla="val -52403"/>
              <a:gd name="adj2" fmla="val -6969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074205" y="2580999"/>
            <a:ext cx="3457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omic Sans MS" pitchFamily="66" charset="0"/>
              </a:rPr>
              <a:t>Class width (h) is found by subtracting two consecutive lower limits or two consecutive upper limits</a:t>
            </a:r>
          </a:p>
        </p:txBody>
      </p:sp>
      <p:sp>
        <p:nvSpPr>
          <p:cNvPr id="160" name="Cloud 159"/>
          <p:cNvSpPr/>
          <p:nvPr/>
        </p:nvSpPr>
        <p:spPr bwMode="auto">
          <a:xfrm rot="10800000" flipH="1" flipV="1">
            <a:off x="4278931" y="2269200"/>
            <a:ext cx="3393351" cy="11510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341570" y="2522649"/>
            <a:ext cx="339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For finding mode classes must be continuous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030217" y="3705824"/>
            <a:ext cx="372218" cy="27699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200" kern="0" dirty="0" smtClean="0">
                <a:solidFill>
                  <a:prstClr val="black"/>
                </a:solidFill>
                <a:sym typeface="Symbol"/>
              </a:rPr>
              <a:t>4.7</a:t>
            </a:r>
            <a:endParaRPr lang="en-US" sz="1200" kern="0" dirty="0" smtClean="0">
              <a:solidFill>
                <a:prstClr val="black"/>
              </a:solidFill>
            </a:endParaRPr>
          </a:p>
        </p:txBody>
      </p:sp>
      <p:sp>
        <p:nvSpPr>
          <p:cNvPr id="177" name="Cloud Callout 176"/>
          <p:cNvSpPr/>
          <p:nvPr/>
        </p:nvSpPr>
        <p:spPr bwMode="auto">
          <a:xfrm rot="10800000" flipH="1" flipV="1">
            <a:off x="4231050" y="3406220"/>
            <a:ext cx="3790098" cy="1499093"/>
          </a:xfrm>
          <a:prstGeom prst="cloudCallout">
            <a:avLst>
              <a:gd name="adj1" fmla="val -62061"/>
              <a:gd name="adj2" fmla="val -35851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309848" y="3724181"/>
            <a:ext cx="37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Preceeding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the Modal class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79" name="Cloud Callout 178"/>
          <p:cNvSpPr/>
          <p:nvPr/>
        </p:nvSpPr>
        <p:spPr bwMode="auto">
          <a:xfrm rot="10800000" flipH="1" flipV="1">
            <a:off x="4444626" y="3461716"/>
            <a:ext cx="3861118" cy="1185597"/>
          </a:xfrm>
          <a:prstGeom prst="cloudCallout">
            <a:avLst>
              <a:gd name="adj1" fmla="val -69426"/>
              <a:gd name="adj2" fmla="val 10207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515824" y="3730149"/>
            <a:ext cx="37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succeeding the Modal class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70" name="Cloud Callout 169"/>
          <p:cNvSpPr/>
          <p:nvPr/>
        </p:nvSpPr>
        <p:spPr bwMode="auto">
          <a:xfrm rot="10800000" flipH="1" flipV="1">
            <a:off x="4389949" y="3200821"/>
            <a:ext cx="2642905" cy="1209027"/>
          </a:xfrm>
          <a:prstGeom prst="cloudCallout">
            <a:avLst>
              <a:gd name="adj1" fmla="val -75439"/>
              <a:gd name="adj2" fmla="val -6308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597690" y="3289911"/>
            <a:ext cx="229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What is the Maximum frequency?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092280" y="-596602"/>
            <a:ext cx="2016225" cy="3385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14.2 – Q.6</a:t>
            </a:r>
            <a:endParaRPr lang="en-US" sz="16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27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500"/>
                            </p:stCondLst>
                            <p:childTnLst>
                              <p:par>
                                <p:cTn id="1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000"/>
                            </p:stCondLst>
                            <p:childTnLst>
                              <p:par>
                                <p:cTn id="1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62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2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500"/>
                            </p:stCondLst>
                            <p:childTnLst>
                              <p:par>
                                <p:cTn id="2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1000"/>
                            </p:stCondLst>
                            <p:childTnLst>
                              <p:par>
                                <p:cTn id="7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00"/>
                            </p:stCondLst>
                            <p:childTnLst>
                              <p:par>
                                <p:cTn id="8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244" grpId="1" animBg="1"/>
      <p:bldP spid="237" grpId="0" animBg="1"/>
      <p:bldP spid="237" grpId="1" animBg="1"/>
      <p:bldP spid="243" grpId="0" animBg="1"/>
      <p:bldP spid="243" grpId="1" animBg="1"/>
      <p:bldP spid="235" grpId="0" animBg="1"/>
      <p:bldP spid="235" grpId="1" animBg="1"/>
      <p:bldP spid="236" grpId="0" animBg="1"/>
      <p:bldP spid="236" grpId="1" animBg="1"/>
      <p:bldP spid="231" grpId="0" animBg="1"/>
      <p:bldP spid="231" grpId="1" animBg="1"/>
      <p:bldP spid="234" grpId="0" animBg="1"/>
      <p:bldP spid="234" grpId="1" animBg="1"/>
      <p:bldP spid="134" grpId="0" animBg="1"/>
      <p:bldP spid="134" grpId="1" animBg="1"/>
      <p:bldP spid="140" grpId="0" animBg="1"/>
      <p:bldP spid="140" grpId="1" animBg="1"/>
      <p:bldP spid="132" grpId="0" animBg="1"/>
      <p:bldP spid="132" grpId="1" animBg="1"/>
      <p:bldP spid="133" grpId="0" animBg="1"/>
      <p:bldP spid="133" grpId="1" animBg="1"/>
      <p:bldP spid="130" grpId="0" animBg="1"/>
      <p:bldP spid="130" grpId="1" animBg="1"/>
      <p:bldP spid="131" grpId="0" animBg="1"/>
      <p:bldP spid="131" grpId="1" animBg="1"/>
      <p:bldP spid="128" grpId="0" animBg="1"/>
      <p:bldP spid="128" grpId="1" animBg="1"/>
      <p:bldP spid="129" grpId="0" animBg="1"/>
      <p:bldP spid="129" grpId="1" animBg="1"/>
      <p:bldP spid="127" grpId="0" animBg="1"/>
      <p:bldP spid="233" grpId="0"/>
      <p:bldP spid="238" grpId="0"/>
      <p:bldP spid="135" grpId="0" animBg="1"/>
      <p:bldP spid="135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 animBg="1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 animBg="1"/>
      <p:bldP spid="153" grpId="1" animBg="1"/>
      <p:bldP spid="154" grpId="0"/>
      <p:bldP spid="155" grpId="0"/>
      <p:bldP spid="156" grpId="0"/>
      <p:bldP spid="157" grpId="0"/>
      <p:bldP spid="158" grpId="0"/>
      <p:bldP spid="159" grpId="0"/>
      <p:bldP spid="162" grpId="0"/>
      <p:bldP spid="163" grpId="0" animBg="1"/>
      <p:bldP spid="163" grpId="1" animBg="1"/>
      <p:bldP spid="166" grpId="0"/>
      <p:bldP spid="167" grpId="0"/>
      <p:bldP spid="168" grpId="0"/>
      <p:bldP spid="169" grpId="0"/>
      <p:bldP spid="172" grpId="0" animBg="1"/>
      <p:bldP spid="172" grpId="1" animBg="1"/>
      <p:bldP spid="172" grpId="2" animBg="1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 animBg="1"/>
      <p:bldP spid="203" grpId="0"/>
      <p:bldP spid="204" grpId="0" animBg="1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 animBg="1"/>
      <p:bldP spid="218" grpId="0"/>
      <p:bldP spid="219" grpId="0" animBg="1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9" grpId="0"/>
      <p:bldP spid="240" grpId="0"/>
      <p:bldP spid="241" grpId="0"/>
      <p:bldP spid="242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8" grpId="0"/>
      <p:bldP spid="258" grpId="1"/>
      <p:bldP spid="259" grpId="0"/>
      <p:bldP spid="259" grpId="1"/>
      <p:bldP spid="260" grpId="0" animBg="1"/>
      <p:bldP spid="260" grpId="1" animBg="1"/>
      <p:bldP spid="261" grpId="0" animBg="1"/>
      <p:bldP spid="261" grpId="1" animBg="1"/>
      <p:bldP spid="262" grpId="0"/>
      <p:bldP spid="262" grpId="1"/>
      <p:bldP spid="164" grpId="0" animBg="1"/>
      <p:bldP spid="164" grpId="1" animBg="1"/>
      <p:bldP spid="165" grpId="0"/>
      <p:bldP spid="165" grpId="1"/>
      <p:bldP spid="160" grpId="0" animBg="1"/>
      <p:bldP spid="160" grpId="1" animBg="1"/>
      <p:bldP spid="161" grpId="0"/>
      <p:bldP spid="161" grpId="1"/>
      <p:bldP spid="272" grpId="0"/>
      <p:bldP spid="177" grpId="0" animBg="1"/>
      <p:bldP spid="177" grpId="1" animBg="1"/>
      <p:bldP spid="178" grpId="0"/>
      <p:bldP spid="178" grpId="1"/>
      <p:bldP spid="179" grpId="0" animBg="1"/>
      <p:bldP spid="179" grpId="1" animBg="1"/>
      <p:bldP spid="180" grpId="0"/>
      <p:bldP spid="180" grpId="1"/>
      <p:bldP spid="170" grpId="0" animBg="1"/>
      <p:bldP spid="170" grpId="1" animBg="1"/>
      <p:bldP spid="171" grpId="0"/>
      <p:bldP spid="171" grpId="1"/>
      <p:bldP spid="2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6afe9f3f289e4685d8755aabcf4281eb168f6e"/>
</p:tagLst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1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34120</TotalTime>
  <Words>2863</Words>
  <Application>Microsoft Office PowerPoint</Application>
  <PresentationFormat>On-screen Show (16:9)</PresentationFormat>
  <Paragraphs>1130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AkrutiDevNatraj</vt:lpstr>
      <vt:lpstr>AkrutiDevShruti</vt:lpstr>
      <vt:lpstr>Arial</vt:lpstr>
      <vt:lpstr>Book Antiqua</vt:lpstr>
      <vt:lpstr>Bookman Old Style</vt:lpstr>
      <vt:lpstr>Calibri</vt:lpstr>
      <vt:lpstr>Cambria Math</vt:lpstr>
      <vt:lpstr>Comic Sans MS</vt:lpstr>
      <vt:lpstr>Gill Sans MT</vt:lpstr>
      <vt:lpstr>Kozuka Gothic Std B</vt:lpstr>
      <vt:lpstr>MV Boli</vt:lpstr>
      <vt:lpstr>Rockwell</vt:lpstr>
      <vt:lpstr>Sylfaen</vt:lpstr>
      <vt:lpstr>Symbol</vt:lpstr>
      <vt:lpstr>Wingdings 2</vt:lpstr>
      <vt:lpstr>Custom Design</vt:lpstr>
      <vt:lpstr>1_Custom Design</vt:lpstr>
      <vt:lpstr>2_Custom Design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T.S BORA</cp:lastModifiedBy>
  <cp:revision>5177</cp:revision>
  <dcterms:created xsi:type="dcterms:W3CDTF">2013-09-18T07:07:36Z</dcterms:created>
  <dcterms:modified xsi:type="dcterms:W3CDTF">2022-04-23T05:21:13Z</dcterms:modified>
</cp:coreProperties>
</file>