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99" r:id="rId2"/>
    <p:sldId id="793" r:id="rId3"/>
    <p:sldId id="794" r:id="rId4"/>
    <p:sldId id="795" r:id="rId5"/>
    <p:sldId id="796" r:id="rId6"/>
    <p:sldId id="797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FFFF"/>
    <a:srgbClr val="F99449"/>
    <a:srgbClr val="002060"/>
    <a:srgbClr val="006020"/>
    <a:srgbClr val="005C24"/>
    <a:srgbClr val="FFC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737" autoAdjust="0"/>
  </p:normalViewPr>
  <p:slideViewPr>
    <p:cSldViewPr>
      <p:cViewPr varScale="1">
        <p:scale>
          <a:sx n="145" d="100"/>
          <a:sy n="145" d="100"/>
        </p:scale>
        <p:origin x="5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4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8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4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4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1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 smtClean="0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0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712" r:id="rId19"/>
    <p:sldLayoutId id="2147483784" r:id="rId20"/>
    <p:sldLayoutId id="2147483787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16.jpe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03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jpe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jpg"/><Relationship Id="rId18" Type="http://schemas.openxmlformats.org/officeDocument/2006/relationships/image" Target="../media/image66.png"/><Relationship Id="rId3" Type="http://schemas.openxmlformats.org/officeDocument/2006/relationships/image" Target="../media/image4.png"/><Relationship Id="rId21" Type="http://schemas.openxmlformats.org/officeDocument/2006/relationships/image" Target="../media/image69.png"/><Relationship Id="rId7" Type="http://schemas.openxmlformats.org/officeDocument/2006/relationships/image" Target="../media/image7.png"/><Relationship Id="rId12" Type="http://schemas.microsoft.com/office/2007/relationships/hdphoto" Target="../media/hdphoto4.wdp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19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Lecture_02</a:t>
            </a:r>
          </a:p>
        </p:txBody>
      </p:sp>
    </p:spTree>
    <p:extLst>
      <p:ext uri="{BB962C8B-B14F-4D97-AF65-F5344CB8AC3E}">
        <p14:creationId xmlns:p14="http://schemas.microsoft.com/office/powerpoint/2010/main" val="2957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084168" y="2293759"/>
            <a:ext cx="753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170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4089584" y="1561196"/>
            <a:ext cx="278667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flipH="1" flipV="1">
            <a:off x="2549954" y="1311406"/>
            <a:ext cx="398465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152400" y="2038102"/>
            <a:ext cx="8229600" cy="113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700" b="1" dirty="0" smtClean="0">
                <a:latin typeface="Bookman Old Style" pitchFamily="18" charset="0"/>
              </a:rPr>
              <a:t>	</a:t>
            </a:r>
            <a:r>
              <a:rPr lang="en-US" sz="1700" b="1" dirty="0">
                <a:latin typeface="Bookman Old Style" pitchFamily="18" charset="0"/>
              </a:rPr>
              <a:t>	</a:t>
            </a:r>
            <a:r>
              <a:rPr lang="en-US" sz="1600" dirty="0" smtClean="0">
                <a:latin typeface="Bookman Old Style" pitchFamily="18" charset="0"/>
              </a:rPr>
              <a:t>(ii)  	Let B be the event that it is not a Rs. 5 coin     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600" dirty="0">
                <a:latin typeface="Bookman Old Style" pitchFamily="18" charset="0"/>
              </a:rPr>
              <a:t>		</a:t>
            </a:r>
            <a:r>
              <a:rPr lang="en-US" sz="1600" dirty="0" smtClean="0">
                <a:latin typeface="Bookman Old Style" pitchFamily="18" charset="0"/>
              </a:rPr>
              <a:t>      </a:t>
            </a:r>
            <a:r>
              <a:rPr lang="en-US" sz="1600" dirty="0" smtClean="0">
                <a:latin typeface="Symbol" pitchFamily="18" charset="2"/>
              </a:rPr>
              <a:t>\    </a:t>
            </a:r>
            <a:r>
              <a:rPr lang="en-US" sz="1600" dirty="0" smtClean="0">
                <a:latin typeface="Bookman Old Style" pitchFamily="18" charset="0"/>
              </a:rPr>
              <a:t>No</a:t>
            </a:r>
            <a:r>
              <a:rPr lang="en-US" sz="1600" dirty="0">
                <a:latin typeface="Bookman Old Style" pitchFamily="18" charset="0"/>
              </a:rPr>
              <a:t>. of outcomes </a:t>
            </a:r>
            <a:r>
              <a:rPr lang="en-US" sz="1600" dirty="0" smtClean="0">
                <a:latin typeface="Bookman Old Style" pitchFamily="18" charset="0"/>
              </a:rPr>
              <a:t>favorable </a:t>
            </a:r>
            <a:r>
              <a:rPr lang="en-US" sz="1600" dirty="0">
                <a:latin typeface="Bookman Old Style" pitchFamily="18" charset="0"/>
              </a:rPr>
              <a:t>to </a:t>
            </a:r>
            <a:r>
              <a:rPr lang="en-US" sz="1600" dirty="0" smtClean="0">
                <a:latin typeface="Bookman Old Style" pitchFamily="18" charset="0"/>
              </a:rPr>
              <a:t>B  </a:t>
            </a:r>
            <a:r>
              <a:rPr lang="en-US" sz="1600" dirty="0">
                <a:latin typeface="Bookman Old Style" pitchFamily="18" charset="0"/>
              </a:rPr>
              <a:t>=</a:t>
            </a:r>
          </a:p>
          <a:p>
            <a:pPr marL="655638" indent="-655638" algn="just">
              <a:spcBef>
                <a:spcPts val="2000"/>
              </a:spcBef>
              <a:tabLst>
                <a:tab pos="342900" algn="ctr"/>
                <a:tab pos="1371600" algn="l"/>
              </a:tabLst>
            </a:pPr>
            <a:r>
              <a:rPr lang="en-US" sz="1600" dirty="0">
                <a:latin typeface="Bookman Old Style" pitchFamily="18" charset="0"/>
              </a:rPr>
              <a:t>		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1308" y="2293759"/>
            <a:ext cx="1580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100 + 50 + 20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08359"/>
            <a:ext cx="71628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piggy bank contains hundred 50p coins, fifty Re 1 coins, twenty Rs 2 coins and ten Rs 5 coins. If it is equally likely that one of the coins will fall out when the bank is turned upside down, what is the probability that the coin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will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a 50 p coin ? 	(ii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will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not be a Rs 5 coin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Bookman Old Style" pitchFamily="18" charset="0"/>
              </a:rPr>
              <a:t>		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1067" y="1732038"/>
            <a:ext cx="6110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Sol.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5049888" y="3545601"/>
            <a:ext cx="2798857" cy="112239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Not a 5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. coin means it will be either 50p or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. 1 or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 Diagonal Corner Rectangle 12"/>
              <p:cNvSpPr/>
              <p:nvPr/>
            </p:nvSpPr>
            <p:spPr>
              <a:xfrm>
                <a:off x="4469097" y="3563153"/>
                <a:ext cx="3960440" cy="845582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 (B) </a:t>
                </a:r>
                <a:r>
                  <a:rPr lang="en-US" sz="20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𝐟𝐚𝐯𝐨𝐮𝐫𝐚𝐛𝐥𝐞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𝐨𝐮𝐭𝐨𝐦𝐞𝐬</m:t>
                        </m:r>
                      </m:num>
                      <m:den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𝐩𝐨𝐬𝐬𝐢𝐛𝐥𝐞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𝐨𝐮𝐭𝐜𝐨𝐦𝐞𝐬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3" name="Round Diagonal Corner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97" y="3563153"/>
                <a:ext cx="3960440" cy="845582"/>
              </a:xfrm>
              <a:prstGeom prst="round2Diag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433679" y="2750926"/>
            <a:ext cx="2120684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schemeClr val="tx1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(B) =</a:t>
            </a:r>
            <a:endParaRPr lang="en-US" sz="1600" b="1" dirty="0">
              <a:solidFill>
                <a:schemeClr val="tx1"/>
              </a:solidFill>
              <a:latin typeface="Symbol" pitchFamily="18" charset="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40428" y="3134766"/>
            <a:ext cx="421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434501" y="280070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01" y="2800709"/>
                <a:ext cx="6154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34501" y="313026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01" y="3130269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39907" y="2936132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907" y="2936132"/>
                <a:ext cx="287088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206354" y="3134766"/>
            <a:ext cx="261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20496" y="280070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96" y="2800709"/>
                <a:ext cx="61540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20496" y="313026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96" y="3130269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833210" y="2664060"/>
            <a:ext cx="4388154" cy="829818"/>
            <a:chOff x="1191958" y="4083917"/>
            <a:chExt cx="4388154" cy="829818"/>
          </a:xfrm>
        </p:grpSpPr>
        <p:sp>
          <p:nvSpPr>
            <p:cNvPr id="22" name="Rounded Rectangle 21"/>
            <p:cNvSpPr/>
            <p:nvPr/>
          </p:nvSpPr>
          <p:spPr>
            <a:xfrm>
              <a:off x="1191958" y="4083917"/>
              <a:ext cx="3185680" cy="82981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marL="884238" indent="-884238" algn="just">
                <a:tabLst>
                  <a:tab pos="457200" algn="ctr"/>
                  <a:tab pos="2462213" algn="r"/>
                  <a:tab pos="2743200" algn="ctr"/>
                  <a:tab pos="3082925" algn="l"/>
                </a:tabLst>
              </a:pP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97385" y="4204724"/>
              <a:ext cx="4382727" cy="588203"/>
              <a:chOff x="729605" y="3495715"/>
              <a:chExt cx="4382727" cy="58820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29605" y="3495715"/>
                <a:ext cx="4382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8138" lvl="0" indent="-338138" algn="just">
                  <a:tabLst>
                    <a:tab pos="342900" algn="ctr"/>
                    <a:tab pos="1371600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Total no. of. possible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outcomes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31193" y="3729975"/>
                <a:ext cx="3197715" cy="353943"/>
                <a:chOff x="875524" y="2800350"/>
                <a:chExt cx="3197715" cy="35394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875524" y="2800350"/>
                  <a:ext cx="788999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</a:rPr>
                    <a:t>= 100</a:t>
                  </a:r>
                  <a:endPara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1578693" y="2800350"/>
                  <a:ext cx="654346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50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2147209" y="2800350"/>
                  <a:ext cx="654346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20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Rectangle 28"/>
                <p:cNvSpPr>
                  <a:spLocks noChangeArrowheads="1"/>
                </p:cNvSpPr>
                <p:nvPr/>
              </p:nvSpPr>
              <p:spPr bwMode="auto">
                <a:xfrm>
                  <a:off x="2715725" y="2800350"/>
                  <a:ext cx="654346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10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3284240" y="2800350"/>
                  <a:ext cx="788999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= 180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3484616" y="2800350"/>
                  <a:ext cx="588623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</a:rPr>
                    <a:t>180</a:t>
                  </a:r>
                  <a:endPara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50699" y="3011147"/>
            <a:ext cx="58862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180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8442" y="2296400"/>
            <a:ext cx="56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170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3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719 0.101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45679E-6 L -0.43681 0.0253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0" y="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 animBg="1"/>
      <p:bldP spid="10" grpId="0"/>
      <p:bldP spid="12" grpId="0" animBg="1"/>
      <p:bldP spid="12" grpId="1" animBg="1"/>
      <p:bldP spid="13" grpId="0" animBg="1"/>
      <p:bldP spid="13" grpId="1" animBg="1"/>
      <p:bldP spid="14" grpId="0" animBg="1"/>
      <p:bldP spid="16" grpId="0"/>
      <p:bldP spid="17" grpId="0"/>
      <p:bldP spid="18" grpId="0"/>
      <p:bldP spid="20" grpId="0"/>
      <p:bldP spid="21" grpId="0"/>
      <p:bldP spid="32" grpId="0"/>
      <p:bldP spid="32" grpId="1"/>
      <p:bldP spid="32" grpId="2"/>
      <p:bldP spid="33" grpId="0"/>
      <p:bldP spid="33" grpId="1"/>
      <p:bldP spid="33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884634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Q.18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Discs </a:t>
            </a:r>
          </a:p>
        </p:txBody>
      </p:sp>
    </p:spTree>
    <p:extLst>
      <p:ext uri="{BB962C8B-B14F-4D97-AF65-F5344CB8AC3E}">
        <p14:creationId xmlns:p14="http://schemas.microsoft.com/office/powerpoint/2010/main" val="1800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52450" y="1486900"/>
            <a:ext cx="715260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 flipH="1" flipV="1">
            <a:off x="512294" y="998790"/>
            <a:ext cx="2619546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flipH="1" flipV="1">
            <a:off x="4897511" y="753416"/>
            <a:ext cx="3725986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537" y="453898"/>
            <a:ext cx="83541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  A box contains 90 discs which are numbered from 1 to 90 . If 1 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disc is drawn at random from the box , Find the probability that it bears </a:t>
            </a:r>
          </a:p>
          <a:p>
            <a:pPr marL="400050" indent="-400050">
              <a:buFontTx/>
              <a:buAutoNum type="romanLcParenBoth"/>
            </a:pP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a two digit number (ii) a perfect square number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(iii) a number divisible by 5</a:t>
            </a:r>
            <a:endParaRPr lang="en-US" sz="17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2050" y="1643013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Outcomes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9296" y="164301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5739" y="1643013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1,2,3,……..90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2450" y="1973213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Total number of outcomes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1388" y="201131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7650" y="202298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950" y="2316113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A be the event disc drawn bears a two digit 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8134" y="2697113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666" y="2697113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10,11,12, 13,……………90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450" y="3165981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No. </a:t>
            </a:r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of </a:t>
            </a:r>
            <a:r>
              <a:rPr lang="en-US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 outcomes </a:t>
            </a:r>
            <a:r>
              <a:rPr lang="en-US" dirty="0" smtClean="0">
                <a:solidFill>
                  <a:prstClr val="black"/>
                </a:solidFill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2978" y="3191381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90 - 9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075" y="3639046"/>
            <a:ext cx="8435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P(A) </a:t>
            </a:r>
            <a:r>
              <a:rPr lang="en-US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1224" y="3435846"/>
            <a:ext cx="39999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</a:t>
            </a:r>
            <a:r>
              <a:rPr lang="en-US" dirty="0">
                <a:solidFill>
                  <a:prstClr val="black"/>
                </a:solidFill>
              </a:rPr>
              <a:t>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1814" y="3857347"/>
            <a:ext cx="3482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</a:t>
            </a:r>
            <a:r>
              <a:rPr lang="en-US" dirty="0">
                <a:solidFill>
                  <a:prstClr val="black"/>
                </a:solidFill>
              </a:rPr>
              <a:t>all possible outcomes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712595" y="3842147"/>
            <a:ext cx="384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7" y="1786536"/>
            <a:ext cx="1493118" cy="142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66" y="1813478"/>
            <a:ext cx="1493118" cy="1420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66" y="1813478"/>
            <a:ext cx="1493118" cy="1420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14" y="1813478"/>
            <a:ext cx="1493118" cy="142085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62049" y="2209982"/>
            <a:ext cx="533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90849" y="2209982"/>
            <a:ext cx="533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Arial Black" pitchFamily="34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43449" y="2209982"/>
            <a:ext cx="533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Arial Black" pitchFamily="34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45821" y="2209982"/>
            <a:ext cx="533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Arial Black" pitchFamily="34" charset="0"/>
              </a:rPr>
              <a:t>90</a:t>
            </a:r>
            <a:endParaRPr lang="en-US" sz="16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2390" y="2209982"/>
            <a:ext cx="8382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………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2349299" y="3673207"/>
            <a:ext cx="3765750" cy="79813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Total no. of outcome – </a:t>
            </a:r>
          </a:p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No. of outcomes in single digit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14735" y="3191381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81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3358" y="4168998"/>
            <a:ext cx="2034480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P(A) 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1160" y="4194877"/>
                <a:ext cx="1406155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𝟖𝟏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𝟗𝟎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60" y="4194877"/>
                <a:ext cx="1406155" cy="5599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65445" y="4194877"/>
                <a:ext cx="1617046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45" y="4194877"/>
                <a:ext cx="1617046" cy="5549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8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8" grpId="0" animBg="1"/>
      <p:bldP spid="34" grpId="0" animBg="1"/>
      <p:bldP spid="4" grpId="0"/>
      <p:bldP spid="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7" grpId="0"/>
      <p:bldP spid="28" grpId="0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33" grpId="0" animBg="1"/>
      <p:bldP spid="33" grpId="1" animBg="1"/>
      <p:bldP spid="35" grpId="0"/>
      <p:bldP spid="36" grpId="0" animBg="1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 flipH="1" flipV="1">
            <a:off x="3410753" y="1018756"/>
            <a:ext cx="2795129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2526" y="1486900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(ii)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 perfect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square number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5789" y="1770370"/>
            <a:ext cx="715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B be the event disc drawn bears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 perfect square number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5789" y="1995686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to B are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789" y="2558555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No. of all possible outcomes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0989" y="2583955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90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789" y="3123034"/>
            <a:ext cx="8435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P(B) </a:t>
            </a:r>
            <a:r>
              <a:rPr lang="en-US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6938" y="2919834"/>
            <a:ext cx="36832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</a:t>
            </a:r>
            <a:r>
              <a:rPr lang="en-US" dirty="0">
                <a:solidFill>
                  <a:prstClr val="black"/>
                </a:solidFill>
              </a:rPr>
              <a:t>outcomes favorable to </a:t>
            </a:r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7528" y="3286356"/>
            <a:ext cx="3482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</a:t>
            </a:r>
            <a:r>
              <a:rPr lang="en-US" dirty="0">
                <a:solidFill>
                  <a:prstClr val="black"/>
                </a:solidFill>
              </a:rPr>
              <a:t>all possible outcomes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58309" y="3288035"/>
            <a:ext cx="384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5789" y="3629630"/>
            <a:ext cx="8435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P(B) </a:t>
            </a:r>
            <a:r>
              <a:rPr lang="en-US" dirty="0">
                <a:solidFill>
                  <a:prstClr val="black"/>
                </a:solidFill>
              </a:rPr>
              <a:t>=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60051"/>
              </p:ext>
            </p:extLst>
          </p:nvPr>
        </p:nvGraphicFramePr>
        <p:xfrm>
          <a:off x="2149089" y="3567162"/>
          <a:ext cx="31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317362" imgH="507780" progId="">
                  <p:embed/>
                </p:oleObj>
              </mc:Choice>
              <mc:Fallback>
                <p:oleObj name="Equation" r:id="rId4" imgW="317362" imgH="5077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089" y="3567162"/>
                        <a:ext cx="31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4587240" y="199568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8883" y="199568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24205" y="199568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9,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2939" y="199568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16,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1745" y="1995686"/>
            <a:ext cx="57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25,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38677" y="1995686"/>
            <a:ext cx="57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36,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01503" y="1995686"/>
            <a:ext cx="57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49,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64329" y="1995686"/>
            <a:ext cx="57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64,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7152" y="1995686"/>
            <a:ext cx="57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81.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33400" y="1486900"/>
            <a:ext cx="715260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874289" y="4155926"/>
            <a:ext cx="1490641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</a:rPr>
              <a:t>P(B) =</a:t>
            </a: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/>
              <p:cNvSpPr/>
              <p:nvPr/>
            </p:nvSpPr>
            <p:spPr>
              <a:xfrm>
                <a:off x="1475656" y="4200659"/>
                <a:ext cx="1406155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8" name="Rectangle 4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00659"/>
                <a:ext cx="1406155" cy="5599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87624" y="2299971"/>
            <a:ext cx="3740242" cy="2520189"/>
            <a:chOff x="1187624" y="2370012"/>
            <a:chExt cx="3740242" cy="2520189"/>
          </a:xfrm>
        </p:grpSpPr>
        <p:sp>
          <p:nvSpPr>
            <p:cNvPr id="315" name="Rectangle 314"/>
            <p:cNvSpPr/>
            <p:nvPr/>
          </p:nvSpPr>
          <p:spPr>
            <a:xfrm>
              <a:off x="1187624" y="2390162"/>
              <a:ext cx="3691007" cy="2500039"/>
            </a:xfrm>
            <a:prstGeom prst="rect">
              <a:avLst/>
            </a:prstGeom>
            <a:solidFill>
              <a:srgbClr val="660033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ysClr val="window" lastClr="FFFFFF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660046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020835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742413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103202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463991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24780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204405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564357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924309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284261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644213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364117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724069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084022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04405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564357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924309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284261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004165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364117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724069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084022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204405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564357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924309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284261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644213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3364117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724069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084022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204405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564357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924309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2284261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644213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3004165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364117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3724069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204405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64357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924309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2284261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2644213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3004165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364117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24069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4084022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1204405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564357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924309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2644213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004165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3364117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3724069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4084022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1204405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1564357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1924309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284261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2644213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004165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3364117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724069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084022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564357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1924309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2284261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2644213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004165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3364117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3724069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084022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481005" y="2373536"/>
              <a:ext cx="446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481005" y="265053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481005" y="293194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4481005" y="320894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481005" y="34859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4481005" y="37629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4481005" y="40399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481005" y="43169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4481005" y="4596576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90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97582" y="2373536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82391" y="2373982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1080" y="2370012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04240" y="2650029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44200" y="2930918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25,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01859" y="3210436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84360" y="3484975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83619" y="4039940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04040" y="4596626"/>
              <a:ext cx="490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299257" y="2303495"/>
            <a:ext cx="3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1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2381624" y="2303495"/>
            <a:ext cx="3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4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80810" y="2303495"/>
            <a:ext cx="3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9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004165" y="2580494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16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2644213" y="2861904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25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004165" y="3138903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36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084022" y="3415902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49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284261" y="3969900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64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1204405" y="4526535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81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 flipH="1" flipV="1">
            <a:off x="4895358" y="753416"/>
            <a:ext cx="3749040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9487" y="453898"/>
            <a:ext cx="83541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  A box contains 90 discs which are numbered from 1 to 90 . If 1 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disc is drawn at random from the box , Find the probability that it bears </a:t>
            </a:r>
          </a:p>
          <a:p>
            <a:pPr marL="400050" indent="-400050">
              <a:buFontTx/>
              <a:buAutoNum type="romanLcParenBoth"/>
            </a:pP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a two digit number (ii) a perfect square number 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(iii) a number divisible by 5</a:t>
            </a:r>
            <a:endParaRPr lang="en-US" sz="17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76809" y="2283718"/>
            <a:ext cx="41761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</a:t>
            </a:r>
            <a:r>
              <a:rPr lang="en-US" dirty="0">
                <a:solidFill>
                  <a:prstClr val="black"/>
                </a:solidFill>
              </a:rPr>
              <a:t>outcomes favorable </a:t>
            </a:r>
            <a:r>
              <a:rPr lang="en-US" dirty="0" smtClean="0">
                <a:solidFill>
                  <a:prstClr val="black"/>
                </a:solidFill>
              </a:rPr>
              <a:t>to B = 9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4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07" grpId="0" animBg="1"/>
      <p:bldP spid="408" grpId="0"/>
      <p:bldP spid="316" grpId="0"/>
      <p:bldP spid="316" grpId="1"/>
      <p:bldP spid="319" grpId="0"/>
      <p:bldP spid="319" grpId="1"/>
      <p:bldP spid="324" grpId="0"/>
      <p:bldP spid="324" grpId="1"/>
      <p:bldP spid="330" grpId="0"/>
      <p:bldP spid="330" grpId="1"/>
      <p:bldP spid="338" grpId="0"/>
      <p:bldP spid="338" grpId="1"/>
      <p:bldP spid="348" grpId="0"/>
      <p:bldP spid="348" grpId="1"/>
      <p:bldP spid="360" grpId="0"/>
      <p:bldP spid="360" grpId="1"/>
      <p:bldP spid="373" grpId="0"/>
      <p:bldP spid="373" grpId="1"/>
      <p:bldP spid="388" grpId="0"/>
      <p:bldP spid="388" grpId="1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 flipH="1" flipV="1">
            <a:off x="892927" y="1272880"/>
            <a:ext cx="2690464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515" y="1488038"/>
            <a:ext cx="3542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(iii) A number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divisible by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16" y="1697321"/>
            <a:ext cx="713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C be the event disc drawn bears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number divisible by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16" y="1906604"/>
            <a:ext cx="3236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to C are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516" y="2571750"/>
            <a:ext cx="350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No. of all possible outcomes </a:t>
            </a:r>
            <a:r>
              <a:rPr lang="en-US" sz="1600" dirty="0" smtClean="0">
                <a:solidFill>
                  <a:prstClr val="black"/>
                </a:solidFill>
              </a:rPr>
              <a:t>= 90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0432" y="2405787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=18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516" y="2923599"/>
            <a:ext cx="84350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P(C) </a:t>
            </a:r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9418" y="2784877"/>
            <a:ext cx="36832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No. </a:t>
            </a:r>
            <a:r>
              <a:rPr lang="en-US" sz="1600" dirty="0">
                <a:solidFill>
                  <a:prstClr val="black"/>
                </a:solidFill>
              </a:rPr>
              <a:t>of outcomes favorable to </a:t>
            </a:r>
            <a:r>
              <a:rPr lang="en-US" sz="1600" dirty="0" smtClean="0">
                <a:solidFill>
                  <a:prstClr val="black"/>
                </a:solidFill>
              </a:rPr>
              <a:t>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4392" y="3122850"/>
            <a:ext cx="308789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No. </a:t>
            </a:r>
            <a:r>
              <a:rPr lang="en-US" sz="1600" dirty="0">
                <a:solidFill>
                  <a:prstClr val="black"/>
                </a:solidFill>
              </a:rPr>
              <a:t>of all possible outcomes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029418" y="3123140"/>
            <a:ext cx="318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516" y="3627872"/>
            <a:ext cx="84350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P(C) </a:t>
            </a:r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921694"/>
              </p:ext>
            </p:extLst>
          </p:nvPr>
        </p:nvGraphicFramePr>
        <p:xfrm>
          <a:off x="2042615" y="3565404"/>
          <a:ext cx="317021" cy="50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317362" imgH="507780" progId="">
                  <p:embed/>
                </p:oleObj>
              </mc:Choice>
              <mc:Fallback>
                <p:oleObj name="Equation" r:id="rId4" imgW="317362" imgH="5077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615" y="3565404"/>
                        <a:ext cx="317021" cy="507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187624" y="2139334"/>
            <a:ext cx="626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231" y="2139334"/>
            <a:ext cx="78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4688" y="2139334"/>
            <a:ext cx="78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906" y="2139334"/>
            <a:ext cx="78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7623" y="2139334"/>
            <a:ext cx="556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4596" y="2139334"/>
            <a:ext cx="556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63304" y="2139334"/>
            <a:ext cx="556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6204" y="2139334"/>
            <a:ext cx="556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02052" y="2139334"/>
            <a:ext cx="556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72079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50707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15096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9091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606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1138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0161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80,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38776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85,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17866" y="2139334"/>
            <a:ext cx="576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90.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40032" y="4221986"/>
            <a:ext cx="1398127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P(C) 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781283" y="4242845"/>
                <a:ext cx="544000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83" y="4242845"/>
                <a:ext cx="544000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/>
          <p:cNvSpPr/>
          <p:nvPr/>
        </p:nvSpPr>
        <p:spPr>
          <a:xfrm flipH="1" flipV="1">
            <a:off x="4907489" y="753416"/>
            <a:ext cx="3725986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9487" y="453898"/>
            <a:ext cx="83541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 .  A box contains 90 discs which are numbered from 1 to 90 . If 1 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disc is drawn at random from the box , Find the probability that it bears </a:t>
            </a:r>
          </a:p>
          <a:p>
            <a:pPr marL="400050" indent="-400050">
              <a:buFontTx/>
              <a:buAutoNum type="romanLcParenBoth"/>
            </a:pP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a two digit number (ii) a perfect square number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(iii) a number divisible by 5</a:t>
            </a:r>
            <a:endParaRPr lang="en-US" sz="17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533400" y="1467850"/>
            <a:ext cx="659155" cy="338554"/>
          </a:xfrm>
          <a:prstGeom prst="rect">
            <a:avLst/>
          </a:prstGeom>
          <a:ex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87624" y="2404643"/>
            <a:ext cx="3744416" cy="2518255"/>
            <a:chOff x="1187624" y="2451544"/>
            <a:chExt cx="3744416" cy="2518255"/>
          </a:xfrm>
        </p:grpSpPr>
        <p:sp>
          <p:nvSpPr>
            <p:cNvPr id="38" name="Rectangle 37"/>
            <p:cNvSpPr/>
            <p:nvPr/>
          </p:nvSpPr>
          <p:spPr>
            <a:xfrm>
              <a:off x="1187624" y="2469760"/>
              <a:ext cx="3691007" cy="2500039"/>
            </a:xfrm>
            <a:prstGeom prst="rect">
              <a:avLst/>
            </a:prstGeom>
            <a:solidFill>
              <a:srgbClr val="660033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ysClr val="window" lastClr="FFFF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9257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1,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0046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0835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81624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4,</a:t>
              </a:r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03202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63991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24780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0810" y="245313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9,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04405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64357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4309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4261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04165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16,</a:t>
              </a:r>
              <a:endParaRPr lang="en-IN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64117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24069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84022" y="273013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4405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64357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24309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4261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04165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64117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4069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84022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4405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64357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24309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4261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4165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36,</a:t>
              </a:r>
              <a:endParaRPr lang="en-IN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4117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24069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4022" y="3288542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04405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64357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24309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84261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04165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64117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24069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84022" y="356554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49,</a:t>
              </a:r>
              <a:endParaRPr lang="en-IN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04405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64357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24309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84261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04165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4117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24069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84022" y="3842540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04405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64357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24309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84261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64,</a:t>
              </a:r>
              <a:endParaRPr lang="en-IN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04165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364117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24069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84022" y="411953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04405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71,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64357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24309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84261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004165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64117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24069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84022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04405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/>
                <a:t>81,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64357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82,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24309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83,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84261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84,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04165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86,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364117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87,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24069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88,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084022" y="4676174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89,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76684" y="2457896"/>
              <a:ext cx="426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10</a:t>
              </a:r>
              <a:endParaRPr lang="en-IN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481446" y="2724170"/>
              <a:ext cx="426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20</a:t>
              </a:r>
              <a:endParaRPr lang="en-IN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493492" y="3011543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493491" y="3295719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40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493490" y="357989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83963" y="3864071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60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483962" y="4129195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70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493492" y="439653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80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493492" y="4675778"/>
              <a:ext cx="438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90</a:t>
              </a:r>
              <a:endParaRPr lang="en-IN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742650" y="2451544"/>
              <a:ext cx="3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smtClean="0"/>
                <a:t>5,</a:t>
              </a:r>
              <a:endParaRPr lang="en-IN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44451" y="2731561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15,</a:t>
              </a:r>
              <a:endParaRPr lang="en-IN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641733" y="3016341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25,</a:t>
              </a:r>
              <a:endParaRPr lang="en-IN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639015" y="3301121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35,</a:t>
              </a:r>
              <a:endParaRPr lang="en-IN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636297" y="3576375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45,</a:t>
              </a:r>
              <a:endParaRPr lang="en-IN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633579" y="3851629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55,</a:t>
              </a:r>
              <a:endParaRPr lang="en-IN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630861" y="4126883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65,</a:t>
              </a:r>
              <a:endParaRPr lang="en-IN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632906" y="4397374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75,</a:t>
              </a:r>
              <a:endParaRPr lang="en-IN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34951" y="4667865"/>
              <a:ext cx="437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 smtClean="0"/>
                <a:t>85,</a:t>
              </a:r>
              <a:endParaRPr lang="en-IN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742413" y="2411343"/>
            <a:ext cx="3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4213" y="2683232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15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4213" y="2964642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</a:rPr>
              <a:t>25</a:t>
            </a:r>
            <a:r>
              <a:rPr lang="en-US" dirty="0"/>
              <a:t>,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2644213" y="3241641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35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44213" y="3518640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45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44213" y="3795639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55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44213" y="4072638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65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44213" y="4349637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75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44213" y="4629273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85</a:t>
            </a:r>
            <a:r>
              <a:rPr lang="en-US" sz="1200" b="1" kern="0" dirty="0" smtClean="0">
                <a:solidFill>
                  <a:sysClr val="window" lastClr="FFFFFF"/>
                </a:solidFill>
                <a:latin typeface="Bookman Old Style" pitchFamily="18" charset="0"/>
              </a:rPr>
              <a:t>,</a:t>
            </a:r>
            <a:endParaRPr lang="en-IN" sz="1200" b="1" kern="0" dirty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81005" y="2411343"/>
            <a:ext cx="44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10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1005" y="2683232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20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81005" y="2964642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30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81005" y="3241641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40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481005" y="3518640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50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81005" y="3795639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60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81005" y="4072638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70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81005" y="4349637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80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81005" y="4629273"/>
            <a:ext cx="4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90</a:t>
            </a:r>
            <a:endParaRPr lang="en-IN" sz="1200" b="1" kern="0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154" name="Round Diagonal Corner Rectangle 153"/>
          <p:cNvSpPr/>
          <p:nvPr/>
        </p:nvSpPr>
        <p:spPr>
          <a:xfrm>
            <a:off x="4984798" y="2433698"/>
            <a:ext cx="2899570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 number is divisible by 5 means the number is in 5’s table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15616" y="2377212"/>
            <a:ext cx="36832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No. </a:t>
            </a:r>
            <a:r>
              <a:rPr lang="en-US" sz="1600" dirty="0">
                <a:solidFill>
                  <a:prstClr val="black"/>
                </a:solidFill>
              </a:rPr>
              <a:t>of outcomes favorable to </a:t>
            </a:r>
            <a:r>
              <a:rPr lang="en-US" sz="1600" dirty="0" smtClean="0">
                <a:solidFill>
                  <a:prstClr val="black"/>
                </a:solidFill>
              </a:rPr>
              <a:t>C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129" grpId="0" animBg="1"/>
      <p:bldP spid="130" grpId="0"/>
      <p:bldP spid="43" grpId="0"/>
      <p:bldP spid="43" grpId="1"/>
      <p:bldP spid="52" grpId="0"/>
      <p:bldP spid="52" grpId="1"/>
      <p:bldP spid="61" grpId="0"/>
      <p:bldP spid="61" grpId="1"/>
      <p:bldP spid="70" grpId="0"/>
      <p:bldP spid="70" grpId="1"/>
      <p:bldP spid="79" grpId="0"/>
      <p:bldP spid="79" grpId="1"/>
      <p:bldP spid="88" grpId="0"/>
      <p:bldP spid="88" grpId="1"/>
      <p:bldP spid="97" grpId="0"/>
      <p:bldP spid="97" grpId="1"/>
      <p:bldP spid="106" grpId="0"/>
      <p:bldP spid="106" grpId="1"/>
      <p:bldP spid="115" grpId="0"/>
      <p:bldP spid="115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54" grpId="0" animBg="1"/>
      <p:bldP spid="154" grpId="1" animBg="1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028650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Q.6,8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98404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Candies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: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balls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6570820" y="1310037"/>
            <a:ext cx="2061769" cy="2116409"/>
            <a:chOff x="3937367" y="1770266"/>
            <a:chExt cx="1480488" cy="166870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67" y="1968771"/>
              <a:ext cx="1450466" cy="14702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887733" y="1785506"/>
              <a:ext cx="400582" cy="43488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742953" y="1816796"/>
              <a:ext cx="400582" cy="43488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200184" y="1861230"/>
              <a:ext cx="400582" cy="43488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136063" y="1866747"/>
              <a:ext cx="400582" cy="43488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5017273" y="1770266"/>
              <a:ext cx="400582" cy="43488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3954285" y="1865993"/>
              <a:ext cx="400582" cy="43488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057335" y="1871718"/>
              <a:ext cx="400582" cy="43488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292062" y="1854543"/>
              <a:ext cx="400582" cy="43488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r="63589" b="54427"/>
            <a:stretch/>
          </p:blipFill>
          <p:spPr>
            <a:xfrm rot="21540000">
              <a:off x="4538237" y="1860268"/>
              <a:ext cx="400582" cy="434887"/>
            </a:xfrm>
            <a:prstGeom prst="rect">
              <a:avLst/>
            </a:prstGeom>
          </p:spPr>
        </p:pic>
      </p:grpSp>
      <p:sp>
        <p:nvSpPr>
          <p:cNvPr id="44" name="Rounded Rectangle 43"/>
          <p:cNvSpPr/>
          <p:nvPr/>
        </p:nvSpPr>
        <p:spPr>
          <a:xfrm flipH="1" flipV="1">
            <a:off x="987936" y="603398"/>
            <a:ext cx="5379410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 flipV="1">
            <a:off x="1259632" y="1449679"/>
            <a:ext cx="3384376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 flipV="1">
            <a:off x="1344340" y="1718883"/>
            <a:ext cx="3227660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 flipV="1">
            <a:off x="971599" y="1180475"/>
            <a:ext cx="3672408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 flipV="1">
            <a:off x="6304001" y="868323"/>
            <a:ext cx="1509220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 flipV="1">
            <a:off x="5874418" y="2126366"/>
            <a:ext cx="22789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051819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65051"/>
            <a:ext cx="8003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bag contains lemon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flavoured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candies only,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Malini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takes out one candy without looking into the bag. What is the probability that she takes out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an orange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flavoured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candy?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(ii) a lemon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flavoured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candy?</a:t>
            </a:r>
          </a:p>
          <a:p>
            <a:pPr marL="463550" indent="-463550"/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077219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</a:rPr>
              <a:t>Let the number </a:t>
            </a:r>
            <a:r>
              <a:rPr lang="en-US" sz="1600" dirty="0">
                <a:solidFill>
                  <a:prstClr val="black"/>
                </a:solidFill>
              </a:rPr>
              <a:t>of </a:t>
            </a:r>
            <a:r>
              <a:rPr lang="en-US" sz="1600" dirty="0" err="1">
                <a:solidFill>
                  <a:prstClr val="black"/>
                </a:solidFill>
              </a:rPr>
              <a:t>of</a:t>
            </a:r>
            <a:r>
              <a:rPr lang="en-US" sz="1600" dirty="0">
                <a:solidFill>
                  <a:prstClr val="black"/>
                </a:solidFill>
              </a:rPr>
              <a:t> lemon </a:t>
            </a:r>
            <a:r>
              <a:rPr lang="en-US" sz="1600" dirty="0" err="1">
                <a:solidFill>
                  <a:prstClr val="black"/>
                </a:solidFill>
              </a:rPr>
              <a:t>flavoured</a:t>
            </a:r>
            <a:r>
              <a:rPr lang="en-US" sz="1600" dirty="0">
                <a:solidFill>
                  <a:prstClr val="black"/>
                </a:solidFill>
              </a:rPr>
              <a:t> candies be x.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333289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Total number of possible outcomes =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589359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Let A be event that the candy taken out is orange </a:t>
            </a:r>
            <a:r>
              <a:rPr lang="en-US" sz="1600" dirty="0" err="1" smtClean="0">
                <a:solidFill>
                  <a:prstClr val="black"/>
                </a:solidFill>
                <a:sym typeface="Symbol"/>
              </a:rPr>
              <a:t>flavoured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 candy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053551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Numbers of outcomes </a:t>
            </a:r>
            <a:r>
              <a:rPr lang="en-US" sz="1600" dirty="0" err="1" smtClean="0">
                <a:solidFill>
                  <a:prstClr val="black"/>
                </a:solidFill>
                <a:sym typeface="Symbol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 to A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5023" y="3328971"/>
            <a:ext cx="2048676" cy="4684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(A)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36372" y="3556491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30445" y="328057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3280576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085076" y="3506563"/>
            <a:ext cx="287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35851" y="3405544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51" y="3405544"/>
                <a:ext cx="287088" cy="3077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16440" y="3405543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40" y="3405543"/>
                <a:ext cx="61540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971600" y="3781637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Let B be the event that the candy taken out is lemon </a:t>
            </a:r>
            <a:r>
              <a:rPr lang="en-US" sz="1600" dirty="0" err="1" smtClean="0">
                <a:solidFill>
                  <a:prstClr val="black"/>
                </a:solidFill>
                <a:sym typeface="Symbol"/>
              </a:rPr>
              <a:t>flavoured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4026236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Numbers of outcomes </a:t>
            </a:r>
            <a:r>
              <a:rPr lang="en-US" sz="1600" dirty="0" err="1" smtClean="0">
                <a:solidFill>
                  <a:prstClr val="black"/>
                </a:solidFill>
                <a:sym typeface="Symbol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 to B =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5023" y="4334050"/>
            <a:ext cx="2048676" cy="4684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036372" y="4578448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30445" y="4261842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261842"/>
                <a:ext cx="61540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30445" y="4533260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i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533260"/>
                <a:ext cx="61540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435851" y="4386810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51" y="4386810"/>
                <a:ext cx="287088" cy="3077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516440" y="4386809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40" y="4386809"/>
                <a:ext cx="61540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 Diagonal Corner Rectangle 25"/>
          <p:cNvSpPr/>
          <p:nvPr/>
        </p:nvSpPr>
        <p:spPr>
          <a:xfrm>
            <a:off x="5263729" y="3387776"/>
            <a:ext cx="2651760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Does the bag contain any orange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flavoured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candy ?</a:t>
            </a:r>
          </a:p>
        </p:txBody>
      </p:sp>
      <p:sp>
        <p:nvSpPr>
          <p:cNvPr id="28" name="Round Diagonal Corner Rectangle 27"/>
          <p:cNvSpPr/>
          <p:nvPr/>
        </p:nvSpPr>
        <p:spPr>
          <a:xfrm>
            <a:off x="6148503" y="3587433"/>
            <a:ext cx="783552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rPr>
              <a:t>NO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5214399" y="3463501"/>
            <a:ext cx="2651760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lemon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flavoured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candies are there ?</a:t>
            </a:r>
          </a:p>
        </p:txBody>
      </p:sp>
    </p:spTree>
    <p:extLst>
      <p:ext uri="{BB962C8B-B14F-4D97-AF65-F5344CB8AC3E}">
        <p14:creationId xmlns:p14="http://schemas.microsoft.com/office/powerpoint/2010/main" val="5490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1" grpId="0" animBg="1"/>
      <p:bldP spid="41" grpId="1" animBg="1"/>
      <p:bldP spid="42" grpId="0" animBg="1"/>
      <p:bldP spid="39" grpId="0" animBg="1"/>
      <p:bldP spid="40" grpId="0" animBg="1"/>
      <p:bldP spid="38" grpId="0" animBg="1"/>
      <p:bldP spid="38" grpId="1" animBg="1"/>
      <p:bldP spid="5" grpId="0"/>
      <p:bldP spid="6" grpId="0"/>
      <p:bldP spid="7" grpId="0"/>
      <p:bldP spid="8" grpId="0"/>
      <p:bldP spid="9" grpId="0"/>
      <p:bldP spid="21" grpId="0" animBg="1"/>
      <p:bldP spid="23" grpId="0"/>
      <p:bldP spid="24" grpId="0"/>
      <p:bldP spid="25" grpId="0"/>
      <p:bldP spid="27" grpId="0"/>
      <p:bldP spid="29" grpId="0"/>
      <p:bldP spid="30" grpId="0"/>
      <p:bldP spid="31" grpId="0" animBg="1"/>
      <p:bldP spid="33" grpId="0"/>
      <p:bldP spid="34" grpId="0"/>
      <p:bldP spid="35" grpId="0"/>
      <p:bldP spid="36" grpId="0"/>
      <p:bldP spid="26" grpId="0" animBg="1"/>
      <p:bldP spid="26" grpId="1" animBg="1"/>
      <p:bldP spid="28" grpId="0" animBg="1"/>
      <p:bldP spid="28" grpId="1" animBg="1"/>
      <p:bldP spid="37" grpId="0" animBg="1"/>
      <p:bldP spid="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 flipH="1" flipV="1">
            <a:off x="3352626" y="1109686"/>
            <a:ext cx="9336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 flipV="1">
            <a:off x="2386034" y="1104309"/>
            <a:ext cx="41212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 flipV="1">
            <a:off x="962486" y="1098930"/>
            <a:ext cx="1068937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 flipV="1">
            <a:off x="3942832" y="818210"/>
            <a:ext cx="4413548" cy="28071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 flipV="1">
            <a:off x="4583182" y="546958"/>
            <a:ext cx="1572992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flipH="1" flipV="1">
            <a:off x="4860031" y="546957"/>
            <a:ext cx="129614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 flipV="1">
            <a:off x="3025423" y="555533"/>
            <a:ext cx="1068937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flipH="1" flipV="1">
            <a:off x="4860031" y="557385"/>
            <a:ext cx="129614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 flipV="1">
            <a:off x="2811429" y="554899"/>
            <a:ext cx="1267057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324762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538" y="498766"/>
            <a:ext cx="8003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A bag contains 3 red balls and 5 black balls. A ball is drawn at random from the bag. What is the probability that the ball drawn is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red? (ii) not red?</a:t>
            </a:r>
          </a:p>
          <a:p>
            <a:pPr marL="463550" indent="-463550"/>
            <a:endParaRPr lang="en-US" b="1" dirty="0">
              <a:solidFill>
                <a:srgbClr val="3333CC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5016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A bag contains 3 red ball and 5 black balls.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73870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Total no. of possible outcomes =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0804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A be the event that the ball drawn is red.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496181"/>
            <a:ext cx="39244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 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A =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94034" y="2498067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kern="0" dirty="0">
                          <a:solidFill>
                            <a:prstClr val="black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34" y="2498067"/>
                <a:ext cx="615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55023" y="2902861"/>
            <a:ext cx="1590822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(A)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036372" y="3177351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30445" y="2897299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ln w="3175">
                            <a:solidFill>
                              <a:prstClr val="black">
                                <a:alpha val="28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ln w="3175">
                    <a:solidFill>
                      <a:prstClr val="black">
                        <a:alpha val="28000"/>
                      </a:prstClr>
                    </a:solidFill>
                  </a:ln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2897299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30445" y="3168717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8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3168717"/>
                <a:ext cx="6154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971599" y="3485250"/>
            <a:ext cx="568796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B be the event that the ball drawn is not red.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3847451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 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B =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5023" y="4233496"/>
            <a:ext cx="1590822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036372" y="4513375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30445" y="4227934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ln w="3175">
                            <a:solidFill>
                              <a:prstClr val="black">
                                <a:alpha val="28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400" b="1" dirty="0">
                  <a:ln w="3175">
                    <a:solidFill>
                      <a:prstClr val="black">
                        <a:alpha val="28000"/>
                      </a:prstClr>
                    </a:solidFill>
                  </a:ln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227934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30445" y="4499352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8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499352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 Diagonal Corner Rectangle 20"/>
          <p:cNvSpPr/>
          <p:nvPr/>
        </p:nvSpPr>
        <p:spPr>
          <a:xfrm>
            <a:off x="5590322" y="2598046"/>
            <a:ext cx="2459122" cy="76871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red balls are there ?</a:t>
            </a:r>
          </a:p>
        </p:txBody>
      </p:sp>
      <p:sp>
        <p:nvSpPr>
          <p:cNvPr id="27" name="Round Diagonal Corner Rectangle 26"/>
          <p:cNvSpPr/>
          <p:nvPr/>
        </p:nvSpPr>
        <p:spPr>
          <a:xfrm>
            <a:off x="5803717" y="2598046"/>
            <a:ext cx="2032332" cy="76871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There are two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colour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balls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5467366" y="2470824"/>
            <a:ext cx="2705034" cy="102315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If the ball drawn is not red then it will be which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colour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ball</a:t>
            </a:r>
          </a:p>
        </p:txBody>
      </p:sp>
      <p:sp>
        <p:nvSpPr>
          <p:cNvPr id="38" name="Round Diagonal Corner Rectangle 37"/>
          <p:cNvSpPr/>
          <p:nvPr/>
        </p:nvSpPr>
        <p:spPr>
          <a:xfrm>
            <a:off x="5467366" y="2598046"/>
            <a:ext cx="2705034" cy="76871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blac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k balls are there ?</a:t>
            </a:r>
          </a:p>
        </p:txBody>
      </p:sp>
    </p:spTree>
    <p:extLst>
      <p:ext uri="{BB962C8B-B14F-4D97-AF65-F5344CB8AC3E}">
        <p14:creationId xmlns:p14="http://schemas.microsoft.com/office/powerpoint/2010/main" val="37422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2" grpId="1" animBg="1"/>
      <p:bldP spid="40" grpId="0" animBg="1"/>
      <p:bldP spid="41" grpId="0" animBg="1"/>
      <p:bldP spid="39" grpId="0" animBg="1"/>
      <p:bldP spid="39" grpId="1" animBg="1"/>
      <p:bldP spid="37" grpId="0" animBg="1"/>
      <p:bldP spid="37" grpId="1" animBg="1"/>
      <p:bldP spid="28" grpId="0" animBg="1"/>
      <p:bldP spid="28" grpId="1" animBg="1"/>
      <p:bldP spid="35" grpId="0" animBg="1"/>
      <p:bldP spid="35" grpId="1" animBg="1"/>
      <p:bldP spid="22" grpId="0" animBg="1"/>
      <p:bldP spid="22" grpId="1" animBg="1"/>
      <p:bldP spid="5" grpId="0"/>
      <p:bldP spid="6" grpId="0"/>
      <p:bldP spid="7" grpId="0"/>
      <p:bldP spid="8" grpId="0"/>
      <p:bldP spid="10" grpId="0"/>
      <p:bldP spid="14" grpId="0"/>
      <p:bldP spid="23" grpId="0" animBg="1"/>
      <p:bldP spid="25" grpId="0"/>
      <p:bldP spid="26" grpId="0"/>
      <p:bldP spid="29" grpId="0"/>
      <p:bldP spid="30" grpId="0"/>
      <p:bldP spid="31" grpId="0" animBg="1"/>
      <p:bldP spid="33" grpId="0"/>
      <p:bldP spid="34" grpId="0"/>
      <p:bldP spid="21" grpId="0" animBg="1"/>
      <p:bldP spid="21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-884634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EXERCISE 15.1  Q.7,9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172666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Q.12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98404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Game of Chance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 flipH="1" flipV="1">
            <a:off x="1572168" y="1396230"/>
            <a:ext cx="1559671" cy="22417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flipH="1" flipV="1">
            <a:off x="1555438" y="1145171"/>
            <a:ext cx="260662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 flipV="1">
            <a:off x="3512604" y="939686"/>
            <a:ext cx="40117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3" name="Isosceles Triangle 1"/>
          <p:cNvSpPr/>
          <p:nvPr/>
        </p:nvSpPr>
        <p:spPr>
          <a:xfrm rot="6540000">
            <a:off x="6071306" y="1570177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Isosceles Triangle 1"/>
          <p:cNvSpPr/>
          <p:nvPr/>
        </p:nvSpPr>
        <p:spPr>
          <a:xfrm rot="1140000">
            <a:off x="6275969" y="2145812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1"/>
          <p:cNvSpPr/>
          <p:nvPr/>
        </p:nvSpPr>
        <p:spPr>
          <a:xfrm rot="17280000">
            <a:off x="6850833" y="1933901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Isosceles Triangle 1"/>
          <p:cNvSpPr/>
          <p:nvPr/>
        </p:nvSpPr>
        <p:spPr>
          <a:xfrm rot="11880000">
            <a:off x="6635575" y="1362301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609600" y="483518"/>
            <a:ext cx="7014140" cy="433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1175" indent="-511175" algn="just">
              <a:tabLst>
                <a:tab pos="403225" algn="ctr"/>
                <a:tab pos="16002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A game of chance consists of spinning an arrow which comes to rest pointing at one of the numbers 1, 2, 3, 4, 5, 6, 7, 8 and these are equally likely outcomes. What is the probability that it will point at</a:t>
            </a:r>
          </a:p>
          <a:p>
            <a:pPr marL="511175" indent="-511175" algn="just">
              <a:tabLst>
                <a:tab pos="457200" algn="ctr"/>
                <a:tab pos="914400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4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)	8 ?</a:t>
            </a:r>
          </a:p>
          <a:p>
            <a:pPr marL="511175" indent="-511175" algn="just">
              <a:tabLst>
                <a:tab pos="457200" algn="ctr"/>
                <a:tab pos="968375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ii)	an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odd number ?</a:t>
            </a:r>
          </a:p>
          <a:p>
            <a:pPr marL="511175" indent="-511175" algn="just">
              <a:tabLst>
                <a:tab pos="457200" algn="ctr"/>
                <a:tab pos="968375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(iii)	a number greater than 2 ?</a:t>
            </a:r>
          </a:p>
          <a:p>
            <a:pPr marL="511175" indent="-511175" algn="just">
              <a:tabLst>
                <a:tab pos="457200" algn="ctr"/>
                <a:tab pos="968375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(iv)	a number less than 9 ?</a:t>
            </a:r>
          </a:p>
          <a:p>
            <a:pPr marL="631825" indent="-631825" algn="just">
              <a:tabLst>
                <a:tab pos="457200" algn="ctr"/>
                <a:tab pos="1600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All possible outcomes are 1, 2, 3, 4, 5, 6, 7, 8</a:t>
            </a:r>
          </a:p>
          <a:p>
            <a:pPr marL="631825" indent="-631825" algn="just">
              <a:tabLst>
                <a:tab pos="457200" algn="ctr"/>
                <a:tab pos="1600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Total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no. of  possible outcomes =</a:t>
            </a:r>
          </a:p>
          <a:p>
            <a:pPr marL="631825" indent="-6318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(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   Let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A be the event that the number is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  <a:p>
            <a:pPr marL="631825" indent="-6318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 Outcome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to A is 8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No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A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(ii)	     Let B be the event that it is an odd number </a:t>
            </a:r>
          </a:p>
          <a:p>
            <a:pPr marL="898525" indent="-898525" algn="just">
              <a:tabLst>
                <a:tab pos="457200" algn="ctr"/>
                <a:tab pos="685800" algn="l"/>
                <a:tab pos="1143000" algn="l"/>
                <a:tab pos="1263650" algn="l"/>
                <a:tab pos="1546225" algn="l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 Outcomes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to B are 1, 3, 5, 7</a:t>
            </a:r>
          </a:p>
          <a:p>
            <a:pPr marL="898525" indent="-898525" algn="just">
              <a:tabLst>
                <a:tab pos="457200" algn="ctr"/>
                <a:tab pos="685800" algn="l"/>
                <a:tab pos="1143000" algn="l"/>
                <a:tab pos="1263650" algn="l"/>
                <a:tab pos="1546225" algn="l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No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 of 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B = 	</a:t>
            </a:r>
          </a:p>
          <a:p>
            <a:pPr marL="898525" indent="-898525" algn="just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             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553155" y="1970286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4139952" y="2172339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4211960" y="282041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01070" y="3084834"/>
            <a:ext cx="1232583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(A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4173860" y="3867894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12500" y="4250654"/>
            <a:ext cx="1624608" cy="512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5947340" y="1320541"/>
            <a:ext cx="1676400" cy="1677577"/>
            <a:chOff x="2322576" y="3503676"/>
            <a:chExt cx="2213264" cy="2214885"/>
          </a:xfrm>
        </p:grpSpPr>
        <p:sp>
          <p:nvSpPr>
            <p:cNvPr id="27" name="Oval 2"/>
            <p:cNvSpPr/>
            <p:nvPr/>
          </p:nvSpPr>
          <p:spPr>
            <a:xfrm>
              <a:off x="2324164" y="3505263"/>
              <a:ext cx="2210089" cy="2210155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22576" y="4608754"/>
              <a:ext cx="2213264" cy="158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rot="16200000">
              <a:off x="2321749" y="4609548"/>
              <a:ext cx="2213331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rot="8100000">
              <a:off x="2322576" y="4608754"/>
              <a:ext cx="2213264" cy="31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rot="13500000" flipH="1">
              <a:off x="2324164" y="4610341"/>
              <a:ext cx="2213264" cy="31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3278329" y="4761285"/>
              <a:ext cx="502265" cy="2019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5947340" y="1320541"/>
            <a:ext cx="1676400" cy="1677577"/>
            <a:chOff x="2438400" y="1733550"/>
            <a:chExt cx="1676400" cy="1677577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3150871" y="2301239"/>
              <a:ext cx="384810" cy="14859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2438400" y="1733550"/>
              <a:ext cx="1676400" cy="1677577"/>
              <a:chOff x="2322576" y="3503676"/>
              <a:chExt cx="2213264" cy="2214885"/>
            </a:xfrm>
          </p:grpSpPr>
          <p:sp>
            <p:nvSpPr>
              <p:cNvPr id="36" name="Oval 2"/>
              <p:cNvSpPr/>
              <p:nvPr/>
            </p:nvSpPr>
            <p:spPr>
              <a:xfrm>
                <a:off x="2324164" y="3505263"/>
                <a:ext cx="2210089" cy="2210155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322576" y="4608754"/>
                <a:ext cx="2213264" cy="1587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 rot="16200000">
                <a:off x="2321749" y="4609548"/>
                <a:ext cx="2213331" cy="158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rot="8100000">
                <a:off x="2322576" y="4608754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rot="13500000" flipH="1">
                <a:off x="2324164" y="4610341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835613" y="1418603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203550" y="172122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179602" y="2228499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835613" y="2528122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452538" y="2515214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085230" y="217842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6102914" y="172122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49" name="Round Diagonal Corner Rectangle 48"/>
          <p:cNvSpPr/>
          <p:nvPr/>
        </p:nvSpPr>
        <p:spPr>
          <a:xfrm>
            <a:off x="4932040" y="3168911"/>
            <a:ext cx="3600400" cy="123801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On whichever number the arrow points that number is taken as an outcome of that experiment</a:t>
            </a:r>
          </a:p>
        </p:txBody>
      </p:sp>
      <p:sp>
        <p:nvSpPr>
          <p:cNvPr id="2" name="Isosceles Triangle 1"/>
          <p:cNvSpPr/>
          <p:nvPr/>
        </p:nvSpPr>
        <p:spPr>
          <a:xfrm rot="9300000">
            <a:off x="6316230" y="1351180"/>
            <a:ext cx="659325" cy="793701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6404539" y="141642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1136" y="3065011"/>
                <a:ext cx="538930" cy="448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36" y="3065011"/>
                <a:ext cx="538930" cy="448071"/>
              </a:xfrm>
              <a:prstGeom prst="rect">
                <a:avLst/>
              </a:prstGeom>
              <a:blipFill rotWithShape="1">
                <a:blip r:embed="rId3"/>
                <a:stretch>
                  <a:fillRect l="-681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19672" y="4227934"/>
                <a:ext cx="465192" cy="536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27934"/>
                <a:ext cx="465192" cy="536172"/>
              </a:xfrm>
              <a:prstGeom prst="rect">
                <a:avLst/>
              </a:prstGeom>
              <a:blipFill rotWithShape="1">
                <a:blip r:embed="rId4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48554" y="4253334"/>
                <a:ext cx="551240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4" y="4253334"/>
                <a:ext cx="551240" cy="495649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6" grpId="1" animBg="1"/>
      <p:bldP spid="55" grpId="0" animBg="1"/>
      <p:bldP spid="53" grpId="0" animBg="1"/>
      <p:bldP spid="53" grpId="1" animBg="1"/>
      <p:bldP spid="52" grpId="0" animBg="1"/>
      <p:bldP spid="52" grpId="1" animBg="1"/>
      <p:bldP spid="51" grpId="0" animBg="1"/>
      <p:bldP spid="51" grpId="1" animBg="1"/>
      <p:bldP spid="50" grpId="0" animBg="1"/>
      <p:bldP spid="50" grpId="1" animBg="1"/>
      <p:bldP spid="200" grpId="0"/>
      <p:bldP spid="201" grpId="0"/>
      <p:bldP spid="202" grpId="0" animBg="1"/>
      <p:bldP spid="203" grpId="0"/>
      <p:bldP spid="204" grpId="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 animBg="1"/>
      <p:bldP spid="49" grpId="1" animBg="1"/>
      <p:bldP spid="2" grpId="0" animBg="1"/>
      <p:bldP spid="2" grpId="1" animBg="1"/>
      <p:bldP spid="47" grpId="0"/>
      <p:bldP spid="4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 flipH="1" flipV="1">
            <a:off x="3512604" y="939686"/>
            <a:ext cx="40117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flipH="1" flipV="1">
            <a:off x="1619672" y="1826003"/>
            <a:ext cx="2232248" cy="22417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flipH="1" flipV="1">
            <a:off x="1593221" y="1624495"/>
            <a:ext cx="2567858" cy="22417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1" name="Oval 2"/>
          <p:cNvSpPr/>
          <p:nvPr/>
        </p:nvSpPr>
        <p:spPr bwMode="auto">
          <a:xfrm>
            <a:off x="5948543" y="1320541"/>
            <a:ext cx="1673995" cy="167399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Isosceles Triangle 1"/>
          <p:cNvSpPr/>
          <p:nvPr/>
        </p:nvSpPr>
        <p:spPr>
          <a:xfrm rot="9180000">
            <a:off x="6303782" y="1354015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Isosceles Triangle 1"/>
          <p:cNvSpPr/>
          <p:nvPr/>
        </p:nvSpPr>
        <p:spPr>
          <a:xfrm rot="6480000">
            <a:off x="6060234" y="1579564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Isosceles Triangle 1"/>
          <p:cNvSpPr/>
          <p:nvPr/>
        </p:nvSpPr>
        <p:spPr>
          <a:xfrm rot="3780000">
            <a:off x="6051005" y="1901646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Isosceles Triangle 1"/>
          <p:cNvSpPr/>
          <p:nvPr/>
        </p:nvSpPr>
        <p:spPr>
          <a:xfrm rot="1080000">
            <a:off x="6276874" y="2147869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Isosceles Triangle 1"/>
          <p:cNvSpPr/>
          <p:nvPr/>
        </p:nvSpPr>
        <p:spPr>
          <a:xfrm rot="19980000">
            <a:off x="6609234" y="2158801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Isosceles Triangle 1"/>
          <p:cNvSpPr/>
          <p:nvPr/>
        </p:nvSpPr>
        <p:spPr>
          <a:xfrm rot="17280000">
            <a:off x="6850833" y="1933901"/>
            <a:ext cx="659325" cy="808548"/>
          </a:xfrm>
          <a:custGeom>
            <a:avLst/>
            <a:gdLst>
              <a:gd name="connsiteX0" fmla="*/ 0 w 749652"/>
              <a:gd name="connsiteY0" fmla="*/ 695011 h 695011"/>
              <a:gd name="connsiteX1" fmla="*/ 374826 w 749652"/>
              <a:gd name="connsiteY1" fmla="*/ 0 h 695011"/>
              <a:gd name="connsiteX2" fmla="*/ 749652 w 749652"/>
              <a:gd name="connsiteY2" fmla="*/ 695011 h 695011"/>
              <a:gd name="connsiteX3" fmla="*/ 0 w 749652"/>
              <a:gd name="connsiteY3" fmla="*/ 695011 h 695011"/>
              <a:gd name="connsiteX0" fmla="*/ 0 w 672855"/>
              <a:gd name="connsiteY0" fmla="*/ 695011 h 769551"/>
              <a:gd name="connsiteX1" fmla="*/ 374826 w 672855"/>
              <a:gd name="connsiteY1" fmla="*/ 0 h 769551"/>
              <a:gd name="connsiteX2" fmla="*/ 672855 w 672855"/>
              <a:gd name="connsiteY2" fmla="*/ 769551 h 769551"/>
              <a:gd name="connsiteX3" fmla="*/ 0 w 672855"/>
              <a:gd name="connsiteY3" fmla="*/ 695011 h 769551"/>
              <a:gd name="connsiteX0" fmla="*/ 0 w 672855"/>
              <a:gd name="connsiteY0" fmla="*/ 695884 h 770424"/>
              <a:gd name="connsiteX1" fmla="*/ 406762 w 672855"/>
              <a:gd name="connsiteY1" fmla="*/ 0 h 770424"/>
              <a:gd name="connsiteX2" fmla="*/ 672855 w 672855"/>
              <a:gd name="connsiteY2" fmla="*/ 770424 h 770424"/>
              <a:gd name="connsiteX3" fmla="*/ 0 w 672855"/>
              <a:gd name="connsiteY3" fmla="*/ 695884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0 w 659325"/>
              <a:gd name="connsiteY3" fmla="*/ 723212 h 770424"/>
              <a:gd name="connsiteX0" fmla="*/ 0 w 659325"/>
              <a:gd name="connsiteY0" fmla="*/ 723212 h 770424"/>
              <a:gd name="connsiteX1" fmla="*/ 393232 w 659325"/>
              <a:gd name="connsiteY1" fmla="*/ 0 h 770424"/>
              <a:gd name="connsiteX2" fmla="*/ 659325 w 659325"/>
              <a:gd name="connsiteY2" fmla="*/ 770424 h 770424"/>
              <a:gd name="connsiteX3" fmla="*/ 346551 w 659325"/>
              <a:gd name="connsiteY3" fmla="*/ 762233 h 770424"/>
              <a:gd name="connsiteX4" fmla="*/ 0 w 659325"/>
              <a:gd name="connsiteY4" fmla="*/ 723212 h 770424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805105"/>
              <a:gd name="connsiteX1" fmla="*/ 393232 w 659325"/>
              <a:gd name="connsiteY1" fmla="*/ 0 h 805105"/>
              <a:gd name="connsiteX2" fmla="*/ 659325 w 659325"/>
              <a:gd name="connsiteY2" fmla="*/ 770424 h 805105"/>
              <a:gd name="connsiteX3" fmla="*/ 337070 w 659325"/>
              <a:gd name="connsiteY3" fmla="*/ 805105 h 805105"/>
              <a:gd name="connsiteX4" fmla="*/ 0 w 659325"/>
              <a:gd name="connsiteY4" fmla="*/ 723212 h 805105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93308"/>
              <a:gd name="connsiteX1" fmla="*/ 393232 w 659325"/>
              <a:gd name="connsiteY1" fmla="*/ 0 h 793308"/>
              <a:gd name="connsiteX2" fmla="*/ 659325 w 659325"/>
              <a:gd name="connsiteY2" fmla="*/ 770424 h 793308"/>
              <a:gd name="connsiteX3" fmla="*/ 339943 w 659325"/>
              <a:gd name="connsiteY3" fmla="*/ 793308 h 793308"/>
              <a:gd name="connsiteX4" fmla="*/ 0 w 659325"/>
              <a:gd name="connsiteY4" fmla="*/ 723212 h 793308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7125"/>
              <a:gd name="connsiteX1" fmla="*/ 393232 w 659325"/>
              <a:gd name="connsiteY1" fmla="*/ 0 h 787125"/>
              <a:gd name="connsiteX2" fmla="*/ 659325 w 659325"/>
              <a:gd name="connsiteY2" fmla="*/ 770424 h 787125"/>
              <a:gd name="connsiteX3" fmla="*/ 332317 w 659325"/>
              <a:gd name="connsiteY3" fmla="*/ 787125 h 787125"/>
              <a:gd name="connsiteX4" fmla="*/ 0 w 659325"/>
              <a:gd name="connsiteY4" fmla="*/ 723212 h 787125"/>
              <a:gd name="connsiteX0" fmla="*/ 0 w 659325"/>
              <a:gd name="connsiteY0" fmla="*/ 723212 h 788408"/>
              <a:gd name="connsiteX1" fmla="*/ 393232 w 659325"/>
              <a:gd name="connsiteY1" fmla="*/ 0 h 788408"/>
              <a:gd name="connsiteX2" fmla="*/ 659325 w 659325"/>
              <a:gd name="connsiteY2" fmla="*/ 770424 h 788408"/>
              <a:gd name="connsiteX3" fmla="*/ 332317 w 659325"/>
              <a:gd name="connsiteY3" fmla="*/ 787125 h 788408"/>
              <a:gd name="connsiteX4" fmla="*/ 0 w 659325"/>
              <a:gd name="connsiteY4" fmla="*/ 723212 h 788408"/>
              <a:gd name="connsiteX0" fmla="*/ 0 w 659325"/>
              <a:gd name="connsiteY0" fmla="*/ 723212 h 806941"/>
              <a:gd name="connsiteX1" fmla="*/ 393232 w 659325"/>
              <a:gd name="connsiteY1" fmla="*/ 0 h 806941"/>
              <a:gd name="connsiteX2" fmla="*/ 659325 w 659325"/>
              <a:gd name="connsiteY2" fmla="*/ 770424 h 806941"/>
              <a:gd name="connsiteX3" fmla="*/ 333905 w 659325"/>
              <a:gd name="connsiteY3" fmla="*/ 806257 h 806941"/>
              <a:gd name="connsiteX4" fmla="*/ 0 w 659325"/>
              <a:gd name="connsiteY4" fmla="*/ 723212 h 80694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  <a:gd name="connsiteX0" fmla="*/ 0 w 659325"/>
              <a:gd name="connsiteY0" fmla="*/ 709972 h 793701"/>
              <a:gd name="connsiteX1" fmla="*/ 376550 w 659325"/>
              <a:gd name="connsiteY1" fmla="*/ 0 h 793701"/>
              <a:gd name="connsiteX2" fmla="*/ 659325 w 659325"/>
              <a:gd name="connsiteY2" fmla="*/ 757184 h 793701"/>
              <a:gd name="connsiteX3" fmla="*/ 333905 w 659325"/>
              <a:gd name="connsiteY3" fmla="*/ 793017 h 793701"/>
              <a:gd name="connsiteX4" fmla="*/ 0 w 659325"/>
              <a:gd name="connsiteY4" fmla="*/ 709972 h 7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325" h="793701">
                <a:moveTo>
                  <a:pt x="0" y="709972"/>
                </a:moveTo>
                <a:cubicBezTo>
                  <a:pt x="139709" y="472926"/>
                  <a:pt x="235833" y="239202"/>
                  <a:pt x="376550" y="0"/>
                </a:cubicBezTo>
                <a:lnTo>
                  <a:pt x="659325" y="757184"/>
                </a:lnTo>
                <a:cubicBezTo>
                  <a:pt x="550322" y="762751"/>
                  <a:pt x="445356" y="799102"/>
                  <a:pt x="333905" y="793017"/>
                </a:cubicBezTo>
                <a:cubicBezTo>
                  <a:pt x="191199" y="785726"/>
                  <a:pt x="112357" y="737270"/>
                  <a:pt x="0" y="70997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992" y="1563638"/>
            <a:ext cx="621792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(iii)	  Let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C be the event that the number is greater than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Outcome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to C are 3, 4, 5, 6, 7, 8</a:t>
            </a: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C =</a:t>
            </a:r>
          </a:p>
          <a:p>
            <a:pPr marL="898525" indent="-898525" algn="just"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  <a:p>
            <a:pPr marL="898525" indent="-898525" algn="just">
              <a:tabLst>
                <a:tab pos="342900" algn="ctr"/>
                <a:tab pos="400050" algn="l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(iv)	   Let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D be the event that the number is less than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  <a:p>
            <a:pPr marL="898525" indent="-898525" algn="just">
              <a:tabLst>
                <a:tab pos="342900" algn="ctr"/>
                <a:tab pos="400050" algn="l"/>
                <a:tab pos="1600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Outcomes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to D are 1, 2, 3, 4, 5, 6, 7, 8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No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D =</a:t>
            </a:r>
          </a:p>
          <a:p>
            <a:pPr marL="898525" indent="-898525" algn="just">
              <a:spcBef>
                <a:spcPts val="2000"/>
              </a:spcBef>
              <a:tabLst>
                <a:tab pos="457200" algn="ctr"/>
                <a:tab pos="16002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86612" y="260758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15617" y="2940936"/>
            <a:ext cx="1296144" cy="549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(C)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61080" y="397997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616" y="4237459"/>
            <a:ext cx="1249759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(D)</a:t>
            </a:r>
            <a:endParaRPr lang="en-US" sz="105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599" y="483518"/>
            <a:ext cx="70572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1175" indent="-511175" algn="just">
              <a:tabLst>
                <a:tab pos="403225" algn="ctr"/>
                <a:tab pos="16002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A game of chance consists of spinning an arrow which comes to rest pointing at one of the numbers 1, 2, 3, 4, 5, 6, 7, 8 and these are equally likely outcomes. What is the probability that it will point at</a:t>
            </a:r>
          </a:p>
          <a:p>
            <a:pPr marL="511175" indent="-511175" algn="just">
              <a:tabLst>
                <a:tab pos="457200" algn="ctr"/>
                <a:tab pos="914400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4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)	8 ?</a:t>
            </a:r>
          </a:p>
          <a:p>
            <a:pPr marL="511175" indent="-511175" algn="just">
              <a:tabLst>
                <a:tab pos="457200" algn="ctr"/>
                <a:tab pos="968375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ii)	an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odd number ?</a:t>
            </a:r>
          </a:p>
          <a:p>
            <a:pPr marL="511175" indent="-511175" algn="just">
              <a:tabLst>
                <a:tab pos="457200" algn="ctr"/>
                <a:tab pos="968375" algn="l"/>
                <a:tab pos="1600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(iii)	a number greater than 2 ?</a:t>
            </a:r>
          </a:p>
          <a:p>
            <a:pPr marL="511175" indent="-511175" algn="just">
              <a:tabLst>
                <a:tab pos="457200" algn="ctr"/>
                <a:tab pos="968375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		(iv)	a number less than 9 ?</a:t>
            </a:r>
          </a:p>
          <a:p>
            <a:pPr marL="631825" indent="-631825" algn="just">
              <a:tabLst>
                <a:tab pos="457200" algn="ctr"/>
                <a:tab pos="1600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3155" y="1995690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842507" y="1418603"/>
            <a:ext cx="2674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7210444" y="1721225"/>
            <a:ext cx="2674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7179602" y="2228499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835613" y="2528122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6452538" y="2515214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085230" y="217842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6109808" y="1721225"/>
            <a:ext cx="2674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411433" y="1416425"/>
            <a:ext cx="2674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  <a:latin typeface="Bookman Old Style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25768" y="2994508"/>
                <a:ext cx="407484" cy="448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8" y="2994508"/>
                <a:ext cx="407484" cy="4480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6854" y="3001043"/>
                <a:ext cx="482824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54" y="3001043"/>
                <a:ext cx="482824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725768" y="4288817"/>
                <a:ext cx="407484" cy="448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8" y="4288817"/>
                <a:ext cx="407484" cy="448071"/>
              </a:xfrm>
              <a:prstGeom prst="rect">
                <a:avLst/>
              </a:prstGeom>
              <a:blipFill rotWithShape="1"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76854" y="4390228"/>
                <a:ext cx="4571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 </m:t>
                      </m:r>
                      <m:r>
                        <a:rPr lang="en-US" sz="1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54" y="4390228"/>
                <a:ext cx="45717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947340" y="1320541"/>
            <a:ext cx="1676400" cy="1677577"/>
            <a:chOff x="2438400" y="1733550"/>
            <a:chExt cx="1676400" cy="1677577"/>
          </a:xfrm>
        </p:grpSpPr>
        <p:cxnSp>
          <p:nvCxnSpPr>
            <p:cNvPr id="39" name="Straight Connector 38"/>
            <p:cNvCxnSpPr/>
            <p:nvPr/>
          </p:nvCxnSpPr>
          <p:spPr bwMode="auto">
            <a:xfrm rot="16200000" flipH="1">
              <a:off x="3010958" y="2301239"/>
              <a:ext cx="384810" cy="14859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40" name="Group 11"/>
            <p:cNvGrpSpPr>
              <a:grpSpLocks/>
            </p:cNvGrpSpPr>
            <p:nvPr/>
          </p:nvGrpSpPr>
          <p:grpSpPr bwMode="auto">
            <a:xfrm>
              <a:off x="2438400" y="1733550"/>
              <a:ext cx="1676400" cy="1677577"/>
              <a:chOff x="2322576" y="3503676"/>
              <a:chExt cx="2213264" cy="2214885"/>
            </a:xfrm>
          </p:grpSpPr>
          <p:sp>
            <p:nvSpPr>
              <p:cNvPr id="41" name="Oval 2"/>
              <p:cNvSpPr/>
              <p:nvPr/>
            </p:nvSpPr>
            <p:spPr>
              <a:xfrm>
                <a:off x="2324164" y="3505263"/>
                <a:ext cx="2210089" cy="2210155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2322576" y="4608754"/>
                <a:ext cx="2213264" cy="1587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16200000">
                <a:off x="2321749" y="4609548"/>
                <a:ext cx="2213331" cy="158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rot="8100000">
                <a:off x="2322576" y="4608754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3500000" flipH="1">
                <a:off x="2324164" y="4610341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20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6" grpId="1" animBg="1"/>
      <p:bldP spid="61" grpId="0" animBg="1"/>
      <p:bldP spid="61" grpId="1" animBg="1"/>
      <p:bldP spid="59" grpId="0" animBg="1"/>
      <p:bldP spid="59" grpId="1" animBg="1"/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16" grpId="0"/>
      <p:bldP spid="17" grpId="0" animBg="1"/>
      <p:bldP spid="18" grpId="0"/>
      <p:bldP spid="19" grpId="0" animBg="1"/>
      <p:bldP spid="3" grpId="0"/>
      <p:bldP spid="7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Q.13,19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98404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Number Die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   Sum based on alphabet Die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 flipH="1" flipV="1">
            <a:off x="3528082" y="533066"/>
            <a:ext cx="3291818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94854" y="1316307"/>
            <a:ext cx="141502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38190" y="1319015"/>
            <a:ext cx="151209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93671" y="1317187"/>
            <a:ext cx="166330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83905" y="1315974"/>
            <a:ext cx="166330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52578" y="1313675"/>
            <a:ext cx="151209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43044" y="1313675"/>
            <a:ext cx="141502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91050" y="1320249"/>
            <a:ext cx="151209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187" y="1320331"/>
            <a:ext cx="151209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1085" y="1320331"/>
            <a:ext cx="128638" cy="19345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 flipV="1">
            <a:off x="1555108" y="1039287"/>
            <a:ext cx="1751052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flipH="1" flipV="1">
            <a:off x="3734192" y="789522"/>
            <a:ext cx="350210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 flipV="1">
            <a:off x="1475656" y="785536"/>
            <a:ext cx="1800200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 flipV="1">
            <a:off x="1213911" y="547210"/>
            <a:ext cx="2277968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493955"/>
            <a:ext cx="86868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8650" indent="-628650" algn="just">
              <a:tabLst>
                <a:tab pos="457200" algn="ctr"/>
                <a:tab pos="14938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	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A die is thrown once. Find the probability of getting</a:t>
            </a:r>
          </a:p>
          <a:p>
            <a:pPr marL="571500" indent="-571500" algn="just">
              <a:tabLst>
                <a:tab pos="457200" algn="ctr"/>
                <a:tab pos="14938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prime number ;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number lying between 2 and 6; </a:t>
            </a:r>
          </a:p>
          <a:p>
            <a:pPr marL="571500" indent="-571500" algn="just">
              <a:tabLst>
                <a:tab pos="457200" algn="ctr"/>
                <a:tab pos="14938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iii) an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odd number.</a:t>
            </a:r>
          </a:p>
          <a:p>
            <a:pPr marL="800100" indent="-800100" algn="just">
              <a:tabLst>
                <a:tab pos="457200" algn="ctr"/>
                <a:tab pos="12525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All the possible outcomes are 1, 2, 3, 4, 5, 6 </a:t>
            </a:r>
          </a:p>
          <a:p>
            <a:pPr marL="800100" indent="-800100" algn="just">
              <a:tabLst>
                <a:tab pos="457200" algn="ctr"/>
                <a:tab pos="1252538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Total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no. of possible outcomes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  <a:p>
            <a:pPr marL="800100" indent="-800100" algn="just">
              <a:tabLst>
                <a:tab pos="457200" algn="ctr"/>
                <a:tab pos="12525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(ii)     Let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be the event of getting a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prime number </a:t>
            </a:r>
          </a:p>
          <a:p>
            <a:pPr marL="800100" indent="-800100" algn="just">
              <a:tabLst>
                <a:tab pos="457200" algn="ctr"/>
                <a:tab pos="12525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A are 2, 3,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  <a:p>
            <a:pPr marL="571500" indent="-571500" algn="just">
              <a:tabLst>
                <a:tab pos="457200" algn="ctr"/>
                <a:tab pos="1257300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No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A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  <a:p>
            <a:pPr marL="800100" indent="-800100" algn="just"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4938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	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tabLst>
                <a:tab pos="457200" algn="ctr"/>
                <a:tab pos="514350" algn="l"/>
                <a:tab pos="1028700" algn="l"/>
                <a:tab pos="1085850" algn="l"/>
                <a:tab pos="14938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(ii)     Let B be the event of getting a number  lying  between 2 and 6  </a:t>
            </a:r>
          </a:p>
          <a:p>
            <a:pPr algn="just">
              <a:tabLst>
                <a:tab pos="457200" algn="ctr"/>
                <a:tab pos="514350" algn="l"/>
                <a:tab pos="1028700" algn="l"/>
                <a:tab pos="1085850" algn="l"/>
                <a:tab pos="14938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  Outcomes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to B are 3, 4, 5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628650" indent="-628650">
              <a:tabLst>
                <a:tab pos="457200" algn="ctr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   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No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B  =</a:t>
            </a:r>
          </a:p>
          <a:p>
            <a:pPr marL="800100" indent="-800100" algn="just"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4938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800100" indent="-800100" algn="just">
              <a:tabLst>
                <a:tab pos="457200" algn="ctr"/>
                <a:tab pos="514350" algn="l"/>
                <a:tab pos="14938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			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67316" y="1229469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27984" y="2102599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23928" y="1458934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1627" y="3335778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627846" y="406573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54759" y="2347411"/>
            <a:ext cx="2048676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(A)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128200" y="2642824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22273" y="2327817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73" y="2327817"/>
                <a:ext cx="6154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022273" y="2638327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73" y="2638327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527679" y="2451333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79" y="2451333"/>
                <a:ext cx="287088" cy="307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2806028" y="2642824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608268" y="2327817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8" y="2327817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608268" y="2638327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8" y="2638327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27984" y="2104022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923928" y="146357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54759" y="3611060"/>
            <a:ext cx="2048676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128200" y="3897287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022273" y="3582280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73" y="3582280"/>
                <a:ext cx="6154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022273" y="3911842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73" y="3911842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527679" y="3705796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79" y="3705796"/>
                <a:ext cx="287088" cy="3077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2806028" y="3897287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608268" y="3582280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8" y="3582280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08268" y="3911842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8" y="3911842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641627" y="3335778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23928" y="146357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193" y="4302399"/>
            <a:ext cx="2048676" cy="515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(C)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244839" y="456296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138912" y="424795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12" y="4247956"/>
                <a:ext cx="6154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138912" y="455846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12" y="4558466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644318" y="4371472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18" y="4371472"/>
                <a:ext cx="287088" cy="307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6922667" y="4562963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724907" y="424795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07" y="4247956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724907" y="455846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07" y="4558466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7627846" y="406573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23928" y="1464263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5397" y="3563515"/>
            <a:ext cx="466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14350" algn="l"/>
                <a:tab pos="571500" algn="ctr"/>
                <a:tab pos="14938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(iii)    Let C be the event of getting an odd  number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2987" y="3791917"/>
            <a:ext cx="3474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14350" algn="l"/>
                <a:tab pos="571500" algn="ctr"/>
                <a:tab pos="14938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C are 1, 3, 5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4354" y="4065730"/>
            <a:ext cx="3421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indent="-800100" algn="just">
              <a:tabLst>
                <a:tab pos="457200" algn="ctr"/>
                <a:tab pos="514350" algn="l"/>
                <a:tab pos="1493838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 No. of outcomes 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to C =</a:t>
            </a:r>
          </a:p>
        </p:txBody>
      </p:sp>
    </p:spTree>
    <p:extLst>
      <p:ext uri="{BB962C8B-B14F-4D97-AF65-F5344CB8AC3E}">
        <p14:creationId xmlns:p14="http://schemas.microsoft.com/office/powerpoint/2010/main" val="10280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87654E-7 L -0.24896 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4568E-6 L -0.19253 0.2370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26857 0.04753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4568E-6 L -0.19132 0.48024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66" y="24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28131E-6 L -0.14618 0.04072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9" y="2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82716E-6 L 0.26493 0.60679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3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2" grpId="0" animBg="1"/>
      <p:bldP spid="82" grpId="1" animBg="1"/>
      <p:bldP spid="81" grpId="0" animBg="1"/>
      <p:bldP spid="81" grpId="1" animBg="1"/>
      <p:bldP spid="80" grpId="0" animBg="1"/>
      <p:bldP spid="80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76" grpId="0" animBg="1"/>
      <p:bldP spid="76" grpId="1" animBg="1"/>
      <p:bldP spid="75" grpId="0" animBg="1"/>
      <p:bldP spid="75" grpId="1" animBg="1"/>
      <p:bldP spid="2" grpId="0" animBg="1"/>
      <p:bldP spid="2" grpId="1" animBg="1"/>
      <p:bldP spid="73" grpId="0" animBg="1"/>
      <p:bldP spid="44" grpId="0" animBg="1"/>
      <p:bldP spid="44" grpId="1" animBg="1"/>
      <p:bldP spid="22" grpId="0" animBg="1"/>
      <p:bldP spid="22" grpId="1" animBg="1"/>
      <p:bldP spid="15" grpId="0" animBg="1"/>
      <p:bldP spid="15" grpId="1" animBg="1"/>
      <p:bldP spid="23" grpId="0"/>
      <p:bldP spid="24" grpId="0"/>
      <p:bldP spid="25" grpId="0"/>
      <p:bldP spid="29" grpId="0"/>
      <p:bldP spid="32" grpId="0"/>
      <p:bldP spid="33" grpId="0" animBg="1"/>
      <p:bldP spid="35" grpId="0"/>
      <p:bldP spid="36" grpId="0"/>
      <p:bldP spid="37" grpId="0"/>
      <p:bldP spid="39" grpId="0"/>
      <p:bldP spid="40" grpId="0"/>
      <p:bldP spid="41" grpId="0"/>
      <p:bldP spid="41" grpId="1"/>
      <p:bldP spid="41" grpId="2"/>
      <p:bldP spid="43" grpId="0"/>
      <p:bldP spid="43" grpId="1"/>
      <p:bldP spid="43" grpId="2"/>
      <p:bldP spid="53" grpId="0" animBg="1"/>
      <p:bldP spid="55" grpId="0"/>
      <p:bldP spid="56" grpId="0"/>
      <p:bldP spid="57" grpId="0"/>
      <p:bldP spid="59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 animBg="1"/>
      <p:bldP spid="65" grpId="0"/>
      <p:bldP spid="66" grpId="0"/>
      <p:bldP spid="67" grpId="0"/>
      <p:bldP spid="69" grpId="0"/>
      <p:bldP spid="70" grpId="0"/>
      <p:bldP spid="71" grpId="0"/>
      <p:bldP spid="71" grpId="1"/>
      <p:bldP spid="71" grpId="2"/>
      <p:bldP spid="72" grpId="0"/>
      <p:bldP spid="72" grpId="1"/>
      <p:bldP spid="72" grpId="2"/>
      <p:bldP spid="4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6969" y="3876189"/>
            <a:ext cx="3752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to B =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287" y="3651539"/>
            <a:ext cx="3470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8525" indent="-898525" algn="just"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(ii)	Let B be the event of getting D</a:t>
            </a:r>
          </a:p>
        </p:txBody>
      </p:sp>
      <p:sp>
        <p:nvSpPr>
          <p:cNvPr id="33" name="Rounded Rectangle 32"/>
          <p:cNvSpPr/>
          <p:nvPr/>
        </p:nvSpPr>
        <p:spPr>
          <a:xfrm flipH="1" flipV="1">
            <a:off x="2877716" y="1687958"/>
            <a:ext cx="21806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flipH="1" flipV="1">
            <a:off x="1987392" y="1684747"/>
            <a:ext cx="239871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flipH="1" flipV="1">
            <a:off x="3467099" y="1466534"/>
            <a:ext cx="360627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 flipV="1">
            <a:off x="5512483" y="1935044"/>
            <a:ext cx="2328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flipH="1" flipV="1">
            <a:off x="4958674" y="1942397"/>
            <a:ext cx="2328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flipH="1" flipV="1">
            <a:off x="4120902" y="1942397"/>
            <a:ext cx="2328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783" y="3007599"/>
            <a:ext cx="1736001" cy="665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(A)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86883" y="1884621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71500" y="538560"/>
            <a:ext cx="7490792" cy="370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A child has a die whose six faces show the letters as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given below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898525" indent="-898525" algn="just"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371600" algn="l"/>
              </a:tabLst>
              <a:defRPr/>
            </a:pPr>
            <a:r>
              <a:rPr lang="pt-BR" sz="1600" b="1" kern="0" dirty="0">
                <a:solidFill>
                  <a:srgbClr val="0000FF"/>
                </a:solidFill>
                <a:latin typeface="Bookman Old Style" pitchFamily="18" charset="0"/>
              </a:rPr>
              <a:t>			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die  is thrown once. What is the probability of getting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	A?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(ii)  D ?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All possible outcomes are A, B, C, D, E, A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Total no. of possible outcomes =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)	Let A be the event of getting ‘A’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to A =</a:t>
            </a:r>
          </a:p>
          <a:p>
            <a:pPr marL="898525" indent="-898525" algn="just"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898525" indent="-898525" algn="just"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181100" y="956883"/>
            <a:ext cx="5029200" cy="367937"/>
            <a:chOff x="1219200" y="1060813"/>
            <a:chExt cx="5029200" cy="367937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21920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3"/>
            <p:cNvSpPr/>
            <p:nvPr/>
          </p:nvSpPr>
          <p:spPr bwMode="auto">
            <a:xfrm>
              <a:off x="212725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3" name="Rectangle 4"/>
            <p:cNvSpPr/>
            <p:nvPr/>
          </p:nvSpPr>
          <p:spPr bwMode="auto">
            <a:xfrm>
              <a:off x="304800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4" name="Rectangle 5"/>
            <p:cNvSpPr/>
            <p:nvPr/>
          </p:nvSpPr>
          <p:spPr bwMode="auto">
            <a:xfrm>
              <a:off x="396240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"/>
            <p:cNvSpPr/>
            <p:nvPr/>
          </p:nvSpPr>
          <p:spPr bwMode="auto">
            <a:xfrm>
              <a:off x="488950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7"/>
            <p:cNvSpPr/>
            <p:nvPr/>
          </p:nvSpPr>
          <p:spPr bwMode="auto">
            <a:xfrm>
              <a:off x="5791200" y="1073861"/>
              <a:ext cx="457200" cy="354889"/>
            </a:xfrm>
            <a:prstGeom prst="rect">
              <a:avLst/>
            </a:prstGeom>
            <a:noFill/>
            <a:ln w="25400" cap="flat" cmpd="sng" algn="ctr">
              <a:solidFill>
                <a:srgbClr val="490CB8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ln>
                  <a:solidFill>
                    <a:srgbClr val="490CB8"/>
                  </a:solidFill>
                </a:ln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1250587" y="1060813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2182585" y="1073876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096985" y="1073876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3978546" y="1073876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938848" y="1073876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5853248" y="1086939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500"/>
                </a:spcBef>
                <a:spcAft>
                  <a:spcPts val="1500"/>
                </a:spcAft>
                <a:tabLst>
                  <a:tab pos="457200" algn="ctr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</a:tabLst>
                <a:defRPr/>
              </a:pPr>
              <a:r>
                <a:rPr lang="pt-BR" sz="1600" kern="0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</p:grp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770966" y="214609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914900" y="262439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549571" y="3876189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02987" y="4247268"/>
            <a:ext cx="1368152" cy="549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54284" y="3067557"/>
                <a:ext cx="1246175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84" y="3067557"/>
                <a:ext cx="1246175" cy="4970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005888" y="3084292"/>
                <a:ext cx="449005" cy="480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88" y="3084292"/>
                <a:ext cx="449005" cy="480324"/>
              </a:xfrm>
              <a:prstGeom prst="rect">
                <a:avLst/>
              </a:prstGeom>
              <a:blipFill rotWithShape="1"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48780" y="4242506"/>
                <a:ext cx="465192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80" y="4242506"/>
                <a:ext cx="465192" cy="536942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AlphaD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2016578"/>
            <a:ext cx="4724400" cy="2699657"/>
          </a:xfrm>
          <a:prstGeom prst="rect">
            <a:avLst/>
          </a:prstGeom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 Diagonal Corner Rectangle 28"/>
          <p:cNvSpPr/>
          <p:nvPr/>
        </p:nvSpPr>
        <p:spPr>
          <a:xfrm>
            <a:off x="1040850" y="2146091"/>
            <a:ext cx="3090096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Have you ever seen a die with an alphabet ?</a:t>
            </a:r>
          </a:p>
        </p:txBody>
      </p:sp>
    </p:spTree>
    <p:extLst>
      <p:ext uri="{BB962C8B-B14F-4D97-AF65-F5344CB8AC3E}">
        <p14:creationId xmlns:p14="http://schemas.microsoft.com/office/powerpoint/2010/main" val="3241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3" grpId="0" animBg="1"/>
      <p:bldP spid="30" grpId="0" animBg="1"/>
      <p:bldP spid="30" grpId="1" animBg="1"/>
      <p:bldP spid="31" grpId="0" animBg="1"/>
      <p:bldP spid="28" grpId="0" animBg="1"/>
      <p:bldP spid="28" grpId="1" animBg="1"/>
      <p:bldP spid="36" grpId="0" animBg="1"/>
      <p:bldP spid="36" grpId="1" animBg="1"/>
      <p:bldP spid="35" grpId="0" animBg="1"/>
      <p:bldP spid="35" grpId="1" animBg="1"/>
      <p:bldP spid="25" grpId="0" animBg="1"/>
      <p:bldP spid="70" grpId="0"/>
      <p:bldP spid="71" grpId="0"/>
      <p:bldP spid="72" grpId="0"/>
      <p:bldP spid="74" grpId="0"/>
      <p:bldP spid="26" grpId="0" animBg="1"/>
      <p:bldP spid="10" grpId="0"/>
      <p:bldP spid="32" grpId="0"/>
      <p:bldP spid="12" grpId="0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073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90808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Complementary Events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b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</a:b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Sum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Marbles </a:t>
            </a:r>
          </a:p>
        </p:txBody>
      </p:sp>
    </p:spTree>
    <p:extLst>
      <p:ext uri="{BB962C8B-B14F-4D97-AF65-F5344CB8AC3E}">
        <p14:creationId xmlns:p14="http://schemas.microsoft.com/office/powerpoint/2010/main" val="1018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 flipH="1" flipV="1">
            <a:off x="5810353" y="608959"/>
            <a:ext cx="2146023" cy="328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flipH="1" flipV="1">
            <a:off x="1142532" y="843558"/>
            <a:ext cx="5390471" cy="328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560" y="3872458"/>
            <a:ext cx="4997364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Probability of 2 students having the same </a:t>
            </a:r>
          </a:p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    birthday is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0.008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flipH="1" flipV="1">
            <a:off x="1173994" y="1149911"/>
            <a:ext cx="5912606" cy="246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 flipV="1">
            <a:off x="1173284" y="859167"/>
            <a:ext cx="4251660" cy="2983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 flipV="1">
            <a:off x="5810351" y="602218"/>
            <a:ext cx="2146023" cy="328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524934" y="584717"/>
                <a:ext cx="7503450" cy="3298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568325" indent="-568325" algn="just">
                  <a:tabLst>
                    <a:tab pos="457200" algn="ctr"/>
                    <a:tab pos="630238" algn="l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	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	It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is given that in a group of 3 students , the probability of 2 students not having the same birthday is 0.992. What is the probability that the 2 students have the same birthday?</a:t>
                </a:r>
              </a:p>
              <a:p>
                <a:pPr marL="1025525" indent="-1025525" algn="just">
                  <a:lnSpc>
                    <a:spcPct val="150000"/>
                  </a:lnSpc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	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Let P(E) be the probability of 2 students having the same birthday.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</a:t>
                </a:r>
              </a:p>
              <a:p>
                <a:pPr marL="1025525" indent="-1025525" algn="just">
                  <a:lnSpc>
                    <a:spcPct val="150000"/>
                  </a:lnSpc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 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dirty="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) is                                                                       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birthday.  </a:t>
                </a:r>
              </a:p>
              <a:p>
                <a:pPr marL="1828800" indent="-1828800" algn="just">
                  <a:lnSpc>
                    <a:spcPct val="150000"/>
                  </a:lnSpc>
                  <a:tabLst>
                    <a:tab pos="457200" algn="ctr"/>
                    <a:tab pos="2174875" algn="l"/>
                    <a:tab pos="2459038" algn="r"/>
                    <a:tab pos="2743200" algn="ctr"/>
                    <a:tab pos="3082925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	         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     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	=		</a:t>
                </a:r>
                <a:r>
                  <a:rPr lang="en-US" sz="16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0.992</a:t>
                </a:r>
              </a:p>
              <a:p>
                <a:pPr marL="1828800" indent="-1828800" algn="just">
                  <a:lnSpc>
                    <a:spcPct val="150000"/>
                  </a:lnSpc>
                  <a:tabLst>
                    <a:tab pos="457200" algn="ctr"/>
                    <a:tab pos="2224088" algn="l"/>
                    <a:tab pos="2347913" algn="l"/>
                    <a:tab pos="2459038" algn="r"/>
                    <a:tab pos="2743200" algn="ctr"/>
                    <a:tab pos="3082925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		=	1</a:t>
                </a:r>
              </a:p>
              <a:p>
                <a:pPr marL="884238" indent="-884238" algn="just">
                  <a:lnSpc>
                    <a:spcPct val="150000"/>
                  </a:lnSpc>
                  <a:spcAft>
                    <a:spcPts val="500"/>
                  </a:spcAft>
                  <a:tabLst>
                    <a:tab pos="457200" algn="ctr"/>
                    <a:tab pos="1828800" algn="l"/>
                    <a:tab pos="1889125" algn="l"/>
                    <a:tab pos="2170113" algn="l"/>
                    <a:tab pos="3144838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	</a:t>
                </a:r>
                <a:r>
                  <a:rPr lang="en-US" sz="1600" dirty="0">
                    <a:solidFill>
                      <a:prstClr val="black"/>
                    </a:solidFill>
                    <a:latin typeface="Symbol" pitchFamily="18" charset="2"/>
                  </a:rPr>
                  <a:t>\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(E)	=	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1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–</a:t>
                </a:r>
              </a:p>
              <a:p>
                <a:pPr marL="884238" indent="-884238" algn="just">
                  <a:spcAft>
                    <a:spcPts val="500"/>
                  </a:spcAft>
                  <a:tabLst>
                    <a:tab pos="457200" algn="ctr"/>
                    <a:tab pos="1768475" algn="l"/>
                    <a:tab pos="1828800" algn="l"/>
                    <a:tab pos="2230438" algn="l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	   		=	1 – 0.992</a:t>
                </a:r>
              </a:p>
              <a:p>
                <a:pPr marL="884238" indent="-884238" algn="just">
                  <a:spcAft>
                    <a:spcPts val="1000"/>
                  </a:spcAft>
                  <a:tabLst>
                    <a:tab pos="457200" algn="ctr"/>
                    <a:tab pos="1717675" algn="r"/>
                    <a:tab pos="1828800" algn="l"/>
                    <a:tab pos="2230438" algn="l"/>
                    <a:tab pos="2290763" algn="l"/>
                    <a:tab pos="2682875" algn="ctr"/>
                    <a:tab pos="3082925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			=	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0.008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934" y="584717"/>
                <a:ext cx="7503450" cy="3298339"/>
              </a:xfrm>
              <a:prstGeom prst="rect">
                <a:avLst/>
              </a:prstGeom>
              <a:blipFill rotWithShape="1">
                <a:blip r:embed="rId3"/>
                <a:stretch>
                  <a:fillRect l="-406" t="-555" r="-487" b="-1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23728" y="1755279"/>
            <a:ext cx="541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probability of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 Students not having the same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0681" y="1970429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600" kern="0" dirty="0">
              <a:solidFill>
                <a:sysClr val="windowText" lastClr="000000"/>
              </a:solidFill>
              <a:latin typeface="Symbol" pitchFamily="18" charset="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1560" y="1416725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47732"/>
              </p:ext>
            </p:extLst>
          </p:nvPr>
        </p:nvGraphicFramePr>
        <p:xfrm>
          <a:off x="3187204" y="2894707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4" imgW="520700" imgH="368300" progId="">
                  <p:embed/>
                </p:oleObj>
              </mc:Choice>
              <mc:Fallback>
                <p:oleObj name="Equation" r:id="rId4" imgW="5207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04" y="2894707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79591"/>
              </p:ext>
            </p:extLst>
          </p:nvPr>
        </p:nvGraphicFramePr>
        <p:xfrm>
          <a:off x="1210734" y="2475359"/>
          <a:ext cx="10699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6" imgW="825142" imgH="304668" progId="">
                  <p:embed/>
                </p:oleObj>
              </mc:Choice>
              <mc:Fallback>
                <p:oleObj name="Equation" r:id="rId6" imgW="825142" imgH="304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734" y="2475359"/>
                        <a:ext cx="10699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 Diagonal Corner Rectangle 11"/>
          <p:cNvSpPr/>
          <p:nvPr/>
        </p:nvSpPr>
        <p:spPr>
          <a:xfrm>
            <a:off x="4355976" y="2158249"/>
            <a:ext cx="2975537" cy="8455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There are two events in this sum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77261" y="2308983"/>
            <a:ext cx="1555743" cy="604125"/>
            <a:chOff x="5139941" y="2212399"/>
            <a:chExt cx="1555743" cy="604125"/>
          </a:xfrm>
        </p:grpSpPr>
        <p:sp>
          <p:nvSpPr>
            <p:cNvPr id="21" name="Rectangle 20"/>
            <p:cNvSpPr/>
            <p:nvPr/>
          </p:nvSpPr>
          <p:spPr>
            <a:xfrm>
              <a:off x="5282496" y="2212399"/>
              <a:ext cx="1270633" cy="604125"/>
            </a:xfrm>
            <a:prstGeom prst="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39941" y="2329795"/>
              <a:ext cx="1555743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1st Event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62711" y="2308983"/>
            <a:ext cx="1711317" cy="604125"/>
            <a:chOff x="5062154" y="2212399"/>
            <a:chExt cx="1711317" cy="604125"/>
          </a:xfrm>
        </p:grpSpPr>
        <p:sp>
          <p:nvSpPr>
            <p:cNvPr id="27" name="Rectangle 26"/>
            <p:cNvSpPr/>
            <p:nvPr/>
          </p:nvSpPr>
          <p:spPr>
            <a:xfrm>
              <a:off x="5282496" y="2212399"/>
              <a:ext cx="1270633" cy="604125"/>
            </a:xfrm>
            <a:prstGeom prst="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2154" y="2329795"/>
              <a:ext cx="1711317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2nd Event</a:t>
              </a:r>
            </a:p>
          </p:txBody>
        </p:sp>
      </p:grpSp>
      <p:sp>
        <p:nvSpPr>
          <p:cNvPr id="30" name="Round Diagonal Corner Rectangle 29"/>
          <p:cNvSpPr/>
          <p:nvPr/>
        </p:nvSpPr>
        <p:spPr>
          <a:xfrm>
            <a:off x="4060998" y="1983352"/>
            <a:ext cx="3960440" cy="136181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2 students having same birthday and 2 students not having same birthday are two complementary events</a:t>
            </a:r>
          </a:p>
        </p:txBody>
      </p:sp>
      <p:sp>
        <p:nvSpPr>
          <p:cNvPr id="31" name="Round Diagonal Corner Rectangle 30"/>
          <p:cNvSpPr/>
          <p:nvPr/>
        </p:nvSpPr>
        <p:spPr>
          <a:xfrm>
            <a:off x="4130296" y="2158249"/>
            <a:ext cx="3754071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We know sum of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probabilities of two 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complementary events is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3959" y="2037852"/>
            <a:ext cx="756938" cy="419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indent="-1828800" algn="just">
              <a:lnSpc>
                <a:spcPct val="150000"/>
              </a:lnSpc>
              <a:tabLst>
                <a:tab pos="457200" algn="ctr"/>
                <a:tab pos="2174875" algn="l"/>
                <a:tab pos="2459038" algn="r"/>
                <a:tab pos="2743200" algn="ctr"/>
                <a:tab pos="3082925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0.992</a:t>
            </a:r>
          </a:p>
        </p:txBody>
      </p:sp>
    </p:spTree>
    <p:extLst>
      <p:ext uri="{BB962C8B-B14F-4D97-AF65-F5344CB8AC3E}">
        <p14:creationId xmlns:p14="http://schemas.microsoft.com/office/powerpoint/2010/main" val="27979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 animBg="1"/>
      <p:bldP spid="32" grpId="1" animBg="1"/>
      <p:bldP spid="19" grpId="0" animBg="1"/>
      <p:bldP spid="25" grpId="0" animBg="1"/>
      <p:bldP spid="25" grpId="1" animBg="1"/>
      <p:bldP spid="18" grpId="0" animBg="1"/>
      <p:bldP spid="18" grpId="1" animBg="1"/>
      <p:bldP spid="13" grpId="0" animBg="1"/>
      <p:bldP spid="13" grpId="1" animBg="1"/>
      <p:bldP spid="17" grpId="0"/>
      <p:bldP spid="22" grpId="0"/>
      <p:bldP spid="23" grpId="0"/>
      <p:bldP spid="12" grpId="0" animBg="1"/>
      <p:bldP spid="12" grpId="1" animBg="1"/>
      <p:bldP spid="30" grpId="0" animBg="1"/>
      <p:bldP spid="30" grpId="1" animBg="1"/>
      <p:bldP spid="31" grpId="0" animBg="1"/>
      <p:bldP spid="31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flipH="1" flipV="1">
            <a:off x="1106090" y="892028"/>
            <a:ext cx="158417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 flipV="1">
            <a:off x="2843807" y="617904"/>
            <a:ext cx="4587101" cy="30481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 flipV="1">
            <a:off x="1403647" y="1642460"/>
            <a:ext cx="792089" cy="29837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 flipV="1">
            <a:off x="1115614" y="1354428"/>
            <a:ext cx="792089" cy="29837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 flipV="1">
            <a:off x="2078198" y="1130020"/>
            <a:ext cx="525658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2915244" y="627863"/>
            <a:ext cx="1630561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910" y="590942"/>
            <a:ext cx="6858000" cy="434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1963" indent="-461963" algn="just">
              <a:spcBef>
                <a:spcPts val="300"/>
              </a:spcBef>
              <a:spcAft>
                <a:spcPts val="300"/>
              </a:spcAft>
              <a:tabLst>
                <a:tab pos="682625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		A box contains 5 red marbles, 8 white marbles and 4 green marbles. One marble is taken out of the box at random. What is the probability that the marble taken out will be </a:t>
            </a:r>
          </a:p>
          <a:p>
            <a:pPr marL="884238" indent="-884238" algn="just">
              <a:spcBef>
                <a:spcPts val="300"/>
              </a:spcBef>
              <a:spcAft>
                <a:spcPts val="900"/>
              </a:spcAft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   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red	?   (ii)  white ?  (iii)  not green?</a:t>
            </a:r>
          </a:p>
          <a:p>
            <a:pPr marL="884238" indent="-884238" algn="just">
              <a:spcBef>
                <a:spcPts val="300"/>
              </a:spcBef>
              <a:spcAft>
                <a:spcPts val="300"/>
              </a:spcAft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         </a:t>
            </a: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As the box contains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 red marbles, 8 white marbles and 4 </a:t>
            </a:r>
          </a:p>
          <a:p>
            <a:pPr marL="884238" indent="-884238" algn="just">
              <a:spcBef>
                <a:spcPts val="300"/>
              </a:spcBef>
              <a:spcAft>
                <a:spcPts val="300"/>
              </a:spcAft>
              <a:tabLst>
                <a:tab pos="457200" algn="ctr"/>
                <a:tab pos="633413" algn="l"/>
                <a:tab pos="682625" algn="l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     green marbles</a:t>
            </a:r>
          </a:p>
          <a:p>
            <a:pPr marL="884238" indent="-884238" algn="just">
              <a:spcBef>
                <a:spcPts val="300"/>
              </a:spcBef>
              <a:spcAft>
                <a:spcPts val="300"/>
              </a:spcAft>
              <a:tabLst>
                <a:tab pos="457200" algn="ctr"/>
                <a:tab pos="573088" algn="l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     Total no of possible outcomes  =</a:t>
            </a:r>
          </a:p>
          <a:p>
            <a:pPr marL="573088" indent="-573088" algn="just">
              <a:spcBef>
                <a:spcPts val="300"/>
              </a:spcBef>
              <a:spcAft>
                <a:spcPts val="300"/>
              </a:spcAft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 Let A be the event that a red marble is drawn</a:t>
            </a:r>
          </a:p>
          <a:p>
            <a:pPr marL="884238" indent="-884238" algn="just">
              <a:spcBef>
                <a:spcPts val="300"/>
              </a:spcBef>
              <a:spcAft>
                <a:spcPts val="2800"/>
              </a:spcAft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No. of 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to A  = 5</a:t>
            </a:r>
          </a:p>
          <a:p>
            <a:pPr marL="884238" indent="-884238" algn="just">
              <a:spcBef>
                <a:spcPts val="300"/>
              </a:spcBef>
              <a:spcAft>
                <a:spcPts val="2800"/>
              </a:spcAft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884238" indent="-884238" algn="just">
              <a:tabLst>
                <a:tab pos="4572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938" y="2034332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0" y="2681358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5 + 8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140538" y="1831909"/>
            <a:ext cx="3273091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Total number of marbles present in the box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212546" y="1831909"/>
            <a:ext cx="2975537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red marbles are there?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3462" y="3741038"/>
            <a:ext cx="15446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(A)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160142" y="4124878"/>
            <a:ext cx="261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4284" y="3790821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84" y="3790821"/>
                <a:ext cx="615400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4284" y="4120381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84" y="4120381"/>
                <a:ext cx="6154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13443" y="3316133"/>
            <a:ext cx="3193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00315" y="2674412"/>
            <a:ext cx="4539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17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2793" y="2044248"/>
            <a:ext cx="2234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the box contains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22956" y="2677343"/>
            <a:ext cx="627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17</a:t>
            </a:r>
          </a:p>
        </p:txBody>
      </p:sp>
    </p:spTree>
    <p:extLst>
      <p:ext uri="{BB962C8B-B14F-4D97-AF65-F5344CB8AC3E}">
        <p14:creationId xmlns:p14="http://schemas.microsoft.com/office/powerpoint/2010/main" val="30532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27622 0.0867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-0.396 0.2842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09" y="1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0" grpId="0" animBg="1"/>
      <p:bldP spid="20" grpId="1" animBg="1"/>
      <p:bldP spid="19" grpId="0" animBg="1"/>
      <p:bldP spid="18" grpId="0" animBg="1"/>
      <p:bldP spid="17" grpId="0" animBg="1"/>
      <p:bldP spid="8" grpId="0" animBg="1"/>
      <p:bldP spid="8" grpId="1" animBg="1"/>
      <p:bldP spid="11" grpId="0"/>
      <p:bldP spid="12" grpId="0"/>
      <p:bldP spid="6" grpId="0" animBg="1"/>
      <p:bldP spid="6" grpId="1" animBg="1"/>
      <p:bldP spid="7" grpId="0" animBg="1"/>
      <p:bldP spid="7" grpId="1" animBg="1"/>
      <p:bldP spid="10" grpId="0" animBg="1"/>
      <p:bldP spid="15" grpId="0"/>
      <p:bldP spid="16" grpId="0"/>
      <p:bldP spid="21" grpId="0"/>
      <p:bldP spid="21" grpId="1"/>
      <p:bldP spid="21" grpId="2"/>
      <p:bldP spid="22" grpId="0"/>
      <p:bldP spid="22" grpId="1"/>
      <p:bldP spid="22" grpId="2"/>
      <p:bldP spid="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 flipH="1" flipV="1">
            <a:off x="2944875" y="623392"/>
            <a:ext cx="3633822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flipH="1" flipV="1">
            <a:off x="4159563" y="1680770"/>
            <a:ext cx="1268912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 flipV="1">
            <a:off x="2723002" y="1658468"/>
            <a:ext cx="88968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flipH="1" flipV="1">
            <a:off x="1018019" y="1363514"/>
            <a:ext cx="88968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flipH="1" flipV="1">
            <a:off x="1995213" y="1128760"/>
            <a:ext cx="541370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4060805" y="2632720"/>
            <a:ext cx="3796236" cy="102315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Not green means either it will be red or it can be white but it should not be green</a:t>
            </a:r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4660105" y="623392"/>
            <a:ext cx="1918593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1441" y="3606385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iii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	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be the event that the marble drawn is not green </a:t>
            </a:r>
          </a:p>
          <a:p>
            <a:pPr marL="884238" indent="-884238" algn="just">
              <a:spcAft>
                <a:spcPts val="2000"/>
              </a:spcAft>
              <a:tabLst>
                <a:tab pos="457200" algn="ctr"/>
                <a:tab pos="631825" algn="l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No of outcomes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to C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31686" y="1870720"/>
            <a:ext cx="64008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1313" indent="-341313" algn="just">
              <a:spcBef>
                <a:spcPts val="800"/>
              </a:spcBef>
              <a:spcAft>
                <a:spcPts val="800"/>
              </a:spcAft>
              <a:tabLst>
                <a:tab pos="457200" algn="ctr"/>
                <a:tab pos="512763" algn="l"/>
                <a:tab pos="519113" algn="l"/>
                <a:tab pos="682625" algn="l"/>
                <a:tab pos="1371600" algn="l"/>
              </a:tabLs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(ii)	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Let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be the event that a white marble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drawn </a:t>
            </a:r>
          </a:p>
          <a:p>
            <a:pPr marL="884238" indent="-884238" algn="just">
              <a:spcBef>
                <a:spcPts val="800"/>
              </a:spcBef>
              <a:spcAft>
                <a:spcPts val="29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Symbol" pitchFamily="18" charset="2"/>
              </a:rPr>
              <a:t>\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	 No of  outcomes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to B = 8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910" y="589682"/>
            <a:ext cx="684770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 algn="just">
              <a:spcBef>
                <a:spcPts val="300"/>
              </a:spcBef>
              <a:spcAft>
                <a:spcPts val="300"/>
              </a:spcAft>
              <a:tabLst>
                <a:tab pos="682625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A box contains 5 red marbles, 8 white marbles and 4 green marbles. One marble is taken out of the box at random. What is the probability that the marble taken out will be </a:t>
            </a:r>
          </a:p>
          <a:p>
            <a:pPr marL="884238" indent="-884238" algn="just">
              <a:spcBef>
                <a:spcPts val="300"/>
              </a:spcBef>
              <a:spcAft>
                <a:spcPts val="900"/>
              </a:spcAft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   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	red	?   (ii)  white ?  (iii)  not green?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0938" y="181704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4060805" y="2679227"/>
            <a:ext cx="2975537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white marbles are there?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4060805" y="2794883"/>
            <a:ext cx="1526922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5 + 8 = 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56652" y="2695203"/>
            <a:ext cx="15446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 (B)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43332" y="3079043"/>
            <a:ext cx="261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57474" y="274498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74" y="2744986"/>
                <a:ext cx="6154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57474" y="307454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74" y="3074546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251319" y="4144888"/>
            <a:ext cx="15446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(C)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37999" y="4528728"/>
            <a:ext cx="261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252141" y="4194671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41" y="4194671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252141" y="4524231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41" y="4524231"/>
                <a:ext cx="61540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926902" y="2312685"/>
            <a:ext cx="3193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8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910006" y="3854527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13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75902" y="2776736"/>
            <a:ext cx="4880474" cy="425828"/>
            <a:chOff x="1191957" y="4159324"/>
            <a:chExt cx="4880474" cy="425828"/>
          </a:xfrm>
        </p:grpSpPr>
        <p:sp>
          <p:nvSpPr>
            <p:cNvPr id="34" name="Rounded Rectangle 33"/>
            <p:cNvSpPr/>
            <p:nvPr/>
          </p:nvSpPr>
          <p:spPr>
            <a:xfrm>
              <a:off x="1191957" y="4159324"/>
              <a:ext cx="4880473" cy="42582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marL="884238" indent="-884238" algn="just">
                <a:tabLst>
                  <a:tab pos="457200" algn="ctr"/>
                  <a:tab pos="2462213" algn="r"/>
                  <a:tab pos="2743200" algn="ctr"/>
                  <a:tab pos="3082925" algn="l"/>
                </a:tabLst>
              </a:pP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97385" y="4185140"/>
              <a:ext cx="4875046" cy="353943"/>
              <a:chOff x="729605" y="3476131"/>
              <a:chExt cx="4875046" cy="35394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9605" y="3476131"/>
                <a:ext cx="4382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8138" indent="-338138" algn="just">
                  <a:tabLst>
                    <a:tab pos="342900" algn="ctr"/>
                    <a:tab pos="1371600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Total no. of. possible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outcomes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909858" y="3476131"/>
                <a:ext cx="1694793" cy="353943"/>
                <a:chOff x="4054189" y="2546506"/>
                <a:chExt cx="1694793" cy="353943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4054189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= 5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4401005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8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4747821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4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5094636" y="2546506"/>
                  <a:ext cx="654346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=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17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486726" y="2805058"/>
            <a:ext cx="4539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17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075902" y="2776736"/>
            <a:ext cx="4880474" cy="425828"/>
            <a:chOff x="1191957" y="4159324"/>
            <a:chExt cx="4880474" cy="425828"/>
          </a:xfrm>
        </p:grpSpPr>
        <p:sp>
          <p:nvSpPr>
            <p:cNvPr id="44" name="Rounded Rectangle 43"/>
            <p:cNvSpPr/>
            <p:nvPr/>
          </p:nvSpPr>
          <p:spPr>
            <a:xfrm>
              <a:off x="1191957" y="4159324"/>
              <a:ext cx="4880473" cy="42582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marL="884238" indent="-884238" algn="just">
                <a:tabLst>
                  <a:tab pos="457200" algn="ctr"/>
                  <a:tab pos="2462213" algn="r"/>
                  <a:tab pos="2743200" algn="ctr"/>
                  <a:tab pos="3082925" algn="l"/>
                </a:tabLst>
              </a:pP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97385" y="4185140"/>
              <a:ext cx="4875046" cy="353943"/>
              <a:chOff x="729605" y="3476131"/>
              <a:chExt cx="4875046" cy="3539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29605" y="3476131"/>
                <a:ext cx="4382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8138" indent="-338138" algn="just">
                  <a:tabLst>
                    <a:tab pos="342900" algn="ctr"/>
                    <a:tab pos="1371600" algn="l"/>
                  </a:tabLst>
                </a:pP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Total no. of. possible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outcomes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	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909858" y="3476131"/>
                <a:ext cx="1694793" cy="353943"/>
                <a:chOff x="4054189" y="2546506"/>
                <a:chExt cx="1694793" cy="353943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54189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= 5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4401005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8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4747821" y="2546506"/>
                  <a:ext cx="519694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+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4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5094636" y="2546506"/>
                  <a:ext cx="654346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7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= </a:t>
                  </a:r>
                  <a:r>
                    <a:rPr lang="en-US" sz="1700" kern="0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17</a:t>
                  </a:r>
                  <a:endParaRPr lang="en-US" sz="170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486726" y="2805058"/>
            <a:ext cx="4539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17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8025E-6 L -0.27882 0.0953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4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8642E-6 L -0.56232 0.0512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27691 0.07284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0741E-6 L -0.56042 0.33694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21" y="16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6" grpId="0" animBg="1"/>
      <p:bldP spid="55" grpId="0" animBg="1"/>
      <p:bldP spid="55" grpId="1" animBg="1"/>
      <p:bldP spid="19" grpId="0" animBg="1"/>
      <p:bldP spid="19" grpId="1" animBg="1"/>
      <p:bldP spid="8" grpId="0" animBg="1"/>
      <p:bldP spid="8" grpId="1" animBg="1"/>
      <p:bldP spid="16" grpId="0" animBg="1"/>
      <p:bldP spid="16" grpId="1" animBg="1"/>
      <p:bldP spid="22" grpId="0" animBg="1"/>
      <p:bldP spid="22" grpId="1" animBg="1"/>
      <p:bldP spid="23" grpId="0" animBg="1"/>
      <p:bldP spid="25" grpId="0"/>
      <p:bldP spid="26" grpId="0"/>
      <p:bldP spid="27" grpId="0" animBg="1"/>
      <p:bldP spid="29" grpId="0"/>
      <p:bldP spid="30" grpId="0"/>
      <p:bldP spid="31" grpId="0"/>
      <p:bldP spid="31" grpId="1"/>
      <p:bldP spid="31" grpId="2"/>
      <p:bldP spid="32" grpId="0"/>
      <p:bldP spid="32" grpId="1"/>
      <p:bldP spid="32" grpId="2"/>
      <p:bldP spid="42" grpId="0"/>
      <p:bldP spid="42" grpId="1"/>
      <p:bldP spid="42" grpId="2"/>
      <p:bldP spid="52" grpId="0"/>
      <p:bldP spid="52" grpId="1"/>
      <p:bldP spid="5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Piggy Bank</a:t>
            </a:r>
          </a:p>
        </p:txBody>
      </p:sp>
    </p:spTree>
    <p:extLst>
      <p:ext uri="{BB962C8B-B14F-4D97-AF65-F5344CB8AC3E}">
        <p14:creationId xmlns:p14="http://schemas.microsoft.com/office/powerpoint/2010/main" val="19323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 flipH="1" flipV="1">
            <a:off x="3595152" y="798706"/>
            <a:ext cx="157975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7" name="Rounded Rectangle 86"/>
          <p:cNvSpPr/>
          <p:nvPr/>
        </p:nvSpPr>
        <p:spPr>
          <a:xfrm flipH="1" flipV="1">
            <a:off x="1096947" y="806057"/>
            <a:ext cx="1982802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6" name="Rounded Rectangle 85"/>
          <p:cNvSpPr/>
          <p:nvPr/>
        </p:nvSpPr>
        <p:spPr>
          <a:xfrm flipH="1" flipV="1">
            <a:off x="5673442" y="545951"/>
            <a:ext cx="1771297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0" name="Rounded Rectangle 69"/>
          <p:cNvSpPr/>
          <p:nvPr/>
        </p:nvSpPr>
        <p:spPr>
          <a:xfrm flipH="1" flipV="1">
            <a:off x="3527432" y="559553"/>
            <a:ext cx="2063577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 flipH="1" flipV="1">
            <a:off x="1322410" y="576333"/>
            <a:ext cx="120479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23" y="2956103"/>
            <a:ext cx="648274" cy="6419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71" name="Rounded Rectangle 70"/>
          <p:cNvSpPr/>
          <p:nvPr/>
        </p:nvSpPr>
        <p:spPr>
          <a:xfrm flipH="1" flipV="1">
            <a:off x="3544838" y="559554"/>
            <a:ext cx="97255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8" name="Rounded Rectangle 67"/>
          <p:cNvSpPr/>
          <p:nvPr/>
        </p:nvSpPr>
        <p:spPr>
          <a:xfrm flipH="1" flipV="1">
            <a:off x="1081915" y="1544923"/>
            <a:ext cx="249863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7" name="Rounded Rectangle 66"/>
          <p:cNvSpPr/>
          <p:nvPr/>
        </p:nvSpPr>
        <p:spPr>
          <a:xfrm flipH="1" flipV="1">
            <a:off x="2549954" y="1295132"/>
            <a:ext cx="398465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19764" r="70430" b="50000"/>
          <a:stretch/>
        </p:blipFill>
        <p:spPr bwMode="auto">
          <a:xfrm rot="10860000">
            <a:off x="6885822" y="1329922"/>
            <a:ext cx="1500262" cy="146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 flipH="1" flipV="1">
            <a:off x="3580555" y="806997"/>
            <a:ext cx="37014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 flipH="1" flipV="1">
            <a:off x="1082993" y="813618"/>
            <a:ext cx="79343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9" name="Rounded Rectangle 38"/>
          <p:cNvSpPr/>
          <p:nvPr/>
        </p:nvSpPr>
        <p:spPr>
          <a:xfrm flipH="1" flipV="1">
            <a:off x="5687004" y="559553"/>
            <a:ext cx="515812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 flipH="1" flipV="1">
            <a:off x="3536524" y="559554"/>
            <a:ext cx="97255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 flipH="1" flipV="1">
            <a:off x="3990739" y="793449"/>
            <a:ext cx="117204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>
          <a:xfrm flipH="1" flipV="1">
            <a:off x="1907704" y="788687"/>
            <a:ext cx="117204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 flipH="1" flipV="1">
            <a:off x="6202816" y="559553"/>
            <a:ext cx="124950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 flipH="1" flipV="1">
            <a:off x="4521195" y="559554"/>
            <a:ext cx="10698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 flipH="1" flipV="1">
            <a:off x="1102131" y="1301616"/>
            <a:ext cx="1391596" cy="25080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 flipH="1" flipV="1">
            <a:off x="4768973" y="1052458"/>
            <a:ext cx="277482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1" y="1194523"/>
            <a:ext cx="2050525" cy="205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72" y="2956103"/>
            <a:ext cx="593217" cy="6011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72" y="2956103"/>
            <a:ext cx="593217" cy="59321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1640" y1="77604" x2="16402" y2="84896"/>
                        <a14:foregroundMark x1="23810" y1="90104" x2="24868" y2="92188"/>
                        <a14:foregroundMark x1="25926" y1="92188" x2="31746" y2="95313"/>
                        <a14:foregroundMark x1="34921" y1="95833" x2="44974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23" y="2956103"/>
            <a:ext cx="648274" cy="64827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2" y="2956103"/>
            <a:ext cx="648274" cy="66124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" y="501610"/>
            <a:ext cx="7162800" cy="480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piggy bank contains hundred 50p coins, fifty Re 1 coins, twenty Rs 2 coins and ten Rs 5 coins. If it is equally likely that one of the coins will fall out when the bank is turned upside down, what is the probability that the coin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will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a 50 p coin ? 	(ii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will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not be a Rs 5 coin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piggy bank contains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Fifty Re. 1 coins, 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Twenty Rs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 2 coins 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Total no. of coins in the piggy bank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Total no. of possible outcomes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 Let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be the event that the coin will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be</a:t>
            </a: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	a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50p coin </a:t>
            </a:r>
          </a:p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No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favorable to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=</a:t>
            </a:r>
          </a:p>
          <a:p>
            <a:pPr marL="655638" indent="-655638" algn="just">
              <a:spcBef>
                <a:spcPts val="2000"/>
              </a:spcBef>
              <a:spcAft>
                <a:spcPts val="2000"/>
              </a:spcAft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655638" indent="-655638" algn="just">
              <a:tabLst>
                <a:tab pos="3429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1067" y="1725289"/>
            <a:ext cx="6110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b="1" kern="0" dirty="0" smtClean="0">
                <a:solidFill>
                  <a:srgbClr val="0000FF"/>
                </a:solidFill>
                <a:latin typeface="Bookman Old Style" pitchFamily="18" charset="0"/>
              </a:rPr>
              <a:t>Sol.</a:t>
            </a:r>
            <a:endParaRPr lang="en-US" sz="1700" kern="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168" y="2954868"/>
            <a:ext cx="78899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100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306437" y="3921705"/>
            <a:ext cx="58862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Bookman Old Style" pitchFamily="18" charset="0"/>
              </a:rPr>
              <a:t>100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168" y="4258305"/>
            <a:ext cx="2048676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latin typeface="Symbol" pitchFamily="18" charset="2"/>
              </a:rPr>
              <a:t>\  </a:t>
            </a:r>
            <a:r>
              <a:rPr lang="en-US" sz="1600" b="1" dirty="0">
                <a:latin typeface="Bookman Old Style" pitchFamily="18" charset="0"/>
              </a:rPr>
              <a:t>P (A) </a:t>
            </a:r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61337" y="2954868"/>
            <a:ext cx="65434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929853" y="2954868"/>
            <a:ext cx="65434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498369" y="2954868"/>
            <a:ext cx="65434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66884" y="2954868"/>
            <a:ext cx="78899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Bookman Old Style" pitchFamily="18" charset="0"/>
              </a:rPr>
              <a:t>= 180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9671" y="1592193"/>
            <a:ext cx="1060769" cy="1055593"/>
            <a:chOff x="4983426" y="1228125"/>
            <a:chExt cx="1041532" cy="9835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429" b="23429" l="11800" r="32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8" t="14779" r="76967" b="84134"/>
            <a:stretch/>
          </p:blipFill>
          <p:spPr>
            <a:xfrm>
              <a:off x="5349124" y="1393078"/>
              <a:ext cx="205366" cy="81618"/>
            </a:xfrm>
            <a:prstGeom prst="ellipse">
              <a:avLst/>
            </a:prstGeom>
            <a:effectLst>
              <a:softEdge rad="12700"/>
            </a:effectLst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429" b="23429" l="11800" r="32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8" t="14779" r="76967" b="84134"/>
            <a:stretch/>
          </p:blipFill>
          <p:spPr>
            <a:xfrm>
              <a:off x="5265781" y="1421652"/>
              <a:ext cx="205366" cy="81618"/>
            </a:xfrm>
            <a:prstGeom prst="ellipse">
              <a:avLst/>
            </a:prstGeom>
            <a:effectLst>
              <a:softEdge rad="127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4983426" y="1228125"/>
              <a:ext cx="1041532" cy="983585"/>
              <a:chOff x="4983426" y="1228125"/>
              <a:chExt cx="1041532" cy="98358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71" t="11347" r="66592" b="75555"/>
              <a:stretch/>
            </p:blipFill>
            <p:spPr>
              <a:xfrm>
                <a:off x="4983426" y="1228125"/>
                <a:ext cx="1041532" cy="98358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451516" y="1416890"/>
                <a:ext cx="205366" cy="81618"/>
              </a:xfrm>
              <a:prstGeom prst="ellipse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306260" y="1433558"/>
                <a:ext cx="205366" cy="81618"/>
              </a:xfrm>
              <a:prstGeom prst="ellipse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199108" y="1443084"/>
                <a:ext cx="205366" cy="81618"/>
              </a:xfrm>
              <a:prstGeom prst="ellipse">
                <a:avLst/>
              </a:prstGeom>
              <a:effectLst>
                <a:softEdge rad="12700"/>
              </a:effectLst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7148549" y="1552426"/>
            <a:ext cx="796971" cy="1055593"/>
            <a:chOff x="4983426" y="1228125"/>
            <a:chExt cx="1041532" cy="9835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429" b="23429" l="11800" r="32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8" t="14779" r="76967" b="84134"/>
            <a:stretch/>
          </p:blipFill>
          <p:spPr>
            <a:xfrm>
              <a:off x="5349124" y="1393078"/>
              <a:ext cx="205366" cy="81618"/>
            </a:xfrm>
            <a:prstGeom prst="ellipse">
              <a:avLst/>
            </a:prstGeom>
            <a:effectLst>
              <a:softEdge rad="12700"/>
            </a:effectLst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429" b="23429" l="11800" r="32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8" t="14779" r="76967" b="84134"/>
            <a:stretch/>
          </p:blipFill>
          <p:spPr>
            <a:xfrm>
              <a:off x="5265781" y="1421652"/>
              <a:ext cx="205366" cy="81618"/>
            </a:xfrm>
            <a:prstGeom prst="ellipse">
              <a:avLst/>
            </a:prstGeom>
            <a:effectLst>
              <a:softEdge rad="12700"/>
            </a:effectLst>
          </p:spPr>
        </p:pic>
        <p:grpSp>
          <p:nvGrpSpPr>
            <p:cNvPr id="60" name="Group 59"/>
            <p:cNvGrpSpPr/>
            <p:nvPr/>
          </p:nvGrpSpPr>
          <p:grpSpPr>
            <a:xfrm>
              <a:off x="4983426" y="1228125"/>
              <a:ext cx="1041532" cy="983585"/>
              <a:chOff x="4983426" y="1228125"/>
              <a:chExt cx="1041532" cy="983585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71" t="11347" r="66592" b="75555"/>
              <a:stretch/>
            </p:blipFill>
            <p:spPr>
              <a:xfrm>
                <a:off x="4983426" y="1228125"/>
                <a:ext cx="1041532" cy="983585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451516" y="1416890"/>
                <a:ext cx="205366" cy="81618"/>
              </a:xfrm>
              <a:prstGeom prst="ellipse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306260" y="1433558"/>
                <a:ext cx="205366" cy="81618"/>
              </a:xfrm>
              <a:prstGeom prst="ellipse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429" b="23429" l="11800" r="32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8" t="14779" r="76967" b="84134"/>
              <a:stretch/>
            </p:blipFill>
            <p:spPr>
              <a:xfrm>
                <a:off x="5199108" y="1443084"/>
                <a:ext cx="205366" cy="81618"/>
              </a:xfrm>
              <a:prstGeom prst="ellipse">
                <a:avLst/>
              </a:prstGeom>
              <a:effectLst>
                <a:softEdge rad="12700"/>
              </a:effectLst>
            </p:spPr>
          </p:pic>
        </p:grpSp>
      </p:grpSp>
      <p:sp>
        <p:nvSpPr>
          <p:cNvPr id="7" name="Rectangle 6"/>
          <p:cNvSpPr/>
          <p:nvPr/>
        </p:nvSpPr>
        <p:spPr>
          <a:xfrm>
            <a:off x="2637310" y="2464392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8138" indent="-338138" algn="just">
              <a:tabLst>
                <a:tab pos="342900" algn="ctr"/>
                <a:tab pos="13716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and ten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Rs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 5 coins.</a:t>
            </a:r>
          </a:p>
        </p:txBody>
      </p:sp>
      <p:sp>
        <p:nvSpPr>
          <p:cNvPr id="69" name="Round Diagonal Corner Rectangle 68"/>
          <p:cNvSpPr/>
          <p:nvPr/>
        </p:nvSpPr>
        <p:spPr>
          <a:xfrm>
            <a:off x="5174903" y="2910943"/>
            <a:ext cx="2459122" cy="930140"/>
          </a:xfrm>
          <a:prstGeom prst="round2DiagRect">
            <a:avLst/>
          </a:prstGeom>
          <a:solidFill>
            <a:srgbClr val="800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How many 50p coins are there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5174903" y="2910943"/>
            <a:ext cx="2975537" cy="845582"/>
          </a:xfrm>
          <a:prstGeom prst="round2DiagRect">
            <a:avLst/>
          </a:prstGeom>
          <a:solidFill>
            <a:srgbClr val="800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finding probability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 Diagonal Corner Rectangle 72"/>
              <p:cNvSpPr/>
              <p:nvPr/>
            </p:nvSpPr>
            <p:spPr>
              <a:xfrm>
                <a:off x="4716016" y="2306260"/>
                <a:ext cx="3960440" cy="845582"/>
              </a:xfrm>
              <a:prstGeom prst="round2DiagRect">
                <a:avLst/>
              </a:prstGeom>
              <a:solidFill>
                <a:srgbClr val="800000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P (A</a:t>
                </a:r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𝐟𝐚𝐯𝐨𝐮𝐫𝐚𝐛𝐥𝐞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𝐨𝐮𝐭𝐨𝐦𝐞𝐬</m:t>
                        </m:r>
                      </m:num>
                      <m:den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𝐩𝐨𝐬𝐬𝐢𝐛𝐥𝐞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𝐨𝐮𝐭𝐜𝐨𝐦𝐞𝐬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Round Diagonal Corner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306260"/>
                <a:ext cx="3960440" cy="845582"/>
              </a:xfrm>
              <a:prstGeom prst="round2Diag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1764917" y="4539766"/>
            <a:ext cx="421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658990" y="420570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90" y="4205709"/>
                <a:ext cx="615400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58990" y="453526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90" y="4535269"/>
                <a:ext cx="615400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164396" y="4341132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96" y="4341132"/>
                <a:ext cx="287088" cy="338554"/>
              </a:xfrm>
              <a:prstGeom prst="rect">
                <a:avLst/>
              </a:prstGeom>
              <a:blipFill rotWithShape="1">
                <a:blip r:embed="rId19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>
            <a:off x="2487864" y="4539766"/>
            <a:ext cx="147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244985" y="420570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85" y="4205709"/>
                <a:ext cx="615400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244985" y="4535269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85" y="4535269"/>
                <a:ext cx="615400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306437" y="3921705"/>
            <a:ext cx="58862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267260" y="2954868"/>
            <a:ext cx="58862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180</a:t>
            </a:r>
            <a:endParaRPr 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5174903" y="2910943"/>
            <a:ext cx="2975537" cy="845582"/>
          </a:xfrm>
          <a:prstGeom prst="round2DiagRect">
            <a:avLst/>
          </a:prstGeom>
          <a:solidFill>
            <a:srgbClr val="800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Total number of coins in the piggy bank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4716016" y="2910943"/>
            <a:ext cx="2459122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Which coin will fall out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7824" y="1992094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hundred 50p coins,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55883" y="321100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180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1852 L -0.00261 0.060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-0.28664 0.0534 " pathEditMode="relative" rAng="0" ptsTypes="AA">
                                      <p:cBhvr>
                                        <p:cTn id="3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000"/>
                            </p:stCondLst>
                            <p:childTnLst>
                              <p:par>
                                <p:cTn id="3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-0.17292 0.31142 " pathEditMode="relative" rAng="0" ptsTypes="AA">
                                      <p:cBhvr>
                                        <p:cTn id="39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7" grpId="0" animBg="1"/>
      <p:bldP spid="87" grpId="1" animBg="1"/>
      <p:bldP spid="86" grpId="0" animBg="1"/>
      <p:bldP spid="86" grpId="1" animBg="1"/>
      <p:bldP spid="70" grpId="0" animBg="1"/>
      <p:bldP spid="70" grpId="1" animBg="1"/>
      <p:bldP spid="66" grpId="0" animBg="1"/>
      <p:bldP spid="66" grpId="1" animBg="1"/>
      <p:bldP spid="71" grpId="0" animBg="1"/>
      <p:bldP spid="71" grpId="1" animBg="1"/>
      <p:bldP spid="68" grpId="0" animBg="1"/>
      <p:bldP spid="67" grpId="0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29" grpId="0" animBg="1"/>
      <p:bldP spid="29" grpId="1" animBg="1"/>
      <p:bldP spid="28" grpId="0" animBg="1"/>
      <p:bldP spid="28" grpId="1" animBg="1"/>
      <p:bldP spid="19" grpId="0" animBg="1"/>
      <p:bldP spid="19" grpId="1" animBg="1"/>
      <p:bldP spid="14" grpId="0"/>
      <p:bldP spid="15" grpId="0"/>
      <p:bldP spid="16" grpId="0"/>
      <p:bldP spid="17" grpId="0" animBg="1"/>
      <p:bldP spid="34" grpId="0"/>
      <p:bldP spid="35" grpId="0"/>
      <p:bldP spid="36" grpId="0"/>
      <p:bldP spid="37" grpId="0"/>
      <p:bldP spid="7" grpId="0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7" grpId="0"/>
      <p:bldP spid="78" grpId="0"/>
      <p:bldP spid="79" grpId="0"/>
      <p:bldP spid="81" grpId="0"/>
      <p:bldP spid="82" grpId="0"/>
      <p:bldP spid="83" grpId="0"/>
      <p:bldP spid="83" grpId="1"/>
      <p:bldP spid="83" grpId="2"/>
      <p:bldP spid="84" grpId="0"/>
      <p:bldP spid="84" grpId="1"/>
      <p:bldP spid="84" grpId="2"/>
      <p:bldP spid="33" grpId="0" animBg="1"/>
      <p:bldP spid="33" grpId="1" animBg="1"/>
      <p:bldP spid="75" grpId="0" animBg="1"/>
      <p:bldP spid="75" grpId="1" animBg="1"/>
      <p:bldP spid="2" grpId="0"/>
      <p:bldP spid="89" grpId="0"/>
    </p:bldLst>
  </p:timing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21772</TotalTime>
  <Words>3166</Words>
  <Application>Microsoft Office PowerPoint</Application>
  <PresentationFormat>On-screen Show (16:9)</PresentationFormat>
  <Paragraphs>654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Bookman Old Style</vt:lpstr>
      <vt:lpstr>Calibri</vt:lpstr>
      <vt:lpstr>Cambria Math</vt:lpstr>
      <vt:lpstr>Symbol</vt:lpstr>
      <vt:lpstr>Chapter 2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2703</cp:revision>
  <dcterms:created xsi:type="dcterms:W3CDTF">2013-09-18T07:07:36Z</dcterms:created>
  <dcterms:modified xsi:type="dcterms:W3CDTF">2022-04-23T05:22:50Z</dcterms:modified>
</cp:coreProperties>
</file>