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800" r:id="rId2"/>
    <p:sldId id="823" r:id="rId3"/>
    <p:sldId id="824" r:id="rId4"/>
    <p:sldId id="825" r:id="rId5"/>
    <p:sldId id="826" r:id="rId6"/>
    <p:sldId id="827" r:id="rId7"/>
    <p:sldId id="828" r:id="rId8"/>
    <p:sldId id="829" r:id="rId9"/>
    <p:sldId id="830" r:id="rId10"/>
    <p:sldId id="831" r:id="rId11"/>
    <p:sldId id="832" r:id="rId12"/>
    <p:sldId id="833" r:id="rId13"/>
    <p:sldId id="834" r:id="rId14"/>
    <p:sldId id="835" r:id="rId15"/>
    <p:sldId id="836" r:id="rId16"/>
    <p:sldId id="837" r:id="rId17"/>
    <p:sldId id="838" r:id="rId18"/>
    <p:sldId id="839" r:id="rId19"/>
    <p:sldId id="840" r:id="rId20"/>
    <p:sldId id="841" r:id="rId21"/>
    <p:sldId id="842" r:id="rId22"/>
    <p:sldId id="843" r:id="rId23"/>
    <p:sldId id="844" r:id="rId24"/>
    <p:sldId id="845" r:id="rId25"/>
    <p:sldId id="846" r:id="rId26"/>
    <p:sldId id="847" r:id="rId27"/>
    <p:sldId id="848" r:id="rId28"/>
    <p:sldId id="849" r:id="rId29"/>
    <p:sldId id="850" r:id="rId30"/>
    <p:sldId id="851" r:id="rId31"/>
  </p:sldIdLst>
  <p:sldSz cx="9144000" cy="5143500" type="screen16x9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0FFFF"/>
    <a:srgbClr val="F99449"/>
    <a:srgbClr val="002060"/>
    <a:srgbClr val="006020"/>
    <a:srgbClr val="005C24"/>
    <a:srgbClr val="FFC000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6737" autoAdjust="0"/>
  </p:normalViewPr>
  <p:slideViewPr>
    <p:cSldViewPr>
      <p:cViewPr varScale="1">
        <p:scale>
          <a:sx n="145" d="100"/>
          <a:sy n="145" d="100"/>
        </p:scale>
        <p:origin x="55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22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4218"/>
    </p:cViewPr>
  </p:sorterViewPr>
  <p:notesViewPr>
    <p:cSldViewPr>
      <p:cViewPr varScale="1">
        <p:scale>
          <a:sx n="60" d="100"/>
          <a:sy n="60" d="100"/>
        </p:scale>
        <p:origin x="2724" y="36"/>
      </p:cViewPr>
      <p:guideLst>
        <p:guide orient="horz" pos="2880"/>
        <p:guide pos="2160"/>
        <p:guide orient="horz" pos="2932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FB05AC1-21CB-4140-86C0-AE348F95C63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44FE61DE-9F11-48CD-BFF5-EF777A681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4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8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8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18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9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9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7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20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35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58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137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1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778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  <a:prstGeom prst="rect">
            <a:avLst/>
          </a:prstGeom>
        </p:spPr>
        <p:txBody>
          <a:bodyPr vert="horz" rtlCol="0"/>
          <a:lstStyle/>
          <a:p>
            <a:fld id="{9D7A37A6-62F7-482E-936C-AA9C9B0EA86A}" type="datetimeFigureOut">
              <a:rPr lang="en-US" smtClean="0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  <a:prstGeom prst="rect">
            <a:avLst/>
          </a:prstGeo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87F777-4F1F-48D7-A45F-BBA6BCE64393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  <a:prstGeom prst="rect">
            <a:avLst/>
          </a:prstGeom>
        </p:spPr>
        <p:txBody>
          <a:bodyPr vert="horz" rtlCol="0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5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90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62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9" r:id="rId18"/>
    <p:sldLayoutId id="2147483712" r:id="rId19"/>
    <p:sldLayoutId id="2147483784" r:id="rId20"/>
    <p:sldLayoutId id="2147483787" r:id="rId2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30.png"/><Relationship Id="rId5" Type="http://schemas.openxmlformats.org/officeDocument/2006/relationships/image" Target="../media/image81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34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4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6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135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7.png"/><Relationship Id="rId4" Type="http://schemas.openxmlformats.org/officeDocument/2006/relationships/image" Target="../media/image83.png"/><Relationship Id="rId9" Type="http://schemas.openxmlformats.org/officeDocument/2006/relationships/image" Target="../media/image106.png"/><Relationship Id="rId1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5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Lecture_03</a:t>
            </a:r>
          </a:p>
        </p:txBody>
      </p:sp>
    </p:spTree>
    <p:extLst>
      <p:ext uri="{BB962C8B-B14F-4D97-AF65-F5344CB8AC3E}">
        <p14:creationId xmlns:p14="http://schemas.microsoft.com/office/powerpoint/2010/main" val="37316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57825" y="2304678"/>
            <a:ext cx="583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048899" y="2445158"/>
            <a:ext cx="8458200" cy="133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7663" indent="-347663" algn="just">
              <a:buFontTx/>
              <a:buAutoNum type="alphaLcParenR" startAt="8"/>
              <a:tabLst>
                <a:tab pos="465138" algn="ctr"/>
                <a:tab pos="13795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When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the sum on 2 dice is 11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,</a:t>
            </a:r>
          </a:p>
          <a:p>
            <a:pPr algn="just">
              <a:tabLst>
                <a:tab pos="465138" algn="ctr"/>
                <a:tab pos="137953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cases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are (5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, 6), (6, 5)</a:t>
            </a:r>
          </a:p>
          <a:p>
            <a:pPr marL="885825" indent="-885825" algn="just">
              <a:tabLst>
                <a:tab pos="465138" algn="ctr"/>
                <a:tab pos="137953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No. of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outcomes = 2</a:t>
            </a:r>
          </a:p>
          <a:p>
            <a:pPr marL="885825" indent="-885825" algn="just">
              <a:spcBef>
                <a:spcPts val="2000"/>
              </a:spcBef>
              <a:tabLst>
                <a:tab pos="465138" algn="ctr"/>
                <a:tab pos="137953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1456412" y="3289936"/>
                <a:ext cx="3021743" cy="5497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(sum on 2 dice is 11)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𝟑𝟔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12" y="3289936"/>
                <a:ext cx="3021743" cy="5497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5076056" y="2466573"/>
            <a:ext cx="3024192" cy="1645920"/>
            <a:chOff x="1143000" y="5143500"/>
            <a:chExt cx="3024192" cy="1645920"/>
          </a:xfrm>
        </p:grpSpPr>
        <p:sp>
          <p:nvSpPr>
            <p:cNvPr id="134" name="Rectangle 133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143000" y="5143500"/>
              <a:ext cx="3024192" cy="1624545"/>
              <a:chOff x="866780" y="5302101"/>
              <a:chExt cx="3024192" cy="1624545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(2,1), (2,2), (2,3), (2,4), (2,5), (2,6),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(4,5),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5076056" y="2464328"/>
            <a:ext cx="3024192" cy="1647431"/>
            <a:chOff x="4519600" y="2265439"/>
            <a:chExt cx="3024192" cy="1647431"/>
          </a:xfrm>
        </p:grpSpPr>
        <p:sp>
          <p:nvSpPr>
            <p:cNvPr id="148" name="Rectangle 147"/>
            <p:cNvSpPr/>
            <p:nvPr/>
          </p:nvSpPr>
          <p:spPr>
            <a:xfrm>
              <a:off x="4527664" y="2266950"/>
              <a:ext cx="2926080" cy="164592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4519600" y="2265439"/>
              <a:ext cx="3024192" cy="1624545"/>
              <a:chOff x="866780" y="5302101"/>
              <a:chExt cx="3024192" cy="1624545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(1,1),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(2,1)  (2,2), (2,3), (2,4), (2,5), (2,6),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(4,1), (4,2), (4,3), (4,4), (4,5), (4,6),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(5,1), (5,2), (5,3), (5,4), (5,5),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(5,6)</a:t>
                </a:r>
                <a:r>
                  <a:rPr lang="en-US" sz="1200" b="1" dirty="0" smtClean="0">
                    <a:noFill/>
                    <a:latin typeface="Bookman Old Style" pitchFamily="18" charset="0"/>
                  </a:rPr>
                  <a:t>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(6,1), (6,2), (6,3), (6,4),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(6,5)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(1,3),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(1,6),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8172400" y="1010583"/>
            <a:ext cx="474521" cy="3015044"/>
            <a:chOff x="1097295" y="5143500"/>
            <a:chExt cx="474521" cy="3015044"/>
          </a:xfrm>
        </p:grpSpPr>
        <p:sp>
          <p:nvSpPr>
            <p:cNvPr id="162" name="Rectangle 161"/>
            <p:cNvSpPr/>
            <p:nvPr/>
          </p:nvSpPr>
          <p:spPr>
            <a:xfrm>
              <a:off x="1118235" y="5143500"/>
              <a:ext cx="363449" cy="30150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097295" y="5143500"/>
              <a:ext cx="474521" cy="3015044"/>
              <a:chOff x="821075" y="5302101"/>
              <a:chExt cx="474521" cy="3015044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66780" y="5302101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66780" y="5575905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66780" y="5849710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66780" y="6123514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5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866780" y="6397318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6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866780" y="6671122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7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866780" y="6944926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8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866780" y="7218730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9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821075" y="7492534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10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21075" y="7766338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11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21075" y="8040146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12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75" name="Oval 174"/>
          <p:cNvSpPr/>
          <p:nvPr/>
        </p:nvSpPr>
        <p:spPr>
          <a:xfrm>
            <a:off x="8232751" y="3482223"/>
            <a:ext cx="276262" cy="27283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6646827" y="1605930"/>
            <a:ext cx="457176" cy="632470"/>
            <a:chOff x="7295201" y="-1507306"/>
            <a:chExt cx="457176" cy="632470"/>
          </a:xfrm>
        </p:grpSpPr>
        <p:sp>
          <p:nvSpPr>
            <p:cNvPr id="181" name="TextBox 180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3271664" y="1613222"/>
            <a:ext cx="457176" cy="632470"/>
            <a:chOff x="7295201" y="-1507306"/>
            <a:chExt cx="457176" cy="632470"/>
          </a:xfrm>
        </p:grpSpPr>
        <p:sp>
          <p:nvSpPr>
            <p:cNvPr id="185" name="TextBox 184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3737563" y="1613222"/>
            <a:ext cx="457176" cy="632470"/>
            <a:chOff x="7295201" y="-1507306"/>
            <a:chExt cx="457176" cy="632470"/>
          </a:xfrm>
        </p:grpSpPr>
        <p:sp>
          <p:nvSpPr>
            <p:cNvPr id="189" name="TextBox 188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467544" y="454806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66738" indent="-566738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Two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dice, one blue and one grey are thrown at the same time 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  Complete the following table :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193" name="Rectangle 6"/>
          <p:cNvSpPr>
            <a:spLocks noChangeArrowheads="1"/>
          </p:cNvSpPr>
          <p:nvPr/>
        </p:nvSpPr>
        <p:spPr bwMode="auto">
          <a:xfrm>
            <a:off x="814453" y="1007649"/>
            <a:ext cx="1500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Event ‘Sum 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on 2 dice’</a:t>
            </a:r>
          </a:p>
        </p:txBody>
      </p:sp>
      <p:sp>
        <p:nvSpPr>
          <p:cNvPr id="194" name="Rectangle 7"/>
          <p:cNvSpPr>
            <a:spLocks noChangeArrowheads="1"/>
          </p:cNvSpPr>
          <p:nvPr/>
        </p:nvSpPr>
        <p:spPr bwMode="auto">
          <a:xfrm>
            <a:off x="849179" y="1722905"/>
            <a:ext cx="13996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Probability</a:t>
            </a:r>
          </a:p>
        </p:txBody>
      </p:sp>
      <p:sp>
        <p:nvSpPr>
          <p:cNvPr id="195" name="Rectangle 8"/>
          <p:cNvSpPr>
            <a:spLocks noChangeArrowheads="1"/>
          </p:cNvSpPr>
          <p:nvPr/>
        </p:nvSpPr>
        <p:spPr bwMode="auto">
          <a:xfrm>
            <a:off x="2082270" y="1108866"/>
            <a:ext cx="56242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42900" algn="ctr"/>
                <a:tab pos="863600" algn="ctr"/>
                <a:tab pos="1320800" algn="ctr"/>
                <a:tab pos="1778000" algn="ctr"/>
                <a:tab pos="2286000" algn="ctr"/>
                <a:tab pos="2743200" algn="ctr"/>
                <a:tab pos="3200400" algn="ctr"/>
                <a:tab pos="3657600" algn="ctr"/>
                <a:tab pos="4175125" algn="ctr"/>
                <a:tab pos="4740275" algn="ctr"/>
                <a:tab pos="5257800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2	3	4	5	6	7	8	9	10	11	12	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758057" y="1041023"/>
            <a:ext cx="6913377" cy="1300989"/>
            <a:chOff x="823913" y="1042160"/>
            <a:chExt cx="6913377" cy="1300989"/>
          </a:xfrm>
        </p:grpSpPr>
        <p:sp>
          <p:nvSpPr>
            <p:cNvPr id="197" name="Rectangle 196"/>
            <p:cNvSpPr/>
            <p:nvPr/>
          </p:nvSpPr>
          <p:spPr bwMode="auto">
            <a:xfrm>
              <a:off x="837974" y="1042160"/>
              <a:ext cx="6899316" cy="13009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 bwMode="auto">
            <a:xfrm rot="5400000">
              <a:off x="1728799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rot="5400000">
              <a:off x="2216251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00" name="Straight Connector 199"/>
            <p:cNvCxnSpPr/>
            <p:nvPr/>
          </p:nvCxnSpPr>
          <p:spPr bwMode="auto">
            <a:xfrm rot="5400000">
              <a:off x="2703702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01" name="Straight Connector 200"/>
            <p:cNvCxnSpPr/>
            <p:nvPr/>
          </p:nvCxnSpPr>
          <p:spPr bwMode="auto">
            <a:xfrm rot="5400000">
              <a:off x="3153658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rot="5400000">
              <a:off x="3603613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 rot="5400000">
              <a:off x="4053568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04" name="Straight Connector 203"/>
            <p:cNvCxnSpPr/>
            <p:nvPr/>
          </p:nvCxnSpPr>
          <p:spPr bwMode="auto">
            <a:xfrm rot="5400000">
              <a:off x="4514915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05" name="Straight Connector 204"/>
            <p:cNvCxnSpPr/>
            <p:nvPr/>
          </p:nvCxnSpPr>
          <p:spPr bwMode="auto">
            <a:xfrm rot="5400000">
              <a:off x="5028472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06" name="Straight Connector 205"/>
            <p:cNvCxnSpPr/>
            <p:nvPr/>
          </p:nvCxnSpPr>
          <p:spPr bwMode="auto">
            <a:xfrm rot="5400000">
              <a:off x="5489819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07" name="Straight Connector 206"/>
            <p:cNvCxnSpPr/>
            <p:nvPr/>
          </p:nvCxnSpPr>
          <p:spPr bwMode="auto">
            <a:xfrm rot="5400000">
              <a:off x="6014767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08" name="Straight Connector 207"/>
            <p:cNvCxnSpPr/>
            <p:nvPr/>
          </p:nvCxnSpPr>
          <p:spPr bwMode="auto">
            <a:xfrm rot="5400000">
              <a:off x="6528323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09" name="Straight Connector 208"/>
            <p:cNvCxnSpPr/>
            <p:nvPr/>
          </p:nvCxnSpPr>
          <p:spPr bwMode="auto">
            <a:xfrm>
              <a:off x="823913" y="1591177"/>
              <a:ext cx="6913376" cy="15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grpSp>
        <p:nvGrpSpPr>
          <p:cNvPr id="210" name="Group 209"/>
          <p:cNvGrpSpPr/>
          <p:nvPr/>
        </p:nvGrpSpPr>
        <p:grpSpPr>
          <a:xfrm>
            <a:off x="2321704" y="1621942"/>
            <a:ext cx="457176" cy="632470"/>
            <a:chOff x="7295201" y="-1507306"/>
            <a:chExt cx="457176" cy="632470"/>
          </a:xfrm>
        </p:grpSpPr>
        <p:sp>
          <p:nvSpPr>
            <p:cNvPr id="211" name="TextBox 210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>
              <a:off x="7352037" y="-118623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7188857" y="1621942"/>
            <a:ext cx="457176" cy="632470"/>
            <a:chOff x="7295201" y="-1507306"/>
            <a:chExt cx="457176" cy="632470"/>
          </a:xfrm>
        </p:grpSpPr>
        <p:sp>
          <p:nvSpPr>
            <p:cNvPr id="219" name="TextBox 218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21" name="Straight Connector 220"/>
            <p:cNvCxnSpPr/>
            <p:nvPr/>
          </p:nvCxnSpPr>
          <p:spPr>
            <a:xfrm>
              <a:off x="7352037" y="-118623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2831712" y="1621942"/>
            <a:ext cx="457176" cy="632470"/>
            <a:chOff x="7295201" y="-1507306"/>
            <a:chExt cx="457176" cy="632470"/>
          </a:xfrm>
        </p:grpSpPr>
        <p:sp>
          <p:nvSpPr>
            <p:cNvPr id="223" name="TextBox 222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7352037" y="-117861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4168527" y="1626121"/>
            <a:ext cx="457176" cy="632470"/>
            <a:chOff x="7295201" y="-1507306"/>
            <a:chExt cx="457176" cy="632470"/>
          </a:xfrm>
        </p:grpSpPr>
        <p:sp>
          <p:nvSpPr>
            <p:cNvPr id="227" name="TextBox 226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29" name="Straight Connector 228"/>
            <p:cNvCxnSpPr/>
            <p:nvPr/>
          </p:nvCxnSpPr>
          <p:spPr>
            <a:xfrm>
              <a:off x="7352037" y="-119385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4652788" y="1630300"/>
            <a:ext cx="457176" cy="632470"/>
            <a:chOff x="7295201" y="-1507306"/>
            <a:chExt cx="457176" cy="632470"/>
          </a:xfrm>
        </p:grpSpPr>
        <p:sp>
          <p:nvSpPr>
            <p:cNvPr id="231" name="TextBox 230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7352037" y="-119385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632988" y="1605930"/>
            <a:ext cx="457176" cy="632470"/>
            <a:chOff x="7295201" y="-1507306"/>
            <a:chExt cx="457176" cy="632470"/>
          </a:xfrm>
        </p:grpSpPr>
        <p:sp>
          <p:nvSpPr>
            <p:cNvPr id="107" name="TextBox 106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115865" y="1605930"/>
            <a:ext cx="457176" cy="632470"/>
            <a:chOff x="7295201" y="-1507306"/>
            <a:chExt cx="457176" cy="632470"/>
          </a:xfrm>
        </p:grpSpPr>
        <p:sp>
          <p:nvSpPr>
            <p:cNvPr id="111" name="TextBox 110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128616" y="1621942"/>
            <a:ext cx="457176" cy="632470"/>
            <a:chOff x="7295201" y="-1507306"/>
            <a:chExt cx="457176" cy="632470"/>
          </a:xfrm>
        </p:grpSpPr>
        <p:sp>
          <p:nvSpPr>
            <p:cNvPr id="115" name="TextBox 114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7352037" y="-119385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7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995832" y="1368447"/>
            <a:ext cx="61662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Do you agree with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this argument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? Justify your answer.</a:t>
            </a:r>
            <a:endParaRPr lang="en-IN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07260" y="1543521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27584" y="1903933"/>
            <a:ext cx="43869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No. The eleven sums are not equally likely</a:t>
            </a:r>
            <a:endParaRPr lang="en-IN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372090" y="2107286"/>
                <a:ext cx="7992888" cy="2120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e.g. : For getting sum on two dice as 2 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     there  is only 1 </a:t>
                </a:r>
                <a:r>
                  <a:rPr lang="en-US" sz="1400" dirty="0" err="1" smtClean="0">
                    <a:solidFill>
                      <a:prstClr val="black"/>
                    </a:solidFill>
                    <a:latin typeface="Bookman Old Style" pitchFamily="18" charset="0"/>
                  </a:rPr>
                  <a:t>favourable</a:t>
                </a:r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outcome which is (1, 1)</a:t>
                </a:r>
              </a:p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      But for getting sum on 2 dice as 3 there are 2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     </a:t>
                </a:r>
                <a:r>
                  <a:rPr lang="en-US" sz="1400" dirty="0" err="1" smtClean="0">
                    <a:solidFill>
                      <a:prstClr val="black"/>
                    </a:solidFill>
                    <a:latin typeface="Bookman Old Style" pitchFamily="18" charset="0"/>
                  </a:rPr>
                  <a:t>favourable</a:t>
                </a:r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outcomes which are</a:t>
                </a:r>
                <a:r>
                  <a:rPr lang="en-US" sz="1400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 2) and (2, 1).</a:t>
                </a:r>
              </a:p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For getting sum on 2 dice as 4 there are 3 </a:t>
                </a:r>
                <a:r>
                  <a:rPr lang="en-US" sz="1400" dirty="0" err="1" smtClean="0">
                    <a:solidFill>
                      <a:prstClr val="black"/>
                    </a:solidFill>
                    <a:latin typeface="Bookman Old Style" pitchFamily="18" charset="0"/>
                  </a:rPr>
                  <a:t>favourable</a:t>
                </a:r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</a:p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outcomes which are (1,3), (2, 2) and (3, 1) </a:t>
                </a:r>
              </a:p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So we understand that these events are not</a:t>
                </a:r>
              </a:p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elementary events </a:t>
                </a:r>
              </a:p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and hence their probability cannot be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11</m:t>
                        </m:r>
                      </m:den>
                    </m:f>
                  </m:oMath>
                </a14:m>
                <a:endParaRPr lang="en-US" sz="1400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090" y="2107286"/>
                <a:ext cx="7992888" cy="2120068"/>
              </a:xfrm>
              <a:prstGeom prst="rect">
                <a:avLst/>
              </a:prstGeom>
              <a:blipFill rotWithShape="1">
                <a:blip r:embed="rId2"/>
                <a:stretch>
                  <a:fillRect l="-153" t="-2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83568" y="636809"/>
            <a:ext cx="5791200" cy="1815882"/>
            <a:chOff x="396240" y="1575315"/>
            <a:chExt cx="5791200" cy="1815882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96240" y="1575315"/>
              <a:ext cx="5791200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400050" indent="-400050">
                <a:buFontTx/>
                <a:buAutoNum type="romanLcParenBoth" startAt="2"/>
                <a:tabLst>
                  <a:tab pos="228600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 </a:t>
              </a:r>
              <a:r>
                <a:rPr lang="en-US" sz="1400" b="1" dirty="0">
                  <a:solidFill>
                    <a:srgbClr val="0000FF"/>
                  </a:solidFill>
                  <a:latin typeface="Bookman Old Style" pitchFamily="18" charset="0"/>
                </a:rPr>
                <a:t>student argues that ‘there are </a:t>
              </a:r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11 possible outcomes 2,3,4,5, 6, 7, 8,9,10,11 and 12.</a:t>
              </a:r>
            </a:p>
            <a:p>
              <a:pPr marL="400050" indent="-400050">
                <a:tabLst>
                  <a:tab pos="228600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	  Therefore, each of them has        probability </a:t>
              </a:r>
              <a:endParaRPr lang="en-IN" sz="1400" b="1" dirty="0" smtClean="0">
                <a:solidFill>
                  <a:srgbClr val="0000FF"/>
                </a:solidFill>
                <a:latin typeface="Bookman Old Style" pitchFamily="18" charset="0"/>
              </a:endParaRPr>
            </a:p>
            <a:p>
              <a:pPr marL="400050" indent="-400050">
                <a:tabLst>
                  <a:tab pos="403225" algn="l"/>
                </a:tabLst>
              </a:pPr>
              <a:r>
                <a:rPr lang="en-US" sz="1400" dirty="0" smtClean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  <a:endParaRPr lang="en-IN" sz="1400" dirty="0" smtClean="0">
                <a:solidFill>
                  <a:srgbClr val="0000FF"/>
                </a:solidFill>
                <a:latin typeface="Bookman Old Style" pitchFamily="18" charset="0"/>
              </a:endParaRPr>
            </a:p>
            <a:p>
              <a:pPr marL="898525" indent="-898525" algn="just">
                <a:lnSpc>
                  <a:spcPct val="200000"/>
                </a:lnSpc>
                <a:tabLst>
                  <a:tab pos="457200" algn="ctr"/>
                </a:tabLst>
              </a:pPr>
              <a:r>
                <a:rPr lang="en-US" sz="1400" dirty="0">
                  <a:solidFill>
                    <a:srgbClr val="0000FF"/>
                  </a:solidFill>
                  <a:latin typeface="Bookman Old Style" pitchFamily="18" charset="0"/>
                </a:rPr>
                <a:t>		</a:t>
              </a:r>
            </a:p>
            <a:p>
              <a:pPr marL="898525" indent="-898525" algn="just">
                <a:tabLst>
                  <a:tab pos="457200" algn="ctr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Bookman Old Style" pitchFamily="18" charset="0"/>
                </a:rPr>
                <a:t>				</a:t>
              </a:r>
            </a:p>
            <a:p>
              <a:pPr marL="898525" indent="-898525" algn="just">
                <a:tabLst>
                  <a:tab pos="457200" algn="ctr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Bookman Old Style" pitchFamily="18" charset="0"/>
                </a:rPr>
                <a:t>		</a:t>
              </a:r>
              <a:endParaRPr lang="en-US" sz="14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3465276" y="1955423"/>
              <a:ext cx="386644" cy="517575"/>
              <a:chOff x="7042435" y="-1608237"/>
              <a:chExt cx="386644" cy="517575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7101746" y="-1608237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endParaRPr lang="en-US" sz="12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7042435" y="-1367661"/>
                <a:ext cx="3866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11</a:t>
                </a:r>
                <a:endParaRPr lang="en-US" sz="12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7109110" y="-1370038"/>
                <a:ext cx="258080" cy="0"/>
              </a:xfrm>
              <a:prstGeom prst="line">
                <a:avLst/>
              </a:prstGeom>
              <a:ln w="190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5148064" y="2643758"/>
            <a:ext cx="3024192" cy="1645920"/>
            <a:chOff x="1143000" y="5143500"/>
            <a:chExt cx="3024192" cy="1645920"/>
          </a:xfrm>
        </p:grpSpPr>
        <p:sp>
          <p:nvSpPr>
            <p:cNvPr id="77" name="Rectangle 76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143000" y="5143500"/>
              <a:ext cx="3024192" cy="1624545"/>
              <a:chOff x="866780" y="5302101"/>
              <a:chExt cx="3024192" cy="1624545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(2,1), (2,2), (2,3), (2,4), (2,5), (2,6),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(4,5),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5" name="Oval 4"/>
          <p:cNvSpPr/>
          <p:nvPr/>
        </p:nvSpPr>
        <p:spPr>
          <a:xfrm>
            <a:off x="5153208" y="2654324"/>
            <a:ext cx="516155" cy="2913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596585" y="2651479"/>
            <a:ext cx="516155" cy="2913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5165578" y="2911035"/>
            <a:ext cx="516155" cy="2913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084168" y="2643758"/>
            <a:ext cx="516155" cy="2913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598393" y="2900933"/>
            <a:ext cx="516155" cy="2913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5160243" y="3167633"/>
            <a:ext cx="516155" cy="2913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7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5" grpId="0"/>
      <p:bldP spid="42" grpId="0"/>
      <p:bldP spid="5" grpId="0" animBg="1"/>
      <p:bldP spid="5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1028650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Q.24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386436"/>
            <a:ext cx="8278688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Probability :  Sum based on 2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Dice</a:t>
            </a:r>
          </a:p>
          <a:p>
            <a:pPr lvl="2"/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               :  Sum based on one die thrown twice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									  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 flipH="1" flipV="1">
            <a:off x="1583216" y="858009"/>
            <a:ext cx="346917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 flipH="1" flipV="1">
            <a:off x="3611716" y="571516"/>
            <a:ext cx="304851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504864"/>
            <a:ext cx="8001000" cy="481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700" b="1" dirty="0" smtClean="0">
                <a:solidFill>
                  <a:srgbClr val="3333CC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die is thrown twice. What is the probability that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	5 will not come up either time?	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	(ii)	5 will come up at least once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     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die is thrown twice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Possible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outcomes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are</a:t>
            </a:r>
          </a:p>
          <a:p>
            <a:pPr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    \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Total no of possible outcomes = 36</a:t>
            </a:r>
          </a:p>
          <a:p>
            <a:pPr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(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     Let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 be the event that 5 will not come up either time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   \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      Outcomes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to A are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             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(1,1)  (1,2)  (1,3)  (1,4)  (1,6)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				(2,1)  (2,2)  (2,3)  (2,4)  (2,6)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				(3,1)  (3,2)  (3,3)  (3,4)  (3,6)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				(4,1)  (4,2)  (4,3)  (4,4)  (4,6)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				(6,1)  (6,2)  (6,3)  (6,4)  (6,6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   \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No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 of outcomes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to A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25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723900" indent="-723900" algn="just">
              <a:lnSpc>
                <a:spcPts val="2300"/>
              </a:lnSpc>
              <a:buFont typeface="Symbol"/>
              <a:buChar char=" "/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536" y="1425080"/>
            <a:ext cx="583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242381" y="4287876"/>
                <a:ext cx="1390454" cy="499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(A)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𝟑𝟔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81" y="4287876"/>
                <a:ext cx="1390454" cy="4997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469364" y="2555362"/>
            <a:ext cx="3024192" cy="1645920"/>
            <a:chOff x="1143000" y="5143500"/>
            <a:chExt cx="3024192" cy="1645920"/>
          </a:xfrm>
        </p:grpSpPr>
        <p:sp>
          <p:nvSpPr>
            <p:cNvPr id="12" name="Rectangle 11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Group 92"/>
            <p:cNvGrpSpPr/>
            <p:nvPr/>
          </p:nvGrpSpPr>
          <p:grpSpPr>
            <a:xfrm>
              <a:off x="1143000" y="5143500"/>
              <a:ext cx="3024192" cy="1624545"/>
              <a:chOff x="866780" y="5302101"/>
              <a:chExt cx="3024192" cy="162454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(2,1), (2,2), (2,3), (2,4)           (2,6),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        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        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0732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66780" y="6649647"/>
                <a:ext cx="29549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        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469364" y="2555362"/>
            <a:ext cx="3024192" cy="1645920"/>
            <a:chOff x="1143000" y="5143500"/>
            <a:chExt cx="3024192" cy="1645920"/>
          </a:xfrm>
        </p:grpSpPr>
        <p:sp>
          <p:nvSpPr>
            <p:cNvPr id="43" name="Rectangle 42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143000" y="5143500"/>
              <a:ext cx="3024192" cy="1624545"/>
              <a:chOff x="866780" y="5302101"/>
              <a:chExt cx="3024192" cy="1624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(2,1), (2,2), (2,3), (2,4), (2,5), (2,6),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(4,5),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58" name="Round Diagonal Corner Rectangle 57"/>
          <p:cNvSpPr/>
          <p:nvPr/>
        </p:nvSpPr>
        <p:spPr>
          <a:xfrm>
            <a:off x="5653622" y="1340843"/>
            <a:ext cx="2210344" cy="845582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Let us remove all the outcomes which have 5</a:t>
            </a:r>
          </a:p>
        </p:txBody>
      </p:sp>
    </p:spTree>
    <p:extLst>
      <p:ext uri="{BB962C8B-B14F-4D97-AF65-F5344CB8AC3E}">
        <p14:creationId xmlns:p14="http://schemas.microsoft.com/office/powerpoint/2010/main" val="32388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" grpId="0"/>
      <p:bldP spid="41" grpId="0" animBg="1"/>
      <p:bldP spid="58" grpId="0" animBg="1"/>
      <p:bldP spid="5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 flipH="1" flipV="1">
            <a:off x="1583216" y="1209187"/>
            <a:ext cx="3276816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 flipH="1" flipV="1">
            <a:off x="3611716" y="638203"/>
            <a:ext cx="304851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571551"/>
            <a:ext cx="8001000" cy="27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70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A die is thrown twice. What is the probability that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	5 will not come up either time?	</a:t>
            </a: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	(ii)	5 will come up at least once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</a:p>
          <a:p>
            <a:pPr marL="898525" indent="-898525" algn="just">
              <a:tabLst>
                <a:tab pos="457200" algn="ctr"/>
                <a:tab pos="1371600" algn="l"/>
                <a:tab pos="1828800" algn="l"/>
                <a:tab pos="1997075" algn="l"/>
              </a:tabLst>
            </a:pP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     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Let B be the event that 5 will come up at least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once</a:t>
            </a:r>
          </a:p>
          <a:p>
            <a:pPr marL="898525" indent="-898525" algn="just">
              <a:tabLst>
                <a:tab pos="457200" algn="ctr"/>
                <a:tab pos="1371600" algn="l"/>
                <a:tab pos="1828800" algn="l"/>
                <a:tab pos="199707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   \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       Outcomes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to B are</a:t>
            </a:r>
          </a:p>
          <a:p>
            <a:pPr marL="898525" indent="-898525" algn="just">
              <a:tabLst>
                <a:tab pos="457200" algn="ctr"/>
                <a:tab pos="1371600" algn="l"/>
                <a:tab pos="1828800" algn="l"/>
                <a:tab pos="199707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       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1,5), (2,5), (3,5), (4,5), (5,5), (6,5)</a:t>
            </a:r>
          </a:p>
          <a:p>
            <a:pPr marL="898525" indent="-898525" algn="just">
              <a:tabLst>
                <a:tab pos="457200" algn="ctr"/>
                <a:tab pos="1371600" algn="l"/>
                <a:tab pos="1828800" algn="l"/>
                <a:tab pos="1997075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       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5,1), (5,2), (5,3), (5,4), (5,6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     </a:t>
            </a:r>
            <a:endParaRPr lang="en-US" sz="1600" dirty="0" smtClean="0">
              <a:solidFill>
                <a:prstClr val="black"/>
              </a:solidFill>
              <a:latin typeface="Symbol" pitchFamily="18" charset="2"/>
            </a:endParaRPr>
          </a:p>
          <a:p>
            <a:pPr marL="898525" indent="-898525" algn="just">
              <a:tabLst>
                <a:tab pos="457200" algn="ctr"/>
                <a:tab pos="1371600" algn="l"/>
                <a:tab pos="1828800" algn="l"/>
                <a:tab pos="199707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  \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No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 of outcomes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to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 = 11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723900" indent="-723900" algn="just">
              <a:lnSpc>
                <a:spcPts val="2300"/>
              </a:lnSpc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723900" indent="-723900" algn="just">
              <a:lnSpc>
                <a:spcPts val="2300"/>
              </a:lnSpc>
              <a:buFont typeface="Symbol"/>
              <a:buChar char=" "/>
              <a:tabLst>
                <a:tab pos="347663" algn="ctr"/>
                <a:tab pos="1089025" algn="l"/>
                <a:tab pos="1379538" algn="l"/>
                <a:tab pos="1538288" algn="l"/>
              </a:tabLst>
            </a:pP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536" y="1491767"/>
            <a:ext cx="583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37848" y="2755049"/>
                <a:ext cx="1390454" cy="5497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(B)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𝟑𝟔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48" y="2755049"/>
                <a:ext cx="1390454" cy="5497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/>
          <p:cNvGrpSpPr/>
          <p:nvPr/>
        </p:nvGrpSpPr>
        <p:grpSpPr>
          <a:xfrm>
            <a:off x="5052392" y="2654022"/>
            <a:ext cx="3024192" cy="1645920"/>
            <a:chOff x="1143000" y="5143500"/>
            <a:chExt cx="3024192" cy="1645920"/>
          </a:xfrm>
        </p:grpSpPr>
        <p:sp>
          <p:nvSpPr>
            <p:cNvPr id="127" name="Rectangle 126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Group 92"/>
            <p:cNvGrpSpPr/>
            <p:nvPr/>
          </p:nvGrpSpPr>
          <p:grpSpPr>
            <a:xfrm>
              <a:off x="1143000" y="5143500"/>
              <a:ext cx="3024192" cy="1624545"/>
              <a:chOff x="866780" y="5302101"/>
              <a:chExt cx="3024192" cy="1624545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(2,1), (2,2), (2,3), (2,4), (2,5), (2,6),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(4,5),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5052392" y="2654022"/>
            <a:ext cx="3027511" cy="1645920"/>
            <a:chOff x="1143000" y="5143500"/>
            <a:chExt cx="3027511" cy="1645920"/>
          </a:xfrm>
        </p:grpSpPr>
        <p:sp>
          <p:nvSpPr>
            <p:cNvPr id="34" name="Rectangle 33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5" name="Group 92"/>
            <p:cNvGrpSpPr/>
            <p:nvPr/>
          </p:nvGrpSpPr>
          <p:grpSpPr>
            <a:xfrm>
              <a:off x="1146319" y="5143500"/>
              <a:ext cx="3024192" cy="1624545"/>
              <a:chOff x="870099" y="5302101"/>
              <a:chExt cx="3024192" cy="162454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870099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                       (2,5),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70099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                     (3,5),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70099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                       (4,5),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70099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70099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                       (6,5)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36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1172666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Q.17(I)(II)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24663"/>
            <a:ext cx="8278688" cy="42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Probability :  Sum based on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bulbs</a:t>
            </a:r>
          </a:p>
        </p:txBody>
      </p:sp>
    </p:spTree>
    <p:extLst>
      <p:ext uri="{BB962C8B-B14F-4D97-AF65-F5344CB8AC3E}">
        <p14:creationId xmlns:p14="http://schemas.microsoft.com/office/powerpoint/2010/main" val="29500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flipH="1" flipV="1">
            <a:off x="1281130" y="1023401"/>
            <a:ext cx="2858821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flipH="1" flipV="1">
            <a:off x="4793357" y="777113"/>
            <a:ext cx="2662609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flipH="1" flipV="1">
            <a:off x="1530423" y="552398"/>
            <a:ext cx="1814486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flipH="1" flipV="1">
            <a:off x="4261666" y="552398"/>
            <a:ext cx="1814486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flipH="1" flipV="1">
            <a:off x="4260155" y="542873"/>
            <a:ext cx="1814486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5500196" y="2293408"/>
            <a:ext cx="2941968" cy="69882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A is ….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09600" y="498646"/>
            <a:ext cx="6858000" cy="428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1825" indent="-631825" algn="just">
              <a:tabLst>
                <a:tab pos="465138" algn="ctr"/>
                <a:tab pos="860425" algn="l"/>
                <a:tab pos="13795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(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)	A lot of 20 bulbs contain 4 defective ones. One bulb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is drawn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at random from the lot. What is the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probability  that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this bulb is defective ?</a:t>
            </a:r>
          </a:p>
          <a:p>
            <a:pPr marL="688975" indent="-688975" algn="just">
              <a:tabLst>
                <a:tab pos="465138" algn="ctr"/>
                <a:tab pos="688975" algn="l"/>
                <a:tab pos="744538" algn="l"/>
                <a:tab pos="1084263" algn="l"/>
                <a:tab pos="13795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(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ii)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Suppose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the bulb drawn in (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) is not defective and is 	not replaced. Now one bulb is drawn at random from 	the rest. What is the probability that this bulb is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non</a:t>
            </a:r>
          </a:p>
          <a:p>
            <a:pPr marL="744538" indent="-744538" algn="just">
              <a:tabLst>
                <a:tab pos="465138" algn="ctr"/>
                <a:tab pos="914400" algn="l"/>
                <a:tab pos="13795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	defective ?</a:t>
            </a:r>
          </a:p>
          <a:p>
            <a:pPr marL="900113" indent="-900113" algn="just">
              <a:tabLst>
                <a:tab pos="465138" algn="ctr"/>
                <a:tab pos="914400" algn="l"/>
                <a:tab pos="1379538" algn="l"/>
              </a:tabLst>
              <a:defRPr/>
            </a:pPr>
            <a:endParaRPr lang="en-US" sz="16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3550" algn="l"/>
                <a:tab pos="465138" algn="ctr"/>
                <a:tab pos="1379538" algn="l"/>
              </a:tabLst>
              <a:defRPr/>
            </a:pPr>
            <a:r>
              <a:rPr lang="sv-SE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sv-SE" sz="1600" kern="0" dirty="0" smtClean="0">
                <a:solidFill>
                  <a:prstClr val="black"/>
                </a:solidFill>
                <a:latin typeface="Bookman Old Style" pitchFamily="18" charset="0"/>
              </a:rPr>
              <a:t>	Total </a:t>
            </a:r>
            <a:r>
              <a:rPr lang="sv-SE" sz="1600" kern="0" dirty="0">
                <a:solidFill>
                  <a:prstClr val="black"/>
                </a:solidFill>
                <a:latin typeface="Bookman Old Style" pitchFamily="18" charset="0"/>
              </a:rPr>
              <a:t>bulbs =</a:t>
            </a:r>
          </a:p>
          <a:p>
            <a:pPr marL="900113" indent="-900113" algn="just">
              <a:tabLst>
                <a:tab pos="465138" algn="ctr"/>
                <a:tab pos="97155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 		No. of all possible outcomes =</a:t>
            </a:r>
          </a:p>
          <a:p>
            <a:pPr marL="900113" indent="-900113" algn="just">
              <a:tabLst>
                <a:tab pos="465138" algn="ctr"/>
                <a:tab pos="971550" algn="l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		Defective bulbs = </a:t>
            </a:r>
          </a:p>
          <a:p>
            <a:pPr marL="900113" indent="-900113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en-US" sz="1600" kern="0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Non-defective bulbs =</a:t>
            </a:r>
          </a:p>
          <a:p>
            <a:pPr marL="900113" indent="-900113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	(</a:t>
            </a:r>
            <a:r>
              <a:rPr lang="en-US" sz="1600" kern="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)	Let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A be the event that the bulb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taken</a:t>
            </a:r>
          </a:p>
          <a:p>
            <a:pPr marL="900113" indent="-900113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		out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is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defective 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            </a:t>
            </a:r>
            <a:r>
              <a:rPr lang="en-US" sz="16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No. of outcomes </a:t>
            </a:r>
            <a:r>
              <a:rPr lang="en-US" sz="1600" kern="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 to A =</a:t>
            </a:r>
          </a:p>
          <a:p>
            <a:pPr marL="900113" indent="-900113" algn="just">
              <a:spcBef>
                <a:spcPts val="2000"/>
              </a:spcBef>
              <a:spcAft>
                <a:spcPts val="2000"/>
              </a:spcAft>
              <a:tabLst>
                <a:tab pos="465138" algn="ctr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			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67316" y="2240176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937933" y="2445274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600" kern="0" dirty="0">
                <a:solidFill>
                  <a:prstClr val="black"/>
                </a:solidFill>
                <a:latin typeface="Bookman Old Style" pitchFamily="18" charset="0"/>
              </a:rPr>
              <a:t>20 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648200" y="2683158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600" kern="0" dirty="0">
                <a:solidFill>
                  <a:prstClr val="black"/>
                </a:solidFill>
                <a:latin typeface="Bookman Old Style" pitchFamily="18" charset="0"/>
              </a:rPr>
              <a:t>20 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352800" y="2945625"/>
            <a:ext cx="377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600" kern="0" dirty="0" smtClean="0">
                <a:solidFill>
                  <a:prstClr val="black"/>
                </a:solidFill>
                <a:latin typeface="Bookman Old Style" pitchFamily="18" charset="0"/>
              </a:rPr>
              <a:t>4 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193428" y="3185222"/>
            <a:ext cx="13067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20 – 4 = 16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417048" y="3916470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5726020" y="2293408"/>
            <a:ext cx="2674516" cy="69882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defective bulbs are there 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9672" y="4204690"/>
            <a:ext cx="2048676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 (A)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12436" y="4485203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506509" y="4151146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09" y="4151146"/>
                <a:ext cx="61540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06509" y="4480706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09" y="4480706"/>
                <a:ext cx="61540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11915" y="4286569"/>
                <a:ext cx="287088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15" y="4286569"/>
                <a:ext cx="287088" cy="3077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3335383" y="4485203"/>
            <a:ext cx="14780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092504" y="4151146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04" y="4151146"/>
                <a:ext cx="61540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2504" y="4480706"/>
                <a:ext cx="615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04" y="4480706"/>
                <a:ext cx="61540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5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4" grpId="0" animBg="1"/>
      <p:bldP spid="24" grpId="1" animBg="1"/>
      <p:bldP spid="23" grpId="0" animBg="1"/>
      <p:bldP spid="23" grpId="1" animBg="1"/>
      <p:bldP spid="22" grpId="0" animBg="1"/>
      <p:bldP spid="22" grpId="1" animBg="1"/>
      <p:bldP spid="13" grpId="0" animBg="1"/>
      <p:bldP spid="13" grpId="1" animBg="1"/>
      <p:bldP spid="33" grpId="0"/>
      <p:bldP spid="34" grpId="0"/>
      <p:bldP spid="35" grpId="0"/>
      <p:bldP spid="36" grpId="0"/>
      <p:bldP spid="37" grpId="0"/>
      <p:bldP spid="38" grpId="0"/>
      <p:bldP spid="12" grpId="0" animBg="1"/>
      <p:bldP spid="12" grpId="1" animBg="1"/>
      <p:bldP spid="14" grpId="0" animBg="1"/>
      <p:bldP spid="16" grpId="0"/>
      <p:bldP spid="17" grpId="0"/>
      <p:bldP spid="18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 flipH="1" flipV="1">
            <a:off x="1380732" y="1974600"/>
            <a:ext cx="1002000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 flipH="1" flipV="1">
            <a:off x="2320552" y="1756388"/>
            <a:ext cx="484373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-59079" y="2076842"/>
            <a:ext cx="9144000" cy="231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0113" indent="-900113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endParaRPr lang="en-US" sz="16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379538" algn="l"/>
              </a:tabLst>
              <a:defRPr/>
            </a:pPr>
            <a:endParaRPr lang="en-US" sz="16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en-US" sz="1600" kern="0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Total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no. of bulbs =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    	</a:t>
            </a:r>
            <a:r>
              <a:rPr lang="en-US" sz="1600" kern="0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No. of all possible outcomes =</a:t>
            </a:r>
          </a:p>
          <a:p>
            <a:pPr marL="900113" indent="-900113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                   Let B be the event that the bulb is not defective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		Total no. of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non defective bulbs  =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en-US" sz="16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No. of outcomes </a:t>
            </a:r>
            <a:r>
              <a:rPr lang="en-US" sz="1600" kern="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 to B =</a:t>
            </a:r>
          </a:p>
          <a:p>
            <a:pPr marL="900113" indent="-900113" algn="just">
              <a:spcBef>
                <a:spcPts val="2000"/>
              </a:spcBef>
              <a:tabLst>
                <a:tab pos="465138" algn="ctr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7864" y="2555220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20 – 1 = 19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93951" y="2804620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19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16016" y="3295060"/>
            <a:ext cx="13067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19 – 4 = 15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4400" y="3542752"/>
            <a:ext cx="517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15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38200" y="2275797"/>
            <a:ext cx="693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Tx/>
              <a:buAutoNum type="romanLcParenBoth" startAt="2"/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Since the bulb drawn in (</a:t>
            </a:r>
            <a:r>
              <a:rPr lang="en-US" sz="1600" kern="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is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not replaced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7584" y="3910192"/>
                <a:ext cx="1368152" cy="6046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(B)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𝟏𝟗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910192"/>
                <a:ext cx="1368152" cy="6046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9600" y="483518"/>
            <a:ext cx="6858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1825" indent="-631825" algn="just">
              <a:tabLst>
                <a:tab pos="465138" algn="ctr"/>
                <a:tab pos="860425" algn="l"/>
                <a:tab pos="13795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(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)	A lot of 20 bulbs contain 4 defective ones. One bulb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is drawn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at random from the lot. What is the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probability  that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this bulb is defective ?</a:t>
            </a:r>
          </a:p>
          <a:p>
            <a:pPr marL="688975" indent="-688975" algn="just">
              <a:tabLst>
                <a:tab pos="465138" algn="ctr"/>
                <a:tab pos="688975" algn="l"/>
                <a:tab pos="744538" algn="l"/>
                <a:tab pos="1084263" algn="l"/>
                <a:tab pos="13795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(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ii)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Suppose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the bulb drawn in (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) is not defective and is 	not replaced. Now one bulb is drawn at random from 	the rest. What is the probability that this bulb is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non</a:t>
            </a:r>
          </a:p>
          <a:p>
            <a:pPr marL="744538" indent="-744538" algn="just">
              <a:tabLst>
                <a:tab pos="465138" algn="ctr"/>
                <a:tab pos="914400" algn="l"/>
                <a:tab pos="13795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	defective ?</a:t>
            </a:r>
          </a:p>
          <a:p>
            <a:pPr marL="900113" indent="-900113" algn="just">
              <a:tabLst>
                <a:tab pos="465138" algn="ctr"/>
                <a:tab pos="914400" algn="l"/>
                <a:tab pos="1379538" algn="l"/>
              </a:tabLst>
              <a:defRPr/>
            </a:pP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63550" algn="l"/>
                <a:tab pos="465138" algn="ctr"/>
                <a:tab pos="1379538" algn="l"/>
              </a:tabLst>
              <a:defRPr/>
            </a:pPr>
            <a:r>
              <a:rPr lang="sv-SE" sz="1600" b="1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4801468" y="2540230"/>
            <a:ext cx="2674516" cy="57754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Is the no of defective bulbs changing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4801468" y="2540230"/>
            <a:ext cx="852184" cy="433917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NO</a:t>
            </a:r>
          </a:p>
        </p:txBody>
      </p:sp>
      <p:sp>
        <p:nvSpPr>
          <p:cNvPr id="22" name="Round Diagonal Corner Rectangle 21"/>
          <p:cNvSpPr/>
          <p:nvPr/>
        </p:nvSpPr>
        <p:spPr>
          <a:xfrm>
            <a:off x="4801468" y="2540230"/>
            <a:ext cx="3049882" cy="57754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non defective 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bulbs are there ?</a:t>
            </a:r>
          </a:p>
        </p:txBody>
      </p:sp>
      <p:sp>
        <p:nvSpPr>
          <p:cNvPr id="23" name="Round Diagonal Corner Rectangle 22"/>
          <p:cNvSpPr/>
          <p:nvPr/>
        </p:nvSpPr>
        <p:spPr>
          <a:xfrm>
            <a:off x="4801468" y="2540230"/>
            <a:ext cx="1509695" cy="5250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19 – 4 = 15 </a:t>
            </a:r>
          </a:p>
        </p:txBody>
      </p:sp>
      <p:sp>
        <p:nvSpPr>
          <p:cNvPr id="27" name="Round Diagonal Corner Rectangle 26"/>
          <p:cNvSpPr/>
          <p:nvPr/>
        </p:nvSpPr>
        <p:spPr>
          <a:xfrm>
            <a:off x="2907736" y="2481486"/>
            <a:ext cx="4976632" cy="69882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No. of non defective bulbs =</a:t>
            </a:r>
          </a:p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Total no. of bulbs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–  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No. of defective bulbs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67316" y="2240176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0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4" grpId="0"/>
      <p:bldP spid="15" grpId="0"/>
      <p:bldP spid="16" grpId="0"/>
      <p:bldP spid="17" grpId="0"/>
      <p:bldP spid="11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13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956642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Q.22(I)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1028650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Q.16,21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386436"/>
            <a:ext cx="8278688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Probability :  Sum based on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Pens</a:t>
            </a:r>
          </a:p>
          <a:p>
            <a:pPr lvl="2"/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               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 flipV="1">
            <a:off x="1020755" y="1335673"/>
            <a:ext cx="6814464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flipH="1" flipV="1">
            <a:off x="6314478" y="557291"/>
            <a:ext cx="1713905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flipH="1" flipV="1">
            <a:off x="1062657" y="537223"/>
            <a:ext cx="2055115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 flipH="1" flipV="1">
            <a:off x="6319241" y="554462"/>
            <a:ext cx="1709141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514998"/>
            <a:ext cx="78550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Q. 	12 defective pens are accidentally mixed with 132 good ones . It is not possible to just look at the pen and tell whether or not it is defective. 1 pen is taken out at random from this slot . Determine the probability that a pen taken out is good one.</a:t>
            </a:r>
            <a:endParaRPr lang="en-US" sz="17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8489" y="1551462"/>
                <a:ext cx="6870700" cy="298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576263" algn="l"/>
                  </a:tabLst>
                </a:pPr>
                <a:r>
                  <a:rPr lang="en-US" sz="1600" b="1" dirty="0" smtClean="0">
                    <a:solidFill>
                      <a:srgbClr val="C00000"/>
                    </a:solidFill>
                    <a:latin typeface="Bookman Old Style" pitchFamily="18" charset="0"/>
                    <a:sym typeface="Symbol"/>
                  </a:rPr>
                  <a:t>Sol.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	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No. of defective pens </a:t>
                </a:r>
              </a:p>
              <a:p>
                <a:pPr>
                  <a:tabLst>
                    <a:tab pos="576263" algn="l"/>
                  </a:tabLst>
                </a:pP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	No. of good pens </a:t>
                </a:r>
              </a:p>
              <a:p>
                <a:pPr>
                  <a:tabLst>
                    <a:tab pos="576263" algn="l"/>
                  </a:tabLst>
                </a:pP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	Total no. of pens = 12 + 132 = 144</a:t>
                </a:r>
              </a:p>
              <a:p>
                <a:pPr>
                  <a:tabLst>
                    <a:tab pos="576263" algn="l"/>
                  </a:tabLst>
                </a:pP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	Let A be the event that the pen drawn out</a:t>
                </a:r>
              </a:p>
              <a:p>
                <a:pPr>
                  <a:tabLst>
                    <a:tab pos="576263" algn="l"/>
                  </a:tabLst>
                </a:pP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	is good pen.</a:t>
                </a:r>
              </a:p>
              <a:p>
                <a:pPr>
                  <a:tabLst>
                    <a:tab pos="576263" algn="l"/>
                  </a:tabLst>
                </a:pP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	No. of outcomes </a:t>
                </a:r>
                <a:r>
                  <a:rPr lang="en-US" sz="1600" dirty="0" err="1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favourable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for A = 132</a:t>
                </a:r>
              </a:p>
              <a:p>
                <a:pPr>
                  <a:tabLst>
                    <a:tab pos="576263" algn="l"/>
                  </a:tabLst>
                </a:pPr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endParaRPr>
              </a:p>
              <a:p>
                <a:pPr>
                  <a:tabLst>
                    <a:tab pos="576263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	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P (A)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=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/>
                </a:r>
                <a:b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</a:b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	</a:t>
                </a:r>
              </a:p>
              <a:p>
                <a:pPr>
                  <a:spcBef>
                    <a:spcPts val="1200"/>
                  </a:spcBef>
                  <a:tabLst>
                    <a:tab pos="576263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Symbol" pitchFamily="18" charset="2"/>
                    <a:sym typeface="Symbol"/>
                  </a:rPr>
                  <a:t>\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	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P 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132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144</m:t>
                        </m:r>
                      </m:den>
                    </m:f>
                  </m:oMath>
                </a14:m>
                <a:endParaRPr 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9" y="1551462"/>
                <a:ext cx="6870700" cy="2984535"/>
              </a:xfrm>
              <a:prstGeom prst="rect">
                <a:avLst/>
              </a:prstGeom>
              <a:blipFill rotWithShape="1">
                <a:blip r:embed="rId2"/>
                <a:stretch>
                  <a:fillRect l="-532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74520" y="3118596"/>
            <a:ext cx="391668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/>
              <a:t>No. of </a:t>
            </a:r>
            <a:r>
              <a:rPr lang="en-US" sz="1600" dirty="0"/>
              <a:t>outcomes </a:t>
            </a:r>
            <a:r>
              <a:rPr lang="en-US" sz="1600" dirty="0" err="1" smtClean="0"/>
              <a:t>favourable</a:t>
            </a:r>
            <a:r>
              <a:rPr lang="en-US" sz="1600" dirty="0" smtClean="0"/>
              <a:t> </a:t>
            </a:r>
            <a:r>
              <a:rPr lang="en-US" sz="1600" dirty="0"/>
              <a:t>to </a:t>
            </a:r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74520" y="3414129"/>
            <a:ext cx="36926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sz="1600" dirty="0" smtClean="0"/>
              <a:t>No. of </a:t>
            </a:r>
            <a:r>
              <a:rPr lang="en-US" sz="1600" dirty="0"/>
              <a:t>all possible outcomes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74520" y="3457163"/>
            <a:ext cx="33455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 Diagonal Corner Rectangle 8"/>
          <p:cNvSpPr/>
          <p:nvPr/>
        </p:nvSpPr>
        <p:spPr>
          <a:xfrm>
            <a:off x="5419173" y="1623863"/>
            <a:ext cx="2459122" cy="768711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good pens are there 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9792" y="3939902"/>
            <a:ext cx="1609479" cy="604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95350" lvl="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b="1" kern="0" dirty="0" smtClean="0">
                <a:solidFill>
                  <a:schemeClr val="tx1"/>
                </a:solidFill>
                <a:latin typeface="Symbol" pitchFamily="18" charset="2"/>
              </a:rPr>
              <a:t>\  </a:t>
            </a:r>
            <a:r>
              <a:rPr lang="en-US" b="1" kern="0" dirty="0" smtClean="0">
                <a:solidFill>
                  <a:schemeClr val="tx1"/>
                </a:solidFill>
                <a:latin typeface="Bookman Old Style" pitchFamily="18" charset="0"/>
              </a:rPr>
              <a:t>P(A) =</a:t>
            </a:r>
            <a:endParaRPr lang="en-US" b="1" kern="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61834" y="3964236"/>
                <a:ext cx="1406154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95350" lvl="0" indent="-895350" algn="just">
                  <a:tabLst>
                    <a:tab pos="457200" algn="ctr"/>
                    <a:tab pos="1371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kern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𝟏𝟏</m:t>
                          </m:r>
                        </m:num>
                        <m:den>
                          <m:r>
                            <a:rPr lang="en-US" sz="1600" b="1" i="1" kern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sz="1600" b="1" kern="0" dirty="0">
                  <a:solidFill>
                    <a:schemeClr val="tx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834" y="3964236"/>
                <a:ext cx="1406154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70507" y="1576569"/>
            <a:ext cx="627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576263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21774" y="1810056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576263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327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6" grpId="0" animBg="1"/>
      <p:bldP spid="16" grpId="1" animBg="1"/>
      <p:bldP spid="10" grpId="0" animBg="1"/>
      <p:bldP spid="10" grpId="1" animBg="1"/>
      <p:bldP spid="4" grpId="0"/>
      <p:bldP spid="5" grpId="0"/>
      <p:bldP spid="6" grpId="0"/>
      <p:bldP spid="9" grpId="0" animBg="1"/>
      <p:bldP spid="9" grpId="1" animBg="1"/>
      <p:bldP spid="11" grpId="0" animBg="1"/>
      <p:bldP spid="12" grpId="0"/>
      <p:bldP spid="8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 flipH="1" flipV="1">
            <a:off x="1291382" y="1662043"/>
            <a:ext cx="1912466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 flipH="1" flipV="1">
            <a:off x="4314700" y="1372058"/>
            <a:ext cx="3353643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 flipH="1" flipV="1">
            <a:off x="4403704" y="2753755"/>
            <a:ext cx="470403" cy="32821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flipH="1" flipV="1">
            <a:off x="5717778" y="531217"/>
            <a:ext cx="2016224" cy="32821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flipH="1" flipV="1">
            <a:off x="952549" y="549081"/>
            <a:ext cx="3686357" cy="32821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131298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b="1" dirty="0" smtClean="0">
                <a:latin typeface="Bookman Old Style" pitchFamily="18" charset="0"/>
              </a:rPr>
              <a:t>Sol.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08918"/>
            <a:ext cx="8291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A lot consists of 144 ball pens of which 20 are defective and the others are good.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Nuri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will buy a pen if it is good, but will not buy if it is defective. The shopkeeper draws one pen at random and gives it to her. What is the probability that</a:t>
            </a:r>
          </a:p>
          <a:p>
            <a:pPr marL="463550" indent="-463550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(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She will buy it?</a:t>
            </a:r>
          </a:p>
          <a:p>
            <a:pPr marL="463550" indent="-463550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(ii) She will not buy it?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99" y="2140987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/>
              <a:t>Total no. of possible outcomes = 144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99" y="3042852"/>
            <a:ext cx="56165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/>
              <a:t>Let A be the event that </a:t>
            </a:r>
            <a:r>
              <a:rPr lang="en-US" dirty="0" err="1" smtClean="0"/>
              <a:t>Nuri</a:t>
            </a:r>
            <a:r>
              <a:rPr lang="en-US" dirty="0" smtClean="0"/>
              <a:t> will buy a pen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9851" y="3582162"/>
            <a:ext cx="1744769" cy="566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dirty="0" smtClean="0">
                <a:latin typeface="Symbol" pitchFamily="18" charset="2"/>
              </a:rPr>
              <a:t> \ </a:t>
            </a:r>
            <a:r>
              <a:rPr lang="en-US" dirty="0" smtClean="0">
                <a:latin typeface="Bookman Old Style" pitchFamily="18" charset="0"/>
              </a:rPr>
              <a:t>P (B) =</a:t>
            </a:r>
            <a:endParaRPr lang="en-US" dirty="0">
              <a:latin typeface="Symbol" pitchFamily="18" charset="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918414" y="3882573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07724" y="3592369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124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724" y="3592369"/>
                <a:ext cx="6154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807724" y="3863787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m:t>144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724" y="3863787"/>
                <a:ext cx="615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H="1">
            <a:off x="1949817" y="3702204"/>
            <a:ext cx="338470" cy="153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949817" y="3956120"/>
            <a:ext cx="338470" cy="153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143949" y="3477498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49" y="3477498"/>
                <a:ext cx="61540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166489" y="3962504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36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89" y="3962504"/>
                <a:ext cx="61540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07206" y="4237048"/>
            <a:ext cx="1835617" cy="56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Symbol" pitchFamily="18" charset="2"/>
              </a:rPr>
              <a:t>\   </a:t>
            </a:r>
            <a:r>
              <a:rPr lang="en-US" b="1" dirty="0">
                <a:solidFill>
                  <a:schemeClr val="tx1"/>
                </a:solidFill>
                <a:latin typeface="Bookman Old Style" pitchFamily="18" charset="0"/>
              </a:rPr>
              <a:t>P </a:t>
            </a:r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(B) =</a:t>
            </a:r>
            <a:endParaRPr lang="en-US" b="1" dirty="0">
              <a:solidFill>
                <a:schemeClr val="tx1"/>
              </a:solidFill>
              <a:latin typeface="Symbol" pitchFamily="18" charset="2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033350" y="4541699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7423" y="4231486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23" y="4231486"/>
                <a:ext cx="615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27423" y="4502904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m:t>36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23" y="4502904"/>
                <a:ext cx="615400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17476" y="2437092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>
                <a:latin typeface="Symbol" pitchFamily="18" charset="2"/>
              </a:rPr>
              <a:t>\ </a:t>
            </a:r>
            <a:r>
              <a:rPr lang="en-US" dirty="0" smtClean="0"/>
              <a:t>No. of defective pens = 20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7476" y="2733197"/>
            <a:ext cx="266429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>
                <a:latin typeface="Symbol" pitchFamily="18" charset="2"/>
              </a:rPr>
              <a:t>\ </a:t>
            </a:r>
            <a:r>
              <a:rPr lang="en-US" dirty="0" smtClean="0"/>
              <a:t>No. of good pens 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90312" y="2733197"/>
            <a:ext cx="115729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Symbol" pitchFamily="18" charset="2"/>
              </a:defRPr>
            </a:lvl1pPr>
          </a:lstStyle>
          <a:p>
            <a:r>
              <a:rPr lang="en-US" dirty="0">
                <a:latin typeface="Bookman Old Style" pitchFamily="18" charset="0"/>
              </a:rPr>
              <a:t>144 - 20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8424" y="2733197"/>
            <a:ext cx="86949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Symbol" pitchFamily="18" charset="2"/>
              </a:defRPr>
            </a:lvl1pPr>
          </a:lstStyle>
          <a:p>
            <a:r>
              <a:rPr lang="en-US" dirty="0" smtClean="0">
                <a:latin typeface="Bookman Old Style" pitchFamily="18" charset="0"/>
              </a:rPr>
              <a:t>= 124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2123" y="3288526"/>
            <a:ext cx="44644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>
                <a:latin typeface="Symbol" pitchFamily="18" charset="2"/>
              </a:rPr>
              <a:t>\ </a:t>
            </a:r>
            <a:r>
              <a:rPr lang="en-US" dirty="0" smtClean="0"/>
              <a:t>No. of outcomes </a:t>
            </a:r>
            <a:r>
              <a:rPr lang="en-US" dirty="0" err="1" smtClean="0"/>
              <a:t>favourable</a:t>
            </a:r>
            <a:r>
              <a:rPr lang="en-US" dirty="0" smtClean="0"/>
              <a:t> to A =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860032" y="328852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/>
              <a:t>124</a:t>
            </a:r>
            <a:endParaRPr lang="en-US" dirty="0"/>
          </a:p>
        </p:txBody>
      </p:sp>
      <p:sp>
        <p:nvSpPr>
          <p:cNvPr id="48" name="Round Diagonal Corner Rectangle 47"/>
          <p:cNvSpPr/>
          <p:nvPr/>
        </p:nvSpPr>
        <p:spPr>
          <a:xfrm>
            <a:off x="5565599" y="2363055"/>
            <a:ext cx="2678809" cy="69882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Nuri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will buy a pen only if it is good</a:t>
            </a:r>
          </a:p>
        </p:txBody>
      </p:sp>
      <p:sp>
        <p:nvSpPr>
          <p:cNvPr id="49" name="Round Diagonal Corner Rectangle 48"/>
          <p:cNvSpPr/>
          <p:nvPr/>
        </p:nvSpPr>
        <p:spPr>
          <a:xfrm>
            <a:off x="5580112" y="2363055"/>
            <a:ext cx="2682504" cy="69882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good pens are there ?</a:t>
            </a:r>
          </a:p>
        </p:txBody>
      </p:sp>
      <p:sp>
        <p:nvSpPr>
          <p:cNvPr id="45" name="Round Diagonal Corner Rectangle 44"/>
          <p:cNvSpPr/>
          <p:nvPr/>
        </p:nvSpPr>
        <p:spPr>
          <a:xfrm>
            <a:off x="5230958" y="2473815"/>
            <a:ext cx="3254874" cy="47730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All pens – Defective pens</a:t>
            </a:r>
          </a:p>
        </p:txBody>
      </p:sp>
    </p:spTree>
    <p:extLst>
      <p:ext uri="{BB962C8B-B14F-4D97-AF65-F5344CB8AC3E}">
        <p14:creationId xmlns:p14="http://schemas.microsoft.com/office/powerpoint/2010/main" val="343349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0" grpId="0" animBg="1"/>
      <p:bldP spid="50" grpId="1" animBg="1"/>
      <p:bldP spid="24" grpId="0" animBg="1"/>
      <p:bldP spid="24" grpId="1" animBg="1"/>
      <p:bldP spid="23" grpId="0" animBg="1"/>
      <p:bldP spid="23" grpId="1" animBg="1"/>
      <p:bldP spid="5" grpId="0"/>
      <p:bldP spid="6" grpId="0"/>
      <p:bldP spid="7" grpId="0"/>
      <p:bldP spid="11" grpId="0"/>
      <p:bldP spid="13" grpId="0"/>
      <p:bldP spid="14" grpId="0"/>
      <p:bldP spid="16" grpId="0"/>
      <p:bldP spid="17" grpId="0"/>
      <p:bldP spid="18" grpId="0" animBg="1"/>
      <p:bldP spid="20" grpId="0"/>
      <p:bldP spid="21" grpId="0"/>
      <p:bldP spid="25" grpId="0"/>
      <p:bldP spid="42" grpId="0"/>
      <p:bldP spid="43" grpId="0"/>
      <p:bldP spid="44" grpId="0"/>
      <p:bldP spid="46" grpId="0"/>
      <p:bldP spid="47" grpId="0"/>
      <p:bldP spid="48" grpId="0" animBg="1"/>
      <p:bldP spid="48" grpId="1" animBg="1"/>
      <p:bldP spid="49" grpId="0" animBg="1"/>
      <p:bldP spid="49" grpId="1" animBg="1"/>
      <p:bldP spid="45" grpId="0" animBg="1"/>
      <p:bldP spid="4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 flipH="1" flipV="1">
            <a:off x="5725312" y="555526"/>
            <a:ext cx="1980715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flipH="1" flipV="1">
            <a:off x="980108" y="1923482"/>
            <a:ext cx="2769538" cy="32821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flipH="1" flipV="1">
            <a:off x="4295825" y="1376189"/>
            <a:ext cx="3353643" cy="29837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57200" y="2131298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33413" indent="-633413" algn="just">
              <a:tabLst>
                <a:tab pos="457200" algn="ctr"/>
                <a:tab pos="1371600" algn="l"/>
              </a:tabLst>
            </a:pPr>
            <a:r>
              <a:rPr lang="en-US" b="1" dirty="0" smtClean="0">
                <a:latin typeface="Bookman Old Style" pitchFamily="18" charset="0"/>
              </a:rPr>
              <a:t>Sol.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" y="508918"/>
            <a:ext cx="8291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A lot consists of 144 ball pens of which 20 are defective and the others are good.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Nuri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will buy a pen if it is good, but will not buy if it is defective. The shopkeeper draws one pen at random and gives it to her. What is the probability that</a:t>
            </a:r>
          </a:p>
          <a:p>
            <a:pPr marL="463550" indent="-463550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(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She will buy it?</a:t>
            </a:r>
          </a:p>
          <a:p>
            <a:pPr marL="463550" indent="-463550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(ii) She will not buy it?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599" y="2627786"/>
            <a:ext cx="56165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/>
              <a:t>Let B be the event that </a:t>
            </a:r>
            <a:r>
              <a:rPr lang="en-US" dirty="0" err="1" smtClean="0"/>
              <a:t>Nuri</a:t>
            </a:r>
            <a:r>
              <a:rPr lang="en-US" dirty="0" smtClean="0"/>
              <a:t> will not buy a pen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599" y="3019420"/>
            <a:ext cx="396044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/>
              <a:t>No. of outcomes </a:t>
            </a:r>
            <a:r>
              <a:rPr lang="en-US" dirty="0" err="1" smtClean="0"/>
              <a:t>favourable</a:t>
            </a:r>
            <a:r>
              <a:rPr lang="en-US" dirty="0" smtClean="0"/>
              <a:t> to B =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301942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ern="0">
                <a:latin typeface="Bookman Old Style" pitchFamily="18" charset="0"/>
              </a:defRPr>
            </a:lvl1pPr>
          </a:lstStyle>
          <a:p>
            <a:r>
              <a:rPr lang="en-US" dirty="0" smtClean="0"/>
              <a:t> 20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5023" y="3412116"/>
            <a:ext cx="1744769" cy="566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dirty="0" smtClean="0">
                <a:latin typeface="Symbol" pitchFamily="18" charset="2"/>
              </a:rPr>
              <a:t>\     </a:t>
            </a:r>
            <a:r>
              <a:rPr lang="en-US" dirty="0" smtClean="0">
                <a:latin typeface="Bookman Old Style" pitchFamily="18" charset="0"/>
              </a:rPr>
              <a:t>P (B) =</a:t>
            </a:r>
            <a:endParaRPr lang="en-US" dirty="0">
              <a:latin typeface="Symbol" pitchFamily="18" charset="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62913" y="3742730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52223" y="3422323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23" y="3422323"/>
                <a:ext cx="6154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52223" y="3693741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m:t>144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23" y="3693741"/>
                <a:ext cx="615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H="1">
            <a:off x="2394316" y="3532158"/>
            <a:ext cx="338470" cy="153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394316" y="3786074"/>
            <a:ext cx="338470" cy="153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585941" y="3307452"/>
                <a:ext cx="55945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941" y="3307452"/>
                <a:ext cx="55945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88448" y="3765734"/>
                <a:ext cx="61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36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48" y="3765734"/>
                <a:ext cx="61540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993902" y="4132540"/>
            <a:ext cx="1835617" cy="685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Symbol" pitchFamily="18" charset="2"/>
              </a:rPr>
              <a:t>\   </a:t>
            </a:r>
            <a:r>
              <a:rPr lang="en-US" b="1" dirty="0">
                <a:solidFill>
                  <a:schemeClr val="tx1"/>
                </a:solidFill>
                <a:latin typeface="Bookman Old Style" pitchFamily="18" charset="0"/>
              </a:rPr>
              <a:t>P </a:t>
            </a:r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(B) =</a:t>
            </a:r>
            <a:endParaRPr lang="en-US" b="1" dirty="0">
              <a:solidFill>
                <a:schemeClr val="tx1"/>
              </a:solidFill>
              <a:latin typeface="Symbol" pitchFamily="18" charset="2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0046" y="4496703"/>
            <a:ext cx="4217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14119" y="4186490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lvl="0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119" y="4186490"/>
                <a:ext cx="615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214119" y="4457908"/>
                <a:ext cx="615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36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119" y="4457908"/>
                <a:ext cx="6154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 Diagonal Corner Rectangle 25"/>
          <p:cNvSpPr/>
          <p:nvPr/>
        </p:nvSpPr>
        <p:spPr>
          <a:xfrm>
            <a:off x="5138675" y="3607234"/>
            <a:ext cx="2982816" cy="845582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Nuri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will not buy a pen when it is defective</a:t>
            </a:r>
          </a:p>
        </p:txBody>
      </p:sp>
      <p:sp>
        <p:nvSpPr>
          <p:cNvPr id="27" name="Round Diagonal Corner Rectangle 26"/>
          <p:cNvSpPr/>
          <p:nvPr/>
        </p:nvSpPr>
        <p:spPr>
          <a:xfrm>
            <a:off x="5138675" y="3607234"/>
            <a:ext cx="2982816" cy="845582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defective pens are there ?</a:t>
            </a:r>
          </a:p>
        </p:txBody>
      </p:sp>
    </p:spTree>
    <p:extLst>
      <p:ext uri="{BB962C8B-B14F-4D97-AF65-F5344CB8AC3E}">
        <p14:creationId xmlns:p14="http://schemas.microsoft.com/office/powerpoint/2010/main" val="36375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4" grpId="0" animBg="1"/>
      <p:bldP spid="7" grpId="0"/>
      <p:bldP spid="8" grpId="0"/>
      <p:bldP spid="9" grpId="0"/>
      <p:bldP spid="11" grpId="0"/>
      <p:bldP spid="13" grpId="0"/>
      <p:bldP spid="14" grpId="0"/>
      <p:bldP spid="16" grpId="0"/>
      <p:bldP spid="17" grpId="0"/>
      <p:bldP spid="18" grpId="0" animBg="1"/>
      <p:bldP spid="20" grpId="0"/>
      <p:bldP spid="21" grpId="0"/>
      <p:bldP spid="26" grpId="0" animBg="1"/>
      <p:bldP spid="26" grpId="1" animBg="1"/>
      <p:bldP spid="27" grpId="0" animBg="1"/>
      <p:bldP spid="2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18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1100658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Q.20,25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26116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11560" y="2378324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251520" y="3075806"/>
            <a:ext cx="8928450" cy="10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Probability :  Sum based on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Geometric Figures</a:t>
            </a:r>
          </a:p>
          <a:p>
            <a:pPr lvl="2"/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						:  </a:t>
            </a:r>
            <a:r>
              <a:rPr lang="en-US" altLang="en-US" sz="2000" dirty="0" err="1" smtClean="0">
                <a:solidFill>
                  <a:srgbClr val="FF6600"/>
                </a:solidFill>
                <a:latin typeface="Bookman Old Style" pitchFamily="18" charset="0"/>
              </a:rPr>
              <a:t>Theorey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question based on </a:t>
            </a:r>
            <a:r>
              <a:rPr lang="en-US" altLang="en-US" sz="2000" dirty="0" err="1" smtClean="0">
                <a:solidFill>
                  <a:srgbClr val="FF6600"/>
                </a:solidFill>
                <a:latin typeface="Bookman Old Style" pitchFamily="18" charset="0"/>
              </a:rPr>
              <a:t>arguements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 flipH="1" flipV="1">
            <a:off x="1537428" y="806595"/>
            <a:ext cx="2117359" cy="24203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 flipH="1" flipV="1">
            <a:off x="1059927" y="539341"/>
            <a:ext cx="6224150" cy="27725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flipH="1" flipV="1">
            <a:off x="6537623" y="1533247"/>
            <a:ext cx="477808" cy="22776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flipH="1" flipV="1">
            <a:off x="852984" y="1074847"/>
            <a:ext cx="4278440" cy="53707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24211" y="1078128"/>
            <a:ext cx="2209800" cy="1420684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Oval 2"/>
          <p:cNvSpPr/>
          <p:nvPr/>
        </p:nvSpPr>
        <p:spPr bwMode="auto">
          <a:xfrm>
            <a:off x="6272313" y="1302125"/>
            <a:ext cx="968585" cy="968585"/>
          </a:xfrm>
          <a:prstGeom prst="ellipse">
            <a:avLst/>
          </a:prstGeom>
          <a:noFill/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357384" y="739573"/>
            <a:ext cx="7233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1500"/>
              </a:spcBef>
              <a:spcAft>
                <a:spcPts val="1500"/>
              </a:spcAft>
              <a:tabLst>
                <a:tab pos="457200" algn="ctr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</a:tabLst>
            </a:pPr>
            <a:r>
              <a:rPr lang="pt-BR" sz="1600" b="1" dirty="0">
                <a:solidFill>
                  <a:prstClr val="black"/>
                </a:solidFill>
                <a:latin typeface="Bookman Old Style" pitchFamily="18" charset="0"/>
              </a:rPr>
              <a:t>3m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010211" y="1611527"/>
            <a:ext cx="5918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  <a:tabLst>
                <a:tab pos="457200" algn="ctr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</a:tabLst>
            </a:pPr>
            <a:r>
              <a:rPr lang="pt-BR" sz="1600" b="1" dirty="0">
                <a:solidFill>
                  <a:prstClr val="black"/>
                </a:solidFill>
                <a:latin typeface="Bookman Old Style" pitchFamily="18" charset="0"/>
              </a:rPr>
              <a:t>2m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83518"/>
            <a:ext cx="670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5825" indent="-885825" algn="just">
              <a:tabLst>
                <a:tab pos="465138" algn="ctr"/>
                <a:tab pos="13795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Suppose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you drop a die at random on the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rectangular region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shown in fig. </a:t>
            </a:r>
          </a:p>
          <a:p>
            <a:pPr marL="885825" indent="-885825" algn="just">
              <a:tabLst>
                <a:tab pos="465138" algn="ctr"/>
                <a:tab pos="13795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	</a:t>
            </a:r>
          </a:p>
          <a:p>
            <a:pPr marL="885825" indent="-885825" algn="just">
              <a:tabLst>
                <a:tab pos="465138" algn="ctr"/>
                <a:tab pos="1379538" algn="l"/>
              </a:tabLst>
              <a:defRPr/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1045518"/>
            <a:ext cx="457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What is the probability that it will land inside the circle with diameter 1m?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1116" y="1621582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313" y="1786417"/>
            <a:ext cx="968585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92659" y="1468041"/>
            <a:ext cx="543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1500"/>
              </a:spcBef>
              <a:spcAft>
                <a:spcPts val="1500"/>
              </a:spcAft>
              <a:tabLst>
                <a:tab pos="457200" algn="ctr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</a:tabLst>
            </a:pPr>
            <a:r>
              <a:rPr lang="pt-BR" sz="1600" b="1" dirty="0">
                <a:solidFill>
                  <a:prstClr val="black"/>
                </a:solidFill>
                <a:latin typeface="Bookman Old Style" pitchFamily="18" charset="0"/>
              </a:rPr>
              <a:t>1m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30182" y="1594066"/>
            <a:ext cx="220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1400" b="1" kern="0" dirty="0">
                <a:ln w="57150">
                  <a:solidFill>
                    <a:prstClr val="black"/>
                  </a:solidFill>
                </a:ln>
                <a:solidFill>
                  <a:prstClr val="black"/>
                </a:solidFill>
                <a:latin typeface="Bookman Old Style" pitchFamily="18" charset="0"/>
              </a:rPr>
              <a:t>.</a:t>
            </a:r>
            <a:endParaRPr lang="en-US" sz="1400" kern="0" dirty="0">
              <a:ln w="57150">
                <a:solidFill>
                  <a:prstClr val="black"/>
                </a:solidFill>
              </a:ln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599" y="1859708"/>
            <a:ext cx="30480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5825" indent="-885825">
              <a:tabLst>
                <a:tab pos="465138" algn="ctr"/>
                <a:tab pos="1379538" algn="l"/>
              </a:tabLs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Area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of the rectangle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=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4200" y="1859708"/>
            <a:ext cx="6719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kern="0" dirty="0">
                <a:solidFill>
                  <a:prstClr val="black"/>
                </a:solidFill>
                <a:latin typeface="Bookman Old Style" pitchFamily="18" charset="0"/>
              </a:rPr>
              <a:t>l × b 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57600" y="1859708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= 3×2 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339518" y="1859708"/>
            <a:ext cx="7697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= 6m²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685800" y="2473117"/>
            <a:ext cx="12522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kern="0" dirty="0">
                <a:solidFill>
                  <a:prstClr val="black"/>
                </a:solidFill>
                <a:latin typeface="Bookman Old Style" pitchFamily="18" charset="0"/>
              </a:rPr>
              <a:t>For circle, 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828800" y="2473117"/>
            <a:ext cx="1016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kern="0" dirty="0">
                <a:solidFill>
                  <a:prstClr val="black"/>
                </a:solidFill>
                <a:latin typeface="Bookman Old Style" pitchFamily="18" charset="0"/>
              </a:rPr>
              <a:t>d = </a:t>
            </a:r>
            <a:r>
              <a:rPr lang="pt-BR" sz="1600" kern="0" dirty="0" smtClean="0">
                <a:solidFill>
                  <a:prstClr val="black"/>
                </a:solidFill>
                <a:latin typeface="Bookman Old Style" pitchFamily="18" charset="0"/>
              </a:rPr>
              <a:t>1m, 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699792" y="2398688"/>
                <a:ext cx="936475" cy="483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1600" kern="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r </a:t>
                </a:r>
                <a:r>
                  <a:rPr lang="pt-BR" sz="1600" kern="0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kern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BR" sz="1600" kern="0" dirty="0">
                    <a:solidFill>
                      <a:prstClr val="black"/>
                    </a:solidFill>
                    <a:latin typeface="Bookman Old Style" pitchFamily="18" charset="0"/>
                  </a:rPr>
                  <a:t>m </a:t>
                </a:r>
                <a:endParaRPr lang="en-IN" sz="16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2398688"/>
                <a:ext cx="936475" cy="483466"/>
              </a:xfrm>
              <a:prstGeom prst="rect">
                <a:avLst/>
              </a:prstGeom>
              <a:blipFill rotWithShape="1">
                <a:blip r:embed="rId4"/>
                <a:stretch>
                  <a:fillRect l="-3896" r="-1948" b="-1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403683" y="2860963"/>
            <a:ext cx="25026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885825" indent="-885825" algn="just">
              <a:spcBef>
                <a:spcPts val="1600"/>
              </a:spcBef>
              <a:spcAft>
                <a:spcPts val="1600"/>
              </a:spcAft>
              <a:tabLst>
                <a:tab pos="465138" algn="ctr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  	Area of the circle =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466229"/>
              </p:ext>
            </p:extLst>
          </p:nvPr>
        </p:nvGraphicFramePr>
        <p:xfrm>
          <a:off x="2699792" y="2738140"/>
          <a:ext cx="1778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5" imgW="1777229" imgH="583947" progId="">
                  <p:embed/>
                </p:oleObj>
              </mc:Choice>
              <mc:Fallback>
                <p:oleObj name="Equation" r:id="rId5" imgW="1777229" imgH="5839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738140"/>
                        <a:ext cx="1778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853423" y="3290481"/>
            <a:ext cx="1887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885825" indent="-885825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Area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983874"/>
              </p:ext>
            </p:extLst>
          </p:nvPr>
        </p:nvGraphicFramePr>
        <p:xfrm>
          <a:off x="2709317" y="3205758"/>
          <a:ext cx="72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7" imgW="723586" imgH="507780" progId="">
                  <p:embed/>
                </p:oleObj>
              </mc:Choice>
              <mc:Fallback>
                <p:oleObj name="Equation" r:id="rId7" imgW="723586" imgH="5077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317" y="3205758"/>
                        <a:ext cx="723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682" y="2142962"/>
            <a:ext cx="2296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Total area = 6m</a:t>
            </a:r>
            <a:r>
              <a:rPr lang="en-US" sz="1600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kern="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299558" y="3745731"/>
            <a:ext cx="10695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885825" indent="-885825" algn="just">
              <a:tabLst>
                <a:tab pos="465138" algn="ctr"/>
                <a:tab pos="137953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 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P(A) =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1422698" y="3635028"/>
                <a:ext cx="1652461" cy="559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885825" indent="-885825" algn="just">
                  <a:tabLst>
                    <a:tab pos="465138" algn="ctr"/>
                    <a:tab pos="13795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Favourable</m:t>
                          </m:r>
                          <m:r>
                            <a:rPr lang="en-US" sz="16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Area</m:t>
                          </m:r>
                          <m:r>
                            <m:rPr>
                              <m:nor/>
                            </m:rPr>
                            <a:rPr lang="en-US" sz="1600" kern="0" dirty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Total</m:t>
                          </m:r>
                          <m:r>
                            <a:rPr lang="en-US" sz="16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area</m:t>
                          </m:r>
                        </m:den>
                      </m:f>
                    </m:oMath>
                  </m:oMathPara>
                </a14:m>
                <a:endParaRPr lang="en-US" sz="16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6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2698" y="3635028"/>
                <a:ext cx="1652461" cy="55996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43744" y="4208699"/>
            <a:ext cx="2156965" cy="604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P(A) =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041750" y="4199359"/>
                <a:ext cx="1503938" cy="60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95350" indent="-895350" algn="just">
                  <a:tabLst>
                    <a:tab pos="457200" algn="ctr"/>
                    <a:tab pos="1371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16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kern="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600" b="1" i="1" kern="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num>
                        <m:den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16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50" y="4199359"/>
                <a:ext cx="1503938" cy="6043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471720" y="4379630"/>
                <a:ext cx="13131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95350" indent="-895350" algn="just">
                  <a:tabLst>
                    <a:tab pos="457200" algn="ctr"/>
                    <a:tab pos="1371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20" y="4379630"/>
                <a:ext cx="1313181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729780" y="4253873"/>
                <a:ext cx="1406155" cy="514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95350" indent="-895350" algn="just">
                  <a:tabLst>
                    <a:tab pos="457200" algn="ctr"/>
                    <a:tab pos="1371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16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𝟐𝟒</m:t>
                          </m:r>
                        </m:den>
                      </m:f>
                    </m:oMath>
                  </m:oMathPara>
                </a14:m>
                <a:endParaRPr lang="en-US" sz="16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780" y="4253873"/>
                <a:ext cx="1406155" cy="514372"/>
              </a:xfrm>
              <a:prstGeom prst="rect">
                <a:avLst/>
              </a:prstGeom>
              <a:blipFill rotWithShape="1"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 bwMode="auto">
          <a:xfrm>
            <a:off x="5724128" y="1076145"/>
            <a:ext cx="2209800" cy="1420684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Oval 2"/>
          <p:cNvSpPr/>
          <p:nvPr/>
        </p:nvSpPr>
        <p:spPr bwMode="auto">
          <a:xfrm>
            <a:off x="6272313" y="1302125"/>
            <a:ext cx="968585" cy="968585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/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5341" y="1504451"/>
            <a:ext cx="333644" cy="265733"/>
          </a:xfrm>
          <a:prstGeom prst="snipRoundRect">
            <a:avLst>
              <a:gd name="adj1" fmla="val 50000"/>
              <a:gd name="adj2" fmla="val 33403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9892" y="1478660"/>
            <a:ext cx="333644" cy="265733"/>
          </a:xfrm>
          <a:prstGeom prst="snipRoundRect">
            <a:avLst>
              <a:gd name="adj1" fmla="val 50000"/>
              <a:gd name="adj2" fmla="val 33403"/>
            </a:avLst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8672" y="1960136"/>
            <a:ext cx="333644" cy="265733"/>
          </a:xfrm>
          <a:prstGeom prst="snipRoundRect">
            <a:avLst>
              <a:gd name="adj1" fmla="val 50000"/>
              <a:gd name="adj2" fmla="val 33403"/>
            </a:avLst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2483" y="1859708"/>
            <a:ext cx="333644" cy="265733"/>
          </a:xfrm>
          <a:prstGeom prst="snipRoundRect">
            <a:avLst>
              <a:gd name="adj1" fmla="val 50000"/>
              <a:gd name="adj2" fmla="val 33403"/>
            </a:avLst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8672" y="1269172"/>
            <a:ext cx="333644" cy="265733"/>
          </a:xfrm>
          <a:prstGeom prst="snipRoundRect">
            <a:avLst>
              <a:gd name="adj1" fmla="val 50000"/>
              <a:gd name="adj2" fmla="val 33403"/>
            </a:avLst>
          </a:prstGeom>
        </p:spPr>
      </p:pic>
    </p:spTree>
    <p:extLst>
      <p:ext uri="{BB962C8B-B14F-4D97-AF65-F5344CB8AC3E}">
        <p14:creationId xmlns:p14="http://schemas.microsoft.com/office/powerpoint/2010/main" val="75041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39" grpId="0" animBg="1"/>
      <p:bldP spid="39" grpId="1" animBg="1"/>
      <p:bldP spid="34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6" grpId="0"/>
      <p:bldP spid="33" grpId="0"/>
      <p:bldP spid="35" grpId="0"/>
      <p:bldP spid="36" grpId="0"/>
      <p:bldP spid="38" grpId="0" animBg="1"/>
      <p:bldP spid="41" grpId="0"/>
      <p:bldP spid="42" grpId="0"/>
      <p:bldP spid="43" grpId="0"/>
      <p:bldP spid="31" grpId="0" animBg="1"/>
      <p:bldP spid="31" grpId="1" animBg="1"/>
      <p:bldP spid="37" grpId="0" animBg="1"/>
      <p:bldP spid="3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flipH="1" flipV="1">
            <a:off x="4203287" y="2444551"/>
            <a:ext cx="749698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flipH="1" flipV="1">
            <a:off x="5018320" y="2444552"/>
            <a:ext cx="374964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flipH="1" flipV="1">
            <a:off x="3765546" y="2444552"/>
            <a:ext cx="374964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06375" y="456108"/>
            <a:ext cx="7239000" cy="451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</a:rPr>
              <a:t>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Which of the following arguments are correct and which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are not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correct? Give reasons for your answer.</a:t>
            </a:r>
          </a:p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	(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)	If two coins are tossed simultaneously there are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three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	</a:t>
            </a:r>
          </a:p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each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. Therefore, for each of these outcomes, the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probability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is </a:t>
            </a:r>
          </a:p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</a:rPr>
              <a:t>		</a:t>
            </a:r>
            <a:endParaRPr lang="en-US" sz="1600" kern="0" dirty="0" smtClean="0">
              <a:solidFill>
                <a:srgbClr val="C00000"/>
              </a:solidFill>
              <a:latin typeface="Bookman Old Style" pitchFamily="18" charset="0"/>
            </a:endParaRPr>
          </a:p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When two coins are tossed simultaneously,</a:t>
            </a:r>
          </a:p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           All possible outcomes are HH, HT, TH, TT</a:t>
            </a:r>
          </a:p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		No. of all possible outcomes 	</a:t>
            </a:r>
          </a:p>
          <a:p>
            <a:pPr marL="895350" indent="-895350" algn="just">
              <a:spcBef>
                <a:spcPts val="1600"/>
              </a:spcBef>
              <a:spcAft>
                <a:spcPts val="1600"/>
              </a:spcAft>
              <a:tabLst>
                <a:tab pos="457200" algn="ctr"/>
                <a:tab pos="1371600" algn="l"/>
              </a:tabLs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		P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(HH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  <a:p>
            <a:pPr marL="895350" indent="-895350" algn="just">
              <a:spcBef>
                <a:spcPts val="600"/>
              </a:spcBef>
              <a:spcAft>
                <a:spcPts val="1600"/>
              </a:spcAft>
              <a:tabLst>
                <a:tab pos="457200" algn="ctr"/>
                <a:tab pos="1547813" algn="l"/>
                <a:tab pos="1603375" algn="l"/>
                <a:tab pos="1716088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 	P (TT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)  =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895350" indent="-895350" algn="just">
              <a:spcBef>
                <a:spcPts val="600"/>
              </a:spcBef>
              <a:spcAft>
                <a:spcPts val="1600"/>
              </a:spcAft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     </a:t>
            </a:r>
            <a:r>
              <a:rPr lang="en-US" sz="16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P (HT or TH)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314575" y="1170286"/>
            <a:ext cx="5763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3333CC"/>
                </a:solidFill>
                <a:latin typeface="Bookman Old Style" pitchFamily="18" charset="0"/>
              </a:rPr>
              <a:t>possible outcomes - two heads, two tails or one of </a:t>
            </a:r>
            <a:endParaRPr lang="en-IN" sz="1600" b="1" kern="0" dirty="0">
              <a:solidFill>
                <a:srgbClr val="3333CC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91183" y="1952976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953058" y="2651840"/>
            <a:ext cx="500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= 4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100043" y="3123108"/>
            <a:ext cx="18181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P (Two heads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) =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512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506096"/>
              </p:ext>
            </p:extLst>
          </p:nvPr>
        </p:nvGraphicFramePr>
        <p:xfrm>
          <a:off x="3876675" y="3046908"/>
          <a:ext cx="19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4" imgW="190500" imgH="508000" progId="">
                  <p:embed/>
                </p:oleObj>
              </mc:Choice>
              <mc:Fallback>
                <p:oleObj name="Equation" r:id="rId4" imgW="190500" imgH="508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046908"/>
                        <a:ext cx="19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48963"/>
              </p:ext>
            </p:extLst>
          </p:nvPr>
        </p:nvGraphicFramePr>
        <p:xfrm>
          <a:off x="3734239" y="3543964"/>
          <a:ext cx="19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6" imgW="190500" imgH="508000" progId="">
                  <p:embed/>
                </p:oleObj>
              </mc:Choice>
              <mc:Fallback>
                <p:oleObj name="Equation" r:id="rId6" imgW="190500" imgH="508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239" y="3543964"/>
                        <a:ext cx="19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890067" y="4507410"/>
            <a:ext cx="3168352" cy="310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kern="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) argument is incorrect.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1725" y="1634584"/>
            <a:ext cx="343505" cy="607865"/>
            <a:chOff x="7332182" y="-1507306"/>
            <a:chExt cx="343505" cy="607865"/>
          </a:xfrm>
        </p:grpSpPr>
        <p:sp>
          <p:nvSpPr>
            <p:cNvPr id="16" name="TextBox 15"/>
            <p:cNvSpPr txBox="1"/>
            <p:nvPr/>
          </p:nvSpPr>
          <p:spPr>
            <a:xfrm>
              <a:off x="7343473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3473" y="-123799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332182" y="-1221328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158187" y="3629064"/>
            <a:ext cx="15824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P (Two tails) =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14710" y="4154606"/>
            <a:ext cx="26821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P (one head or one tail) =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5286747" y="4061112"/>
                <a:ext cx="364202" cy="553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sz="16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747" y="4061112"/>
                <a:ext cx="364202" cy="55335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5464671" y="4061112"/>
                <a:ext cx="575094" cy="553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16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4671" y="4061112"/>
                <a:ext cx="575094" cy="55335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0" grpId="0" animBg="1"/>
      <p:bldP spid="20" grpId="1" animBg="1"/>
      <p:bldP spid="19" grpId="0" animBg="1"/>
      <p:bldP spid="19" grpId="1" animBg="1"/>
      <p:bldP spid="61" grpId="0"/>
      <p:bldP spid="62" grpId="0"/>
      <p:bldP spid="64" grpId="0"/>
      <p:bldP spid="65" grpId="0"/>
      <p:bldP spid="14" grpId="0" animBg="1"/>
      <p:bldP spid="22" grpId="0"/>
      <p:bldP spid="23" grpId="0"/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flipH="1" flipV="1">
            <a:off x="5141063" y="2025931"/>
            <a:ext cx="28171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flipH="1" flipV="1">
            <a:off x="4631906" y="2029066"/>
            <a:ext cx="28171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flipH="1" flipV="1">
            <a:off x="4120109" y="2029066"/>
            <a:ext cx="28171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flipH="1" flipV="1">
            <a:off x="4906782" y="2023591"/>
            <a:ext cx="28171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flipH="1" flipV="1">
            <a:off x="4397625" y="2026726"/>
            <a:ext cx="28171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flipH="1" flipV="1">
            <a:off x="3885828" y="2026726"/>
            <a:ext cx="281715" cy="27125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" y="520114"/>
            <a:ext cx="8534400" cy="320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20700" indent="-520700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ii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)	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If a die is thrown, there are two possible outcomes – </a:t>
            </a:r>
          </a:p>
          <a:p>
            <a:pPr marL="858838" indent="-858838" algn="just">
              <a:tabLst>
                <a:tab pos="520700" algn="l"/>
                <a:tab pos="576263" algn="ctr"/>
                <a:tab pos="137160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	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an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odd number or an even number. Therefore, the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probability</a:t>
            </a:r>
          </a:p>
          <a:p>
            <a:pPr marL="858838" indent="-858838" algn="just">
              <a:tabLst>
                <a:tab pos="225425" algn="l"/>
                <a:tab pos="463550" algn="l"/>
                <a:tab pos="688975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	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of getting an odd number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is  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/>
            </a:r>
            <a:b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</a:br>
            <a:endParaRPr lang="en-US" sz="16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	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     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When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a die is thrown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,</a:t>
            </a:r>
          </a:p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       All possible outcomes are 1, 2, 3, 4, 5, 6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633413" indent="-633413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	No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. of all possible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outcomes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		</a:t>
            </a:r>
          </a:p>
          <a:p>
            <a:pPr marL="895350" indent="-895350" algn="just">
              <a:spcBef>
                <a:spcPts val="1700"/>
              </a:spcBef>
              <a:spcAft>
                <a:spcPts val="1700"/>
              </a:spcAft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       P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(odd number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895350" indent="-895350" algn="just">
              <a:spcBef>
                <a:spcPts val="1700"/>
              </a:spcBef>
              <a:spcAft>
                <a:spcPts val="1700"/>
              </a:spcAft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6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  P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(Even number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43596" y="1497548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67944" y="2240106"/>
            <a:ext cx="500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608" y="3837348"/>
            <a:ext cx="3096344" cy="3754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895350" indent="-895350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(ii)  argument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is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correct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230261" y="953794"/>
            <a:ext cx="320922" cy="607865"/>
            <a:chOff x="7343473" y="-1507306"/>
            <a:chExt cx="320922" cy="607865"/>
          </a:xfrm>
        </p:grpSpPr>
        <p:sp>
          <p:nvSpPr>
            <p:cNvPr id="13" name="TextBox 12"/>
            <p:cNvSpPr txBox="1"/>
            <p:nvPr/>
          </p:nvSpPr>
          <p:spPr>
            <a:xfrm>
              <a:off x="7343473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43473" y="-123799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361990" y="-1211802"/>
              <a:ext cx="283888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038996" y="2690676"/>
            <a:ext cx="1330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(1, 3, 5) =</a:t>
            </a:r>
            <a:endParaRPr lang="en-IN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131840" y="3367889"/>
            <a:ext cx="1330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895350" indent="-895350" algn="just">
              <a:spcBef>
                <a:spcPts val="1700"/>
              </a:spcBef>
              <a:spcAft>
                <a:spcPts val="1700"/>
              </a:spcAft>
              <a:tabLst>
                <a:tab pos="457200" algn="ctr"/>
                <a:tab pos="1371600" algn="l"/>
              </a:tabLs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(2, 4, 6)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4211960" y="2556664"/>
                <a:ext cx="364202" cy="553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N" sz="16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2556664"/>
                <a:ext cx="364202" cy="5533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389884" y="2556664"/>
                <a:ext cx="575094" cy="553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16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9884" y="2556664"/>
                <a:ext cx="575094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4322068" y="3238162"/>
                <a:ext cx="364202" cy="553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N" sz="16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2068" y="3238162"/>
                <a:ext cx="364202" cy="5533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499992" y="3238162"/>
                <a:ext cx="575094" cy="553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16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992" y="3238162"/>
                <a:ext cx="575094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36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0" grpId="0" animBg="1"/>
      <p:bldP spid="20" grpId="1" animBg="1"/>
      <p:bldP spid="19" grpId="0" animBg="1"/>
      <p:bldP spid="19" grpId="1" animBg="1"/>
      <p:bldP spid="16" grpId="0" animBg="1"/>
      <p:bldP spid="16" grpId="1" animBg="1"/>
      <p:bldP spid="33" grpId="0"/>
      <p:bldP spid="35" grpId="0"/>
      <p:bldP spid="11" grpId="0" animBg="1"/>
      <p:bldP spid="17" grpId="0"/>
      <p:bldP spid="18" grpId="0"/>
      <p:bldP spid="26" grpId="0"/>
      <p:bldP spid="27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PROBABILTY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098404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Finding Probability :  Sum based on 2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Dice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									  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1178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67544" y="454806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66738" indent="-566738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Two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dice, one blue and one grey are thrown at the same time 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  Complete the following table :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65208" y="2523170"/>
            <a:ext cx="4648200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When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two dice are thrown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,</a:t>
            </a:r>
          </a:p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Different possible outcomes are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Total number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of possible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outcomes = 36</a:t>
            </a:r>
          </a:p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(a)	When the sum on 2 dice is 3, </a:t>
            </a:r>
          </a:p>
          <a:p>
            <a:pPr marL="288925" indent="-288925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en-US" sz="16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cases are</a:t>
            </a:r>
          </a:p>
          <a:p>
            <a:pPr marL="898525" indent="-898525" algn="just">
              <a:tabLst>
                <a:tab pos="457200" algn="ctr"/>
                <a:tab pos="1371600" algn="l"/>
              </a:tabLs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	No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. of </a:t>
            </a:r>
            <a:r>
              <a:rPr lang="en-US" sz="16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outcomes</a:t>
            </a:r>
          </a:p>
          <a:p>
            <a:pPr marL="898525" indent="-898525" algn="just">
              <a:spcBef>
                <a:spcPts val="2000"/>
              </a:spcBef>
              <a:spcAft>
                <a:spcPts val="2000"/>
              </a:spcAft>
              <a:tabLst>
                <a:tab pos="457200" algn="ctr"/>
                <a:tab pos="13716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06269" y="2503686"/>
            <a:ext cx="583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392958" y="3503485"/>
            <a:ext cx="13292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(1, 2), (2, 1)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4083979" y="3755628"/>
            <a:ext cx="5661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2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814453" y="1007649"/>
            <a:ext cx="1500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Event ‘Sum 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on 2 dice’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849179" y="1722905"/>
            <a:ext cx="13996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Probability</a:t>
            </a: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2082270" y="1108866"/>
            <a:ext cx="56242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42900" algn="ctr"/>
                <a:tab pos="863600" algn="ctr"/>
                <a:tab pos="1320800" algn="ctr"/>
                <a:tab pos="1778000" algn="ctr"/>
                <a:tab pos="2286000" algn="ctr"/>
                <a:tab pos="2743200" algn="ctr"/>
                <a:tab pos="3200400" algn="ctr"/>
                <a:tab pos="3657600" algn="ctr"/>
                <a:tab pos="4175125" algn="ctr"/>
                <a:tab pos="4740275" algn="ctr"/>
                <a:tab pos="5257800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2	3	4	5	6	7	8	9	10	11	12	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758057" y="1041023"/>
            <a:ext cx="6913377" cy="1300989"/>
            <a:chOff x="823913" y="1042160"/>
            <a:chExt cx="6913377" cy="1300989"/>
          </a:xfrm>
        </p:grpSpPr>
        <p:sp>
          <p:nvSpPr>
            <p:cNvPr id="37" name="Rectangle 36"/>
            <p:cNvSpPr/>
            <p:nvPr/>
          </p:nvSpPr>
          <p:spPr bwMode="auto">
            <a:xfrm>
              <a:off x="837974" y="1042160"/>
              <a:ext cx="6899316" cy="13009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 rot="5400000">
              <a:off x="1728799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2216251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5400000">
              <a:off x="2703702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rot="5400000">
              <a:off x="3153658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603613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4053568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4514915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5028472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rot="5400000">
              <a:off x="5489819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rot="5400000">
              <a:off x="6014767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6528323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823913" y="1591177"/>
              <a:ext cx="6913376" cy="15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049759" y="4089052"/>
                <a:ext cx="2952329" cy="5497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(sum on 2 dice is 3)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𝟑𝟔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59" y="4089052"/>
                <a:ext cx="2952329" cy="5497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321704" y="1621942"/>
            <a:ext cx="457176" cy="632470"/>
            <a:chOff x="7295201" y="-1507306"/>
            <a:chExt cx="457176" cy="632470"/>
          </a:xfrm>
        </p:grpSpPr>
        <p:sp>
          <p:nvSpPr>
            <p:cNvPr id="2" name="TextBox 1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7352037" y="-118623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128616" y="1621942"/>
            <a:ext cx="457176" cy="632470"/>
            <a:chOff x="7295201" y="-1507306"/>
            <a:chExt cx="457176" cy="632470"/>
          </a:xfrm>
        </p:grpSpPr>
        <p:sp>
          <p:nvSpPr>
            <p:cNvPr id="56" name="TextBox 55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7352037" y="-119385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188857" y="1621942"/>
            <a:ext cx="457176" cy="632470"/>
            <a:chOff x="7295201" y="-1507306"/>
            <a:chExt cx="457176" cy="632470"/>
          </a:xfrm>
        </p:grpSpPr>
        <p:sp>
          <p:nvSpPr>
            <p:cNvPr id="64" name="TextBox 63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7352037" y="-118623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154216" y="2496408"/>
            <a:ext cx="3024192" cy="1645920"/>
            <a:chOff x="1143000" y="5143500"/>
            <a:chExt cx="3024192" cy="1645920"/>
          </a:xfrm>
        </p:grpSpPr>
        <p:sp>
          <p:nvSpPr>
            <p:cNvPr id="67" name="Rectangle 66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143000" y="5143500"/>
              <a:ext cx="3024192" cy="1624545"/>
              <a:chOff x="866780" y="5302101"/>
              <a:chExt cx="3024192" cy="1624545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(2,1), (2,2), (2,3), (2,4), (2,5), (2,6),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(4,5),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80" name="Round Diagonal Corner Rectangle 79"/>
          <p:cNvSpPr/>
          <p:nvPr/>
        </p:nvSpPr>
        <p:spPr>
          <a:xfrm>
            <a:off x="1584634" y="3972063"/>
            <a:ext cx="2674516" cy="69882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is the smallest sum of the scores ?</a:t>
            </a:r>
          </a:p>
        </p:txBody>
      </p:sp>
      <p:sp>
        <p:nvSpPr>
          <p:cNvPr id="92" name="Round Diagonal Corner Rectangle 91"/>
          <p:cNvSpPr/>
          <p:nvPr/>
        </p:nvSpPr>
        <p:spPr>
          <a:xfrm>
            <a:off x="2346419" y="4054621"/>
            <a:ext cx="1348931" cy="47730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1 + 1 = 2 </a:t>
            </a:r>
          </a:p>
        </p:txBody>
      </p:sp>
      <p:sp>
        <p:nvSpPr>
          <p:cNvPr id="98" name="Round Diagonal Corner Rectangle 97"/>
          <p:cNvSpPr/>
          <p:nvPr/>
        </p:nvSpPr>
        <p:spPr>
          <a:xfrm>
            <a:off x="1617534" y="3981353"/>
            <a:ext cx="2674516" cy="69882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is the biggest sum of the scores ?</a:t>
            </a:r>
          </a:p>
        </p:txBody>
      </p:sp>
      <p:sp>
        <p:nvSpPr>
          <p:cNvPr id="99" name="Round Diagonal Corner Rectangle 98"/>
          <p:cNvSpPr/>
          <p:nvPr/>
        </p:nvSpPr>
        <p:spPr>
          <a:xfrm>
            <a:off x="2457670" y="4092113"/>
            <a:ext cx="1348932" cy="47730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6 + 6 = 12 </a:t>
            </a:r>
          </a:p>
        </p:txBody>
      </p:sp>
      <p:sp>
        <p:nvSpPr>
          <p:cNvPr id="100" name="Round Diagonal Corner Rectangle 99"/>
          <p:cNvSpPr/>
          <p:nvPr/>
        </p:nvSpPr>
        <p:spPr>
          <a:xfrm>
            <a:off x="1602875" y="3898686"/>
            <a:ext cx="2674516" cy="845582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So sum of the scores will be between 2 &amp; 12 including 2 and 12</a:t>
            </a:r>
          </a:p>
        </p:txBody>
      </p:sp>
      <p:sp>
        <p:nvSpPr>
          <p:cNvPr id="118" name="Oval 117"/>
          <p:cNvSpPr/>
          <p:nvPr/>
        </p:nvSpPr>
        <p:spPr>
          <a:xfrm rot="5400000" flipH="1" flipV="1">
            <a:off x="1567872" y="3489810"/>
            <a:ext cx="314093" cy="455561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 rot="5400000" flipH="1" flipV="1">
            <a:off x="2039361" y="3742222"/>
            <a:ext cx="314093" cy="455561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5160493" y="2494897"/>
            <a:ext cx="3024192" cy="1647431"/>
            <a:chOff x="4519600" y="2265439"/>
            <a:chExt cx="3024192" cy="1647431"/>
          </a:xfrm>
        </p:grpSpPr>
        <p:sp>
          <p:nvSpPr>
            <p:cNvPr id="159" name="Rectangle 158"/>
            <p:cNvSpPr/>
            <p:nvPr/>
          </p:nvSpPr>
          <p:spPr>
            <a:xfrm>
              <a:off x="4527664" y="2266950"/>
              <a:ext cx="2926080" cy="1645920"/>
            </a:xfrm>
            <a:prstGeom prst="rect">
              <a:avLst/>
            </a:prstGeom>
            <a:solidFill>
              <a:sysClr val="windowText" lastClr="000000">
                <a:alpha val="75000"/>
              </a:sys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4519600" y="2265439"/>
              <a:ext cx="3024192" cy="1624545"/>
              <a:chOff x="866780" y="5302101"/>
              <a:chExt cx="3024192" cy="1624545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 </a:t>
                </a:r>
                <a:endParaRPr lang="en-IN" sz="12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 smtClean="0">
                    <a:solidFill>
                      <a:sysClr val="window" lastClr="FFFFFF"/>
                    </a:solidFill>
                    <a:latin typeface="Bookman Old Style" pitchFamily="18" charset="0"/>
                  </a:rPr>
                  <a:t>(2,1)  </a:t>
                </a:r>
                <a:r>
                  <a:rPr lang="en-US" sz="1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(2,2), (2,3), (2,4), (2,5), (2,6),</a:t>
                </a:r>
                <a:endParaRPr lang="en-IN" sz="12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(3,1), (3,2), (3,3), (3,4), (3,5), (3,6),</a:t>
                </a:r>
                <a:endParaRPr lang="en-IN" sz="12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(4,1), (4,2), (4,3), (4,4), (4,5), (4,6),</a:t>
                </a:r>
                <a:endParaRPr lang="en-IN" sz="12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(1,2)</a:t>
                </a:r>
                <a:r>
                  <a:rPr lang="en-US" sz="1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, </a:t>
                </a:r>
                <a:endParaRPr lang="en-IN" sz="12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(1,3), </a:t>
                </a:r>
                <a:endParaRPr lang="en-IN" sz="12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(1,4), </a:t>
                </a:r>
                <a:endParaRPr lang="en-IN" sz="12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(1,5), </a:t>
                </a:r>
                <a:endParaRPr lang="en-IN" sz="12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(1,6), </a:t>
                </a:r>
                <a:endParaRPr lang="en-IN" sz="12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2831712" y="1621942"/>
            <a:ext cx="457176" cy="632470"/>
            <a:chOff x="7295201" y="-1507306"/>
            <a:chExt cx="457176" cy="632470"/>
          </a:xfrm>
        </p:grpSpPr>
        <p:sp>
          <p:nvSpPr>
            <p:cNvPr id="173" name="TextBox 172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7352037" y="-117861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5168557" y="2519995"/>
            <a:ext cx="497314" cy="24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477522" y="3864461"/>
            <a:ext cx="444922" cy="24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8172400" y="1022142"/>
            <a:ext cx="474521" cy="3015044"/>
            <a:chOff x="1097295" y="5143500"/>
            <a:chExt cx="474521" cy="3015044"/>
          </a:xfrm>
        </p:grpSpPr>
        <p:sp>
          <p:nvSpPr>
            <p:cNvPr id="112" name="Rectangle 111"/>
            <p:cNvSpPr/>
            <p:nvPr/>
          </p:nvSpPr>
          <p:spPr>
            <a:xfrm>
              <a:off x="1118235" y="5143500"/>
              <a:ext cx="363449" cy="30150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1097295" y="5143500"/>
              <a:ext cx="474521" cy="3015044"/>
              <a:chOff x="821075" y="5302101"/>
              <a:chExt cx="474521" cy="3015044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866780" y="5302101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66780" y="5575905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66780" y="5849710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66780" y="6123514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5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66780" y="6397318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6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66780" y="6671122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7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66780" y="6944926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8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66780" y="7218730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9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21075" y="7492534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10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1075" y="7766338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11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21075" y="8040146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12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37" name="Oval 136"/>
          <p:cNvSpPr/>
          <p:nvPr/>
        </p:nvSpPr>
        <p:spPr>
          <a:xfrm>
            <a:off x="8224305" y="1298501"/>
            <a:ext cx="276262" cy="27283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9" grpId="0"/>
      <p:bldP spid="61" grpId="0"/>
      <p:bldP spid="62" grpId="0"/>
      <p:bldP spid="38" grpId="0"/>
      <p:bldP spid="39" grpId="0"/>
      <p:bldP spid="40" grpId="0"/>
      <p:bldP spid="53" grpId="0" animBg="1"/>
      <p:bldP spid="80" grpId="0" animBg="1"/>
      <p:bldP spid="80" grpId="1" animBg="1"/>
      <p:bldP spid="92" grpId="0" animBg="1"/>
      <p:bldP spid="92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18" grpId="0"/>
      <p:bldP spid="118" grpId="1"/>
      <p:bldP spid="119" grpId="0"/>
      <p:bldP spid="119" grpId="1"/>
      <p:bldP spid="3" grpId="0" animBg="1"/>
      <p:bldP spid="3" grpId="1" animBg="1"/>
      <p:bldP spid="91" grpId="0" animBg="1"/>
      <p:bldP spid="91" grpId="1" animBg="1"/>
      <p:bldP spid="1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41970" y="2324115"/>
            <a:ext cx="8210550" cy="127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7663" indent="-347663" algn="just">
              <a:buFontTx/>
              <a:buAutoNum type="alphaLcParenBoth" startAt="2"/>
              <a:tabLst>
                <a:tab pos="465138" algn="ctr"/>
                <a:tab pos="13795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When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the sum on 2 dice is 4, </a:t>
            </a: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algn="just"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   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cases are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1, 3), (2, 2), (3, 1)</a:t>
            </a:r>
          </a:p>
          <a:p>
            <a:pPr marL="885825" indent="-885825" algn="just"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r>
              <a:rPr lang="en-US" sz="15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  No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. of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outcomes</a:t>
            </a:r>
          </a:p>
          <a:p>
            <a:pPr marL="885825" indent="-885825" algn="just">
              <a:spcBef>
                <a:spcPts val="2000"/>
              </a:spcBef>
              <a:spcAft>
                <a:spcPts val="2000"/>
              </a:spcAft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221843" y="2802632"/>
            <a:ext cx="5661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3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535254" y="3092815"/>
                <a:ext cx="2952329" cy="499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(sum on 2 dice is 4)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𝟑𝟔</m:t>
                        </m:r>
                      </m:den>
                    </m:f>
                  </m:oMath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254" y="3092815"/>
                <a:ext cx="2952329" cy="4997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3271664" y="1613222"/>
            <a:ext cx="457176" cy="632470"/>
            <a:chOff x="7295201" y="-1507306"/>
            <a:chExt cx="457176" cy="632470"/>
          </a:xfrm>
        </p:grpSpPr>
        <p:sp>
          <p:nvSpPr>
            <p:cNvPr id="95" name="TextBox 94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1094928" y="3222466"/>
            <a:ext cx="8210550" cy="17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5825" indent="-885825" algn="just">
              <a:spcBef>
                <a:spcPts val="2000"/>
              </a:spcBef>
              <a:spcAft>
                <a:spcPts val="2000"/>
              </a:spcAft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290513" indent="-290513" algn="just">
              <a:buFontTx/>
              <a:buAutoNum type="alphaLcParenBoth" startAt="3"/>
              <a:tabLst>
                <a:tab pos="403225" algn="l"/>
                <a:tab pos="465138" algn="ctr"/>
                <a:tab pos="13795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When the sum on 2 dice is 5, </a:t>
            </a:r>
          </a:p>
          <a:p>
            <a:pPr algn="just">
              <a:tabLst>
                <a:tab pos="403225" algn="l"/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   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cases are (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1, 4) , (2, 3), (3, 2),  (4, 1)</a:t>
            </a:r>
          </a:p>
          <a:p>
            <a:pPr marL="885825" indent="-885825" algn="just"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No. of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outcomes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= 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  <a:p>
            <a:pPr marL="885825" indent="-885825" algn="just">
              <a:spcBef>
                <a:spcPts val="2000"/>
              </a:spcBef>
              <a:spcAft>
                <a:spcPts val="2000"/>
              </a:spcAft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1535254" y="4428574"/>
                <a:ext cx="2952329" cy="4543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(sum on 2 dice is 5)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𝟑𝟔</m:t>
                        </m:r>
                      </m:den>
                    </m:f>
                  </m:oMath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254" y="4428574"/>
                <a:ext cx="2952329" cy="4543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3737563" y="1613222"/>
            <a:ext cx="457176" cy="632470"/>
            <a:chOff x="7295201" y="-1507306"/>
            <a:chExt cx="457176" cy="632470"/>
          </a:xfrm>
        </p:grpSpPr>
        <p:sp>
          <p:nvSpPr>
            <p:cNvPr id="105" name="TextBox 104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160764" y="2342668"/>
            <a:ext cx="3024192" cy="1645920"/>
            <a:chOff x="1143000" y="5143500"/>
            <a:chExt cx="3024192" cy="1645920"/>
          </a:xfrm>
        </p:grpSpPr>
        <p:sp>
          <p:nvSpPr>
            <p:cNvPr id="139" name="Rectangle 138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143000" y="5143500"/>
              <a:ext cx="3024192" cy="1624545"/>
              <a:chOff x="866780" y="5302101"/>
              <a:chExt cx="3024192" cy="1624545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(2,1), (2,2), (2,3), (2,4), (2,5), (2,6),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(4,5),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5160764" y="2340423"/>
            <a:ext cx="3024192" cy="1647431"/>
            <a:chOff x="4519600" y="2265439"/>
            <a:chExt cx="3024192" cy="1647431"/>
          </a:xfrm>
        </p:grpSpPr>
        <p:sp>
          <p:nvSpPr>
            <p:cNvPr id="185" name="Rectangle 184"/>
            <p:cNvSpPr/>
            <p:nvPr/>
          </p:nvSpPr>
          <p:spPr>
            <a:xfrm>
              <a:off x="4527664" y="2266950"/>
              <a:ext cx="2926080" cy="164592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4519600" y="2265439"/>
              <a:ext cx="3024192" cy="1624545"/>
              <a:chOff x="866780" y="5302101"/>
              <a:chExt cx="3024192" cy="1624545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(1,1),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(2,1) 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(2,2)</a:t>
                </a:r>
                <a:r>
                  <a:rPr lang="en-US" sz="1200" b="1" dirty="0" smtClean="0">
                    <a:noFill/>
                    <a:latin typeface="Bookman Old Style" pitchFamily="18" charset="0"/>
                  </a:rPr>
                  <a:t>, (2,3), (2,4), (2,5), (2,6),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(3,1)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(3,2), (3,3), (3,4), (3,5),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(1,3)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212" name="Group 211"/>
          <p:cNvGrpSpPr/>
          <p:nvPr/>
        </p:nvGrpSpPr>
        <p:grpSpPr>
          <a:xfrm>
            <a:off x="5160764" y="2320602"/>
            <a:ext cx="3024192" cy="1647431"/>
            <a:chOff x="4519600" y="2265439"/>
            <a:chExt cx="3024192" cy="1647431"/>
          </a:xfrm>
        </p:grpSpPr>
        <p:sp>
          <p:nvSpPr>
            <p:cNvPr id="213" name="Rectangle 212"/>
            <p:cNvSpPr/>
            <p:nvPr/>
          </p:nvSpPr>
          <p:spPr>
            <a:xfrm>
              <a:off x="4527664" y="2266950"/>
              <a:ext cx="2926080" cy="164592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4519600" y="2265439"/>
              <a:ext cx="3024192" cy="1624545"/>
              <a:chOff x="866780" y="5302101"/>
              <a:chExt cx="3024192" cy="1624545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(1,1),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(2,1)  (2,2),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(2,3)</a:t>
                </a:r>
                <a:r>
                  <a:rPr lang="en-US" sz="1200" b="1" dirty="0" smtClean="0">
                    <a:noFill/>
                    <a:latin typeface="Bookman Old Style" pitchFamily="18" charset="0"/>
                  </a:rPr>
                  <a:t>, (2,4), (2,5), (2,6),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(3,1),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(3,2)</a:t>
                </a:r>
                <a:r>
                  <a:rPr lang="en-US" sz="1200" b="1" dirty="0" smtClean="0">
                    <a:noFill/>
                    <a:latin typeface="Bookman Old Style" pitchFamily="18" charset="0"/>
                  </a:rPr>
                  <a:t>, (3,3), (3,4), (3,5), (3,6),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(4,1)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(1,3),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(1,4)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8172400" y="1025441"/>
            <a:ext cx="474521" cy="3015044"/>
            <a:chOff x="1097295" y="5143500"/>
            <a:chExt cx="474521" cy="3015044"/>
          </a:xfrm>
        </p:grpSpPr>
        <p:sp>
          <p:nvSpPr>
            <p:cNvPr id="109" name="Rectangle 108"/>
            <p:cNvSpPr/>
            <p:nvPr/>
          </p:nvSpPr>
          <p:spPr>
            <a:xfrm>
              <a:off x="1118235" y="5143500"/>
              <a:ext cx="363449" cy="30150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097295" y="5143500"/>
              <a:ext cx="474521" cy="3015044"/>
              <a:chOff x="821075" y="5302101"/>
              <a:chExt cx="474521" cy="3015044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866780" y="5302101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66780" y="5575905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66780" y="5849710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66780" y="6123514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5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66780" y="6397318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6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66780" y="6671122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7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66780" y="6944926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8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66780" y="7218730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9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21075" y="7492534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10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21075" y="7766338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11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21075" y="8040146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12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22" name="Oval 121"/>
          <p:cNvSpPr/>
          <p:nvPr/>
        </p:nvSpPr>
        <p:spPr>
          <a:xfrm>
            <a:off x="8224305" y="1566813"/>
            <a:ext cx="276262" cy="27283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8224305" y="1848834"/>
            <a:ext cx="276262" cy="27283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67544" y="454806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66738" indent="-566738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Two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dice, one blue and one grey are thrown at the same time 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  Complete the following table :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814453" y="1007649"/>
            <a:ext cx="1500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Event ‘Sum 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on 2 dice’</a:t>
            </a:r>
          </a:p>
        </p:txBody>
      </p:sp>
      <p:sp>
        <p:nvSpPr>
          <p:cNvPr id="126" name="Rectangle 7"/>
          <p:cNvSpPr>
            <a:spLocks noChangeArrowheads="1"/>
          </p:cNvSpPr>
          <p:nvPr/>
        </p:nvSpPr>
        <p:spPr bwMode="auto">
          <a:xfrm>
            <a:off x="849179" y="1722905"/>
            <a:ext cx="13996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Probability</a:t>
            </a:r>
          </a:p>
        </p:txBody>
      </p:sp>
      <p:sp>
        <p:nvSpPr>
          <p:cNvPr id="127" name="Rectangle 8"/>
          <p:cNvSpPr>
            <a:spLocks noChangeArrowheads="1"/>
          </p:cNvSpPr>
          <p:nvPr/>
        </p:nvSpPr>
        <p:spPr bwMode="auto">
          <a:xfrm>
            <a:off x="2082270" y="1108866"/>
            <a:ext cx="56242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42900" algn="ctr"/>
                <a:tab pos="863600" algn="ctr"/>
                <a:tab pos="1320800" algn="ctr"/>
                <a:tab pos="1778000" algn="ctr"/>
                <a:tab pos="2286000" algn="ctr"/>
                <a:tab pos="2743200" algn="ctr"/>
                <a:tab pos="3200400" algn="ctr"/>
                <a:tab pos="3657600" algn="ctr"/>
                <a:tab pos="4175125" algn="ctr"/>
                <a:tab pos="4740275" algn="ctr"/>
                <a:tab pos="5257800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2	3	4	5	6	7	8	9	10	11	12	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758057" y="1041023"/>
            <a:ext cx="6913377" cy="1300989"/>
            <a:chOff x="823913" y="1042160"/>
            <a:chExt cx="6913377" cy="1300989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837974" y="1042160"/>
              <a:ext cx="6899316" cy="13009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 bwMode="auto">
            <a:xfrm rot="5400000">
              <a:off x="1728799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rot="5400000">
              <a:off x="2216251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rot="5400000">
              <a:off x="2703702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rot="5400000">
              <a:off x="3153658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rot="5400000">
              <a:off x="3603613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rot="5400000">
              <a:off x="4053568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rot="5400000">
              <a:off x="4514915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 rot="5400000">
              <a:off x="5028472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 rot="5400000">
              <a:off x="5489819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 rot="5400000">
              <a:off x="6014767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rot="5400000">
              <a:off x="6528323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823913" y="1591177"/>
              <a:ext cx="6913376" cy="15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grpSp>
        <p:nvGrpSpPr>
          <p:cNvPr id="148" name="Group 147"/>
          <p:cNvGrpSpPr/>
          <p:nvPr/>
        </p:nvGrpSpPr>
        <p:grpSpPr>
          <a:xfrm>
            <a:off x="2321704" y="1621942"/>
            <a:ext cx="457176" cy="632470"/>
            <a:chOff x="7295201" y="-1507306"/>
            <a:chExt cx="457176" cy="632470"/>
          </a:xfrm>
        </p:grpSpPr>
        <p:sp>
          <p:nvSpPr>
            <p:cNvPr id="149" name="TextBox 148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7352037" y="-118623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28616" y="1621942"/>
            <a:ext cx="457176" cy="632470"/>
            <a:chOff x="7295201" y="-1507306"/>
            <a:chExt cx="457176" cy="632470"/>
          </a:xfrm>
        </p:grpSpPr>
        <p:sp>
          <p:nvSpPr>
            <p:cNvPr id="153" name="TextBox 152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7352037" y="-119385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7188857" y="1621942"/>
            <a:ext cx="457176" cy="632470"/>
            <a:chOff x="7295201" y="-1507306"/>
            <a:chExt cx="457176" cy="632470"/>
          </a:xfrm>
        </p:grpSpPr>
        <p:sp>
          <p:nvSpPr>
            <p:cNvPr id="157" name="TextBox 156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7352037" y="-118623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2831712" y="1621942"/>
            <a:ext cx="457176" cy="632470"/>
            <a:chOff x="7295201" y="-1507306"/>
            <a:chExt cx="457176" cy="632470"/>
          </a:xfrm>
        </p:grpSpPr>
        <p:sp>
          <p:nvSpPr>
            <p:cNvPr id="161" name="TextBox 160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7352037" y="-117861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457825" y="2304678"/>
            <a:ext cx="583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 animBg="1"/>
      <p:bldP spid="103" grpId="0" animBg="1"/>
      <p:bldP spid="122" grpId="0" animBg="1"/>
      <p:bldP spid="122" grpId="1" animBg="1"/>
      <p:bldP spid="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101278" y="2294691"/>
            <a:ext cx="82105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03225" indent="-403225" algn="just">
              <a:buFontTx/>
              <a:buAutoNum type="alphaLcParenR" startAt="4"/>
              <a:tabLst>
                <a:tab pos="465138" algn="ctr"/>
                <a:tab pos="13795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When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the sum on 2 dice is 6,  </a:t>
            </a: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algn="just"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    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cases are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1, 5) , (2, 4), (3, 3),  (4, 2), (5,1)</a:t>
            </a:r>
          </a:p>
          <a:p>
            <a:pPr marL="885825" indent="-885825" algn="just"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No. of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outcomes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=  5</a:t>
            </a:r>
            <a:endParaRPr lang="en-US" sz="15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474106" y="3046947"/>
                <a:ext cx="2952329" cy="499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(sum on 2 dice is 6) </a:t>
                </a:r>
                <a:r>
                  <a:rPr lang="en-US" sz="12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𝟑𝟔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106" y="3046947"/>
                <a:ext cx="2952329" cy="4997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1073844" y="3698775"/>
            <a:ext cx="8382000" cy="127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03225" indent="-403225" algn="just">
              <a:buFontTx/>
              <a:buAutoNum type="alphaLcParenR" startAt="5"/>
              <a:tabLst>
                <a:tab pos="465138" algn="ctr"/>
                <a:tab pos="13795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When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the sum on 2 dice is 7, </a:t>
            </a: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algn="just"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    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cases are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1, 6), (2, 5), (3, 4), (4, 3), (5, 2), (6, 1) </a:t>
            </a:r>
          </a:p>
          <a:p>
            <a:pPr marL="885825" indent="-885825" algn="just"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No. of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outcomes = 6</a:t>
            </a:r>
          </a:p>
          <a:p>
            <a:pPr marL="885825" indent="-885825" algn="just">
              <a:spcBef>
                <a:spcPts val="2000"/>
              </a:spcBef>
              <a:spcAft>
                <a:spcPts val="2000"/>
              </a:spcAft>
              <a:tabLst>
                <a:tab pos="465138" algn="ctr"/>
                <a:tab pos="13795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508161" y="4412212"/>
                <a:ext cx="2952329" cy="4543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(sum on 2 dice is 7)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𝟑𝟔</m:t>
                        </m:r>
                      </m:den>
                    </m:f>
                  </m:oMath>
                </a14:m>
                <a:endParaRPr lang="en-US" sz="14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61" y="4412212"/>
                <a:ext cx="2952329" cy="4543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/>
          <p:cNvGrpSpPr/>
          <p:nvPr/>
        </p:nvGrpSpPr>
        <p:grpSpPr>
          <a:xfrm>
            <a:off x="4487436" y="3228235"/>
            <a:ext cx="3024192" cy="1645920"/>
            <a:chOff x="1143000" y="5143500"/>
            <a:chExt cx="3024192" cy="1645920"/>
          </a:xfrm>
        </p:grpSpPr>
        <p:sp>
          <p:nvSpPr>
            <p:cNvPr id="113" name="Rectangle 112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143000" y="5143500"/>
              <a:ext cx="3024192" cy="1624545"/>
              <a:chOff x="866780" y="5302101"/>
              <a:chExt cx="3024192" cy="1624545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(2,1), (2,2), (2,3), (2,4), (2,5), (2,6),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(4,5),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4487436" y="3225990"/>
            <a:ext cx="3024192" cy="1647431"/>
            <a:chOff x="4519600" y="2265439"/>
            <a:chExt cx="3024192" cy="1647431"/>
          </a:xfrm>
        </p:grpSpPr>
        <p:sp>
          <p:nvSpPr>
            <p:cNvPr id="127" name="Rectangle 126"/>
            <p:cNvSpPr/>
            <p:nvPr/>
          </p:nvSpPr>
          <p:spPr>
            <a:xfrm>
              <a:off x="4527664" y="2266950"/>
              <a:ext cx="2926080" cy="164592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4519600" y="2265439"/>
              <a:ext cx="3024192" cy="1624545"/>
              <a:chOff x="866780" y="5302101"/>
              <a:chExt cx="3024192" cy="1624545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(1,1),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(2,1)  (2,2), (2,3),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(2,4)</a:t>
                </a:r>
                <a:r>
                  <a:rPr lang="en-US" sz="1200" b="1" dirty="0" smtClean="0">
                    <a:noFill/>
                    <a:latin typeface="Bookman Old Style" pitchFamily="18" charset="0"/>
                  </a:rPr>
                  <a:t>, (2,5), (2,6),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(3,1), (3,2),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(3,3)</a:t>
                </a:r>
                <a:r>
                  <a:rPr lang="en-US" sz="1200" b="1" dirty="0" smtClean="0">
                    <a:noFill/>
                    <a:latin typeface="Bookman Old Style" pitchFamily="18" charset="0"/>
                  </a:rPr>
                  <a:t>, (3,4), (3,5), (3,6),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(4,1),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(4,2)</a:t>
                </a:r>
                <a:r>
                  <a:rPr lang="en-US" sz="1200" b="1" dirty="0" smtClean="0">
                    <a:noFill/>
                    <a:latin typeface="Bookman Old Style" pitchFamily="18" charset="0"/>
                  </a:rPr>
                  <a:t>, (4,3), (4,4), (4,5), (4,6),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(5,1)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(1,3),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(1,4),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(1,5)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4847476" y="2330720"/>
            <a:ext cx="3024192" cy="1645920"/>
            <a:chOff x="1143000" y="5143500"/>
            <a:chExt cx="3024192" cy="1645920"/>
          </a:xfrm>
        </p:grpSpPr>
        <p:sp>
          <p:nvSpPr>
            <p:cNvPr id="141" name="Rectangle 140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143000" y="5143500"/>
              <a:ext cx="3024192" cy="1624545"/>
              <a:chOff x="866780" y="5302101"/>
              <a:chExt cx="3024192" cy="1624545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(2,1), (2,2), (2,3), (2,4), (2,5), (2,6),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(4,5),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4847476" y="2328475"/>
            <a:ext cx="3024192" cy="1647431"/>
            <a:chOff x="4519600" y="2265439"/>
            <a:chExt cx="3024192" cy="1647431"/>
          </a:xfrm>
        </p:grpSpPr>
        <p:sp>
          <p:nvSpPr>
            <p:cNvPr id="155" name="Rectangle 154"/>
            <p:cNvSpPr/>
            <p:nvPr/>
          </p:nvSpPr>
          <p:spPr>
            <a:xfrm>
              <a:off x="4527664" y="2266950"/>
              <a:ext cx="2926080" cy="164592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4519600" y="2265439"/>
              <a:ext cx="3024192" cy="1624545"/>
              <a:chOff x="866780" y="5302101"/>
              <a:chExt cx="3024192" cy="1624545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(1,1),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(2,1)  (2,2), (2,3), (2,4),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(2,5)</a:t>
                </a:r>
                <a:r>
                  <a:rPr lang="en-US" sz="1200" b="1" dirty="0" smtClean="0">
                    <a:noFill/>
                    <a:latin typeface="Bookman Old Style" pitchFamily="18" charset="0"/>
                  </a:rPr>
                  <a:t>, (2,6),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(3,1), (3,2), (3,3),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(3,4)</a:t>
                </a:r>
                <a:r>
                  <a:rPr lang="en-US" sz="1200" b="1" dirty="0" smtClean="0">
                    <a:noFill/>
                    <a:latin typeface="Bookman Old Style" pitchFamily="18" charset="0"/>
                  </a:rPr>
                  <a:t>, (3,5), (3,6),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(4,3)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(4,4), (4,5),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(5,2)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(6,1)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(1,3),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8172400" y="1021249"/>
            <a:ext cx="474521" cy="3015044"/>
            <a:chOff x="1097295" y="5143500"/>
            <a:chExt cx="474521" cy="3015044"/>
          </a:xfrm>
        </p:grpSpPr>
        <p:sp>
          <p:nvSpPr>
            <p:cNvPr id="169" name="Rectangle 168"/>
            <p:cNvSpPr/>
            <p:nvPr/>
          </p:nvSpPr>
          <p:spPr>
            <a:xfrm>
              <a:off x="1118235" y="5143500"/>
              <a:ext cx="363449" cy="30150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1097295" y="5143500"/>
              <a:ext cx="474521" cy="3015044"/>
              <a:chOff x="821075" y="5302101"/>
              <a:chExt cx="474521" cy="3015044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866780" y="5302101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66780" y="5575905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866780" y="5849710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866780" y="6123514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5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66780" y="6397318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6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66780" y="6671122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7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866780" y="6944926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8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866780" y="7218730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9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21075" y="7492534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10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21075" y="7766338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11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21075" y="8040146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12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86" name="Oval 185"/>
          <p:cNvSpPr/>
          <p:nvPr/>
        </p:nvSpPr>
        <p:spPr>
          <a:xfrm>
            <a:off x="8224305" y="2125985"/>
            <a:ext cx="276262" cy="27283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8224305" y="2408006"/>
            <a:ext cx="276262" cy="27283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3271664" y="1613222"/>
            <a:ext cx="457176" cy="632470"/>
            <a:chOff x="7295201" y="-1507306"/>
            <a:chExt cx="457176" cy="632470"/>
          </a:xfrm>
        </p:grpSpPr>
        <p:sp>
          <p:nvSpPr>
            <p:cNvPr id="231" name="TextBox 230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/>
          <p:cNvGrpSpPr/>
          <p:nvPr/>
        </p:nvGrpSpPr>
        <p:grpSpPr>
          <a:xfrm>
            <a:off x="3737563" y="1613222"/>
            <a:ext cx="457176" cy="632470"/>
            <a:chOff x="7295201" y="-1507306"/>
            <a:chExt cx="457176" cy="632470"/>
          </a:xfrm>
        </p:grpSpPr>
        <p:sp>
          <p:nvSpPr>
            <p:cNvPr id="235" name="TextBox 234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237"/>
          <p:cNvSpPr>
            <a:spLocks noChangeArrowheads="1"/>
          </p:cNvSpPr>
          <p:nvPr/>
        </p:nvSpPr>
        <p:spPr bwMode="auto">
          <a:xfrm>
            <a:off x="467544" y="454806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66738" indent="-566738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Two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dice, one blue and one grey are thrown at the same time 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  Complete the following table :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239" name="Rectangle 6"/>
          <p:cNvSpPr>
            <a:spLocks noChangeArrowheads="1"/>
          </p:cNvSpPr>
          <p:nvPr/>
        </p:nvSpPr>
        <p:spPr bwMode="auto">
          <a:xfrm>
            <a:off x="814453" y="1007649"/>
            <a:ext cx="1500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Event ‘Sum 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on 2 dice’</a:t>
            </a:r>
          </a:p>
        </p:txBody>
      </p:sp>
      <p:sp>
        <p:nvSpPr>
          <p:cNvPr id="240" name="Rectangle 7"/>
          <p:cNvSpPr>
            <a:spLocks noChangeArrowheads="1"/>
          </p:cNvSpPr>
          <p:nvPr/>
        </p:nvSpPr>
        <p:spPr bwMode="auto">
          <a:xfrm>
            <a:off x="849179" y="1722905"/>
            <a:ext cx="13996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Probability</a:t>
            </a:r>
          </a:p>
        </p:txBody>
      </p:sp>
      <p:sp>
        <p:nvSpPr>
          <p:cNvPr id="241" name="Rectangle 8"/>
          <p:cNvSpPr>
            <a:spLocks noChangeArrowheads="1"/>
          </p:cNvSpPr>
          <p:nvPr/>
        </p:nvSpPr>
        <p:spPr bwMode="auto">
          <a:xfrm>
            <a:off x="2082270" y="1108866"/>
            <a:ext cx="56242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42900" algn="ctr"/>
                <a:tab pos="863600" algn="ctr"/>
                <a:tab pos="1320800" algn="ctr"/>
                <a:tab pos="1778000" algn="ctr"/>
                <a:tab pos="2286000" algn="ctr"/>
                <a:tab pos="2743200" algn="ctr"/>
                <a:tab pos="3200400" algn="ctr"/>
                <a:tab pos="3657600" algn="ctr"/>
                <a:tab pos="4175125" algn="ctr"/>
                <a:tab pos="4740275" algn="ctr"/>
                <a:tab pos="5257800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2	3	4	5	6	7	8	9	10	11	12	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758057" y="1041023"/>
            <a:ext cx="6913377" cy="1300989"/>
            <a:chOff x="823913" y="1042160"/>
            <a:chExt cx="6913377" cy="1300989"/>
          </a:xfrm>
        </p:grpSpPr>
        <p:sp>
          <p:nvSpPr>
            <p:cNvPr id="243" name="Rectangle 242"/>
            <p:cNvSpPr/>
            <p:nvPr/>
          </p:nvSpPr>
          <p:spPr bwMode="auto">
            <a:xfrm>
              <a:off x="837974" y="1042160"/>
              <a:ext cx="6899316" cy="13009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44" name="Straight Connector 243"/>
            <p:cNvCxnSpPr/>
            <p:nvPr/>
          </p:nvCxnSpPr>
          <p:spPr bwMode="auto">
            <a:xfrm rot="5400000">
              <a:off x="1728799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45" name="Straight Connector 244"/>
            <p:cNvCxnSpPr/>
            <p:nvPr/>
          </p:nvCxnSpPr>
          <p:spPr bwMode="auto">
            <a:xfrm rot="5400000">
              <a:off x="2216251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46" name="Straight Connector 245"/>
            <p:cNvCxnSpPr/>
            <p:nvPr/>
          </p:nvCxnSpPr>
          <p:spPr bwMode="auto">
            <a:xfrm rot="5400000">
              <a:off x="2703702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47" name="Straight Connector 246"/>
            <p:cNvCxnSpPr/>
            <p:nvPr/>
          </p:nvCxnSpPr>
          <p:spPr bwMode="auto">
            <a:xfrm rot="5400000">
              <a:off x="3153658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48" name="Straight Connector 247"/>
            <p:cNvCxnSpPr/>
            <p:nvPr/>
          </p:nvCxnSpPr>
          <p:spPr bwMode="auto">
            <a:xfrm rot="5400000">
              <a:off x="3603613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49" name="Straight Connector 248"/>
            <p:cNvCxnSpPr/>
            <p:nvPr/>
          </p:nvCxnSpPr>
          <p:spPr bwMode="auto">
            <a:xfrm rot="5400000">
              <a:off x="4053568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50" name="Straight Connector 249"/>
            <p:cNvCxnSpPr/>
            <p:nvPr/>
          </p:nvCxnSpPr>
          <p:spPr bwMode="auto">
            <a:xfrm rot="5400000">
              <a:off x="4514915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51" name="Straight Connector 250"/>
            <p:cNvCxnSpPr/>
            <p:nvPr/>
          </p:nvCxnSpPr>
          <p:spPr bwMode="auto">
            <a:xfrm rot="5400000">
              <a:off x="5028472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52" name="Straight Connector 251"/>
            <p:cNvCxnSpPr/>
            <p:nvPr/>
          </p:nvCxnSpPr>
          <p:spPr bwMode="auto">
            <a:xfrm rot="5400000">
              <a:off x="5489819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 rot="5400000">
              <a:off x="6014767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 bwMode="auto">
            <a:xfrm rot="5400000">
              <a:off x="6528323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 bwMode="auto">
            <a:xfrm>
              <a:off x="823913" y="1591177"/>
              <a:ext cx="6913376" cy="15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grpSp>
        <p:nvGrpSpPr>
          <p:cNvPr id="256" name="Group 255"/>
          <p:cNvGrpSpPr/>
          <p:nvPr/>
        </p:nvGrpSpPr>
        <p:grpSpPr>
          <a:xfrm>
            <a:off x="2321704" y="1621942"/>
            <a:ext cx="457176" cy="632470"/>
            <a:chOff x="7295201" y="-1507306"/>
            <a:chExt cx="457176" cy="632470"/>
          </a:xfrm>
        </p:grpSpPr>
        <p:sp>
          <p:nvSpPr>
            <p:cNvPr id="257" name="TextBox 256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7352037" y="-118623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5128616" y="1621942"/>
            <a:ext cx="457176" cy="632470"/>
            <a:chOff x="7295201" y="-1507306"/>
            <a:chExt cx="457176" cy="632470"/>
          </a:xfrm>
        </p:grpSpPr>
        <p:sp>
          <p:nvSpPr>
            <p:cNvPr id="261" name="TextBox 260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7352037" y="-119385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/>
          <p:cNvGrpSpPr/>
          <p:nvPr/>
        </p:nvGrpSpPr>
        <p:grpSpPr>
          <a:xfrm>
            <a:off x="7188857" y="1621942"/>
            <a:ext cx="457176" cy="632470"/>
            <a:chOff x="7295201" y="-1507306"/>
            <a:chExt cx="457176" cy="632470"/>
          </a:xfrm>
        </p:grpSpPr>
        <p:sp>
          <p:nvSpPr>
            <p:cNvPr id="265" name="TextBox 264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>
              <a:off x="7352037" y="-118623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2831712" y="1621942"/>
            <a:ext cx="457176" cy="632470"/>
            <a:chOff x="7295201" y="-1507306"/>
            <a:chExt cx="457176" cy="632470"/>
          </a:xfrm>
        </p:grpSpPr>
        <p:sp>
          <p:nvSpPr>
            <p:cNvPr id="269" name="TextBox 268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7352037" y="-117861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/>
        </p:nvGrpSpPr>
        <p:grpSpPr>
          <a:xfrm>
            <a:off x="4168527" y="1626121"/>
            <a:ext cx="457176" cy="632470"/>
            <a:chOff x="7295201" y="-1507306"/>
            <a:chExt cx="457176" cy="632470"/>
          </a:xfrm>
        </p:grpSpPr>
        <p:sp>
          <p:nvSpPr>
            <p:cNvPr id="273" name="TextBox 272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>
            <a:xfrm>
              <a:off x="7352037" y="-119385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4652788" y="1630300"/>
            <a:ext cx="457176" cy="632470"/>
            <a:chOff x="7295201" y="-1507306"/>
            <a:chExt cx="457176" cy="632470"/>
          </a:xfrm>
        </p:grpSpPr>
        <p:sp>
          <p:nvSpPr>
            <p:cNvPr id="277" name="TextBox 276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>
            <a:xfrm>
              <a:off x="7352037" y="-119385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Rectangle 279"/>
          <p:cNvSpPr>
            <a:spLocks noChangeArrowheads="1"/>
          </p:cNvSpPr>
          <p:nvPr/>
        </p:nvSpPr>
        <p:spPr bwMode="auto">
          <a:xfrm>
            <a:off x="457825" y="2304678"/>
            <a:ext cx="583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8" grpId="0" animBg="1"/>
      <p:bldP spid="186" grpId="0" animBg="1"/>
      <p:bldP spid="186" grpId="1" animBg="1"/>
      <p:bldP spid="1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14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159732" y="-956642"/>
            <a:ext cx="565262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EXERCISE 15.1  Q.22(I),(II)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098404"/>
            <a:ext cx="8278688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Probability :  Sum based on 2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Dice contd...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										  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65187" y="2286959"/>
            <a:ext cx="8382000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03225" indent="-403225" algn="just">
              <a:buFontTx/>
              <a:buAutoNum type="alphaLcParenR" startAt="6"/>
              <a:tabLst>
                <a:tab pos="465138" algn="ctr"/>
                <a:tab pos="13795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When the sum on 2 dice is 9, </a:t>
            </a:r>
          </a:p>
          <a:p>
            <a:pPr algn="just"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    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cases are (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3, 6) , (4, 5), (5, 4), (6, 3) </a:t>
            </a:r>
          </a:p>
          <a:p>
            <a:pPr marL="885825" indent="-885825" algn="just"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No. of </a:t>
            </a:r>
            <a:r>
              <a:rPr lang="en-US" sz="1500" kern="0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outcomes = 4</a:t>
            </a:r>
          </a:p>
          <a:p>
            <a:pPr marL="885825" indent="-885825" algn="just">
              <a:spcBef>
                <a:spcPts val="2000"/>
              </a:spcBef>
              <a:spcAft>
                <a:spcPts val="2000"/>
              </a:spcAft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endParaRPr lang="en-US" sz="1500" kern="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885825" indent="-885825" algn="just">
              <a:spcBef>
                <a:spcPts val="2000"/>
              </a:spcBef>
              <a:spcAft>
                <a:spcPts val="2000"/>
              </a:spcAft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644243" y="3013323"/>
                <a:ext cx="2952329" cy="499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(sum on 2 dice is 9)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𝟑𝟔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43" y="3013323"/>
                <a:ext cx="2952329" cy="4997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644243" y="4286830"/>
                <a:ext cx="3005665" cy="499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884238" indent="-884238" algn="just">
                  <a:tabLst>
                    <a:tab pos="457200" algn="ctr"/>
                    <a:tab pos="2462213" algn="r"/>
                    <a:tab pos="2743200" algn="ctr"/>
                    <a:tab pos="3082925" algn="l"/>
                  </a:tabLst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Symbol" pitchFamily="18" charset="2"/>
                  </a:rPr>
                  <a:t>\ 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(sum on 2 dice is 10)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𝟑𝟔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43" y="4286830"/>
                <a:ext cx="3005665" cy="4997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5632988" y="1605930"/>
            <a:ext cx="457176" cy="632470"/>
            <a:chOff x="7295201" y="-1507306"/>
            <a:chExt cx="457176" cy="632470"/>
          </a:xfrm>
        </p:grpSpPr>
        <p:sp>
          <p:nvSpPr>
            <p:cNvPr id="87" name="TextBox 86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6115865" y="1605930"/>
            <a:ext cx="457176" cy="632470"/>
            <a:chOff x="7295201" y="-1507306"/>
            <a:chExt cx="457176" cy="632470"/>
          </a:xfrm>
        </p:grpSpPr>
        <p:sp>
          <p:nvSpPr>
            <p:cNvPr id="91" name="TextBox 90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201022" y="2859782"/>
            <a:ext cx="3024192" cy="1645920"/>
            <a:chOff x="1143000" y="5143500"/>
            <a:chExt cx="3024192" cy="1645920"/>
          </a:xfrm>
        </p:grpSpPr>
        <p:sp>
          <p:nvSpPr>
            <p:cNvPr id="95" name="Rectangle 94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143000" y="5143500"/>
              <a:ext cx="3024192" cy="1624545"/>
              <a:chOff x="866780" y="5302101"/>
              <a:chExt cx="3024192" cy="1624545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(2,1), (2,2), (2,3), (2,4), (2,5), (2,6),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(4,5),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5201022" y="2859782"/>
            <a:ext cx="3024192" cy="1647431"/>
            <a:chOff x="4519600" y="2265439"/>
            <a:chExt cx="3024192" cy="1647431"/>
          </a:xfrm>
        </p:grpSpPr>
        <p:sp>
          <p:nvSpPr>
            <p:cNvPr id="110" name="Rectangle 109"/>
            <p:cNvSpPr/>
            <p:nvPr/>
          </p:nvSpPr>
          <p:spPr>
            <a:xfrm>
              <a:off x="4527664" y="2266950"/>
              <a:ext cx="2926080" cy="164592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519600" y="2265439"/>
              <a:ext cx="3024192" cy="1624545"/>
              <a:chOff x="866780" y="5302101"/>
              <a:chExt cx="3024192" cy="1624545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(1,1)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(2,1)  (2,2), (2,3), (2,4), (2,5), (2,6),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(3,5),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(3,6)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(4,5)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(5,4)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(6,3)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(1,6)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5201022" y="2859782"/>
            <a:ext cx="3024192" cy="1645920"/>
            <a:chOff x="1143000" y="5143500"/>
            <a:chExt cx="3024192" cy="1645920"/>
          </a:xfrm>
        </p:grpSpPr>
        <p:sp>
          <p:nvSpPr>
            <p:cNvPr id="124" name="Rectangle 123"/>
            <p:cNvSpPr/>
            <p:nvPr/>
          </p:nvSpPr>
          <p:spPr>
            <a:xfrm>
              <a:off x="1143000" y="5143500"/>
              <a:ext cx="2926080" cy="1645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1143000" y="5143500"/>
              <a:ext cx="3024192" cy="1624545"/>
              <a:chOff x="866780" y="5302101"/>
              <a:chExt cx="3024192" cy="162454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(1,1),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(2,1), (2,2), (2,3), (2,4), (2,5), (2,6),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(4,1), (4,2), (4,3), (4,4), (4,5), (4,6),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(5,5),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(6,4),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(1,3),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(1,4),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37" name="Group 136" hidden="1"/>
          <p:cNvGrpSpPr/>
          <p:nvPr/>
        </p:nvGrpSpPr>
        <p:grpSpPr>
          <a:xfrm>
            <a:off x="5201022" y="2859782"/>
            <a:ext cx="3024192" cy="1647431"/>
            <a:chOff x="4519600" y="2265439"/>
            <a:chExt cx="3024192" cy="1647431"/>
          </a:xfrm>
        </p:grpSpPr>
        <p:sp>
          <p:nvSpPr>
            <p:cNvPr id="138" name="Rectangle 137"/>
            <p:cNvSpPr/>
            <p:nvPr/>
          </p:nvSpPr>
          <p:spPr>
            <a:xfrm>
              <a:off x="4527664" y="2266950"/>
              <a:ext cx="2926080" cy="164592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4519600" y="2265439"/>
              <a:ext cx="3024192" cy="1624545"/>
              <a:chOff x="866780" y="5302101"/>
              <a:chExt cx="3024192" cy="1624545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866780" y="5302101"/>
                <a:ext cx="7334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(1,1),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66780" y="5557596"/>
                <a:ext cx="294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(2,1)  (2,2), (2,3), (2,4), (2,5), (2,6),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66780" y="5820972"/>
                <a:ext cx="302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(3,1), (3,2), (3,3), (3,4), (3,5), (3,6),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66780" y="6092018"/>
                <a:ext cx="29483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(4,1), (4,2), (4,3), (4,4), (4,5),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(4,6)</a:t>
                </a:r>
                <a:r>
                  <a:rPr lang="en-US" sz="1200" b="1" dirty="0" smtClean="0">
                    <a:noFill/>
                    <a:latin typeface="Bookman Old Style" pitchFamily="18" charset="0"/>
                  </a:rPr>
                  <a:t>,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66780" y="6363897"/>
                <a:ext cx="2957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(5,1), (5,2), (5,3), (5,4),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(5,5)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(5,6),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66780" y="6649647"/>
                <a:ext cx="287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(6,1), (6,2), (6,3),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(6,4)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, (6,5), (6,6)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335024" y="5302101"/>
                <a:ext cx="821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(1,2),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789176" y="5302101"/>
                <a:ext cx="107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(1,3),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255520" y="5302101"/>
                <a:ext cx="840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noFill/>
                    <a:latin typeface="Bookman Old Style" pitchFamily="18" charset="0"/>
                  </a:rPr>
                  <a:t>(1,4), </a:t>
                </a:r>
                <a:endParaRPr lang="en-IN" sz="1200" b="1" dirty="0">
                  <a:noFill/>
                  <a:latin typeface="Bookman Old Style" pitchFamily="18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703576" y="5302101"/>
                <a:ext cx="811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(1,5),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166872" y="5302101"/>
                <a:ext cx="595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(1,6), 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8172400" y="1020108"/>
            <a:ext cx="474521" cy="3015044"/>
            <a:chOff x="1097295" y="5143500"/>
            <a:chExt cx="474521" cy="3015044"/>
          </a:xfrm>
        </p:grpSpPr>
        <p:sp>
          <p:nvSpPr>
            <p:cNvPr id="152" name="Rectangle 151"/>
            <p:cNvSpPr/>
            <p:nvPr/>
          </p:nvSpPr>
          <p:spPr>
            <a:xfrm>
              <a:off x="1118235" y="5143500"/>
              <a:ext cx="363449" cy="30150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1097295" y="5143500"/>
              <a:ext cx="474521" cy="3015044"/>
              <a:chOff x="821075" y="5302101"/>
              <a:chExt cx="474521" cy="3015044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866780" y="5302101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866780" y="5575905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66780" y="5849710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66780" y="6123514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5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66780" y="6397318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6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66780" y="6671122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7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866780" y="6944926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8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866780" y="7218730"/>
                <a:ext cx="363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9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21075" y="7492534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10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21075" y="7766338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11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21075" y="8040146"/>
                <a:ext cx="474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12</a:t>
                </a:r>
                <a:endParaRPr lang="en-IN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65" name="Oval 164"/>
          <p:cNvSpPr/>
          <p:nvPr/>
        </p:nvSpPr>
        <p:spPr>
          <a:xfrm>
            <a:off x="8224305" y="2942332"/>
            <a:ext cx="276262" cy="27283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8224305" y="3219590"/>
            <a:ext cx="276262" cy="27283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271664" y="1613222"/>
            <a:ext cx="457176" cy="632470"/>
            <a:chOff x="7295201" y="-1507306"/>
            <a:chExt cx="457176" cy="632470"/>
          </a:xfrm>
        </p:grpSpPr>
        <p:sp>
          <p:nvSpPr>
            <p:cNvPr id="168" name="TextBox 167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3737563" y="1613222"/>
            <a:ext cx="457176" cy="632470"/>
            <a:chOff x="7295201" y="-1507306"/>
            <a:chExt cx="457176" cy="632470"/>
          </a:xfrm>
        </p:grpSpPr>
        <p:sp>
          <p:nvSpPr>
            <p:cNvPr id="176" name="TextBox 175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7352037" y="-116337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467544" y="454806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66738" indent="-566738" algn="just">
              <a:tabLst>
                <a:tab pos="457200" algn="ctr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Two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dice, one blue and one grey are thrown at the same time 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  Complete the following table :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814453" y="1007649"/>
            <a:ext cx="1500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Event ‘Sum 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on 2 dice’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849179" y="1722905"/>
            <a:ext cx="13996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Probability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2082270" y="1108866"/>
            <a:ext cx="56242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42900" algn="ctr"/>
                <a:tab pos="863600" algn="ctr"/>
                <a:tab pos="1320800" algn="ctr"/>
                <a:tab pos="1778000" algn="ctr"/>
                <a:tab pos="2286000" algn="ctr"/>
                <a:tab pos="2743200" algn="ctr"/>
                <a:tab pos="3200400" algn="ctr"/>
                <a:tab pos="3657600" algn="ctr"/>
                <a:tab pos="4175125" algn="ctr"/>
                <a:tab pos="4740275" algn="ctr"/>
                <a:tab pos="5257800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2	3	4	5	6	7	8	9	10	11	12	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758057" y="1041023"/>
            <a:ext cx="6913377" cy="1300989"/>
            <a:chOff x="823913" y="1042160"/>
            <a:chExt cx="6913377" cy="1300989"/>
          </a:xfrm>
        </p:grpSpPr>
        <p:sp>
          <p:nvSpPr>
            <p:cNvPr id="184" name="Rectangle 183"/>
            <p:cNvSpPr/>
            <p:nvPr/>
          </p:nvSpPr>
          <p:spPr bwMode="auto">
            <a:xfrm>
              <a:off x="837974" y="1042160"/>
              <a:ext cx="6899316" cy="13009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 bwMode="auto">
            <a:xfrm rot="5400000">
              <a:off x="1728799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rot="5400000">
              <a:off x="2216251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 bwMode="auto">
            <a:xfrm rot="5400000">
              <a:off x="2703702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88" name="Straight Connector 187"/>
            <p:cNvCxnSpPr/>
            <p:nvPr/>
          </p:nvCxnSpPr>
          <p:spPr bwMode="auto">
            <a:xfrm rot="5400000">
              <a:off x="3153658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89" name="Straight Connector 188"/>
            <p:cNvCxnSpPr/>
            <p:nvPr/>
          </p:nvCxnSpPr>
          <p:spPr bwMode="auto">
            <a:xfrm rot="5400000">
              <a:off x="3603613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90" name="Straight Connector 189"/>
            <p:cNvCxnSpPr/>
            <p:nvPr/>
          </p:nvCxnSpPr>
          <p:spPr bwMode="auto">
            <a:xfrm rot="5400000">
              <a:off x="4053568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 bwMode="auto">
            <a:xfrm rot="5400000">
              <a:off x="4514915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 bwMode="auto">
            <a:xfrm rot="5400000">
              <a:off x="5028472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93" name="Straight Connector 192"/>
            <p:cNvCxnSpPr/>
            <p:nvPr/>
          </p:nvCxnSpPr>
          <p:spPr bwMode="auto">
            <a:xfrm rot="5400000">
              <a:off x="5489819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94" name="Straight Connector 193"/>
            <p:cNvCxnSpPr/>
            <p:nvPr/>
          </p:nvCxnSpPr>
          <p:spPr bwMode="auto">
            <a:xfrm rot="5400000">
              <a:off x="6014767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95" name="Straight Connector 194"/>
            <p:cNvCxnSpPr/>
            <p:nvPr/>
          </p:nvCxnSpPr>
          <p:spPr bwMode="auto">
            <a:xfrm rot="5400000">
              <a:off x="6528323" y="1686369"/>
              <a:ext cx="1289836" cy="1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 bwMode="auto">
            <a:xfrm>
              <a:off x="823913" y="1591177"/>
              <a:ext cx="6913376" cy="15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grpSp>
        <p:nvGrpSpPr>
          <p:cNvPr id="197" name="Group 196"/>
          <p:cNvGrpSpPr/>
          <p:nvPr/>
        </p:nvGrpSpPr>
        <p:grpSpPr>
          <a:xfrm>
            <a:off x="2321704" y="1621942"/>
            <a:ext cx="457176" cy="632470"/>
            <a:chOff x="7295201" y="-1507306"/>
            <a:chExt cx="457176" cy="632470"/>
          </a:xfrm>
        </p:grpSpPr>
        <p:sp>
          <p:nvSpPr>
            <p:cNvPr id="198" name="TextBox 197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00" name="Straight Connector 199"/>
            <p:cNvCxnSpPr/>
            <p:nvPr/>
          </p:nvCxnSpPr>
          <p:spPr>
            <a:xfrm>
              <a:off x="7352037" y="-118623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5128616" y="1621942"/>
            <a:ext cx="457176" cy="632470"/>
            <a:chOff x="7295201" y="-1507306"/>
            <a:chExt cx="457176" cy="632470"/>
          </a:xfrm>
        </p:grpSpPr>
        <p:sp>
          <p:nvSpPr>
            <p:cNvPr id="202" name="TextBox 201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04" name="Straight Connector 203"/>
            <p:cNvCxnSpPr/>
            <p:nvPr/>
          </p:nvCxnSpPr>
          <p:spPr>
            <a:xfrm>
              <a:off x="7352037" y="-119385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7188857" y="1621942"/>
            <a:ext cx="457176" cy="632470"/>
            <a:chOff x="7295201" y="-1507306"/>
            <a:chExt cx="457176" cy="632470"/>
          </a:xfrm>
        </p:grpSpPr>
        <p:sp>
          <p:nvSpPr>
            <p:cNvPr id="206" name="TextBox 205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08" name="Straight Connector 207"/>
            <p:cNvCxnSpPr/>
            <p:nvPr/>
          </p:nvCxnSpPr>
          <p:spPr>
            <a:xfrm>
              <a:off x="7352037" y="-118623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2831712" y="1621942"/>
            <a:ext cx="457176" cy="632470"/>
            <a:chOff x="7295201" y="-1507306"/>
            <a:chExt cx="457176" cy="632470"/>
          </a:xfrm>
        </p:grpSpPr>
        <p:sp>
          <p:nvSpPr>
            <p:cNvPr id="210" name="TextBox 209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7352037" y="-117861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4168527" y="1626121"/>
            <a:ext cx="457176" cy="632470"/>
            <a:chOff x="7295201" y="-1507306"/>
            <a:chExt cx="457176" cy="632470"/>
          </a:xfrm>
        </p:grpSpPr>
        <p:sp>
          <p:nvSpPr>
            <p:cNvPr id="214" name="TextBox 213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16" name="Straight Connector 215"/>
            <p:cNvCxnSpPr/>
            <p:nvPr/>
          </p:nvCxnSpPr>
          <p:spPr>
            <a:xfrm>
              <a:off x="7352037" y="-119385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4652788" y="1630300"/>
            <a:ext cx="457176" cy="632470"/>
            <a:chOff x="7295201" y="-1507306"/>
            <a:chExt cx="457176" cy="632470"/>
          </a:xfrm>
        </p:grpSpPr>
        <p:sp>
          <p:nvSpPr>
            <p:cNvPr id="218" name="TextBox 217"/>
            <p:cNvSpPr txBox="1"/>
            <p:nvPr/>
          </p:nvSpPr>
          <p:spPr>
            <a:xfrm>
              <a:off x="7363328" y="-150730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295201" y="-12133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>
            <a:xfrm>
              <a:off x="7352037" y="-1193854"/>
              <a:ext cx="343505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Rectangle 220"/>
          <p:cNvSpPr>
            <a:spLocks noChangeArrowheads="1"/>
          </p:cNvSpPr>
          <p:nvPr/>
        </p:nvSpPr>
        <p:spPr bwMode="auto">
          <a:xfrm>
            <a:off x="457825" y="2304678"/>
            <a:ext cx="583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77" y="3512198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3225" indent="-403225" algn="just">
              <a:buFontTx/>
              <a:buAutoNum type="alphaLcParenR" startAt="7"/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When the sum on 2 dice is 10,</a:t>
            </a:r>
          </a:p>
          <a:p>
            <a:pPr algn="just">
              <a:tabLst>
                <a:tab pos="465138" algn="ctr"/>
                <a:tab pos="1379538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 pitchFamily="18" charset="0"/>
              </a:rPr>
              <a:t>       </a:t>
            </a:r>
            <a:r>
              <a:rPr lang="en-US" sz="1500" kern="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 cases are (4, 6), (5, 5), (6, 4)</a:t>
            </a:r>
          </a:p>
          <a:p>
            <a:pPr marL="885825" indent="-885825" algn="just">
              <a:tabLst>
                <a:tab pos="465138" algn="ctr"/>
                <a:tab pos="1379538" algn="l"/>
              </a:tabLst>
              <a:defRPr/>
            </a:pP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kern="0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	No. of </a:t>
            </a:r>
            <a:r>
              <a:rPr lang="en-US" sz="1500" kern="0" dirty="0" err="1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sz="1500" kern="0" dirty="0">
                <a:solidFill>
                  <a:prstClr val="black"/>
                </a:solidFill>
                <a:latin typeface="Bookman Old Style" pitchFamily="18" charset="0"/>
              </a:rPr>
              <a:t> outcomes = 3</a:t>
            </a:r>
          </a:p>
        </p:txBody>
      </p:sp>
    </p:spTree>
    <p:extLst>
      <p:ext uri="{BB962C8B-B14F-4D97-AF65-F5344CB8AC3E}">
        <p14:creationId xmlns:p14="http://schemas.microsoft.com/office/powerpoint/2010/main" val="346020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165" grpId="0" animBg="1"/>
      <p:bldP spid="165" grpId="1" animBg="1"/>
      <p:bldP spid="166" grpId="0" animBg="1"/>
    </p:bldLst>
  </p:timing>
</p:sld>
</file>

<file path=ppt/theme/theme1.xml><?xml version="1.0" encoding="utf-8"?>
<a:theme xmlns:a="http://schemas.openxmlformats.org/drawingml/2006/main" name="Chapt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21772</TotalTime>
  <Words>4930</Words>
  <Application>Microsoft Office PowerPoint</Application>
  <PresentationFormat>On-screen Show (16:9)</PresentationFormat>
  <Paragraphs>684</Paragraphs>
  <Slides>30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Bookman Old Style</vt:lpstr>
      <vt:lpstr>Calibri</vt:lpstr>
      <vt:lpstr>Cambria Math</vt:lpstr>
      <vt:lpstr>Symbol</vt:lpstr>
      <vt:lpstr>Chapter 2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T.S BORA</cp:lastModifiedBy>
  <cp:revision>2704</cp:revision>
  <dcterms:created xsi:type="dcterms:W3CDTF">2013-09-18T07:07:36Z</dcterms:created>
  <dcterms:modified xsi:type="dcterms:W3CDTF">2022-04-23T05:23:06Z</dcterms:modified>
</cp:coreProperties>
</file>