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897" r:id="rId2"/>
    <p:sldId id="875" r:id="rId3"/>
    <p:sldId id="876" r:id="rId4"/>
    <p:sldId id="877" r:id="rId5"/>
    <p:sldId id="878" r:id="rId6"/>
    <p:sldId id="879" r:id="rId7"/>
    <p:sldId id="880" r:id="rId8"/>
    <p:sldId id="881" r:id="rId9"/>
    <p:sldId id="882" r:id="rId10"/>
    <p:sldId id="883" r:id="rId11"/>
    <p:sldId id="884" r:id="rId12"/>
    <p:sldId id="885" r:id="rId13"/>
    <p:sldId id="886" r:id="rId14"/>
    <p:sldId id="887" r:id="rId15"/>
    <p:sldId id="888" r:id="rId16"/>
    <p:sldId id="889" r:id="rId17"/>
    <p:sldId id="890" r:id="rId18"/>
    <p:sldId id="894" r:id="rId19"/>
    <p:sldId id="895" r:id="rId20"/>
    <p:sldId id="896" r:id="rId21"/>
    <p:sldId id="898" r:id="rId22"/>
  </p:sldIdLst>
  <p:sldSz cx="9144000" cy="5143500" type="screen16x9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32">
          <p15:clr>
            <a:srgbClr val="A4A3A4"/>
          </p15:clr>
        </p15:guide>
        <p15:guide id="4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00FFFF"/>
    <a:srgbClr val="F99449"/>
    <a:srgbClr val="002060"/>
    <a:srgbClr val="006020"/>
    <a:srgbClr val="005C24"/>
    <a:srgbClr val="FFC000"/>
    <a:srgbClr val="00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6737" autoAdjust="0"/>
  </p:normalViewPr>
  <p:slideViewPr>
    <p:cSldViewPr>
      <p:cViewPr varScale="1">
        <p:scale>
          <a:sx n="145" d="100"/>
          <a:sy n="145" d="100"/>
        </p:scale>
        <p:origin x="552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22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-4218"/>
    </p:cViewPr>
  </p:sorterViewPr>
  <p:notesViewPr>
    <p:cSldViewPr>
      <p:cViewPr varScale="1">
        <p:scale>
          <a:sx n="60" d="100"/>
          <a:sy n="60" d="100"/>
        </p:scale>
        <p:origin x="2724" y="36"/>
      </p:cViewPr>
      <p:guideLst>
        <p:guide orient="horz" pos="2880"/>
        <p:guide pos="2160"/>
        <p:guide orient="horz" pos="2932"/>
        <p:guide pos="219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DFB05AC1-21CB-4140-86C0-AE348F95C63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4650" y="698500"/>
            <a:ext cx="6205538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vert="horz" lIns="92930" tIns="46465" rIns="92930" bIns="464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44FE61DE-9F11-48CD-BFF5-EF777A6813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7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^%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89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939868" y="8841492"/>
            <a:ext cx="3013763" cy="4654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15" tIns="46457" rIns="92915" bIns="46457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86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939868" y="8841492"/>
            <a:ext cx="3013763" cy="4654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15" tIns="46457" rIns="92915" bIns="46457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86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E61DE-9F11-48CD-BFF5-EF777A68131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723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E61DE-9F11-48CD-BFF5-EF777A68131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87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939868" y="8841492"/>
            <a:ext cx="3013763" cy="4654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15" tIns="46457" rIns="92915" bIns="46457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86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E61DE-9F11-48CD-BFF5-EF777A68131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241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939868" y="8841492"/>
            <a:ext cx="3013763" cy="4654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15" tIns="46457" rIns="92915" bIns="46457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8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201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351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580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137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197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778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4881753"/>
            <a:ext cx="3002280" cy="205740"/>
          </a:xfrm>
          <a:prstGeom prst="rect">
            <a:avLst/>
          </a:prstGeom>
        </p:spPr>
        <p:txBody>
          <a:bodyPr vert="horz" rtlCol="0"/>
          <a:lstStyle/>
          <a:p>
            <a:fld id="{9D7A37A6-62F7-482E-936C-AA9C9B0EA86A}" type="datetimeFigureOut">
              <a:rPr lang="en-US" smtClean="0">
                <a:solidFill>
                  <a:prstClr val="white"/>
                </a:solidFill>
              </a:rPr>
              <a:pPr/>
              <a:t>4/23/2022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4881753"/>
            <a:ext cx="464288" cy="205740"/>
          </a:xfrm>
          <a:prstGeom prst="rect">
            <a:avLst/>
          </a:prstGeo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187F777-4F1F-48D7-A45F-BBA6BCE64393}" type="slidenum">
              <a:rPr lang="en-US" smtClean="0">
                <a:solidFill>
                  <a:srgbClr val="EAEBDE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EAEBDE">
                  <a:shade val="9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4881753"/>
            <a:ext cx="3907464" cy="205740"/>
          </a:xfrm>
          <a:prstGeom prst="rect">
            <a:avLst/>
          </a:prstGeom>
        </p:spPr>
        <p:txBody>
          <a:bodyPr vert="horz" rtlCol="0"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25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902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91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9" r:id="rId18"/>
    <p:sldLayoutId id="2147483712" r:id="rId19"/>
    <p:sldLayoutId id="2147483784" r:id="rId20"/>
    <p:sldLayoutId id="2147483788" r:id="rId2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8.png"/><Relationship Id="rId21" Type="http://schemas.openxmlformats.org/officeDocument/2006/relationships/image" Target="../media/image20.png"/><Relationship Id="rId7" Type="http://schemas.openxmlformats.org/officeDocument/2006/relationships/image" Target="../media/image11.png"/><Relationship Id="rId12" Type="http://schemas.microsoft.com/office/2007/relationships/hdphoto" Target="../media/hdphoto6.wdp"/><Relationship Id="rId17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microsoft.com/office/2007/relationships/hdphoto" Target="../media/hdphoto7.wdp"/><Relationship Id="rId20" Type="http://schemas.microsoft.com/office/2007/relationships/hdphoto" Target="../media/hdphoto8.wdp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3.png"/><Relationship Id="rId24" Type="http://schemas.openxmlformats.org/officeDocument/2006/relationships/image" Target="../media/image22.png"/><Relationship Id="rId5" Type="http://schemas.openxmlformats.org/officeDocument/2006/relationships/image" Target="../media/image10.png"/><Relationship Id="rId15" Type="http://schemas.openxmlformats.org/officeDocument/2006/relationships/image" Target="../media/image16.png"/><Relationship Id="rId23" Type="http://schemas.openxmlformats.org/officeDocument/2006/relationships/image" Target="../media/image21.png"/><Relationship Id="rId10" Type="http://schemas.microsoft.com/office/2007/relationships/hdphoto" Target="../media/hdphoto5.wdp"/><Relationship Id="rId19" Type="http://schemas.openxmlformats.org/officeDocument/2006/relationships/image" Target="../media/image19.png"/><Relationship Id="rId4" Type="http://schemas.openxmlformats.org/officeDocument/2006/relationships/image" Target="../media/image9.gif"/><Relationship Id="rId9" Type="http://schemas.openxmlformats.org/officeDocument/2006/relationships/image" Target="../media/image12.png"/><Relationship Id="rId14" Type="http://schemas.openxmlformats.org/officeDocument/2006/relationships/image" Target="../media/image15.gif"/><Relationship Id="rId22" Type="http://schemas.microsoft.com/office/2007/relationships/hdphoto" Target="../media/hdphoto9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2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19.png"/><Relationship Id="rId5" Type="http://schemas.openxmlformats.org/officeDocument/2006/relationships/image" Target="../media/image218.png"/><Relationship Id="rId10" Type="http://schemas.openxmlformats.org/officeDocument/2006/relationships/image" Target="../media/image3.jpg"/><Relationship Id="rId4" Type="http://schemas.openxmlformats.org/officeDocument/2006/relationships/image" Target="../media/image1840.png"/><Relationship Id="rId9" Type="http://schemas.openxmlformats.org/officeDocument/2006/relationships/image" Target="../media/image2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png"/><Relationship Id="rId7" Type="http://schemas.openxmlformats.org/officeDocument/2006/relationships/image" Target="../media/image230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.jpg"/><Relationship Id="rId5" Type="http://schemas.openxmlformats.org/officeDocument/2006/relationships/image" Target="../media/image229.png"/><Relationship Id="rId4" Type="http://schemas.openxmlformats.org/officeDocument/2006/relationships/image" Target="../media/image2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360882" y="1971586"/>
            <a:ext cx="4422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Lecture_05</a:t>
            </a:r>
          </a:p>
        </p:txBody>
      </p:sp>
    </p:spTree>
    <p:extLst>
      <p:ext uri="{BB962C8B-B14F-4D97-AF65-F5344CB8AC3E}">
        <p14:creationId xmlns:p14="http://schemas.microsoft.com/office/powerpoint/2010/main" val="268616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27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159732" y="-956642"/>
            <a:ext cx="482453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</a:rPr>
              <a:t>ADDITIONAL EXERCISE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4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0"/>
            <a:ext cx="9143999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0709" y="2090292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15. PROBABILITY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-11562" y="3950208"/>
            <a:ext cx="9143999" cy="1193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2727960"/>
            <a:ext cx="54726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b="1" dirty="0">
                <a:solidFill>
                  <a:srgbClr val="FF6600"/>
                </a:solidFill>
                <a:latin typeface="Bookman Old Style" pitchFamily="18" charset="0"/>
              </a:rPr>
              <a:t>Finding the probability </a:t>
            </a:r>
            <a:r>
              <a:rPr lang="en-US" alt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sum based on playing cards.</a:t>
            </a:r>
            <a:endParaRPr lang="en-US" altLang="en-US" sz="2000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31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4495216" y="1793961"/>
            <a:ext cx="1737731" cy="24863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81788" y="843768"/>
            <a:ext cx="2234947" cy="24863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5312" y="296394"/>
            <a:ext cx="7291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Q.] One card is drawn from a well- shuffled pack of 52 cards.</a:t>
            </a:r>
          </a:p>
          <a:p>
            <a:pPr algn="just"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 Find the probability of getting : </a:t>
            </a:r>
          </a:p>
          <a:p>
            <a:pPr algn="just"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 (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) a king of red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/>
              </a:rPr>
              <a:t>colour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.  (ii) a face card. (iii) a red face card.</a:t>
            </a:r>
            <a:endParaRPr lang="en-US" sz="1600" dirty="0" smtClean="0">
              <a:solidFill>
                <a:srgbClr val="0000FF"/>
              </a:solidFill>
              <a:latin typeface="Bookman Old Style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7544" y="1175492"/>
            <a:ext cx="704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Sol.	</a:t>
            </a:r>
            <a:endParaRPr lang="en-US" sz="1400" b="1" dirty="0" smtClean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86592" y="1175492"/>
            <a:ext cx="2872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There are 52 cards in a pack</a:t>
            </a:r>
            <a:endParaRPr lang="en-US" sz="1400" b="1" dirty="0" smtClean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75354" y="1467716"/>
            <a:ext cx="26605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Total no. of 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/>
              </a:rPr>
              <a:t>cardss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 = 52</a:t>
            </a:r>
            <a:endParaRPr lang="en-US" sz="1400" b="1" dirty="0" smtClean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7544" y="1761403"/>
            <a:ext cx="8134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Bookman Old Style"/>
              </a:rPr>
              <a:t>i</a:t>
            </a:r>
            <a:r>
              <a:rPr lang="en-US" sz="1400" b="1" dirty="0" smtClean="0">
                <a:solidFill>
                  <a:srgbClr val="FF0000"/>
                </a:solidFill>
                <a:latin typeface="Bookman Old Style"/>
              </a:rPr>
              <a:t>)  Let A be the event that card drawn is a king of red </a:t>
            </a:r>
            <a:r>
              <a:rPr lang="en-US" sz="1400" b="1" dirty="0" err="1" smtClean="0">
                <a:solidFill>
                  <a:srgbClr val="FF0000"/>
                </a:solidFill>
                <a:latin typeface="Bookman Old Style"/>
              </a:rPr>
              <a:t>colour</a:t>
            </a:r>
            <a:endParaRPr lang="en-US" sz="1400" b="1" dirty="0" smtClean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7502" y="2060672"/>
            <a:ext cx="452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400" b="1" baseline="30000" dirty="0" smtClean="0">
                <a:solidFill>
                  <a:prstClr val="black"/>
                </a:solidFill>
                <a:latin typeface="Bookman Old Style"/>
              </a:rPr>
              <a:t>.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/>
              </a:rPr>
              <a:t>.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	There are 2 kings in red 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/>
              </a:rPr>
              <a:t>colour</a:t>
            </a:r>
            <a:endParaRPr lang="en-US" sz="1400" b="1" dirty="0" smtClean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138902" y="2456404"/>
            <a:ext cx="1466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P (A)   =</a:t>
            </a:r>
            <a:endParaRPr lang="en-US" sz="1400" b="1" dirty="0" smtClean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49352" y="2963326"/>
            <a:ext cx="1755197" cy="511863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6577" y="3073647"/>
            <a:ext cx="26860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Symbol"/>
              </a:rPr>
              <a:t>\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	P (A)   =</a:t>
            </a:r>
            <a:endParaRPr lang="en-US" sz="1400" b="1" dirty="0" smtClean="0">
              <a:solidFill>
                <a:prstClr val="white"/>
              </a:solidFill>
              <a:latin typeface="Bookman Old Style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002580" y="2331342"/>
            <a:ext cx="2736647" cy="579258"/>
            <a:chOff x="6796980" y="3252505"/>
            <a:chExt cx="2736647" cy="579258"/>
          </a:xfrm>
        </p:grpSpPr>
        <p:sp>
          <p:nvSpPr>
            <p:cNvPr id="31" name="TextBox 30"/>
            <p:cNvSpPr txBox="1"/>
            <p:nvPr/>
          </p:nvSpPr>
          <p:spPr>
            <a:xfrm>
              <a:off x="6796980" y="3252505"/>
              <a:ext cx="27366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Total no. 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of favorable cards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78168" y="3523986"/>
              <a:ext cx="15840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Total no. cards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922388" y="3537357"/>
              <a:ext cx="25160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965429" y="2940150"/>
            <a:ext cx="920070" cy="567828"/>
            <a:chOff x="6739090" y="3252505"/>
            <a:chExt cx="920070" cy="567828"/>
          </a:xfrm>
        </p:grpSpPr>
        <p:sp>
          <p:nvSpPr>
            <p:cNvPr id="35" name="TextBox 34"/>
            <p:cNvSpPr txBox="1"/>
            <p:nvPr/>
          </p:nvSpPr>
          <p:spPr>
            <a:xfrm>
              <a:off x="6806003" y="3252505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39090" y="3498586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52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6839127" y="3532318"/>
              <a:ext cx="21571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071338" y="3391129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=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295140" y="3266475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37250" y="3512556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26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7337287" y="3546288"/>
              <a:ext cx="21571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54008" y="1613447"/>
            <a:ext cx="5364395" cy="2968037"/>
            <a:chOff x="2638425" y="1201611"/>
            <a:chExt cx="6019800" cy="3548189"/>
          </a:xfrm>
          <a:effectLst/>
        </p:grpSpPr>
        <p:grpSp>
          <p:nvGrpSpPr>
            <p:cNvPr id="46" name="Group 45"/>
            <p:cNvGrpSpPr/>
            <p:nvPr/>
          </p:nvGrpSpPr>
          <p:grpSpPr>
            <a:xfrm>
              <a:off x="2638425" y="1201611"/>
              <a:ext cx="6019800" cy="3548189"/>
              <a:chOff x="2638425" y="1201611"/>
              <a:chExt cx="6019800" cy="3548189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2638425" y="1534887"/>
                <a:ext cx="6019800" cy="3214913"/>
              </a:xfrm>
              <a:prstGeom prst="roundRect">
                <a:avLst>
                  <a:gd name="adj" fmla="val 3794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48808" y="1201611"/>
                <a:ext cx="1656184" cy="3360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52 cards</a:t>
                </a:r>
                <a:endParaRPr lang="en-US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741760" y="1639640"/>
              <a:ext cx="5832056" cy="1516335"/>
              <a:chOff x="199579" y="1408527"/>
              <a:chExt cx="6251574" cy="1495971"/>
            </a:xfrm>
          </p:grpSpPr>
          <p:pic>
            <p:nvPicPr>
              <p:cNvPr id="52" name="Picture 51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b="74427"/>
              <a:stretch/>
            </p:blipFill>
            <p:spPr>
              <a:xfrm>
                <a:off x="202754" y="1408527"/>
                <a:ext cx="6248399" cy="771445"/>
              </a:xfrm>
              <a:prstGeom prst="rect">
                <a:avLst/>
              </a:prstGeom>
            </p:spPr>
          </p:pic>
          <p:pic>
            <p:nvPicPr>
              <p:cNvPr id="53" name="Picture 52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t="50000" b="25000"/>
              <a:stretch/>
            </p:blipFill>
            <p:spPr>
              <a:xfrm>
                <a:off x="199579" y="2150337"/>
                <a:ext cx="6248399" cy="754161"/>
              </a:xfrm>
              <a:prstGeom prst="rect">
                <a:avLst/>
              </a:prstGeom>
            </p:spPr>
          </p:pic>
        </p:grpSp>
        <p:grpSp>
          <p:nvGrpSpPr>
            <p:cNvPr id="48" name="Group 47"/>
            <p:cNvGrpSpPr/>
            <p:nvPr/>
          </p:nvGrpSpPr>
          <p:grpSpPr>
            <a:xfrm>
              <a:off x="2738988" y="3163297"/>
              <a:ext cx="5836432" cy="1512168"/>
              <a:chOff x="204970" y="3373297"/>
              <a:chExt cx="6251368" cy="1527850"/>
            </a:xfrm>
          </p:grpSpPr>
          <p:pic>
            <p:nvPicPr>
              <p:cNvPr id="49" name="Picture 48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t="24883" b="50000"/>
              <a:stretch/>
            </p:blipFill>
            <p:spPr>
              <a:xfrm>
                <a:off x="207939" y="3373297"/>
                <a:ext cx="6248399" cy="757703"/>
              </a:xfrm>
              <a:prstGeom prst="rect">
                <a:avLst/>
              </a:prstGeom>
            </p:spPr>
          </p:pic>
          <p:pic>
            <p:nvPicPr>
              <p:cNvPr id="51" name="Picture 50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t="74364"/>
              <a:stretch/>
            </p:blipFill>
            <p:spPr>
              <a:xfrm>
                <a:off x="204970" y="4127792"/>
                <a:ext cx="6248399" cy="773355"/>
              </a:xfrm>
              <a:prstGeom prst="rect">
                <a:avLst/>
              </a:prstGeom>
            </p:spPr>
          </p:pic>
        </p:grpSp>
      </p:grpSp>
      <p:grpSp>
        <p:nvGrpSpPr>
          <p:cNvPr id="3" name="Group 2"/>
          <p:cNvGrpSpPr/>
          <p:nvPr/>
        </p:nvGrpSpPr>
        <p:grpSpPr>
          <a:xfrm>
            <a:off x="2699792" y="2567426"/>
            <a:ext cx="2977189" cy="2020548"/>
            <a:chOff x="3844158" y="2384072"/>
            <a:chExt cx="2312018" cy="1569112"/>
          </a:xfrm>
        </p:grpSpPr>
        <p:sp>
          <p:nvSpPr>
            <p:cNvPr id="2" name="Rectangle 1"/>
            <p:cNvSpPr/>
            <p:nvPr/>
          </p:nvSpPr>
          <p:spPr>
            <a:xfrm>
              <a:off x="3844158" y="2384072"/>
              <a:ext cx="2312018" cy="1569112"/>
            </a:xfrm>
            <a:prstGeom prst="rect">
              <a:avLst/>
            </a:prstGeom>
            <a:solidFill>
              <a:schemeClr val="tx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5" name="Picture 4" descr="windows-playing-cards.png"/>
            <p:cNvPicPr>
              <a:picLocks noChangeAspect="1"/>
            </p:cNvPicPr>
            <p:nvPr/>
          </p:nvPicPr>
          <p:blipFill rotWithShape="1">
            <a:blip r:embed="rId2" cstate="print"/>
            <a:srcRect l="92271" t="25000" r="145" b="50127"/>
            <a:stretch/>
          </p:blipFill>
          <p:spPr>
            <a:xfrm>
              <a:off x="3923928" y="2468880"/>
              <a:ext cx="1049734" cy="1426465"/>
            </a:xfrm>
            <a:prstGeom prst="rect">
              <a:avLst/>
            </a:prstGeom>
            <a:ln>
              <a:noFill/>
            </a:ln>
            <a:effectLst>
              <a:reflection stA="0" endPos="65000" dist="50800" dir="5400000" sy="-100000" algn="bl" rotWithShape="0"/>
            </a:effectLst>
          </p:spPr>
        </p:pic>
        <p:pic>
          <p:nvPicPr>
            <p:cNvPr id="6" name="Picture 5" descr="windows-playing-cards.png"/>
            <p:cNvPicPr>
              <a:picLocks noChangeAspect="1"/>
            </p:cNvPicPr>
            <p:nvPr/>
          </p:nvPicPr>
          <p:blipFill rotWithShape="1">
            <a:blip r:embed="rId2" cstate="print"/>
            <a:srcRect l="92271" t="74949" r="181" b="264"/>
            <a:stretch/>
          </p:blipFill>
          <p:spPr>
            <a:xfrm>
              <a:off x="5034796" y="2468880"/>
              <a:ext cx="1048529" cy="1426465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25" name="Rounded Rectangle 24"/>
          <p:cNvSpPr/>
          <p:nvPr/>
        </p:nvSpPr>
        <p:spPr>
          <a:xfrm>
            <a:off x="4644008" y="1077812"/>
            <a:ext cx="2774780" cy="36978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Probability of event A is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683569" y="2018382"/>
            <a:ext cx="4615140" cy="2641600"/>
            <a:chOff x="2638425" y="1201611"/>
            <a:chExt cx="6019800" cy="3548189"/>
          </a:xfrm>
          <a:effectLst/>
        </p:grpSpPr>
        <p:grpSp>
          <p:nvGrpSpPr>
            <p:cNvPr id="59" name="Group 58"/>
            <p:cNvGrpSpPr/>
            <p:nvPr/>
          </p:nvGrpSpPr>
          <p:grpSpPr>
            <a:xfrm>
              <a:off x="2638425" y="1201611"/>
              <a:ext cx="6019800" cy="3548189"/>
              <a:chOff x="2638425" y="1201611"/>
              <a:chExt cx="6019800" cy="3548189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2638425" y="1534887"/>
                <a:ext cx="6019800" cy="3214913"/>
              </a:xfrm>
              <a:prstGeom prst="roundRect">
                <a:avLst>
                  <a:gd name="adj" fmla="val 3794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848808" y="1201611"/>
                <a:ext cx="1656184" cy="3360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52 cards</a:t>
                </a:r>
                <a:endParaRPr lang="en-US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741760" y="1639640"/>
              <a:ext cx="5832056" cy="1516335"/>
              <a:chOff x="199579" y="1408527"/>
              <a:chExt cx="6251574" cy="1495971"/>
            </a:xfrm>
          </p:grpSpPr>
          <p:pic>
            <p:nvPicPr>
              <p:cNvPr id="65" name="Picture 64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b="74427"/>
              <a:stretch/>
            </p:blipFill>
            <p:spPr>
              <a:xfrm>
                <a:off x="202754" y="1408527"/>
                <a:ext cx="6248399" cy="771445"/>
              </a:xfrm>
              <a:prstGeom prst="rect">
                <a:avLst/>
              </a:prstGeom>
            </p:spPr>
          </p:pic>
          <p:pic>
            <p:nvPicPr>
              <p:cNvPr id="66" name="Picture 65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t="50000" b="25000"/>
              <a:stretch/>
            </p:blipFill>
            <p:spPr>
              <a:xfrm>
                <a:off x="199579" y="2150337"/>
                <a:ext cx="6248399" cy="754161"/>
              </a:xfrm>
              <a:prstGeom prst="rect">
                <a:avLst/>
              </a:prstGeom>
            </p:spPr>
          </p:pic>
        </p:grpSp>
        <p:grpSp>
          <p:nvGrpSpPr>
            <p:cNvPr id="61" name="Group 60"/>
            <p:cNvGrpSpPr/>
            <p:nvPr/>
          </p:nvGrpSpPr>
          <p:grpSpPr>
            <a:xfrm>
              <a:off x="2738988" y="3163297"/>
              <a:ext cx="5836432" cy="1512168"/>
              <a:chOff x="204970" y="3373297"/>
              <a:chExt cx="6251368" cy="1527850"/>
            </a:xfrm>
          </p:grpSpPr>
          <p:pic>
            <p:nvPicPr>
              <p:cNvPr id="62" name="Picture 61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t="24883" b="50000"/>
              <a:stretch/>
            </p:blipFill>
            <p:spPr>
              <a:xfrm>
                <a:off x="207939" y="3373297"/>
                <a:ext cx="6248399" cy="757703"/>
              </a:xfrm>
              <a:prstGeom prst="rect">
                <a:avLst/>
              </a:prstGeom>
            </p:spPr>
          </p:pic>
          <p:pic>
            <p:nvPicPr>
              <p:cNvPr id="63" name="Picture 62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t="74364"/>
              <a:stretch/>
            </p:blipFill>
            <p:spPr>
              <a:xfrm>
                <a:off x="204970" y="4127792"/>
                <a:ext cx="6248399" cy="773355"/>
              </a:xfrm>
              <a:prstGeom prst="rect">
                <a:avLst/>
              </a:prstGeom>
            </p:spPr>
          </p:pic>
        </p:grpSp>
      </p:grpSp>
      <p:grpSp>
        <p:nvGrpSpPr>
          <p:cNvPr id="70" name="Group 69"/>
          <p:cNvGrpSpPr/>
          <p:nvPr/>
        </p:nvGrpSpPr>
        <p:grpSpPr>
          <a:xfrm>
            <a:off x="4872293" y="3481488"/>
            <a:ext cx="366669" cy="1123151"/>
            <a:chOff x="3972414" y="2598200"/>
            <a:chExt cx="516353" cy="1581648"/>
          </a:xfrm>
        </p:grpSpPr>
        <p:pic>
          <p:nvPicPr>
            <p:cNvPr id="72" name="Picture 71" descr="windows-playing-cards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l="92271" t="25000" r="145" b="50127"/>
            <a:stretch/>
          </p:blipFill>
          <p:spPr>
            <a:xfrm>
              <a:off x="3984090" y="2598200"/>
              <a:ext cx="499411" cy="773088"/>
            </a:xfrm>
            <a:prstGeom prst="rect">
              <a:avLst/>
            </a:prstGeom>
            <a:ln>
              <a:noFill/>
            </a:ln>
            <a:effectLst>
              <a:reflection stA="0" endPos="65000" dist="50800" dir="5400000" sy="-100000" algn="bl" rotWithShape="0"/>
            </a:effectLst>
          </p:spPr>
        </p:pic>
        <p:pic>
          <p:nvPicPr>
            <p:cNvPr id="73" name="Picture 72" descr="windows-playing-cards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l="92271" t="74949" r="181" b="264"/>
            <a:stretch/>
          </p:blipFill>
          <p:spPr>
            <a:xfrm>
              <a:off x="3972414" y="3357207"/>
              <a:ext cx="516353" cy="822641"/>
            </a:xfrm>
            <a:prstGeom prst="rect">
              <a:avLst/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19195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6" presetClass="emph" presetSubtype="0" repeatCount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44" grpId="0" animBg="1"/>
      <p:bldP spid="8" grpId="0" build="p"/>
      <p:bldP spid="15" grpId="0" build="p"/>
      <p:bldP spid="22" grpId="0" build="p"/>
      <p:bldP spid="29" grpId="0" build="p"/>
      <p:bldP spid="36" grpId="0" build="p"/>
      <p:bldP spid="43" grpId="0" build="p"/>
      <p:bldP spid="57" grpId="0" build="p"/>
      <p:bldP spid="58" grpId="0" animBg="1"/>
      <p:bldP spid="6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5066530" y="1857951"/>
            <a:ext cx="1022150" cy="24863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5536" y="1798890"/>
            <a:ext cx="6477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algn="just">
              <a:buFontTx/>
              <a:buAutoNum type="romanLcParenBoth" startAt="2"/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Bookman Old Style"/>
              </a:rPr>
              <a:t>Let B be the event that card drawn is a face card</a:t>
            </a:r>
            <a:endParaRPr lang="en-US" sz="1600" b="1" dirty="0" smtClean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4815" y="2124508"/>
            <a:ext cx="5715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algn="just"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400" b="1" baseline="30000" dirty="0" smtClean="0">
                <a:solidFill>
                  <a:prstClr val="black"/>
                </a:solidFill>
                <a:latin typeface="Bookman Old Style"/>
              </a:rPr>
              <a:t>.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/>
              </a:rPr>
              <a:t>. 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	There are 3 face cards in each of the 4 types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2115" y="2422175"/>
            <a:ext cx="5651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algn="just"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Symbol"/>
              </a:rPr>
              <a:t>\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	The total no. of face cards  = 4 × 3 = 12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1215" y="2790547"/>
            <a:ext cx="104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algn="just"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P (B)	=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64611" y="3385888"/>
            <a:ext cx="1679353" cy="542174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2115" y="3489856"/>
            <a:ext cx="1676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algn="just"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Symbol"/>
              </a:rPr>
              <a:t>\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	P (B)	=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000701" y="1459119"/>
            <a:ext cx="2845864" cy="447441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Probability of event B is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738435" y="2654806"/>
            <a:ext cx="2266967" cy="579258"/>
            <a:chOff x="6796980" y="3252505"/>
            <a:chExt cx="2266967" cy="579258"/>
          </a:xfrm>
        </p:grpSpPr>
        <p:sp>
          <p:nvSpPr>
            <p:cNvPr id="27" name="TextBox 26"/>
            <p:cNvSpPr txBox="1"/>
            <p:nvPr/>
          </p:nvSpPr>
          <p:spPr>
            <a:xfrm>
              <a:off x="6796980" y="3252505"/>
              <a:ext cx="22669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/>
                </a:rPr>
                <a:t>Total no. of 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face cards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3009" y="3523986"/>
              <a:ext cx="18245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/>
                </a:rPr>
                <a:t>Total no. of 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cards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891405" y="3545018"/>
              <a:ext cx="20958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645639" y="3372074"/>
            <a:ext cx="924694" cy="567828"/>
            <a:chOff x="6734466" y="3252505"/>
            <a:chExt cx="924694" cy="567828"/>
          </a:xfrm>
        </p:grpSpPr>
        <p:sp>
          <p:nvSpPr>
            <p:cNvPr id="33" name="TextBox 32"/>
            <p:cNvSpPr txBox="1"/>
            <p:nvPr/>
          </p:nvSpPr>
          <p:spPr>
            <a:xfrm>
              <a:off x="6734466" y="3252505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12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39090" y="3498586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52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6839127" y="3532318"/>
              <a:ext cx="21571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071338" y="3391129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=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95140" y="3266475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37250" y="3512556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13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7337287" y="3546288"/>
              <a:ext cx="21571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305312" y="339502"/>
            <a:ext cx="88386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Q.] One card is drawn from a well- shuffled pack of 52 cards.</a:t>
            </a:r>
          </a:p>
          <a:p>
            <a:pPr algn="just"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 Find the probability of getting : </a:t>
            </a:r>
          </a:p>
          <a:p>
            <a:pPr algn="just"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 (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) a king of red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/>
              </a:rPr>
              <a:t>colour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.  (ii) a face card. (iii) a red face card.</a:t>
            </a:r>
            <a:endParaRPr lang="en-US" sz="1600" dirty="0" smtClean="0">
              <a:solidFill>
                <a:srgbClr val="0000FF"/>
              </a:solidFill>
              <a:latin typeface="Bookman Old Style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7544" y="1218600"/>
            <a:ext cx="704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Sol.	</a:t>
            </a:r>
            <a:endParaRPr lang="en-US" sz="1400" b="1" dirty="0" smtClean="0">
              <a:solidFill>
                <a:prstClr val="white"/>
              </a:solidFill>
              <a:latin typeface="Bookman Old Style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01681" y="1491078"/>
            <a:ext cx="5832648" cy="3340905"/>
            <a:chOff x="2638425" y="1201611"/>
            <a:chExt cx="6019800" cy="3548189"/>
          </a:xfrm>
          <a:effectLst/>
        </p:grpSpPr>
        <p:grpSp>
          <p:nvGrpSpPr>
            <p:cNvPr id="4" name="Group 3"/>
            <p:cNvGrpSpPr/>
            <p:nvPr/>
          </p:nvGrpSpPr>
          <p:grpSpPr>
            <a:xfrm>
              <a:off x="2638425" y="1201611"/>
              <a:ext cx="6019800" cy="3548189"/>
              <a:chOff x="2638425" y="1201611"/>
              <a:chExt cx="6019800" cy="3548189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2638425" y="1534887"/>
                <a:ext cx="6019800" cy="3214913"/>
              </a:xfrm>
              <a:prstGeom prst="roundRect">
                <a:avLst>
                  <a:gd name="adj" fmla="val 3794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4848808" y="1201611"/>
                <a:ext cx="1656184" cy="3360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52 cards</a:t>
                </a:r>
                <a:endParaRPr lang="en-US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741760" y="1639640"/>
              <a:ext cx="5832056" cy="1516335"/>
              <a:chOff x="199579" y="1408527"/>
              <a:chExt cx="6251574" cy="1495971"/>
            </a:xfrm>
          </p:grpSpPr>
          <p:pic>
            <p:nvPicPr>
              <p:cNvPr id="15" name="Picture 14" descr="windows-playing-cards.png"/>
              <p:cNvPicPr>
                <a:picLocks noChangeAspect="1"/>
              </p:cNvPicPr>
              <p:nvPr/>
            </p:nvPicPr>
            <p:blipFill rotWithShape="1">
              <a:blip r:embed="rId3" cstate="print"/>
              <a:srcRect b="74427"/>
              <a:stretch/>
            </p:blipFill>
            <p:spPr>
              <a:xfrm>
                <a:off x="202754" y="1408527"/>
                <a:ext cx="6248399" cy="771445"/>
              </a:xfrm>
              <a:prstGeom prst="rect">
                <a:avLst/>
              </a:prstGeom>
            </p:spPr>
          </p:pic>
          <p:pic>
            <p:nvPicPr>
              <p:cNvPr id="16" name="Picture 15" descr="windows-playing-cards.png"/>
              <p:cNvPicPr>
                <a:picLocks noChangeAspect="1"/>
              </p:cNvPicPr>
              <p:nvPr/>
            </p:nvPicPr>
            <p:blipFill rotWithShape="1">
              <a:blip r:embed="rId3" cstate="print"/>
              <a:srcRect t="50000" b="25000"/>
              <a:stretch/>
            </p:blipFill>
            <p:spPr>
              <a:xfrm>
                <a:off x="199579" y="2150337"/>
                <a:ext cx="6248399" cy="754161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2738988" y="3163297"/>
              <a:ext cx="5836432" cy="1512168"/>
              <a:chOff x="204970" y="3373297"/>
              <a:chExt cx="6251368" cy="1527850"/>
            </a:xfrm>
          </p:grpSpPr>
          <p:pic>
            <p:nvPicPr>
              <p:cNvPr id="19" name="Picture 18" descr="windows-playing-cards.png"/>
              <p:cNvPicPr>
                <a:picLocks noChangeAspect="1"/>
              </p:cNvPicPr>
              <p:nvPr/>
            </p:nvPicPr>
            <p:blipFill rotWithShape="1">
              <a:blip r:embed="rId3" cstate="print"/>
              <a:srcRect t="24883" b="50000"/>
              <a:stretch/>
            </p:blipFill>
            <p:spPr>
              <a:xfrm>
                <a:off x="207939" y="3373297"/>
                <a:ext cx="6248399" cy="757703"/>
              </a:xfrm>
              <a:prstGeom prst="rect">
                <a:avLst/>
              </a:prstGeom>
            </p:spPr>
          </p:pic>
          <p:pic>
            <p:nvPicPr>
              <p:cNvPr id="20" name="Picture 19" descr="windows-playing-cards.png"/>
              <p:cNvPicPr>
                <a:picLocks noChangeAspect="1"/>
              </p:cNvPicPr>
              <p:nvPr/>
            </p:nvPicPr>
            <p:blipFill rotWithShape="1">
              <a:blip r:embed="rId3" cstate="print"/>
              <a:srcRect t="74364"/>
              <a:stretch/>
            </p:blipFill>
            <p:spPr>
              <a:xfrm>
                <a:off x="204970" y="4127792"/>
                <a:ext cx="6248399" cy="773355"/>
              </a:xfrm>
              <a:prstGeom prst="rect">
                <a:avLst/>
              </a:prstGeom>
            </p:spPr>
          </p:pic>
        </p:grpSp>
      </p:grpSp>
      <p:sp>
        <p:nvSpPr>
          <p:cNvPr id="41" name="Rounded Rectangle 40"/>
          <p:cNvSpPr/>
          <p:nvPr/>
        </p:nvSpPr>
        <p:spPr>
          <a:xfrm>
            <a:off x="3783515" y="1666906"/>
            <a:ext cx="2300653" cy="3093244"/>
          </a:xfrm>
          <a:prstGeom prst="roundRect">
            <a:avLst>
              <a:gd name="adj" fmla="val 3794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       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 descr="windows-playing-cards.png"/>
          <p:cNvPicPr>
            <a:picLocks noChangeAspect="1"/>
          </p:cNvPicPr>
          <p:nvPr/>
        </p:nvPicPr>
        <p:blipFill>
          <a:blip r:embed="rId3" cstate="print"/>
          <a:srcRect l="76919"/>
          <a:stretch>
            <a:fillRect/>
          </a:stretch>
        </p:blipFill>
        <p:spPr>
          <a:xfrm>
            <a:off x="3848744" y="1703871"/>
            <a:ext cx="2173769" cy="2992480"/>
          </a:xfrm>
          <a:prstGeom prst="rect">
            <a:avLst/>
          </a:prstGeom>
          <a:effectLst/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852"/>
          <a:stretch/>
        </p:blipFill>
        <p:spPr bwMode="auto">
          <a:xfrm>
            <a:off x="5244411" y="1923623"/>
            <a:ext cx="1309688" cy="285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986592" y="1218600"/>
            <a:ext cx="2872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There are 52 cards in a pack</a:t>
            </a:r>
            <a:endParaRPr lang="en-US" sz="1400" b="1" dirty="0" smtClean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83792" y="1510824"/>
            <a:ext cx="26605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400" b="1" dirty="0">
                <a:solidFill>
                  <a:prstClr val="black"/>
                </a:solidFill>
                <a:latin typeface="Bookman Old Style"/>
              </a:rPr>
              <a:t>Total no. of 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cards = 52</a:t>
            </a:r>
            <a:endParaRPr lang="en-US" sz="1400" b="1" dirty="0" smtClean="0">
              <a:solidFill>
                <a:prstClr val="white"/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79609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14" grpId="0" build="p"/>
      <p:bldP spid="17" grpId="0" build="p"/>
      <p:bldP spid="23" grpId="0" build="p"/>
      <p:bldP spid="35" grpId="0" build="p"/>
      <p:bldP spid="42" grpId="0" animBg="1"/>
      <p:bldP spid="47" grpId="0" build="p"/>
      <p:bldP spid="41" grpId="0" animBg="1"/>
      <p:bldP spid="4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952242" y="3827023"/>
            <a:ext cx="1353664" cy="53340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959167" y="2642614"/>
            <a:ext cx="2736647" cy="579258"/>
            <a:chOff x="6796980" y="3252505"/>
            <a:chExt cx="2736647" cy="579258"/>
          </a:xfrm>
        </p:grpSpPr>
        <p:sp>
          <p:nvSpPr>
            <p:cNvPr id="55" name="TextBox 54"/>
            <p:cNvSpPr txBox="1"/>
            <p:nvPr/>
          </p:nvSpPr>
          <p:spPr>
            <a:xfrm>
              <a:off x="6796980" y="3252505"/>
              <a:ext cx="27366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/>
                </a:rPr>
                <a:t>Total no. of 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favorable cards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77611" y="3523986"/>
              <a:ext cx="18245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/>
                </a:rPr>
                <a:t>Total no. of cards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6926746" y="3545018"/>
              <a:ext cx="25141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960900" y="3160006"/>
            <a:ext cx="421910" cy="579258"/>
            <a:chOff x="6744502" y="3252505"/>
            <a:chExt cx="421910" cy="579258"/>
          </a:xfrm>
        </p:grpSpPr>
        <p:sp>
          <p:nvSpPr>
            <p:cNvPr id="67" name="TextBox 66"/>
            <p:cNvSpPr txBox="1"/>
            <p:nvPr/>
          </p:nvSpPr>
          <p:spPr>
            <a:xfrm>
              <a:off x="6796980" y="3252505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6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44502" y="3523986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52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839127" y="3545018"/>
              <a:ext cx="2534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1871587" y="3806940"/>
            <a:ext cx="421910" cy="553858"/>
            <a:chOff x="7237250" y="3266475"/>
            <a:chExt cx="421910" cy="553858"/>
          </a:xfrm>
        </p:grpSpPr>
        <p:sp>
          <p:nvSpPr>
            <p:cNvPr id="63" name="TextBox 62"/>
            <p:cNvSpPr txBox="1"/>
            <p:nvPr/>
          </p:nvSpPr>
          <p:spPr>
            <a:xfrm>
              <a:off x="7295140" y="3266475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237250" y="3512556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26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7337287" y="3546288"/>
              <a:ext cx="215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ounded Rectangle 52"/>
          <p:cNvSpPr/>
          <p:nvPr/>
        </p:nvSpPr>
        <p:spPr>
          <a:xfrm>
            <a:off x="5834236" y="1878915"/>
            <a:ext cx="1493105" cy="24863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1821257"/>
            <a:ext cx="7035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tabLst>
                <a:tab pos="625475" algn="l"/>
                <a:tab pos="1146175" algn="l"/>
                <a:tab pos="1770063" algn="l"/>
                <a:tab pos="2235200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Bookman Old Style"/>
              </a:rPr>
              <a:t>(iii)	Let C be the event that the card drawn is a red face card</a:t>
            </a:r>
            <a:endParaRPr lang="en-US" sz="1600" b="1" dirty="0" smtClean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0192" y="2078925"/>
            <a:ext cx="601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tabLst>
                <a:tab pos="625475" algn="l"/>
                <a:tab pos="1146175" algn="l"/>
                <a:tab pos="1770063" algn="l"/>
                <a:tab pos="2235200" algn="l"/>
              </a:tabLst>
            </a:pPr>
            <a:r>
              <a:rPr lang="en-US" sz="1400" b="1" baseline="30000" dirty="0" smtClean="0">
                <a:solidFill>
                  <a:prstClr val="black"/>
                </a:solidFill>
                <a:latin typeface="Bookman Old Style"/>
              </a:rPr>
              <a:t>.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/>
              </a:rPr>
              <a:t>. 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  There are 3 face cards in each of the 2 red cards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0192" y="2400865"/>
            <a:ext cx="46280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tabLst>
                <a:tab pos="625475" algn="l"/>
                <a:tab pos="1146175" algn="l"/>
                <a:tab pos="1770063" algn="l"/>
                <a:tab pos="2235200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Symbol"/>
              </a:rPr>
              <a:t>\    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The total no. of red face cards = 2 × 3 = 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44692" y="2765532"/>
            <a:ext cx="1066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tabLst>
                <a:tab pos="625475" algn="l"/>
                <a:tab pos="1146175" algn="l"/>
                <a:tab pos="1770063" algn="l"/>
                <a:tab pos="2235200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P (C)	 =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78706" y="3275166"/>
            <a:ext cx="172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tabLst>
                <a:tab pos="625475" algn="l"/>
                <a:tab pos="1146175" algn="l"/>
                <a:tab pos="1770063" algn="l"/>
                <a:tab pos="2235200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Symbol"/>
              </a:rPr>
              <a:t>\</a:t>
            </a:r>
            <a:r>
              <a:rPr lang="en-US" sz="1400" b="1" dirty="0">
                <a:solidFill>
                  <a:prstClr val="black"/>
                </a:solidFill>
                <a:latin typeface="Bookman Old Style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     P (C)   =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76128" y="3919455"/>
            <a:ext cx="17297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tabLst>
                <a:tab pos="625475" algn="l"/>
                <a:tab pos="1146175" algn="l"/>
                <a:tab pos="1770063" algn="l"/>
                <a:tab pos="2235200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Symbol"/>
              </a:rPr>
              <a:t>\     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P (C)     =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827657" y="1033707"/>
            <a:ext cx="2845864" cy="36978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Probability of event C is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67544" y="1874066"/>
            <a:ext cx="5439055" cy="2969208"/>
            <a:chOff x="2638425" y="1201611"/>
            <a:chExt cx="6019800" cy="3548189"/>
          </a:xfrm>
          <a:effectLst/>
        </p:grpSpPr>
        <p:grpSp>
          <p:nvGrpSpPr>
            <p:cNvPr id="39" name="Group 38"/>
            <p:cNvGrpSpPr/>
            <p:nvPr/>
          </p:nvGrpSpPr>
          <p:grpSpPr>
            <a:xfrm>
              <a:off x="2638425" y="1201611"/>
              <a:ext cx="6019800" cy="3548189"/>
              <a:chOff x="2638425" y="1201611"/>
              <a:chExt cx="6019800" cy="3548189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2638425" y="1534887"/>
                <a:ext cx="6019800" cy="3214913"/>
              </a:xfrm>
              <a:prstGeom prst="roundRect">
                <a:avLst>
                  <a:gd name="adj" fmla="val 3794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848808" y="1201611"/>
                <a:ext cx="1656184" cy="3360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52 cards</a:t>
                </a:r>
                <a:endParaRPr lang="en-US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741760" y="1639640"/>
              <a:ext cx="5832056" cy="1516335"/>
              <a:chOff x="199579" y="1408527"/>
              <a:chExt cx="6251574" cy="1495971"/>
            </a:xfrm>
          </p:grpSpPr>
          <p:pic>
            <p:nvPicPr>
              <p:cNvPr id="48" name="Picture 47" descr="windows-playing-cards.png"/>
              <p:cNvPicPr>
                <a:picLocks noChangeAspect="1"/>
              </p:cNvPicPr>
              <p:nvPr/>
            </p:nvPicPr>
            <p:blipFill rotWithShape="1">
              <a:blip r:embed="rId3" cstate="print"/>
              <a:srcRect b="74427"/>
              <a:stretch/>
            </p:blipFill>
            <p:spPr>
              <a:xfrm>
                <a:off x="202754" y="1408527"/>
                <a:ext cx="6248399" cy="7714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</p:pic>
          <p:pic>
            <p:nvPicPr>
              <p:cNvPr id="50" name="Picture 49" descr="windows-playing-cards.png"/>
              <p:cNvPicPr>
                <a:picLocks noChangeAspect="1"/>
              </p:cNvPicPr>
              <p:nvPr/>
            </p:nvPicPr>
            <p:blipFill rotWithShape="1">
              <a:blip r:embed="rId3" cstate="print"/>
              <a:srcRect t="50000" b="25000"/>
              <a:stretch/>
            </p:blipFill>
            <p:spPr>
              <a:xfrm>
                <a:off x="199579" y="2150337"/>
                <a:ext cx="6248399" cy="75416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2738988" y="3163297"/>
              <a:ext cx="5836432" cy="1512168"/>
              <a:chOff x="204970" y="3373297"/>
              <a:chExt cx="6251368" cy="1527850"/>
            </a:xfrm>
          </p:grpSpPr>
          <p:pic>
            <p:nvPicPr>
              <p:cNvPr id="44" name="Picture 43" descr="windows-playing-cards.png"/>
              <p:cNvPicPr>
                <a:picLocks noChangeAspect="1"/>
              </p:cNvPicPr>
              <p:nvPr/>
            </p:nvPicPr>
            <p:blipFill rotWithShape="1">
              <a:blip r:embed="rId3" cstate="print"/>
              <a:srcRect t="24883" b="50000"/>
              <a:stretch/>
            </p:blipFill>
            <p:spPr>
              <a:xfrm>
                <a:off x="207939" y="3373297"/>
                <a:ext cx="6248399" cy="75770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</p:pic>
          <p:pic>
            <p:nvPicPr>
              <p:cNvPr id="47" name="Picture 46" descr="windows-playing-cards.png"/>
              <p:cNvPicPr>
                <a:picLocks noChangeAspect="1"/>
              </p:cNvPicPr>
              <p:nvPr/>
            </p:nvPicPr>
            <p:blipFill rotWithShape="1">
              <a:blip r:embed="rId3" cstate="print"/>
              <a:srcRect t="74364"/>
              <a:stretch/>
            </p:blipFill>
            <p:spPr>
              <a:xfrm>
                <a:off x="204970" y="4127792"/>
                <a:ext cx="6248399" cy="7733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</p:pic>
        </p:grpSp>
      </p:grpSp>
      <p:grpSp>
        <p:nvGrpSpPr>
          <p:cNvPr id="7" name="Group 11"/>
          <p:cNvGrpSpPr/>
          <p:nvPr/>
        </p:nvGrpSpPr>
        <p:grpSpPr>
          <a:xfrm>
            <a:off x="3523009" y="2088679"/>
            <a:ext cx="2403293" cy="2721642"/>
            <a:chOff x="5029200" y="2461260"/>
            <a:chExt cx="2667000" cy="1887251"/>
          </a:xfrm>
        </p:grpSpPr>
        <p:pic>
          <p:nvPicPr>
            <p:cNvPr id="8" name="Picture 7" descr="windows-playing-cards.png"/>
            <p:cNvPicPr>
              <a:picLocks noChangeAspect="1"/>
            </p:cNvPicPr>
            <p:nvPr/>
          </p:nvPicPr>
          <p:blipFill>
            <a:blip r:embed="rId3" cstate="print"/>
            <a:srcRect l="76919" t="25017" b="50170"/>
            <a:stretch>
              <a:fillRect/>
            </a:stretch>
          </p:blipFill>
          <p:spPr>
            <a:xfrm>
              <a:off x="5029200" y="2461260"/>
              <a:ext cx="2667000" cy="929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</p:pic>
        <p:pic>
          <p:nvPicPr>
            <p:cNvPr id="9" name="Picture 8" descr="windows-playing-cards.png"/>
            <p:cNvPicPr>
              <a:picLocks noChangeAspect="1"/>
            </p:cNvPicPr>
            <p:nvPr/>
          </p:nvPicPr>
          <p:blipFill>
            <a:blip r:embed="rId3" cstate="print"/>
            <a:srcRect l="76919" t="74847"/>
            <a:stretch>
              <a:fillRect/>
            </a:stretch>
          </p:blipFill>
          <p:spPr>
            <a:xfrm>
              <a:off x="5029200" y="3406140"/>
              <a:ext cx="2667000" cy="9423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</p:pic>
      </p:grpSp>
      <p:sp>
        <p:nvSpPr>
          <p:cNvPr id="71" name="Rectangle 70"/>
          <p:cNvSpPr/>
          <p:nvPr/>
        </p:nvSpPr>
        <p:spPr>
          <a:xfrm>
            <a:off x="305312" y="339502"/>
            <a:ext cx="88386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Q.] One card is drawn from a well- shuffled pack of 52 cards.</a:t>
            </a:r>
          </a:p>
          <a:p>
            <a:pPr algn="just"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 Find the probability of getting : </a:t>
            </a:r>
          </a:p>
          <a:p>
            <a:pPr algn="just"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 (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) a king of red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/>
              </a:rPr>
              <a:t>colour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.  (ii) a face card. (iii) a red face card.</a:t>
            </a:r>
            <a:endParaRPr lang="en-US" sz="1600" dirty="0" smtClean="0">
              <a:solidFill>
                <a:srgbClr val="0000FF"/>
              </a:solidFill>
              <a:latin typeface="Bookman Old Style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67544" y="1218600"/>
            <a:ext cx="704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Sol.	</a:t>
            </a:r>
            <a:endParaRPr lang="en-US" sz="1400" b="1" dirty="0" smtClean="0">
              <a:solidFill>
                <a:prstClr val="white"/>
              </a:solidFill>
              <a:latin typeface="Bookman Old Style"/>
            </a:endParaRPr>
          </a:p>
        </p:txBody>
      </p:sp>
      <p:grpSp>
        <p:nvGrpSpPr>
          <p:cNvPr id="59" name="Group 11"/>
          <p:cNvGrpSpPr/>
          <p:nvPr/>
        </p:nvGrpSpPr>
        <p:grpSpPr>
          <a:xfrm>
            <a:off x="4617573" y="3483716"/>
            <a:ext cx="1221253" cy="1308968"/>
            <a:chOff x="5029200" y="2461260"/>
            <a:chExt cx="2667000" cy="1887251"/>
          </a:xfrm>
        </p:grpSpPr>
        <p:pic>
          <p:nvPicPr>
            <p:cNvPr id="60" name="Picture 59" descr="windows-playing-cards.png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l="76919" t="25017" b="50170"/>
            <a:stretch>
              <a:fillRect/>
            </a:stretch>
          </p:blipFill>
          <p:spPr>
            <a:xfrm>
              <a:off x="5029200" y="2461260"/>
              <a:ext cx="2667000" cy="929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</p:pic>
        <p:pic>
          <p:nvPicPr>
            <p:cNvPr id="61" name="Picture 60" descr="windows-playing-cards.png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l="76919" t="74847"/>
            <a:stretch>
              <a:fillRect/>
            </a:stretch>
          </p:blipFill>
          <p:spPr>
            <a:xfrm>
              <a:off x="5029200" y="3406140"/>
              <a:ext cx="2667000" cy="9423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</p:pic>
      </p:grpSp>
      <p:sp>
        <p:nvSpPr>
          <p:cNvPr id="62" name="Rectangle 61"/>
          <p:cNvSpPr/>
          <p:nvPr/>
        </p:nvSpPr>
        <p:spPr>
          <a:xfrm>
            <a:off x="986592" y="1218600"/>
            <a:ext cx="2872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There are 52 cards in a pack</a:t>
            </a:r>
            <a:endParaRPr lang="en-US" sz="1400" b="1" dirty="0" smtClean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63162" y="1510824"/>
            <a:ext cx="26605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400" b="1" dirty="0">
                <a:solidFill>
                  <a:prstClr val="black"/>
                </a:solidFill>
                <a:latin typeface="Bookman Old Style"/>
              </a:rPr>
              <a:t>Total no. of cards 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= 52</a:t>
            </a:r>
            <a:endParaRPr lang="en-US" sz="1400" b="1" dirty="0" smtClean="0">
              <a:solidFill>
                <a:prstClr val="white"/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24606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28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159732" y="-1100658"/>
            <a:ext cx="482453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</a:rPr>
              <a:t>ADDITIONAL EXERCISE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8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0"/>
            <a:ext cx="9143999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0709" y="2090292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15. PROBABILITY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-11562" y="3950208"/>
            <a:ext cx="9143999" cy="1193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2727960"/>
            <a:ext cx="6120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Finding </a:t>
            </a:r>
            <a:r>
              <a:rPr lang="en-US" altLang="en-US" sz="2000" b="1" dirty="0">
                <a:solidFill>
                  <a:srgbClr val="FF6600"/>
                </a:solidFill>
                <a:latin typeface="Bookman Old Style" pitchFamily="18" charset="0"/>
              </a:rPr>
              <a:t>the probability of a four turning up at least once in two tosses of a fair die</a:t>
            </a:r>
          </a:p>
        </p:txBody>
      </p:sp>
    </p:spTree>
    <p:extLst>
      <p:ext uri="{BB962C8B-B14F-4D97-AF65-F5344CB8AC3E}">
        <p14:creationId xmlns:p14="http://schemas.microsoft.com/office/powerpoint/2010/main" val="36356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2822454" y="3320156"/>
            <a:ext cx="4554682" cy="26549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37195" y="1416970"/>
            <a:ext cx="3525391" cy="2823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352626" y="1400175"/>
            <a:ext cx="566451" cy="1552576"/>
          </a:xfrm>
          <a:prstGeom prst="roundRect">
            <a:avLst/>
          </a:prstGeom>
          <a:solidFill>
            <a:srgbClr val="00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63080" y="1408357"/>
            <a:ext cx="566451" cy="283403"/>
          </a:xfrm>
          <a:prstGeom prst="roundRect">
            <a:avLst/>
          </a:prstGeom>
          <a:solidFill>
            <a:srgbClr val="00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5101" y="1391515"/>
            <a:ext cx="59766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tabLst>
                <a:tab pos="176213" algn="l"/>
                <a:tab pos="801688" algn="l"/>
                <a:tab pos="1544638" algn="l"/>
                <a:tab pos="1939925" algn="l"/>
                <a:tab pos="2174875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Total outcomes =  (1, 1), (1, 2), (1, 3), (1, 4), (1, 5), (1, 6),</a:t>
            </a:r>
            <a:endParaRPr lang="en-US" sz="1400" b="1" dirty="0" smtClean="0">
              <a:solidFill>
                <a:prstClr val="black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595970" y="2176348"/>
            <a:ext cx="3515125" cy="287509"/>
          </a:xfrm>
          <a:prstGeom prst="roundRect">
            <a:avLst/>
          </a:prstGeom>
          <a:solidFill>
            <a:srgbClr val="00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953229" y="4119447"/>
            <a:ext cx="1181712" cy="567125"/>
          </a:xfrm>
          <a:prstGeom prst="round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06877" y="714785"/>
            <a:ext cx="2529998" cy="24135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494857" y="486061"/>
            <a:ext cx="3123749" cy="24135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55576" y="949474"/>
            <a:ext cx="5890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tabLst>
                <a:tab pos="176213" algn="l"/>
                <a:tab pos="801688" algn="l"/>
                <a:tab pos="1544638" algn="l"/>
                <a:tab pos="1939925" algn="l"/>
                <a:tab pos="217487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The sample space when a fair die is tossed twice.</a:t>
            </a:r>
            <a:endParaRPr lang="en-US" sz="1600" b="1" dirty="0" smtClean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52536" y="425227"/>
            <a:ext cx="71573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65138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  Q.]  Find the probability of a four turning up at least once </a:t>
            </a:r>
          </a:p>
          <a:p>
            <a:pPr>
              <a:tabLst>
                <a:tab pos="465138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         in two tosses of a fair die.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523962" y="1644464"/>
            <a:ext cx="40077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tabLst>
                <a:tab pos="176213" algn="l"/>
                <a:tab pos="801688" algn="l"/>
                <a:tab pos="1544638" algn="l"/>
                <a:tab pos="1939925" algn="l"/>
                <a:tab pos="2174875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(2, 1), (2, 2), (2, 3), (2, 4), (2, 5), (2, 6),</a:t>
            </a:r>
            <a:endParaRPr lang="en-US" sz="1400" b="1" dirty="0" smtClean="0">
              <a:solidFill>
                <a:prstClr val="black"/>
              </a:solidFill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525070" y="1898464"/>
            <a:ext cx="40839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tabLst>
                <a:tab pos="176213" algn="l"/>
                <a:tab pos="801688" algn="l"/>
                <a:tab pos="1544638" algn="l"/>
                <a:tab pos="1939925" algn="l"/>
                <a:tab pos="2174875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(3, 1), (3, 2), (3, 3), (3, 4), (3, 5), (3, 6),</a:t>
            </a:r>
            <a:endParaRPr lang="en-US" sz="1400" b="1" dirty="0" smtClean="0">
              <a:solidFill>
                <a:prstClr val="black"/>
              </a:solidFill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526165" y="2155731"/>
            <a:ext cx="40077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tabLst>
                <a:tab pos="176213" algn="l"/>
                <a:tab pos="801688" algn="l"/>
                <a:tab pos="1544638" algn="l"/>
                <a:tab pos="1939925" algn="l"/>
                <a:tab pos="2174875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(4, 1), (4, 2), (4, 3), (4, 4), (4, 5), (4, 6),</a:t>
            </a:r>
            <a:endParaRPr lang="en-US" sz="1400" b="1" dirty="0" smtClean="0">
              <a:solidFill>
                <a:prstClr val="black"/>
              </a:solidFill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2532528" y="2407820"/>
            <a:ext cx="39315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tabLst>
                <a:tab pos="176213" algn="l"/>
                <a:tab pos="801688" algn="l"/>
                <a:tab pos="1544638" algn="l"/>
                <a:tab pos="1939925" algn="l"/>
                <a:tab pos="2174875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(5, 1), (5, 2), (5, 3), (5, 4), (5, 5), (5, 6),</a:t>
            </a:r>
            <a:endParaRPr lang="en-US" sz="1400" b="1" dirty="0" smtClean="0">
              <a:solidFill>
                <a:prstClr val="black"/>
              </a:solidFill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2534795" y="2657375"/>
            <a:ext cx="40077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tabLst>
                <a:tab pos="176213" algn="l"/>
                <a:tab pos="801688" algn="l"/>
                <a:tab pos="1544638" algn="l"/>
                <a:tab pos="1939925" algn="l"/>
                <a:tab pos="2174875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(6, 1), (6, 2), (6, 3), (6, 4), (6, 5), (6, 6).</a:t>
            </a:r>
            <a:endParaRPr lang="en-US" sz="1400" b="1" dirty="0" smtClean="0">
              <a:solidFill>
                <a:prstClr val="black"/>
              </a:solidFill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755575" y="2978294"/>
            <a:ext cx="35443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tabLst>
                <a:tab pos="176213" algn="l"/>
                <a:tab pos="801688" algn="l"/>
                <a:tab pos="1544638" algn="l"/>
                <a:tab pos="1939925" algn="l"/>
                <a:tab pos="2174875" algn="l"/>
              </a:tabLst>
            </a:pPr>
            <a:r>
              <a:rPr lang="en-US" sz="1400" b="1" dirty="0">
                <a:solidFill>
                  <a:prstClr val="black"/>
                </a:solidFill>
                <a:latin typeface="Bookman Old Style"/>
              </a:rPr>
              <a:t>Total 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possible outcomes  =</a:t>
            </a:r>
            <a:r>
              <a:rPr lang="en-US" sz="1400" b="1" dirty="0">
                <a:solidFill>
                  <a:prstClr val="black"/>
                </a:solidFill>
                <a:latin typeface="Bookman Old Style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36</a:t>
            </a:r>
            <a:endParaRPr lang="en-US" sz="1400" b="1" dirty="0" smtClean="0">
              <a:solidFill>
                <a:prstClr val="black"/>
              </a:solidFill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755576" y="3283623"/>
            <a:ext cx="80608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tabLst>
                <a:tab pos="176213" algn="l"/>
                <a:tab pos="801688" algn="l"/>
                <a:tab pos="1544638" algn="l"/>
                <a:tab pos="1939925" algn="l"/>
                <a:tab pos="2174875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Let A be the event of getting 4 at least once in two tosses of a fair die.</a:t>
            </a:r>
            <a:endParaRPr lang="en-US" sz="1400" b="1" dirty="0" smtClean="0">
              <a:solidFill>
                <a:prstClr val="black"/>
              </a:solidFill>
            </a:endParaRP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756193" y="3567670"/>
            <a:ext cx="74283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tabLst>
                <a:tab pos="176213" algn="l"/>
                <a:tab pos="801688" algn="l"/>
                <a:tab pos="1544638" algn="l"/>
                <a:tab pos="1939925" algn="l"/>
                <a:tab pos="2174875" algn="l"/>
              </a:tabLst>
            </a:pPr>
            <a:r>
              <a:rPr lang="pt-BR" sz="1400" b="1" dirty="0" smtClean="0">
                <a:solidFill>
                  <a:prstClr val="black"/>
                </a:solidFill>
                <a:latin typeface="Bookman Old Style"/>
              </a:rPr>
              <a:t>(1, 4), (2, 4), (3, 4), (4, 1), (4, 2), (4, 3), (4, 4), 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(4, 5), (4, 6), (5, 4), (6, 4)</a:t>
            </a:r>
            <a:endParaRPr lang="en-US" sz="1400" b="1" dirty="0" smtClean="0">
              <a:solidFill>
                <a:prstClr val="black"/>
              </a:solidFill>
            </a:endParaRP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745893" y="3865542"/>
            <a:ext cx="32190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tabLst>
                <a:tab pos="176213" algn="l"/>
                <a:tab pos="801688" algn="l"/>
                <a:tab pos="1544638" algn="l"/>
                <a:tab pos="1939925" algn="l"/>
                <a:tab pos="2174875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No</a:t>
            </a:r>
            <a:r>
              <a:rPr lang="en-US" sz="1400" b="1" dirty="0">
                <a:solidFill>
                  <a:prstClr val="black"/>
                </a:solidFill>
                <a:latin typeface="Bookman Old Style"/>
              </a:rPr>
              <a:t>. of 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favorable outcomes  =  11</a:t>
            </a:r>
            <a:endParaRPr lang="en-US" sz="1400" b="1" dirty="0" smtClean="0">
              <a:solidFill>
                <a:prstClr val="black"/>
              </a:solidFill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431799" y="4272357"/>
            <a:ext cx="14909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tabLst>
                <a:tab pos="176213" algn="l"/>
                <a:tab pos="801688" algn="l"/>
                <a:tab pos="1544638" algn="l"/>
                <a:tab pos="1939925" algn="l"/>
                <a:tab pos="2174875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Symbol"/>
              </a:rPr>
              <a:t>\   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P (A)   =</a:t>
            </a:r>
            <a:endParaRPr lang="en-US" sz="1400" b="1" dirty="0" smtClean="0">
              <a:solidFill>
                <a:prstClr val="black"/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575758" y="4254711"/>
            <a:ext cx="17979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tabLst>
                <a:tab pos="176213" algn="l"/>
                <a:tab pos="801688" algn="l"/>
                <a:tab pos="1544638" algn="l"/>
                <a:tab pos="1939925" algn="l"/>
                <a:tab pos="2174875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Symbol"/>
              </a:rPr>
              <a:t>\    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P (A) 	</a:t>
            </a:r>
            <a:endParaRPr lang="en-US" sz="1400" b="1" dirty="0" smtClean="0">
              <a:solidFill>
                <a:prstClr val="black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152985" y="2114302"/>
            <a:ext cx="2451463" cy="919401"/>
            <a:chOff x="2373725" y="3653354"/>
            <a:chExt cx="2696610" cy="919400"/>
          </a:xfrm>
        </p:grpSpPr>
        <p:sp>
          <p:nvSpPr>
            <p:cNvPr id="39" name="Cloud Callout 38"/>
            <p:cNvSpPr/>
            <p:nvPr/>
          </p:nvSpPr>
          <p:spPr>
            <a:xfrm>
              <a:off x="2373725" y="3691055"/>
              <a:ext cx="2696610" cy="85598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75070" y="3653354"/>
              <a:ext cx="2551670" cy="919400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Either on 1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st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 die 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or on 2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nd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 die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or on both the dice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4483671" y="1254245"/>
            <a:ext cx="1767058" cy="59554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Probability of event A is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298130" y="576963"/>
            <a:ext cx="2138140" cy="655098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Favourable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elements of A are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449923" y="4115712"/>
            <a:ext cx="685018" cy="586516"/>
            <a:chOff x="7001188" y="3233817"/>
            <a:chExt cx="685018" cy="586516"/>
          </a:xfrm>
        </p:grpSpPr>
        <p:sp>
          <p:nvSpPr>
            <p:cNvPr id="52" name="TextBox 51"/>
            <p:cNvSpPr txBox="1"/>
            <p:nvPr/>
          </p:nvSpPr>
          <p:spPr>
            <a:xfrm>
              <a:off x="7264296" y="3233817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11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262650" y="3512556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36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7334605" y="3520888"/>
              <a:ext cx="287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001188" y="3394963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=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329233" y="949474"/>
            <a:ext cx="704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Sol.	</a:t>
            </a:r>
            <a:endParaRPr lang="en-US" sz="1400" b="1" dirty="0" smtClean="0">
              <a:solidFill>
                <a:prstClr val="white"/>
              </a:solidFill>
              <a:latin typeface="Bookman Old Style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597679" y="4142590"/>
            <a:ext cx="2606804" cy="553858"/>
            <a:chOff x="6800155" y="3255680"/>
            <a:chExt cx="2606804" cy="553858"/>
          </a:xfrm>
        </p:grpSpPr>
        <p:sp>
          <p:nvSpPr>
            <p:cNvPr id="58" name="TextBox 57"/>
            <p:cNvSpPr txBox="1"/>
            <p:nvPr/>
          </p:nvSpPr>
          <p:spPr>
            <a:xfrm>
              <a:off x="6800155" y="3255680"/>
              <a:ext cx="26068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/>
                </a:rPr>
                <a:t>No. of favorable outcomes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57200" y="3501761"/>
              <a:ext cx="24432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/>
                </a:rPr>
                <a:t>Total possible outcomes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6900063" y="3545018"/>
              <a:ext cx="24207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050846" y="2927052"/>
            <a:ext cx="3248258" cy="443611"/>
            <a:chOff x="2705894" y="3933788"/>
            <a:chExt cx="2684510" cy="366620"/>
          </a:xfrm>
        </p:grpSpPr>
        <p:sp>
          <p:nvSpPr>
            <p:cNvPr id="21" name="Cloud Callout 20"/>
            <p:cNvSpPr/>
            <p:nvPr/>
          </p:nvSpPr>
          <p:spPr>
            <a:xfrm>
              <a:off x="2705894" y="3933788"/>
              <a:ext cx="2684510" cy="366620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06865" y="3957455"/>
              <a:ext cx="2650069" cy="30956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Total possible outcomes are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10523" y="1420133"/>
            <a:ext cx="2606536" cy="700004"/>
            <a:chOff x="2431345" y="3614142"/>
            <a:chExt cx="3153909" cy="770004"/>
          </a:xfrm>
        </p:grpSpPr>
        <p:sp>
          <p:nvSpPr>
            <p:cNvPr id="30" name="Cloud Callout 29"/>
            <p:cNvSpPr/>
            <p:nvPr/>
          </p:nvSpPr>
          <p:spPr>
            <a:xfrm>
              <a:off x="2431345" y="3614142"/>
              <a:ext cx="3153909" cy="77000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05604" y="3623536"/>
              <a:ext cx="3048923" cy="711684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The number 4 should 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appear at least once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284798" y="947208"/>
            <a:ext cx="2240336" cy="434648"/>
            <a:chOff x="2575723" y="3781922"/>
            <a:chExt cx="2710808" cy="478112"/>
          </a:xfrm>
        </p:grpSpPr>
        <p:sp>
          <p:nvSpPr>
            <p:cNvPr id="62" name="Cloud Callout 29"/>
            <p:cNvSpPr/>
            <p:nvPr/>
          </p:nvSpPr>
          <p:spPr>
            <a:xfrm>
              <a:off x="2598788" y="3781922"/>
              <a:ext cx="2606536" cy="478112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75723" y="3782839"/>
              <a:ext cx="2710808" cy="412028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The given event is 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201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26" grpId="0" animBg="1"/>
      <p:bldP spid="26" grpId="1" animBg="1"/>
      <p:bldP spid="35" grpId="0" animBg="1"/>
      <p:bldP spid="35" grpId="1" animBg="1"/>
      <p:bldP spid="27" grpId="0" animBg="1"/>
      <p:bldP spid="27" grpId="1" animBg="1"/>
      <p:bldP spid="36" grpId="0" animBg="1"/>
      <p:bldP spid="36" grpId="1" animBg="1"/>
      <p:bldP spid="49" grpId="0" animBg="1"/>
      <p:bldP spid="18" grpId="0" animBg="1"/>
      <p:bldP spid="18" grpId="1" animBg="1"/>
      <p:bldP spid="24" grpId="0" animBg="1"/>
      <p:bldP spid="24" grpId="1" animBg="1"/>
      <p:bldP spid="6" grpId="0" build="p"/>
      <p:bldP spid="5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663809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29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344311" y="-1244674"/>
            <a:ext cx="4455378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</a:rPr>
              <a:t>ADDITIONAL EXAMPLE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838834" y="-884634"/>
            <a:ext cx="5771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X_CBSE_2017-18_Mod_30</a:t>
            </a:r>
            <a:endParaRPr 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17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0"/>
            <a:ext cx="9143999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0709" y="2090292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15. PROBABILITY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-11562" y="3950208"/>
            <a:ext cx="9143999" cy="1193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2727960"/>
            <a:ext cx="41037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b="1" dirty="0">
                <a:solidFill>
                  <a:srgbClr val="FF6600"/>
                </a:solidFill>
                <a:latin typeface="Bookman Old Style" pitchFamily="18" charset="0"/>
              </a:rPr>
              <a:t>Finding the probability that the helicopter is crashed inside the lake</a:t>
            </a:r>
          </a:p>
        </p:txBody>
      </p:sp>
    </p:spTree>
    <p:extLst>
      <p:ext uri="{BB962C8B-B14F-4D97-AF65-F5344CB8AC3E}">
        <p14:creationId xmlns:p14="http://schemas.microsoft.com/office/powerpoint/2010/main" val="338414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25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159732" y="-956642"/>
            <a:ext cx="482453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</a:rPr>
              <a:t>ADDITIONAL EXERCISE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7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ounded Rectangle 196"/>
          <p:cNvSpPr/>
          <p:nvPr/>
        </p:nvSpPr>
        <p:spPr>
          <a:xfrm>
            <a:off x="1389359" y="4501947"/>
            <a:ext cx="2539854" cy="20146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3701934" y="2423243"/>
            <a:ext cx="1185989" cy="20146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1560387" y="4235527"/>
            <a:ext cx="2122063" cy="20146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3401490" y="3570671"/>
            <a:ext cx="989958" cy="20146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2643474" y="3790021"/>
            <a:ext cx="1380269" cy="20146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410211" y="4005106"/>
            <a:ext cx="2865645" cy="22161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2770482" y="1004356"/>
            <a:ext cx="1548365" cy="24377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461338" y="1290407"/>
            <a:ext cx="2414663" cy="24377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2747339" y="1016176"/>
            <a:ext cx="1548365" cy="24377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461338" y="1284897"/>
            <a:ext cx="2414663" cy="23497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103518" y="3896161"/>
            <a:ext cx="1502231" cy="554182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755576" y="515589"/>
            <a:ext cx="3835932" cy="24377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392906" y="765521"/>
            <a:ext cx="4388644" cy="24377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1628" y="481414"/>
            <a:ext cx="4572000" cy="10695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  <a:tabLst>
                <a:tab pos="682625" algn="l"/>
                <a:tab pos="1089025" algn="l"/>
                <a:tab pos="1712913" algn="l"/>
                <a:tab pos="2003425" algn="l"/>
                <a:tab pos="4513263" algn="l"/>
                <a:tab pos="4919663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Q.) A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missing helicopter is reported to have </a:t>
            </a:r>
          </a:p>
          <a:p>
            <a:pPr>
              <a:spcBef>
                <a:spcPts val="300"/>
              </a:spcBef>
              <a:tabLst>
                <a:tab pos="682625" algn="l"/>
                <a:tab pos="1089025" algn="l"/>
                <a:tab pos="1712913" algn="l"/>
                <a:tab pos="2003425" algn="l"/>
                <a:tab pos="4513263" algn="l"/>
                <a:tab pos="4919663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crashed 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somewhere in the rectangular region </a:t>
            </a:r>
          </a:p>
          <a:p>
            <a:pPr>
              <a:spcBef>
                <a:spcPts val="300"/>
              </a:spcBef>
              <a:tabLst>
                <a:tab pos="682625" algn="l"/>
                <a:tab pos="1089025" algn="l"/>
                <a:tab pos="1712913" algn="l"/>
                <a:tab pos="2003425" algn="l"/>
                <a:tab pos="4513263" algn="l"/>
                <a:tab pos="4919663" algn="l"/>
              </a:tabLst>
            </a:pP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shown in fig .What is the probability that</a:t>
            </a:r>
          </a:p>
          <a:p>
            <a:pPr>
              <a:spcBef>
                <a:spcPts val="300"/>
              </a:spcBef>
              <a:tabLst>
                <a:tab pos="682625" algn="l"/>
                <a:tab pos="1089025" algn="l"/>
                <a:tab pos="1712913" algn="l"/>
                <a:tab pos="2003425" algn="l"/>
                <a:tab pos="4513263" algn="l"/>
                <a:tab pos="4919663" algn="l"/>
              </a:tabLst>
            </a:pP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it crashed inside the lake shown in the fig?</a:t>
            </a: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178" y="522450"/>
            <a:ext cx="3496152" cy="2159619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150" y="1509188"/>
            <a:ext cx="5561772" cy="343557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924143" y="2305545"/>
            <a:ext cx="367381" cy="187362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37" y="1328564"/>
            <a:ext cx="1229591" cy="173181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211457" y="2332398"/>
            <a:ext cx="444531" cy="226708"/>
          </a:xfrm>
          <a:prstGeom prst="ellipse">
            <a:avLst/>
          </a:prstGeom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83475" y="3707575"/>
            <a:ext cx="444531" cy="226708"/>
          </a:xfrm>
          <a:prstGeom prst="ellipse">
            <a:avLst/>
          </a:prstGeom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500" y1="72500" x2="44000" y2="61300"/>
                        <a14:foregroundMark x1="54600" y1="59900" x2="54400" y2="56500"/>
                        <a14:foregroundMark x1="47600" y1="50500" x2="44200" y2="55700"/>
                        <a14:foregroundMark x1="45500" y1="54500" x2="44500" y2="57800"/>
                        <a14:foregroundMark x1="44500" y1="54500" x2="45200" y2="58800"/>
                        <a14:backgroundMark x1="57100" y1="74900" x2="56800" y2="58300"/>
                        <a14:backgroundMark x1="41200" y1="76800" x2="43100" y2="53800"/>
                        <a14:backgroundMark x1="44200" y1="54800" x2="47200" y2="48900"/>
                        <a14:backgroundMark x1="42400" y1="71100" x2="42800" y2="64700"/>
                        <a14:backgroundMark x1="43200" y1="73600" x2="43200" y2="631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298" r="41144"/>
          <a:stretch/>
        </p:blipFill>
        <p:spPr>
          <a:xfrm rot="10800000">
            <a:off x="5129447" y="5718701"/>
            <a:ext cx="352587" cy="180276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7270776">
            <a:off x="4883555" y="5963480"/>
            <a:ext cx="832746" cy="901498"/>
            <a:chOff x="5380797" y="1025511"/>
            <a:chExt cx="832746" cy="991648"/>
          </a:xfrm>
        </p:grpSpPr>
        <p:grpSp>
          <p:nvGrpSpPr>
            <p:cNvPr id="14" name="Group 13"/>
            <p:cNvGrpSpPr/>
            <p:nvPr/>
          </p:nvGrpSpPr>
          <p:grpSpPr>
            <a:xfrm rot="980330">
              <a:off x="5865681" y="1025511"/>
              <a:ext cx="347862" cy="544363"/>
              <a:chOff x="5563532" y="1225590"/>
              <a:chExt cx="420913" cy="658679"/>
            </a:xfrm>
          </p:grpSpPr>
          <p:sp>
            <p:nvSpPr>
              <p:cNvPr id="18" name="Rectangle 17"/>
              <p:cNvSpPr/>
              <p:nvPr/>
            </p:nvSpPr>
            <p:spPr>
              <a:xfrm rot="19142947">
                <a:off x="5563532" y="1792043"/>
                <a:ext cx="185156" cy="258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62700" b="73700" l="56300" r="87300">
                            <a14:foregroundMark x1="78173" y1="70558" x2="57360" y2="64721"/>
                            <a14:backgroundMark x1="56700" y1="66200" x2="59900" y2="637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228" t="61476" r="10556" b="26234"/>
              <a:stretch/>
            </p:blipFill>
            <p:spPr>
              <a:xfrm rot="18194824">
                <a:off x="5533246" y="1433071"/>
                <a:ext cx="658679" cy="243718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 rot="11601522">
              <a:off x="5380797" y="1472796"/>
              <a:ext cx="347862" cy="544363"/>
              <a:chOff x="5563532" y="1225590"/>
              <a:chExt cx="420913" cy="658679"/>
            </a:xfrm>
          </p:grpSpPr>
          <p:sp>
            <p:nvSpPr>
              <p:cNvPr id="16" name="Rectangle 15"/>
              <p:cNvSpPr/>
              <p:nvPr/>
            </p:nvSpPr>
            <p:spPr>
              <a:xfrm rot="19142947">
                <a:off x="5563532" y="1792043"/>
                <a:ext cx="185156" cy="258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62700" b="73700" l="56300" r="87300">
                            <a14:foregroundMark x1="78426" y1="70812" x2="57868" y2="64721"/>
                            <a14:backgroundMark x1="56700" y1="66200" x2="59900" y2="637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228" t="61476" r="10556" b="26234"/>
              <a:stretch/>
            </p:blipFill>
            <p:spPr>
              <a:xfrm rot="18194824">
                <a:off x="5533246" y="1433071"/>
                <a:ext cx="658679" cy="243718"/>
              </a:xfrm>
              <a:prstGeom prst="rect">
                <a:avLst/>
              </a:prstGeom>
            </p:spPr>
          </p:pic>
        </p:grpSp>
      </p:grpSp>
      <p:grpSp>
        <p:nvGrpSpPr>
          <p:cNvPr id="20" name="Group 19"/>
          <p:cNvGrpSpPr/>
          <p:nvPr/>
        </p:nvGrpSpPr>
        <p:grpSpPr>
          <a:xfrm rot="2088972">
            <a:off x="4921378" y="5963287"/>
            <a:ext cx="757098" cy="901882"/>
            <a:chOff x="5380770" y="1025273"/>
            <a:chExt cx="832808" cy="992070"/>
          </a:xfrm>
        </p:grpSpPr>
        <p:grpSp>
          <p:nvGrpSpPr>
            <p:cNvPr id="21" name="Group 20"/>
            <p:cNvGrpSpPr/>
            <p:nvPr/>
          </p:nvGrpSpPr>
          <p:grpSpPr>
            <a:xfrm rot="980330">
              <a:off x="5864017" y="1025273"/>
              <a:ext cx="349561" cy="544363"/>
              <a:chOff x="5561480" y="1225592"/>
              <a:chExt cx="422969" cy="658679"/>
            </a:xfrm>
          </p:grpSpPr>
          <p:sp>
            <p:nvSpPr>
              <p:cNvPr id="25" name="Rectangle 24"/>
              <p:cNvSpPr/>
              <p:nvPr/>
            </p:nvSpPr>
            <p:spPr>
              <a:xfrm rot="19142947">
                <a:off x="5561480" y="1790021"/>
                <a:ext cx="185155" cy="258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62700" b="73700" l="56300" r="87300">
                            <a14:foregroundMark x1="78680" y1="70812" x2="58376" y2="64721"/>
                            <a14:backgroundMark x1="56700" y1="66200" x2="59900" y2="637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228" t="61476" r="10556" b="26234"/>
              <a:stretch/>
            </p:blipFill>
            <p:spPr>
              <a:xfrm rot="18194824">
                <a:off x="5533250" y="1433073"/>
                <a:ext cx="658679" cy="243718"/>
              </a:xfrm>
              <a:prstGeom prst="rect">
                <a:avLst/>
              </a:prstGeom>
            </p:spPr>
          </p:pic>
        </p:grpSp>
        <p:grpSp>
          <p:nvGrpSpPr>
            <p:cNvPr id="22" name="Group 21"/>
            <p:cNvGrpSpPr/>
            <p:nvPr/>
          </p:nvGrpSpPr>
          <p:grpSpPr>
            <a:xfrm rot="11601522">
              <a:off x="5380770" y="1472980"/>
              <a:ext cx="349469" cy="544363"/>
              <a:chOff x="5561588" y="1225590"/>
              <a:chExt cx="422857" cy="658679"/>
            </a:xfrm>
          </p:grpSpPr>
          <p:sp>
            <p:nvSpPr>
              <p:cNvPr id="23" name="Rectangle 22"/>
              <p:cNvSpPr/>
              <p:nvPr/>
            </p:nvSpPr>
            <p:spPr>
              <a:xfrm rot="19142947">
                <a:off x="5561588" y="1789917"/>
                <a:ext cx="185155" cy="258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1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62700" b="73700" l="56300" r="87300">
                            <a14:foregroundMark x1="78173" y1="70558" x2="58629" y2="64975"/>
                            <a14:backgroundMark x1="56700" y1="66200" x2="59900" y2="637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228" t="61476" r="10556" b="26234"/>
              <a:stretch/>
            </p:blipFill>
            <p:spPr>
              <a:xfrm rot="18194824">
                <a:off x="5533246" y="1433071"/>
                <a:ext cx="658679" cy="243718"/>
              </a:xfrm>
              <a:prstGeom prst="rect">
                <a:avLst/>
              </a:prstGeom>
            </p:spPr>
          </p:pic>
        </p:grpSp>
      </p:grpSp>
      <p:sp>
        <p:nvSpPr>
          <p:cNvPr id="27" name="Oval 26"/>
          <p:cNvSpPr/>
          <p:nvPr/>
        </p:nvSpPr>
        <p:spPr>
          <a:xfrm>
            <a:off x="5261573" y="6369069"/>
            <a:ext cx="67185" cy="6718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945" y="2859782"/>
            <a:ext cx="1229591" cy="1731819"/>
          </a:xfrm>
          <a:prstGeom prst="rect">
            <a:avLst/>
          </a:prstGeom>
        </p:spPr>
      </p:pic>
      <p:pic>
        <p:nvPicPr>
          <p:cNvPr id="29" name="Picture 28" descr="flame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37465" y="3016575"/>
            <a:ext cx="515401" cy="837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500" y1="72500" x2="44000" y2="61300"/>
                        <a14:foregroundMark x1="54600" y1="59900" x2="54400" y2="56500"/>
                        <a14:foregroundMark x1="47600" y1="50500" x2="44200" y2="55700"/>
                        <a14:foregroundMark x1="45500" y1="54500" x2="44500" y2="57800"/>
                        <a14:foregroundMark x1="44500" y1="54500" x2="45200" y2="58800"/>
                        <a14:backgroundMark x1="57100" y1="74900" x2="56800" y2="58300"/>
                        <a14:backgroundMark x1="41200" y1="76800" x2="43100" y2="53800"/>
                        <a14:backgroundMark x1="44200" y1="54800" x2="47200" y2="48900"/>
                        <a14:backgroundMark x1="42400" y1="71100" x2="42800" y2="64700"/>
                        <a14:backgroundMark x1="43200" y1="73600" x2="43200" y2="631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298" r="41144"/>
          <a:stretch/>
        </p:blipFill>
        <p:spPr>
          <a:xfrm rot="10800000" flipV="1">
            <a:off x="4284967" y="-1449497"/>
            <a:ext cx="352587" cy="1802765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 rot="7270776">
            <a:off x="4072165" y="-1209480"/>
            <a:ext cx="757042" cy="901498"/>
            <a:chOff x="5380797" y="1025511"/>
            <a:chExt cx="832746" cy="991648"/>
          </a:xfrm>
        </p:grpSpPr>
        <p:grpSp>
          <p:nvGrpSpPr>
            <p:cNvPr id="32" name="Group 31"/>
            <p:cNvGrpSpPr/>
            <p:nvPr/>
          </p:nvGrpSpPr>
          <p:grpSpPr>
            <a:xfrm rot="980330">
              <a:off x="5865681" y="1025511"/>
              <a:ext cx="347862" cy="544363"/>
              <a:chOff x="5563532" y="1225590"/>
              <a:chExt cx="420913" cy="658679"/>
            </a:xfrm>
          </p:grpSpPr>
          <p:sp>
            <p:nvSpPr>
              <p:cNvPr id="36" name="Rectangle 35"/>
              <p:cNvSpPr/>
              <p:nvPr/>
            </p:nvSpPr>
            <p:spPr>
              <a:xfrm rot="19142947">
                <a:off x="5563532" y="1792043"/>
                <a:ext cx="185156" cy="258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 rotWithShape="1">
              <a:blip r:embed="rId1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62700" b="73700" l="56300" r="87300">
                            <a14:foregroundMark x1="77919" y1="71066" x2="58122" y2="64975"/>
                            <a14:backgroundMark x1="56700" y1="66200" x2="59900" y2="637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228" t="61476" r="10556" b="26234"/>
              <a:stretch/>
            </p:blipFill>
            <p:spPr>
              <a:xfrm rot="18194824">
                <a:off x="5533246" y="1433071"/>
                <a:ext cx="658679" cy="243718"/>
              </a:xfrm>
              <a:prstGeom prst="rect">
                <a:avLst/>
              </a:prstGeom>
            </p:spPr>
          </p:pic>
        </p:grpSp>
        <p:grpSp>
          <p:nvGrpSpPr>
            <p:cNvPr id="33" name="Group 32"/>
            <p:cNvGrpSpPr/>
            <p:nvPr/>
          </p:nvGrpSpPr>
          <p:grpSpPr>
            <a:xfrm rot="11601522">
              <a:off x="5380797" y="1472796"/>
              <a:ext cx="347862" cy="544363"/>
              <a:chOff x="5563532" y="1225590"/>
              <a:chExt cx="420913" cy="658679"/>
            </a:xfrm>
          </p:grpSpPr>
          <p:sp>
            <p:nvSpPr>
              <p:cNvPr id="34" name="Rectangle 33"/>
              <p:cNvSpPr/>
              <p:nvPr/>
            </p:nvSpPr>
            <p:spPr>
              <a:xfrm rot="19142947">
                <a:off x="5563532" y="1792043"/>
                <a:ext cx="185156" cy="258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35" name="Picture 34"/>
              <p:cNvPicPr>
                <a:picLocks noChangeAspect="1"/>
              </p:cNvPicPr>
              <p:nvPr/>
            </p:nvPicPr>
            <p:blipFill rotWithShape="1">
              <a:blip r:embed="rId1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62700" b="73700" l="56300" r="87300">
                            <a14:foregroundMark x1="78173" y1="70305" x2="58629" y2="65482"/>
                            <a14:backgroundMark x1="56700" y1="66200" x2="59900" y2="637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228" t="61476" r="10556" b="26234"/>
              <a:stretch/>
            </p:blipFill>
            <p:spPr>
              <a:xfrm rot="18194824">
                <a:off x="5533246" y="1433071"/>
                <a:ext cx="658679" cy="243718"/>
              </a:xfrm>
              <a:prstGeom prst="rect">
                <a:avLst/>
              </a:prstGeom>
            </p:spPr>
          </p:pic>
        </p:grpSp>
      </p:grpSp>
      <p:grpSp>
        <p:nvGrpSpPr>
          <p:cNvPr id="38" name="Group 37"/>
          <p:cNvGrpSpPr/>
          <p:nvPr/>
        </p:nvGrpSpPr>
        <p:grpSpPr>
          <a:xfrm rot="2088972">
            <a:off x="4076899" y="-1204910"/>
            <a:ext cx="757099" cy="901882"/>
            <a:chOff x="5380770" y="1025273"/>
            <a:chExt cx="832809" cy="992070"/>
          </a:xfrm>
        </p:grpSpPr>
        <p:grpSp>
          <p:nvGrpSpPr>
            <p:cNvPr id="39" name="Group 38"/>
            <p:cNvGrpSpPr/>
            <p:nvPr/>
          </p:nvGrpSpPr>
          <p:grpSpPr>
            <a:xfrm rot="980330">
              <a:off x="5864021" y="1025273"/>
              <a:ext cx="349558" cy="544363"/>
              <a:chOff x="5561480" y="1225590"/>
              <a:chExt cx="422965" cy="658679"/>
            </a:xfrm>
          </p:grpSpPr>
          <p:sp>
            <p:nvSpPr>
              <p:cNvPr id="43" name="Rectangle 42"/>
              <p:cNvSpPr/>
              <p:nvPr/>
            </p:nvSpPr>
            <p:spPr>
              <a:xfrm rot="19142947">
                <a:off x="5561480" y="1790021"/>
                <a:ext cx="185155" cy="258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1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62700" b="73700" l="56300" r="87300">
                            <a14:foregroundMark x1="78173" y1="70812" x2="58122" y2="64467"/>
                            <a14:backgroundMark x1="56700" y1="66200" x2="59900" y2="637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228" t="61476" r="10556" b="26234"/>
              <a:stretch/>
            </p:blipFill>
            <p:spPr>
              <a:xfrm rot="18194824">
                <a:off x="5533246" y="1433071"/>
                <a:ext cx="658679" cy="243718"/>
              </a:xfrm>
              <a:prstGeom prst="rect">
                <a:avLst/>
              </a:prstGeom>
            </p:spPr>
          </p:pic>
        </p:grpSp>
        <p:grpSp>
          <p:nvGrpSpPr>
            <p:cNvPr id="40" name="Group 39"/>
            <p:cNvGrpSpPr/>
            <p:nvPr/>
          </p:nvGrpSpPr>
          <p:grpSpPr>
            <a:xfrm rot="11601522">
              <a:off x="5380770" y="1472980"/>
              <a:ext cx="349469" cy="544363"/>
              <a:chOff x="5561588" y="1225590"/>
              <a:chExt cx="422857" cy="658679"/>
            </a:xfrm>
          </p:grpSpPr>
          <p:sp>
            <p:nvSpPr>
              <p:cNvPr id="41" name="Rectangle 40"/>
              <p:cNvSpPr/>
              <p:nvPr/>
            </p:nvSpPr>
            <p:spPr>
              <a:xfrm rot="19142947">
                <a:off x="5561588" y="1789917"/>
                <a:ext cx="185155" cy="258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1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62700" b="73700" l="56300" r="87300">
                            <a14:foregroundMark x1="78426" y1="70558" x2="58629" y2="64975"/>
                            <a14:backgroundMark x1="56700" y1="66200" x2="59900" y2="637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228" t="61476" r="10556" b="26234"/>
              <a:stretch/>
            </p:blipFill>
            <p:spPr>
              <a:xfrm rot="18194824">
                <a:off x="5533246" y="1433071"/>
                <a:ext cx="658679" cy="243718"/>
              </a:xfrm>
              <a:prstGeom prst="rect">
                <a:avLst/>
              </a:prstGeom>
            </p:spPr>
          </p:pic>
        </p:grpSp>
      </p:grpSp>
      <p:sp>
        <p:nvSpPr>
          <p:cNvPr id="45" name="Oval 44"/>
          <p:cNvSpPr/>
          <p:nvPr/>
        </p:nvSpPr>
        <p:spPr>
          <a:xfrm>
            <a:off x="4417093" y="-799129"/>
            <a:ext cx="67185" cy="6718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6" name="Picture 45" descr="flame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192985" y="1607994"/>
            <a:ext cx="515401" cy="837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500" y1="72500" x2="44000" y2="61300"/>
                        <a14:foregroundMark x1="54600" y1="59900" x2="54400" y2="56500"/>
                        <a14:foregroundMark x1="47600" y1="50500" x2="44200" y2="55700"/>
                        <a14:foregroundMark x1="45500" y1="54500" x2="44500" y2="57800"/>
                        <a14:foregroundMark x1="44500" y1="54500" x2="45200" y2="58800"/>
                        <a14:backgroundMark x1="57100" y1="74900" x2="56800" y2="58300"/>
                        <a14:backgroundMark x1="41200" y1="76800" x2="43100" y2="53800"/>
                        <a14:backgroundMark x1="44200" y1="54800" x2="47200" y2="48900"/>
                        <a14:backgroundMark x1="42400" y1="71100" x2="42800" y2="64700"/>
                        <a14:backgroundMark x1="43200" y1="73600" x2="43200" y2="631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298" r="41144"/>
          <a:stretch/>
        </p:blipFill>
        <p:spPr>
          <a:xfrm rot="10800000" flipV="1">
            <a:off x="6958578" y="-1456473"/>
            <a:ext cx="352587" cy="1802765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 rot="7270776">
            <a:off x="6712686" y="-1256769"/>
            <a:ext cx="832746" cy="991648"/>
            <a:chOff x="5380797" y="1025511"/>
            <a:chExt cx="832746" cy="991648"/>
          </a:xfrm>
        </p:grpSpPr>
        <p:grpSp>
          <p:nvGrpSpPr>
            <p:cNvPr id="49" name="Group 48"/>
            <p:cNvGrpSpPr/>
            <p:nvPr/>
          </p:nvGrpSpPr>
          <p:grpSpPr>
            <a:xfrm rot="980330">
              <a:off x="5865681" y="1025511"/>
              <a:ext cx="347862" cy="544363"/>
              <a:chOff x="5563532" y="1225590"/>
              <a:chExt cx="420913" cy="658679"/>
            </a:xfrm>
          </p:grpSpPr>
          <p:sp>
            <p:nvSpPr>
              <p:cNvPr id="53" name="Rectangle 52"/>
              <p:cNvSpPr/>
              <p:nvPr/>
            </p:nvSpPr>
            <p:spPr>
              <a:xfrm rot="19142947">
                <a:off x="5563532" y="1792043"/>
                <a:ext cx="185156" cy="258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 rotWithShape="1">
              <a:blip r:embed="rId1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backgroundRemoval t="62700" b="73700" l="56300" r="87300">
                            <a14:foregroundMark x1="77411" y1="71320" x2="58122" y2="65228"/>
                            <a14:backgroundMark x1="56700" y1="66200" x2="59900" y2="637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228" t="61476" r="10556" b="26234"/>
              <a:stretch/>
            </p:blipFill>
            <p:spPr>
              <a:xfrm rot="18194824">
                <a:off x="5533246" y="1433071"/>
                <a:ext cx="658679" cy="243718"/>
              </a:xfrm>
              <a:prstGeom prst="rect">
                <a:avLst/>
              </a:prstGeom>
            </p:spPr>
          </p:pic>
        </p:grpSp>
        <p:grpSp>
          <p:nvGrpSpPr>
            <p:cNvPr id="50" name="Group 49"/>
            <p:cNvGrpSpPr/>
            <p:nvPr/>
          </p:nvGrpSpPr>
          <p:grpSpPr>
            <a:xfrm rot="11601522">
              <a:off x="5380797" y="1472796"/>
              <a:ext cx="347862" cy="544363"/>
              <a:chOff x="5563532" y="1225590"/>
              <a:chExt cx="420913" cy="658679"/>
            </a:xfrm>
          </p:grpSpPr>
          <p:sp>
            <p:nvSpPr>
              <p:cNvPr id="51" name="Rectangle 50"/>
              <p:cNvSpPr/>
              <p:nvPr/>
            </p:nvSpPr>
            <p:spPr>
              <a:xfrm rot="19142947">
                <a:off x="5563532" y="1792043"/>
                <a:ext cx="185156" cy="258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52" name="Picture 51"/>
              <p:cNvPicPr>
                <a:picLocks noChangeAspect="1"/>
              </p:cNvPicPr>
              <p:nvPr/>
            </p:nvPicPr>
            <p:blipFill rotWithShape="1">
              <a:blip r:embed="rId2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backgroundRemoval t="62700" b="73700" l="56300" r="87300">
                            <a14:foregroundMark x1="78426" y1="70305" x2="58883" y2="65228"/>
                            <a14:backgroundMark x1="56700" y1="66200" x2="59900" y2="637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228" t="61476" r="10556" b="26234"/>
              <a:stretch/>
            </p:blipFill>
            <p:spPr>
              <a:xfrm rot="18194824">
                <a:off x="5533246" y="1433071"/>
                <a:ext cx="658679" cy="243718"/>
              </a:xfrm>
              <a:prstGeom prst="rect">
                <a:avLst/>
              </a:prstGeom>
            </p:spPr>
          </p:pic>
        </p:grpSp>
      </p:grpSp>
      <p:grpSp>
        <p:nvGrpSpPr>
          <p:cNvPr id="55" name="Group 54"/>
          <p:cNvGrpSpPr/>
          <p:nvPr/>
        </p:nvGrpSpPr>
        <p:grpSpPr>
          <a:xfrm rot="2088972">
            <a:off x="6712655" y="-1256980"/>
            <a:ext cx="832809" cy="992070"/>
            <a:chOff x="5380770" y="1025273"/>
            <a:chExt cx="832809" cy="992070"/>
          </a:xfrm>
        </p:grpSpPr>
        <p:grpSp>
          <p:nvGrpSpPr>
            <p:cNvPr id="56" name="Group 55"/>
            <p:cNvGrpSpPr/>
            <p:nvPr/>
          </p:nvGrpSpPr>
          <p:grpSpPr>
            <a:xfrm rot="980330">
              <a:off x="5864021" y="1025273"/>
              <a:ext cx="349558" cy="544363"/>
              <a:chOff x="5561480" y="1225590"/>
              <a:chExt cx="422965" cy="658679"/>
            </a:xfrm>
          </p:grpSpPr>
          <p:sp>
            <p:nvSpPr>
              <p:cNvPr id="60" name="Rectangle 59"/>
              <p:cNvSpPr/>
              <p:nvPr/>
            </p:nvSpPr>
            <p:spPr>
              <a:xfrm rot="19142947">
                <a:off x="5561480" y="1790021"/>
                <a:ext cx="185155" cy="258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 rotWithShape="1">
              <a:blip r:embed="rId2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backgroundRemoval t="62700" b="73700" l="56300" r="87300">
                            <a14:foregroundMark x1="57868" y1="64721" x2="77665" y2="70305"/>
                            <a14:backgroundMark x1="56700" y1="66200" x2="59900" y2="637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228" t="61476" r="10556" b="26234"/>
              <a:stretch/>
            </p:blipFill>
            <p:spPr>
              <a:xfrm rot="18194824">
                <a:off x="5533246" y="1433071"/>
                <a:ext cx="658679" cy="243718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 rot="11601522">
              <a:off x="5380770" y="1472980"/>
              <a:ext cx="349469" cy="544363"/>
              <a:chOff x="5561588" y="1225590"/>
              <a:chExt cx="422857" cy="658679"/>
            </a:xfrm>
          </p:grpSpPr>
          <p:sp>
            <p:nvSpPr>
              <p:cNvPr id="58" name="Rectangle 57"/>
              <p:cNvSpPr/>
              <p:nvPr/>
            </p:nvSpPr>
            <p:spPr>
              <a:xfrm rot="19142947">
                <a:off x="5561588" y="1789917"/>
                <a:ext cx="185155" cy="258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59" name="Picture 58"/>
              <p:cNvPicPr>
                <a:picLocks noChangeAspect="1"/>
              </p:cNvPicPr>
              <p:nvPr/>
            </p:nvPicPr>
            <p:blipFill rotWithShape="1">
              <a:blip r:embed="rId2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backgroundRemoval t="62700" b="73700" l="56300" r="87300">
                            <a14:foregroundMark x1="78426" y1="70558" x2="58122" y2="64975"/>
                            <a14:backgroundMark x1="56700" y1="66200" x2="59900" y2="637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228" t="61476" r="10556" b="26234"/>
              <a:stretch/>
            </p:blipFill>
            <p:spPr>
              <a:xfrm rot="18194824">
                <a:off x="5533246" y="1433071"/>
                <a:ext cx="658679" cy="243718"/>
              </a:xfrm>
              <a:prstGeom prst="rect">
                <a:avLst/>
              </a:prstGeom>
            </p:spPr>
          </p:pic>
        </p:grpSp>
      </p:grpSp>
      <p:sp>
        <p:nvSpPr>
          <p:cNvPr id="62" name="Oval 61"/>
          <p:cNvSpPr/>
          <p:nvPr/>
        </p:nvSpPr>
        <p:spPr>
          <a:xfrm>
            <a:off x="7090704" y="-806105"/>
            <a:ext cx="67185" cy="6718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328564"/>
            <a:ext cx="1229591" cy="1731819"/>
          </a:xfrm>
          <a:prstGeom prst="rect">
            <a:avLst/>
          </a:prstGeom>
        </p:spPr>
      </p:pic>
      <p:pic>
        <p:nvPicPr>
          <p:cNvPr id="64" name="Picture 63" descr="flame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66596" y="1601018"/>
            <a:ext cx="515401" cy="837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" name="Rectangle 134"/>
          <p:cNvSpPr/>
          <p:nvPr/>
        </p:nvSpPr>
        <p:spPr>
          <a:xfrm>
            <a:off x="323528" y="1451406"/>
            <a:ext cx="5357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327775" y="1677071"/>
            <a:ext cx="3525518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Length of the rectangular region 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3635896" y="1692460"/>
            <a:ext cx="838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9 km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27155" y="1901830"/>
            <a:ext cx="3528532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Breadth of the rectangular region 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705310" y="1901830"/>
            <a:ext cx="9156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4.5 km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83381" y="2140571"/>
            <a:ext cx="3469912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Area of the rectangular region 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635896" y="2137975"/>
            <a:ext cx="9556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9 × 4.5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79184" y="2820985"/>
            <a:ext cx="2407794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Length of the lake  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255912" y="2814520"/>
            <a:ext cx="101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9 – 6 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044783" y="2801820"/>
            <a:ext cx="898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 km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52425" y="3093968"/>
            <a:ext cx="2225278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Breadth of the lake 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332132" y="3087474"/>
            <a:ext cx="10877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4.5 – 2 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275856" y="3075806"/>
            <a:ext cx="8997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2.5 km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65274" y="3320405"/>
            <a:ext cx="3228868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Area of the rectangular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l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ake =  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359015" y="3329249"/>
            <a:ext cx="1068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3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×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2.5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6475747" y="2707712"/>
            <a:ext cx="835822" cy="4107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9 km</a:t>
            </a:r>
          </a:p>
        </p:txBody>
      </p:sp>
      <p:sp>
        <p:nvSpPr>
          <p:cNvPr id="170" name="Rectangle 169"/>
          <p:cNvSpPr/>
          <p:nvPr/>
        </p:nvSpPr>
        <p:spPr>
          <a:xfrm rot="16200000">
            <a:off x="4433308" y="1383891"/>
            <a:ext cx="942225" cy="38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4.5 km</a:t>
            </a:r>
          </a:p>
        </p:txBody>
      </p:sp>
      <p:sp>
        <p:nvSpPr>
          <p:cNvPr id="171" name="Rectangle 170"/>
          <p:cNvSpPr/>
          <p:nvPr/>
        </p:nvSpPr>
        <p:spPr>
          <a:xfrm rot="16200000">
            <a:off x="8302932" y="1955258"/>
            <a:ext cx="734877" cy="319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2 km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5602538" y="168013"/>
            <a:ext cx="10963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6 km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271843" y="734282"/>
            <a:ext cx="6896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Lake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494420" y="2371935"/>
            <a:ext cx="1464072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 40.5 sq.km 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353144" y="3723878"/>
            <a:ext cx="42262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Let A be the event that the helicopter would crashed inside the lake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847575" y="2959763"/>
            <a:ext cx="2975100" cy="41053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Probability of event A is</a:t>
            </a:r>
          </a:p>
        </p:txBody>
      </p:sp>
      <p:cxnSp>
        <p:nvCxnSpPr>
          <p:cNvPr id="188" name="Straight Arrow Connector 187"/>
          <p:cNvCxnSpPr/>
          <p:nvPr/>
        </p:nvCxnSpPr>
        <p:spPr>
          <a:xfrm>
            <a:off x="5011909" y="570379"/>
            <a:ext cx="1800847" cy="0"/>
          </a:xfrm>
          <a:prstGeom prst="straightConnector1">
            <a:avLst/>
          </a:prstGeom>
          <a:ln w="38100">
            <a:solidFill>
              <a:srgbClr val="00FF00"/>
            </a:solidFill>
            <a:headEnd type="triangle" w="med" len="med"/>
            <a:tailEnd type="triangl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4982178" y="2639129"/>
            <a:ext cx="3496152" cy="0"/>
          </a:xfrm>
          <a:prstGeom prst="straightConnector1">
            <a:avLst/>
          </a:prstGeom>
          <a:ln w="38100">
            <a:solidFill>
              <a:srgbClr val="00FF00"/>
            </a:solidFill>
            <a:headEnd type="triangle" w="med" len="med"/>
            <a:tailEnd type="triangl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5046858" y="522450"/>
            <a:ext cx="0" cy="214489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8409632" y="1290391"/>
            <a:ext cx="0" cy="140297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7437462" y="495523"/>
            <a:ext cx="29795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–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943444" y="214673"/>
            <a:ext cx="85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 km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 rot="16200000">
            <a:off x="8189072" y="7119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rgbClr val="FFFF00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195" name="Rectangle 194"/>
          <p:cNvSpPr/>
          <p:nvPr/>
        </p:nvSpPr>
        <p:spPr>
          <a:xfrm rot="16200000">
            <a:off x="8244172" y="828854"/>
            <a:ext cx="8418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2.5 km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132748" y="3507854"/>
            <a:ext cx="1483856" cy="307777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7.5 sq.km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65560" y="4302793"/>
            <a:ext cx="142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 P(A) 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6334024" y="314781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7.5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266954" y="340913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40.5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08" name="Straight Connector 207"/>
          <p:cNvCxnSpPr/>
          <p:nvPr/>
        </p:nvCxnSpPr>
        <p:spPr>
          <a:xfrm>
            <a:off x="6294006" y="3427628"/>
            <a:ext cx="5228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5997188" y="327374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584978" y="3278606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P(A)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5103518" y="4001381"/>
            <a:ext cx="1189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  P(A) 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6183839" y="3890754"/>
            <a:ext cx="421910" cy="569098"/>
            <a:chOff x="7298210" y="3266475"/>
            <a:chExt cx="421910" cy="569098"/>
          </a:xfrm>
        </p:grpSpPr>
        <p:sp>
          <p:nvSpPr>
            <p:cNvPr id="217" name="TextBox 216"/>
            <p:cNvSpPr txBox="1"/>
            <p:nvPr/>
          </p:nvSpPr>
          <p:spPr>
            <a:xfrm>
              <a:off x="7358028" y="3266475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298210" y="3527796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27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219" name="Straight Connector 218"/>
            <p:cNvCxnSpPr/>
            <p:nvPr/>
          </p:nvCxnSpPr>
          <p:spPr>
            <a:xfrm>
              <a:off x="7407735" y="3546288"/>
              <a:ext cx="212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6820503" y="3147814"/>
            <a:ext cx="832601" cy="569098"/>
            <a:chOff x="15765860" y="4484702"/>
            <a:chExt cx="832601" cy="569098"/>
          </a:xfrm>
        </p:grpSpPr>
        <p:sp>
          <p:nvSpPr>
            <p:cNvPr id="221" name="TextBox 220"/>
            <p:cNvSpPr txBox="1"/>
            <p:nvPr/>
          </p:nvSpPr>
          <p:spPr>
            <a:xfrm>
              <a:off x="16129706" y="4484702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75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16057928" y="4746023"/>
              <a:ext cx="5405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405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223" name="Straight Connector 222"/>
            <p:cNvCxnSpPr/>
            <p:nvPr/>
          </p:nvCxnSpPr>
          <p:spPr>
            <a:xfrm>
              <a:off x="16086444" y="4764515"/>
              <a:ext cx="4753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/>
            <p:cNvSpPr txBox="1"/>
            <p:nvPr/>
          </p:nvSpPr>
          <p:spPr>
            <a:xfrm>
              <a:off x="15765860" y="4610627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=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227" name="Straight Connector 226"/>
          <p:cNvCxnSpPr/>
          <p:nvPr/>
        </p:nvCxnSpPr>
        <p:spPr>
          <a:xfrm>
            <a:off x="4794209" y="3036229"/>
            <a:ext cx="0" cy="17961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ounded Rectangle 185"/>
          <p:cNvSpPr/>
          <p:nvPr/>
        </p:nvSpPr>
        <p:spPr>
          <a:xfrm>
            <a:off x="489651" y="1342127"/>
            <a:ext cx="4109612" cy="949138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Area of the rectangular lake = Length of the  rectangular lake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×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Breadth of the rectangular lake</a:t>
            </a:r>
          </a:p>
        </p:txBody>
      </p:sp>
      <p:sp>
        <p:nvSpPr>
          <p:cNvPr id="249" name="Rectangle 248"/>
          <p:cNvSpPr/>
          <p:nvPr/>
        </p:nvSpPr>
        <p:spPr>
          <a:xfrm>
            <a:off x="6473134" y="271263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kern="0" dirty="0">
                <a:solidFill>
                  <a:srgbClr val="FFFF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9</a:t>
            </a:r>
            <a:endParaRPr lang="en-US" dirty="0">
              <a:solidFill>
                <a:srgbClr val="FFFF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5601444" y="17445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srgbClr val="FFFF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6</a:t>
            </a:r>
            <a:endParaRPr lang="en-US" dirty="0">
              <a:solidFill>
                <a:srgbClr val="FFFF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251" name="Rectangle 250"/>
          <p:cNvSpPr/>
          <p:nvPr/>
        </p:nvSpPr>
        <p:spPr>
          <a:xfrm rot="16200000">
            <a:off x="4616878" y="1613849"/>
            <a:ext cx="5277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srgbClr val="FFFF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4.5</a:t>
            </a:r>
            <a:endParaRPr lang="en-US" dirty="0">
              <a:solidFill>
                <a:srgbClr val="FFFF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252" name="Rectangle 251"/>
          <p:cNvSpPr/>
          <p:nvPr/>
        </p:nvSpPr>
        <p:spPr>
          <a:xfrm rot="16200000">
            <a:off x="8522612" y="214868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srgbClr val="FFFF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2</a:t>
            </a:r>
            <a:endParaRPr lang="en-US" dirty="0">
              <a:solidFill>
                <a:srgbClr val="FFFF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539083" y="2719547"/>
            <a:ext cx="3967435" cy="1044052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Area of the rectangular region = Length of the rectangular region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×  Breadth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of the rectangular region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7158289" y="3115330"/>
            <a:ext cx="1342427" cy="603439"/>
            <a:chOff x="12758862" y="-1591148"/>
            <a:chExt cx="1342427" cy="663783"/>
          </a:xfrm>
        </p:grpSpPr>
        <p:sp>
          <p:nvSpPr>
            <p:cNvPr id="244" name="Rounded Rectangle 243"/>
            <p:cNvSpPr/>
            <p:nvPr/>
          </p:nvSpPr>
          <p:spPr>
            <a:xfrm>
              <a:off x="12758862" y="-1591148"/>
              <a:ext cx="1342427" cy="66378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12808631" y="-1564153"/>
              <a:ext cx="1200912" cy="603202"/>
              <a:chOff x="12060832" y="2294459"/>
              <a:chExt cx="1200912" cy="603202"/>
            </a:xfrm>
          </p:grpSpPr>
          <p:sp>
            <p:nvSpPr>
              <p:cNvPr id="235" name="TextBox 234"/>
              <p:cNvSpPr txBox="1"/>
              <p:nvPr/>
            </p:nvSpPr>
            <p:spPr>
              <a:xfrm>
                <a:off x="12839834" y="2294459"/>
                <a:ext cx="421910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10</a:t>
                </a:r>
                <a:endParaRPr lang="en-US" sz="1400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12831556" y="2555780"/>
                <a:ext cx="421910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10</a:t>
                </a:r>
                <a:endParaRPr lang="en-US" sz="1400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237" name="Straight Connector 236"/>
              <p:cNvCxnSpPr/>
              <p:nvPr/>
            </p:nvCxnSpPr>
            <p:spPr>
              <a:xfrm>
                <a:off x="12900937" y="2574272"/>
                <a:ext cx="295131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TextBox 237"/>
              <p:cNvSpPr txBox="1"/>
              <p:nvPr/>
            </p:nvSpPr>
            <p:spPr>
              <a:xfrm>
                <a:off x="12564888" y="2420384"/>
                <a:ext cx="292068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×</a:t>
                </a:r>
                <a:endParaRPr lang="en-US" sz="1400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12111632" y="2297785"/>
                <a:ext cx="482824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7.5</a:t>
                </a:r>
                <a:endParaRPr lang="en-US" sz="1400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12060832" y="2559106"/>
                <a:ext cx="601447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40.5</a:t>
                </a:r>
                <a:endParaRPr lang="en-US" sz="1400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241" name="Straight Connector 240"/>
              <p:cNvCxnSpPr/>
              <p:nvPr/>
            </p:nvCxnSpPr>
            <p:spPr>
              <a:xfrm>
                <a:off x="12136353" y="2577598"/>
                <a:ext cx="432101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8" name="Rounded Rectangle 137"/>
          <p:cNvSpPr/>
          <p:nvPr/>
        </p:nvSpPr>
        <p:spPr>
          <a:xfrm>
            <a:off x="762685" y="1571036"/>
            <a:ext cx="2463465" cy="64827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given to us?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591390" y="1689595"/>
            <a:ext cx="2463465" cy="64827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do we need to find?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33526" y="1550938"/>
            <a:ext cx="2654396" cy="120410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956407" y="1800073"/>
            <a:ext cx="2463465" cy="64827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do we need to find?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557536" y="4180654"/>
            <a:ext cx="2418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Area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of rectangular 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lake</a:t>
            </a:r>
          </a:p>
        </p:txBody>
      </p:sp>
      <p:cxnSp>
        <p:nvCxnSpPr>
          <p:cNvPr id="150" name="Straight Connector 149"/>
          <p:cNvCxnSpPr/>
          <p:nvPr/>
        </p:nvCxnSpPr>
        <p:spPr>
          <a:xfrm>
            <a:off x="1499582" y="4448501"/>
            <a:ext cx="22988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361188" y="4431313"/>
            <a:ext cx="2837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Area of rectangular region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831020" y="2184574"/>
            <a:ext cx="2463465" cy="589342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No. of 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favourable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outcomes to event 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941812" y="2789156"/>
            <a:ext cx="2239514" cy="48705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i.e. Area of a lake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1018134" y="4010650"/>
            <a:ext cx="2257722" cy="20146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850231" y="2231643"/>
            <a:ext cx="2463465" cy="589342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Total no. of possible outcomes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971600" y="2793782"/>
            <a:ext cx="2239514" cy="589342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i.e. Area of a rectangular region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-0.5224 " pathEditMode="relative" ptsTypes="AA"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-0.5224 " pathEditMode="relative" ptsTypes="AA"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-0.5224 " pathEditMode="relative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1637 L -3.05556E-6 -0.5064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1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56261 L 0.00018 0.04041 " pathEditMode="relative" rAng="0" ptsTypes="AA">
                                      <p:cBhvr>
                                        <p:cTn id="98" dur="2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12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56235 L 0.00018 0.03982 " pathEditMode="relative" rAng="0" ptsTypes="AA">
                                      <p:cBhvr>
                                        <p:cTn id="100" dur="2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142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47748 L 0.00017 -0.04473 " pathEditMode="relative" rAng="0" ptsTypes="AA">
                                      <p:cBhvr>
                                        <p:cTn id="102" dur="2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126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52191 L 0.00018 -0.00062 " pathEditMode="relative" rAng="0" ptsTypes="AA">
                                      <p:cBhvr>
                                        <p:cTn id="104" dur="20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56261 L 0.00018 0.04041 " pathEditMode="relative" rAng="0" ptsTypes="AA">
                                      <p:cBhvr>
                                        <p:cTn id="145" dur="20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126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56235 L 0.00018 0.03982 " pathEditMode="relative" rAng="0" ptsTypes="AA">
                                      <p:cBhvr>
                                        <p:cTn id="147" dur="20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142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47748 L 0.00017 -0.04473 " pathEditMode="relative" rAng="0" ptsTypes="AA">
                                      <p:cBhvr>
                                        <p:cTn id="149" dur="20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126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52191 L 0.00018 -0.00062 " pathEditMode="relative" rAng="0" ptsTypes="AA">
                                      <p:cBhvr>
                                        <p:cTn id="151" dur="200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000"/>
                            </p:stCondLst>
                            <p:childTnLst>
                              <p:par>
                                <p:cTn id="153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1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6" presetClass="emph" presetSubtype="0" repeatCount="2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0.0849 -0.4321 " pathEditMode="relative" rAng="0" ptsTypes="AA">
                                      <p:cBhvr>
                                        <p:cTn id="339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6" y="-216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2000"/>
                            </p:stCondLst>
                            <p:childTnLst>
                              <p:par>
                                <p:cTn id="3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0.21372 0.06111 " pathEditMode="relative" rAng="0" ptsTypes="AA">
                                      <p:cBhvr>
                                        <p:cTn id="350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77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93827E-6 L 0.37587 -0.12654 " pathEditMode="relative" rAng="0" ptsTypes="AA">
                                      <p:cBhvr>
                                        <p:cTn id="384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85" y="-63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2000"/>
                            </p:stCondLst>
                            <p:childTnLst>
                              <p:par>
                                <p:cTn id="3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71605E-6 L -0.03871 -0.32099 " pathEditMode="relative" rAng="0" ptsTypes="AA">
                                      <p:cBhvr>
                                        <p:cTn id="395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" y="-16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500"/>
                            </p:stCondLst>
                            <p:childTnLst>
                              <p:par>
                                <p:cTn id="4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500"/>
                            </p:stCondLst>
                            <p:childTnLst>
                              <p:par>
                                <p:cTn id="4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500"/>
                            </p:stCondLst>
                            <p:childTnLst>
                              <p:par>
                                <p:cTn id="4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500"/>
                            </p:stCondLst>
                            <p:childTnLst>
                              <p:par>
                                <p:cTn id="5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26" presetClass="emph" presetSubtype="0" repeatCount="7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500" tmFilter="0, 0; .2, .5; .8, .5; 1, 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0" dur="250" autoRev="1" fill="hold"/>
                                        <p:tgtEl>
                                          <p:spTgt spid="1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3500"/>
                            </p:stCondLst>
                            <p:childTnLst>
                              <p:par>
                                <p:cTn id="5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500"/>
                            </p:stCondLst>
                            <p:childTnLst>
                              <p:par>
                                <p:cTn id="5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500"/>
                            </p:stCondLst>
                            <p:childTnLst>
                              <p:par>
                                <p:cTn id="6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7" grpId="1" animBg="1"/>
      <p:bldP spid="198" grpId="0" animBg="1"/>
      <p:bldP spid="198" grpId="1" animBg="1"/>
      <p:bldP spid="184" grpId="0" animBg="1"/>
      <p:bldP spid="184" grpId="1" animBg="1"/>
      <p:bldP spid="185" grpId="0" animBg="1"/>
      <p:bldP spid="185" grpId="1" animBg="1"/>
      <p:bldP spid="176" grpId="0" animBg="1"/>
      <p:bldP spid="176" grpId="1" animBg="1"/>
      <p:bldP spid="177" grpId="0" animBg="1"/>
      <p:bldP spid="177" grpId="1" animBg="1"/>
      <p:bldP spid="143" grpId="0" animBg="1"/>
      <p:bldP spid="143" grpId="1" animBg="1"/>
      <p:bldP spid="144" grpId="0" animBg="1"/>
      <p:bldP spid="144" grpId="1" animBg="1"/>
      <p:bldP spid="140" grpId="0" animBg="1"/>
      <p:bldP spid="140" grpId="1" animBg="1"/>
      <p:bldP spid="141" grpId="0" animBg="1"/>
      <p:bldP spid="141" grpId="1" animBg="1"/>
      <p:bldP spid="226" grpId="0" animBg="1"/>
      <p:bldP spid="127" grpId="0" animBg="1"/>
      <p:bldP spid="127" grpId="1" animBg="1"/>
      <p:bldP spid="128" grpId="0" animBg="1"/>
      <p:bldP spid="128" grpId="1" animBg="1"/>
      <p:bldP spid="67" grpId="0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27" grpId="0" animBg="1"/>
      <p:bldP spid="27" grpId="1" animBg="1"/>
      <p:bldP spid="27" grpId="2" animBg="1"/>
      <p:bldP spid="45" grpId="0" animBg="1"/>
      <p:bldP spid="45" grpId="1" animBg="1"/>
      <p:bldP spid="62" grpId="0" animBg="1"/>
      <p:bldP spid="62" grpId="1" animBg="1"/>
      <p:bldP spid="135" grpId="0"/>
      <p:bldP spid="154" grpId="0"/>
      <p:bldP spid="155" grpId="0"/>
      <p:bldP spid="156" grpId="0"/>
      <p:bldP spid="157" grpId="0"/>
      <p:bldP spid="158" grpId="0"/>
      <p:bldP spid="159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4" grpId="0"/>
      <p:bldP spid="175" grpId="0"/>
      <p:bldP spid="182" grpId="0" animBg="1"/>
      <p:bldP spid="182" grpId="1" animBg="1"/>
      <p:bldP spid="192" grpId="0"/>
      <p:bldP spid="192" grpId="1"/>
      <p:bldP spid="193" grpId="0"/>
      <p:bldP spid="194" grpId="0"/>
      <p:bldP spid="194" grpId="1"/>
      <p:bldP spid="195" grpId="0"/>
      <p:bldP spid="196" grpId="0"/>
      <p:bldP spid="199" grpId="0"/>
      <p:bldP spid="206" grpId="0"/>
      <p:bldP spid="207" grpId="0"/>
      <p:bldP spid="209" grpId="0"/>
      <p:bldP spid="229" grpId="0"/>
      <p:bldP spid="215" grpId="0"/>
      <p:bldP spid="186" grpId="0" animBg="1"/>
      <p:bldP spid="186" grpId="1" animBg="1"/>
      <p:bldP spid="249" grpId="0"/>
      <p:bldP spid="249" grpId="1"/>
      <p:bldP spid="249" grpId="2"/>
      <p:bldP spid="250" grpId="0"/>
      <p:bldP spid="250" grpId="1"/>
      <p:bldP spid="250" grpId="2"/>
      <p:bldP spid="251" grpId="0"/>
      <p:bldP spid="251" grpId="1"/>
      <p:bldP spid="251" grpId="2"/>
      <p:bldP spid="252" grpId="0"/>
      <p:bldP spid="252" grpId="1"/>
      <p:bldP spid="252" grpId="2"/>
      <p:bldP spid="187" grpId="0" animBg="1"/>
      <p:bldP spid="187" grpId="1" animBg="1"/>
      <p:bldP spid="138" grpId="0" animBg="1"/>
      <p:bldP spid="138" grpId="1" animBg="1"/>
      <p:bldP spid="139" grpId="0" animBg="1"/>
      <p:bldP spid="139" grpId="1" animBg="1"/>
      <p:bldP spid="2" grpId="0" animBg="1"/>
      <p:bldP spid="2" grpId="1" animBg="1"/>
      <p:bldP spid="2" grpId="2" animBg="1"/>
      <p:bldP spid="142" grpId="0" animBg="1"/>
      <p:bldP spid="142" grpId="1" animBg="1"/>
      <p:bldP spid="149" grpId="0"/>
      <p:bldP spid="152" grpId="0"/>
      <p:bldP spid="160" grpId="0" animBg="1"/>
      <p:bldP spid="160" grpId="1" animBg="1"/>
      <p:bldP spid="178" grpId="0" animBg="1"/>
      <p:bldP spid="178" grpId="1" animBg="1"/>
      <p:bldP spid="179" grpId="0" animBg="1"/>
      <p:bldP spid="179" grpId="1" animBg="1"/>
      <p:bldP spid="179" grpId="2" animBg="1"/>
      <p:bldP spid="181" grpId="0" animBg="1"/>
      <p:bldP spid="181" grpId="1" animBg="1"/>
      <p:bldP spid="183" grpId="0" animBg="1"/>
      <p:bldP spid="18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52292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26116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PROBABILITY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4110" y="3123819"/>
            <a:ext cx="55440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Finding Probability  :   Sum based on  </a:t>
            </a:r>
          </a:p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                                    Playing cards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12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1190198" y="1004130"/>
            <a:ext cx="5144325" cy="26815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100964" y="757076"/>
            <a:ext cx="4679190" cy="26815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1452" y="473141"/>
            <a:ext cx="8725668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card is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drawn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at random from a well shuffled pack of 52 cards.</a:t>
            </a:r>
          </a:p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 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probability that the card drawn is.</a:t>
            </a:r>
          </a:p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(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)	bears a number between 4 and 7 both inclusive.</a:t>
            </a:r>
          </a:p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(ii)	bears a number between 3 and 8 both inclusive.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01452" y="1481253"/>
            <a:ext cx="838200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Sol.</a:t>
            </a:r>
          </a:p>
        </p:txBody>
      </p:sp>
      <p:sp>
        <p:nvSpPr>
          <p:cNvPr id="6" name="Rectangle 5"/>
          <p:cNvSpPr/>
          <p:nvPr/>
        </p:nvSpPr>
        <p:spPr>
          <a:xfrm>
            <a:off x="1484798" y="1485979"/>
            <a:ext cx="3962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579438" algn="l"/>
                <a:tab pos="1036638" algn="l"/>
                <a:tab pos="1660525" algn="l"/>
                <a:tab pos="19510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There are 52 cards in a pack of cards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7510" y="1735253"/>
            <a:ext cx="50388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579438" algn="l"/>
                <a:tab pos="1036638" algn="l"/>
                <a:tab pos="1660525" algn="l"/>
                <a:tab pos="19510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/>
              </a:rPr>
              <a:t>\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    Total no. of all possible outcomes = 52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452" y="1982903"/>
            <a:ext cx="61245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579438" algn="l"/>
                <a:tab pos="1036638" algn="l"/>
                <a:tab pos="1660525" algn="l"/>
                <a:tab pos="19510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/>
              </a:rPr>
              <a:t>i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)  Let A be the event that card drawn bears a number </a:t>
            </a:r>
          </a:p>
          <a:p>
            <a:pPr algn="just">
              <a:tabLst>
                <a:tab pos="579438" algn="l"/>
                <a:tab pos="1036638" algn="l"/>
                <a:tab pos="1660525" algn="l"/>
                <a:tab pos="19510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     between 4 and 7 both inclusive.</a:t>
            </a:r>
            <a:endParaRPr lang="en-US" sz="1600" dirty="0" smtClean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52848" y="2467142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579438" algn="l"/>
                <a:tab pos="1036638" algn="l"/>
                <a:tab pos="1660525" algn="l"/>
                <a:tab pos="19510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There are 4 numbers from 4 to 7 inclusive of both</a:t>
            </a:r>
          </a:p>
          <a:p>
            <a:pPr algn="just">
              <a:tabLst>
                <a:tab pos="579438" algn="l"/>
                <a:tab pos="1036638" algn="l"/>
                <a:tab pos="1660525" algn="l"/>
                <a:tab pos="19510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and there are 4 types of cards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3427" y="3002986"/>
            <a:ext cx="556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579438" algn="l"/>
                <a:tab pos="1036638" algn="l"/>
                <a:tab pos="1660525" algn="l"/>
                <a:tab pos="19510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/>
              </a:rPr>
              <a:t>\  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Total no. of cards bearing numbers from 4 to 7</a:t>
            </a:r>
          </a:p>
          <a:p>
            <a:pPr algn="just">
              <a:tabLst>
                <a:tab pos="579438" algn="l"/>
                <a:tab pos="1036638" algn="l"/>
                <a:tab pos="1660525" algn="l"/>
                <a:tab pos="19510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     inclusive in the pack of cards are 4 × 4 = 16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65052" y="3500553"/>
            <a:ext cx="44056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579438" algn="l"/>
                <a:tab pos="1036638" algn="l"/>
                <a:tab pos="1660525" algn="l"/>
                <a:tab pos="19510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Number of outcomes </a:t>
            </a:r>
            <a:r>
              <a:rPr lang="en-US" sz="1600" dirty="0" err="1" smtClean="0">
                <a:solidFill>
                  <a:prstClr val="black"/>
                </a:solidFill>
                <a:latin typeface="Bookman Old Style"/>
              </a:rPr>
              <a:t>favourable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 to A = 16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761872" y="2139702"/>
            <a:ext cx="5337287" cy="1181375"/>
            <a:chOff x="199579" y="1408527"/>
            <a:chExt cx="6251574" cy="1495971"/>
          </a:xfrm>
        </p:grpSpPr>
        <p:pic>
          <p:nvPicPr>
            <p:cNvPr id="18" name="Picture 17" descr="windows-playing-cards.png"/>
            <p:cNvPicPr>
              <a:picLocks noChangeAspect="1"/>
            </p:cNvPicPr>
            <p:nvPr/>
          </p:nvPicPr>
          <p:blipFill rotWithShape="1">
            <a:blip r:embed="rId3" cstate="print"/>
            <a:srcRect b="74427"/>
            <a:stretch/>
          </p:blipFill>
          <p:spPr>
            <a:xfrm>
              <a:off x="202754" y="1408527"/>
              <a:ext cx="6248399" cy="771445"/>
            </a:xfrm>
            <a:prstGeom prst="rect">
              <a:avLst/>
            </a:prstGeom>
          </p:spPr>
        </p:pic>
        <p:pic>
          <p:nvPicPr>
            <p:cNvPr id="19" name="Picture 18" descr="windows-playing-cards.png"/>
            <p:cNvPicPr>
              <a:picLocks noChangeAspect="1"/>
            </p:cNvPicPr>
            <p:nvPr/>
          </p:nvPicPr>
          <p:blipFill rotWithShape="1">
            <a:blip r:embed="rId3" cstate="print"/>
            <a:srcRect t="50000" b="25000"/>
            <a:stretch/>
          </p:blipFill>
          <p:spPr>
            <a:xfrm>
              <a:off x="199579" y="2150337"/>
              <a:ext cx="6248399" cy="754161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2759100" y="3303832"/>
            <a:ext cx="5341292" cy="1178128"/>
            <a:chOff x="204970" y="3373297"/>
            <a:chExt cx="6251368" cy="1527850"/>
          </a:xfrm>
        </p:grpSpPr>
        <p:pic>
          <p:nvPicPr>
            <p:cNvPr id="21" name="Picture 20" descr="windows-playing-cards.png"/>
            <p:cNvPicPr>
              <a:picLocks noChangeAspect="1"/>
            </p:cNvPicPr>
            <p:nvPr/>
          </p:nvPicPr>
          <p:blipFill rotWithShape="1">
            <a:blip r:embed="rId3" cstate="print"/>
            <a:srcRect t="24883" b="50000"/>
            <a:stretch/>
          </p:blipFill>
          <p:spPr>
            <a:xfrm>
              <a:off x="207939" y="3373297"/>
              <a:ext cx="6248399" cy="757703"/>
            </a:xfrm>
            <a:prstGeom prst="rect">
              <a:avLst/>
            </a:prstGeom>
          </p:spPr>
        </p:pic>
        <p:pic>
          <p:nvPicPr>
            <p:cNvPr id="22" name="Picture 21" descr="windows-playing-cards.png"/>
            <p:cNvPicPr>
              <a:picLocks noChangeAspect="1"/>
            </p:cNvPicPr>
            <p:nvPr/>
          </p:nvPicPr>
          <p:blipFill rotWithShape="1">
            <a:blip r:embed="rId3" cstate="print"/>
            <a:srcRect t="74364"/>
            <a:stretch/>
          </p:blipFill>
          <p:spPr>
            <a:xfrm>
              <a:off x="204970" y="4127792"/>
              <a:ext cx="6248399" cy="773355"/>
            </a:xfrm>
            <a:prstGeom prst="rect">
              <a:avLst/>
            </a:prstGeom>
          </p:spPr>
        </p:pic>
      </p:grpSp>
      <p:sp>
        <p:nvSpPr>
          <p:cNvPr id="23" name="Round Diagonal Corner Rectangle 22"/>
          <p:cNvSpPr/>
          <p:nvPr/>
        </p:nvSpPr>
        <p:spPr>
          <a:xfrm>
            <a:off x="5122664" y="2873972"/>
            <a:ext cx="1967297" cy="869675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Numbers between 4 and 7 both inclusive means </a:t>
            </a:r>
          </a:p>
        </p:txBody>
      </p:sp>
      <p:sp>
        <p:nvSpPr>
          <p:cNvPr id="24" name="Round Diagonal Corner Rectangle 23"/>
          <p:cNvSpPr/>
          <p:nvPr/>
        </p:nvSpPr>
        <p:spPr>
          <a:xfrm>
            <a:off x="5122664" y="2873972"/>
            <a:ext cx="1211860" cy="478321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4, 5, 6, 7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50256" y="3890068"/>
            <a:ext cx="2374078" cy="566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 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P (A)</a:t>
            </a:r>
            <a:endParaRPr lang="en-US" sz="1600" b="1" dirty="0">
              <a:solidFill>
                <a:prstClr val="black"/>
              </a:solidFill>
              <a:latin typeface="Symbol" pitchFamily="18" charset="2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599840" y="4180430"/>
            <a:ext cx="4217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493913" y="3870217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𝟏𝟔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913" y="3870217"/>
                <a:ext cx="615400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493913" y="4141635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52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913" y="4141635"/>
                <a:ext cx="615400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155776" y="3980490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776" y="3980490"/>
                <a:ext cx="615400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3314861" y="4180430"/>
            <a:ext cx="4217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208934" y="3870217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934" y="3870217"/>
                <a:ext cx="615400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208934" y="4141635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13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934" y="4141635"/>
                <a:ext cx="615400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2870797" y="3980490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797" y="3980490"/>
                <a:ext cx="615400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 Diagonal Corner Rectangle 24"/>
          <p:cNvSpPr/>
          <p:nvPr/>
        </p:nvSpPr>
        <p:spPr>
          <a:xfrm>
            <a:off x="3903667" y="3538942"/>
            <a:ext cx="2587149" cy="541404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Probability of event A is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1" t="-1980" r="-5701" b="-1791"/>
          <a:stretch/>
        </p:blipFill>
        <p:spPr>
          <a:xfrm>
            <a:off x="3657930" y="2539944"/>
            <a:ext cx="3788254" cy="230425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4522189" y="2587646"/>
            <a:ext cx="1108739" cy="2217925"/>
          </a:xfrm>
          <a:prstGeom prst="rect">
            <a:avLst/>
          </a:prstGeom>
          <a:solidFill>
            <a:srgbClr val="FF0000">
              <a:alpha val="59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5552057" y="479326"/>
            <a:ext cx="2251387" cy="2156157"/>
          </a:xfrm>
          <a:prstGeom prst="wedgeRoundRectCallout">
            <a:avLst>
              <a:gd name="adj1" fmla="val -44995"/>
              <a:gd name="adj2" fmla="val 6425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6" name="Picture 45" descr="windows-playing-cards.png"/>
          <p:cNvPicPr>
            <a:picLocks noChangeAspect="1"/>
          </p:cNvPicPr>
          <p:nvPr/>
        </p:nvPicPr>
        <p:blipFill>
          <a:blip r:embed="rId3" cstate="print"/>
          <a:srcRect l="22740" r="45954"/>
          <a:stretch>
            <a:fillRect/>
          </a:stretch>
        </p:blipFill>
        <p:spPr>
          <a:xfrm>
            <a:off x="5819330" y="507697"/>
            <a:ext cx="1807293" cy="208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0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4" grpId="0" animBg="1"/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27" grpId="0" animBg="1"/>
      <p:bldP spid="32" grpId="0"/>
      <p:bldP spid="33" grpId="0"/>
      <p:bldP spid="34" grpId="0"/>
      <p:bldP spid="40" grpId="0"/>
      <p:bldP spid="41" grpId="0"/>
      <p:bldP spid="42" grpId="0"/>
      <p:bldP spid="36" grpId="0" animBg="1"/>
      <p:bldP spid="36" grpId="1" animBg="1"/>
      <p:bldP spid="38" grpId="0" animBg="1"/>
      <p:bldP spid="3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1156290" y="1207681"/>
            <a:ext cx="5144325" cy="26815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67056" y="709130"/>
            <a:ext cx="4679190" cy="26815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425195"/>
            <a:ext cx="8725668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card is drawn at random from a well shuffled pack of 52 cards.</a:t>
            </a:r>
          </a:p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 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probability that the card drawn is.</a:t>
            </a:r>
          </a:p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(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)	bears a number between 4 and 7 both inclusive.</a:t>
            </a:r>
          </a:p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(ii)	bears a number between 3 and 8 both inclusive.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1433307"/>
            <a:ext cx="838200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Sol.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244" y="1734039"/>
            <a:ext cx="8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algn="just">
              <a:buFontTx/>
              <a:buAutoNum type="romanLcParenBoth" startAt="2"/>
              <a:tabLst>
                <a:tab pos="579438" algn="l"/>
                <a:tab pos="1036638" algn="l"/>
                <a:tab pos="1660525" algn="l"/>
                <a:tab pos="19510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Let B be the event that card drawn bears a number</a:t>
            </a:r>
          </a:p>
          <a:p>
            <a:pPr algn="just">
              <a:tabLst>
                <a:tab pos="579438" algn="l"/>
                <a:tab pos="1036638" algn="l"/>
                <a:tab pos="1660525" algn="l"/>
                <a:tab pos="1951038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     between 3 and 8 both inclusive.</a:t>
            </a:r>
            <a:endParaRPr lang="en-US" sz="1600" dirty="0" smtClean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7810" y="2216887"/>
            <a:ext cx="49443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579438" algn="l"/>
                <a:tab pos="1036638" algn="l"/>
                <a:tab pos="1660525" algn="l"/>
                <a:tab pos="19510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There are 6 numbers from 3 to 8 both </a:t>
            </a:r>
          </a:p>
          <a:p>
            <a:pPr algn="just">
              <a:tabLst>
                <a:tab pos="579438" algn="l"/>
                <a:tab pos="1036638" algn="l"/>
                <a:tab pos="1660525" algn="l"/>
                <a:tab pos="19510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inclusive and there are 4 types of cards</a:t>
            </a:r>
          </a:p>
        </p:txBody>
      </p:sp>
      <p:sp>
        <p:nvSpPr>
          <p:cNvPr id="9" name="Rectangle 8"/>
          <p:cNvSpPr/>
          <p:nvPr/>
        </p:nvSpPr>
        <p:spPr>
          <a:xfrm>
            <a:off x="633990" y="2742151"/>
            <a:ext cx="80551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Symbol"/>
              <a:buChar char="\"/>
              <a:tabLst>
                <a:tab pos="406400" algn="l"/>
                <a:tab pos="977900" algn="l"/>
                <a:tab pos="1660525" algn="l"/>
                <a:tab pos="19510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Total no. of card bearing number from 3 to 8 both </a:t>
            </a:r>
          </a:p>
          <a:p>
            <a:pPr algn="just">
              <a:tabLst>
                <a:tab pos="406400" algn="l"/>
                <a:tab pos="977900" algn="l"/>
                <a:tab pos="1660525" algn="l"/>
                <a:tab pos="1951038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    inclusive in the pack of </a:t>
            </a:r>
            <a:r>
              <a:rPr lang="en-US" sz="1600" dirty="0">
                <a:solidFill>
                  <a:prstClr val="black"/>
                </a:solidFill>
                <a:latin typeface="Bookman Old Style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cards is 6 × 4 = 24</a:t>
            </a:r>
          </a:p>
        </p:txBody>
      </p:sp>
      <p:sp>
        <p:nvSpPr>
          <p:cNvPr id="10" name="Rectangle 9"/>
          <p:cNvSpPr/>
          <p:nvPr/>
        </p:nvSpPr>
        <p:spPr>
          <a:xfrm>
            <a:off x="984300" y="3284108"/>
            <a:ext cx="16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579438" algn="l"/>
                <a:tab pos="1036638" algn="l"/>
                <a:tab pos="1660525" algn="l"/>
                <a:tab pos="19510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n (B) =  24</a:t>
            </a:r>
          </a:p>
        </p:txBody>
      </p:sp>
      <p:sp>
        <p:nvSpPr>
          <p:cNvPr id="16" name="Round Diagonal Corner Rectangle 15"/>
          <p:cNvSpPr/>
          <p:nvPr/>
        </p:nvSpPr>
        <p:spPr>
          <a:xfrm>
            <a:off x="4296668" y="3315276"/>
            <a:ext cx="2880320" cy="956642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Numbers between 3 and 8 both inclusive means </a:t>
            </a:r>
          </a:p>
        </p:txBody>
      </p:sp>
      <p:sp>
        <p:nvSpPr>
          <p:cNvPr id="17" name="Round Diagonal Corner Rectangle 16"/>
          <p:cNvSpPr/>
          <p:nvPr/>
        </p:nvSpPr>
        <p:spPr>
          <a:xfrm>
            <a:off x="4570754" y="3482429"/>
            <a:ext cx="2332148" cy="622337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3, 4, 5, 6, 7, 8</a:t>
            </a:r>
          </a:p>
        </p:txBody>
      </p:sp>
      <p:sp>
        <p:nvSpPr>
          <p:cNvPr id="18" name="Round Diagonal Corner Rectangle 17"/>
          <p:cNvSpPr/>
          <p:nvPr/>
        </p:nvSpPr>
        <p:spPr>
          <a:xfrm>
            <a:off x="4570754" y="3547505"/>
            <a:ext cx="2587149" cy="492185"/>
          </a:xfrm>
          <a:prstGeom prst="round2DiagRect">
            <a:avLst>
              <a:gd name="adj1" fmla="val 32472"/>
              <a:gd name="adj2" fmla="val 1935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Probability of event B is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2618" y="3626098"/>
            <a:ext cx="2374078" cy="566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 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P (B) =</a:t>
            </a:r>
            <a:endParaRPr lang="en-US" sz="1600" b="1" dirty="0">
              <a:solidFill>
                <a:prstClr val="black"/>
              </a:solidFill>
              <a:latin typeface="Symbol" pitchFamily="18" charset="2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852202" y="3916460"/>
            <a:ext cx="4217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746275" y="3606247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𝟐𝟒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275" y="3606247"/>
                <a:ext cx="615400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746275" y="3877665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52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275" y="3877665"/>
                <a:ext cx="615400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2567223" y="3916460"/>
            <a:ext cx="4217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461296" y="3606247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296" y="3606247"/>
                <a:ext cx="615400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461296" y="3877665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13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296" y="3877665"/>
                <a:ext cx="615400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1" t="-1980" r="-5701" b="-1791"/>
          <a:stretch/>
        </p:blipFill>
        <p:spPr>
          <a:xfrm>
            <a:off x="5076056" y="2562225"/>
            <a:ext cx="3788254" cy="230425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673656" y="2602933"/>
            <a:ext cx="1618879" cy="2217925"/>
          </a:xfrm>
          <a:prstGeom prst="rect">
            <a:avLst/>
          </a:prstGeom>
          <a:solidFill>
            <a:srgbClr val="FF0000">
              <a:alpha val="59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671324" y="353117"/>
            <a:ext cx="2736304" cy="2156157"/>
            <a:chOff x="5466952" y="3557732"/>
            <a:chExt cx="3472092" cy="3026725"/>
          </a:xfrm>
        </p:grpSpPr>
        <p:sp>
          <p:nvSpPr>
            <p:cNvPr id="33" name="Rounded Rectangular Callout 32"/>
            <p:cNvSpPr/>
            <p:nvPr/>
          </p:nvSpPr>
          <p:spPr>
            <a:xfrm>
              <a:off x="5466952" y="3557732"/>
              <a:ext cx="3472092" cy="3026725"/>
            </a:xfrm>
            <a:prstGeom prst="wedgeRoundRectCallout">
              <a:avLst>
                <a:gd name="adj1" fmla="val -27242"/>
                <a:gd name="adj2" fmla="val 60718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47" r="37968" b="-1329"/>
            <a:stretch/>
          </p:blipFill>
          <p:spPr>
            <a:xfrm>
              <a:off x="5691311" y="3697353"/>
              <a:ext cx="3104365" cy="277434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097092" y="3728313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092" y="3728313"/>
                <a:ext cx="615400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43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" grpId="0" build="p"/>
      <p:bldP spid="8" grpId="0" build="p"/>
      <p:bldP spid="9" grpId="0" build="p"/>
      <p:bldP spid="10" grpId="0" build="p"/>
      <p:bldP spid="19" grpId="0" animBg="1"/>
      <p:bldP spid="21" grpId="0"/>
      <p:bldP spid="22" grpId="0"/>
      <p:bldP spid="24" grpId="0"/>
      <p:bldP spid="25" grpId="0"/>
      <p:bldP spid="31" grpId="0" animBg="1"/>
      <p:bldP spid="31" grpId="1" animBg="1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26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159732" y="-956642"/>
            <a:ext cx="482453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</a:rPr>
              <a:t>ADDITIONAL EXERCISE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0"/>
            <a:ext cx="9143999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0709" y="2090292"/>
            <a:ext cx="4817395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15. PROBABILITY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1562" y="3950208"/>
            <a:ext cx="9143999" cy="1193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2727960"/>
            <a:ext cx="48245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b="1" dirty="0">
                <a:solidFill>
                  <a:srgbClr val="FF6600"/>
                </a:solidFill>
                <a:latin typeface="Bookman Old Style" pitchFamily="18" charset="0"/>
              </a:rPr>
              <a:t>Finding the probability </a:t>
            </a:r>
            <a:r>
              <a:rPr lang="en-US" alt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sum  based on playing cards.</a:t>
            </a:r>
            <a:endParaRPr lang="en-US" altLang="en-US" sz="2000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73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ounded Rectangle 173"/>
          <p:cNvSpPr/>
          <p:nvPr/>
        </p:nvSpPr>
        <p:spPr>
          <a:xfrm>
            <a:off x="6156213" y="1345589"/>
            <a:ext cx="1819558" cy="19964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4985830" y="1581764"/>
            <a:ext cx="2273706" cy="19964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1053133" y="3334530"/>
            <a:ext cx="1640073" cy="19964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862186" y="1724483"/>
            <a:ext cx="997176" cy="19964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442865" y="854025"/>
            <a:ext cx="7087941" cy="25891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2934866" y="651561"/>
            <a:ext cx="2933278" cy="22603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808534" y="634644"/>
            <a:ext cx="2126934" cy="22603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199796" y="2621677"/>
            <a:ext cx="1734221" cy="440826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4384" y="359956"/>
            <a:ext cx="862991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500" b="1" dirty="0" smtClean="0">
                <a:solidFill>
                  <a:srgbClr val="0000FF"/>
                </a:solidFill>
                <a:latin typeface="Bookman Old Style"/>
              </a:rPr>
              <a:t>Q.]   If a card is drawn from a pack of 52 cards. Find the Probability of getting : </a:t>
            </a:r>
          </a:p>
          <a:p>
            <a:pPr marL="400050" indent="-400050">
              <a:buFontTx/>
              <a:buAutoNum type="romanLcParenBoth"/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500" b="1" dirty="0" smtClean="0">
                <a:solidFill>
                  <a:srgbClr val="0000FF"/>
                </a:solidFill>
                <a:latin typeface="Bookman Old Style"/>
              </a:rPr>
              <a:t>Event A : black card (ii) Event B : not a black card </a:t>
            </a:r>
          </a:p>
          <a:p>
            <a:pPr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500" b="1" dirty="0" smtClean="0">
                <a:solidFill>
                  <a:srgbClr val="0000FF"/>
                </a:solidFill>
                <a:latin typeface="Bookman Old Style"/>
              </a:rPr>
              <a:t>(iii) Event C : a card bearing number between 2 to 5 including 2 and 5.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8183" y="1077628"/>
            <a:ext cx="8437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Sol.		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99592" y="1072282"/>
            <a:ext cx="3521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There are 52 cards in a pack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6978" y="1253404"/>
            <a:ext cx="3739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Symbol"/>
              </a:rPr>
              <a:t>\         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Total no. of cards  =  52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51502" y="1448450"/>
            <a:ext cx="377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AutoNum type="romanLcParenBoth"/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/>
              </a:rPr>
              <a:t>A be event that the card drawn a</a:t>
            </a:r>
          </a:p>
          <a:p>
            <a:pPr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400" b="1" dirty="0">
                <a:solidFill>
                  <a:srgbClr val="FF0000"/>
                </a:solidFill>
                <a:latin typeface="Bookman Old Style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Bookman Old Style"/>
              </a:rPr>
              <a:t>     black card</a:t>
            </a:r>
            <a:endParaRPr lang="en-US" sz="1400" b="1" dirty="0" smtClean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83568" y="1854785"/>
            <a:ext cx="323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Total no. of black cards = 26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04776" y="2189890"/>
            <a:ext cx="9627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P(A)</a:t>
            </a:r>
            <a:r>
              <a:rPr lang="en-US" sz="1400" b="1" dirty="0">
                <a:solidFill>
                  <a:prstClr val="black"/>
                </a:solidFill>
                <a:latin typeface="Bookman Old Style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96778" y="2665150"/>
            <a:ext cx="14783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Symbol"/>
              </a:rPr>
              <a:t>\           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P(A) =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2648" y="3063394"/>
            <a:ext cx="5978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Tx/>
              <a:buAutoNum type="romanLcParenBoth" startAt="2"/>
              <a:tabLst>
                <a:tab pos="404813" algn="l"/>
                <a:tab pos="1036638" algn="l"/>
                <a:tab pos="1722438" algn="l"/>
                <a:tab pos="2057400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/>
              </a:rPr>
              <a:t>B be the event that the card drawn </a:t>
            </a:r>
          </a:p>
          <a:p>
            <a:pPr>
              <a:tabLst>
                <a:tab pos="404813" algn="l"/>
                <a:tab pos="1036638" algn="l"/>
                <a:tab pos="1722438" algn="l"/>
                <a:tab pos="2057400" algn="l"/>
              </a:tabLst>
            </a:pPr>
            <a:r>
              <a:rPr lang="en-US" sz="1400" b="1" dirty="0">
                <a:solidFill>
                  <a:srgbClr val="FF0000"/>
                </a:solidFill>
                <a:latin typeface="Bookman Old Style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Bookman Old Style"/>
              </a:rPr>
              <a:t>     is not a black card</a:t>
            </a:r>
            <a:endParaRPr lang="en-US" sz="1400" b="1" dirty="0" smtClean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8426" y="3474353"/>
            <a:ext cx="298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Total no. of red cards = 26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5576" y="3804974"/>
            <a:ext cx="8397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P(B) =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41977" y="4290084"/>
            <a:ext cx="1631674" cy="465512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3325" y="4337202"/>
            <a:ext cx="14944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Symbol"/>
              </a:rPr>
              <a:t>\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	P(B) =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499992" y="1398177"/>
            <a:ext cx="0" cy="33445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523232" y="1076079"/>
            <a:ext cx="34858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spcBef>
                <a:spcPts val="600"/>
              </a:spcBef>
              <a:buFontTx/>
              <a:buAutoNum type="romanLcParenBoth" startAt="3"/>
              <a:tabLst>
                <a:tab pos="169863" algn="l"/>
                <a:tab pos="404813" algn="l"/>
                <a:tab pos="1722438" algn="l"/>
                <a:tab pos="2057400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/>
              </a:rPr>
              <a:t>C be the event that card 	drawn bears number between 2                   and 5 including 2 and 5</a:t>
            </a:r>
            <a:endParaRPr lang="en-US" sz="1400" b="1" dirty="0" smtClean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91051" y="1687364"/>
            <a:ext cx="37841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No. of cards between 2 and 5 including 2 and 5 is 4.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95240" y="2203612"/>
            <a:ext cx="32933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There are 4 types of cards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56352" y="2511934"/>
            <a:ext cx="20890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\       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4 × 4  =  16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952419" y="2876336"/>
            <a:ext cx="9976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P(C) =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522608" y="3428222"/>
            <a:ext cx="19504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\</a:t>
            </a:r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  P(C)  =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901915" y="3888556"/>
            <a:ext cx="1337322" cy="533307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12184" y="3979674"/>
            <a:ext cx="12849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tabLst>
                <a:tab pos="625475" algn="l"/>
                <a:tab pos="1036638" algn="l"/>
                <a:tab pos="1722438" algn="l"/>
                <a:tab pos="205740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\   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P(C)  =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5063084" y="1016230"/>
            <a:ext cx="2858442" cy="40676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Probability of event A is 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5398413" y="637423"/>
            <a:ext cx="2695404" cy="67204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Not a black card means only Red cards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5063084" y="1016230"/>
            <a:ext cx="2858442" cy="40676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Probability of event B is 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3039304" y="823875"/>
            <a:ext cx="2359109" cy="73925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Numbers between 2 &amp; 5 including 2 &amp; 5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385966" y="1275606"/>
            <a:ext cx="2858442" cy="432048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Probability of event C is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1371898" y="2067694"/>
            <a:ext cx="2380780" cy="579258"/>
            <a:chOff x="6676330" y="3252505"/>
            <a:chExt cx="2380780" cy="579258"/>
          </a:xfrm>
        </p:grpSpPr>
        <p:sp>
          <p:nvSpPr>
            <p:cNvPr id="79" name="TextBox 78"/>
            <p:cNvSpPr txBox="1"/>
            <p:nvPr/>
          </p:nvSpPr>
          <p:spPr>
            <a:xfrm>
              <a:off x="6676330" y="3252505"/>
              <a:ext cx="2380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Total no. of black cards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899766" y="3523986"/>
              <a:ext cx="18245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Total 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no. of cards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6832471" y="3545018"/>
              <a:ext cx="2005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1907704" y="2561465"/>
            <a:ext cx="859338" cy="567828"/>
            <a:chOff x="6739090" y="3252505"/>
            <a:chExt cx="859338" cy="567828"/>
          </a:xfrm>
        </p:grpSpPr>
        <p:sp>
          <p:nvSpPr>
            <p:cNvPr id="86" name="TextBox 85"/>
            <p:cNvSpPr txBox="1"/>
            <p:nvPr/>
          </p:nvSpPr>
          <p:spPr>
            <a:xfrm>
              <a:off x="6739328" y="3252505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26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39090" y="3498586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52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6839127" y="3532318"/>
              <a:ext cx="21571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7071338" y="3391129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=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295140" y="3266475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294400" y="3512556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7337287" y="3546288"/>
              <a:ext cx="21571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1441748" y="3705826"/>
            <a:ext cx="2188420" cy="572908"/>
            <a:chOff x="6796980" y="3252505"/>
            <a:chExt cx="2188420" cy="572908"/>
          </a:xfrm>
        </p:grpSpPr>
        <p:sp>
          <p:nvSpPr>
            <p:cNvPr id="95" name="TextBox 94"/>
            <p:cNvSpPr txBox="1"/>
            <p:nvPr/>
          </p:nvSpPr>
          <p:spPr>
            <a:xfrm>
              <a:off x="6796980" y="3252505"/>
              <a:ext cx="2188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Total no. of 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red </a:t>
              </a:r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cards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935940" y="3517636"/>
              <a:ext cx="18245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Total no. of cards</a:t>
              </a: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6952498" y="3545018"/>
              <a:ext cx="19099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763688" y="4235554"/>
            <a:ext cx="859338" cy="567828"/>
            <a:chOff x="6739090" y="3252505"/>
            <a:chExt cx="859338" cy="567828"/>
          </a:xfrm>
        </p:grpSpPr>
        <p:sp>
          <p:nvSpPr>
            <p:cNvPr id="99" name="TextBox 98"/>
            <p:cNvSpPr txBox="1"/>
            <p:nvPr/>
          </p:nvSpPr>
          <p:spPr>
            <a:xfrm>
              <a:off x="6739328" y="3252505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26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739090" y="3498586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52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6839127" y="3532318"/>
              <a:ext cx="21571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7071338" y="3391129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=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295140" y="3266475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294400" y="3512556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7337287" y="3546288"/>
              <a:ext cx="21571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5654945" y="2775582"/>
            <a:ext cx="3106941" cy="584635"/>
            <a:chOff x="6711636" y="3252505"/>
            <a:chExt cx="3106941" cy="584635"/>
          </a:xfrm>
        </p:grpSpPr>
        <p:sp>
          <p:nvSpPr>
            <p:cNvPr id="107" name="TextBox 106"/>
            <p:cNvSpPr txBox="1"/>
            <p:nvPr/>
          </p:nvSpPr>
          <p:spPr>
            <a:xfrm>
              <a:off x="6711636" y="3252505"/>
              <a:ext cx="31069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Total no. of 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favorable </a:t>
              </a:r>
              <a:r>
                <a: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cards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093698" y="3498586"/>
              <a:ext cx="20633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Total no. of cards</a:t>
              </a: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6855447" y="3545018"/>
              <a:ext cx="28369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5735176" y="3361990"/>
            <a:ext cx="422650" cy="503488"/>
            <a:chOff x="6796240" y="3300125"/>
            <a:chExt cx="422650" cy="503488"/>
          </a:xfrm>
        </p:grpSpPr>
        <p:sp>
          <p:nvSpPr>
            <p:cNvPr id="111" name="TextBox 110"/>
            <p:cNvSpPr txBox="1"/>
            <p:nvPr/>
          </p:nvSpPr>
          <p:spPr>
            <a:xfrm>
              <a:off x="6796980" y="3300125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16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796240" y="3495836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52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6858177" y="3545018"/>
              <a:ext cx="28467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717778" y="3904561"/>
            <a:ext cx="421910" cy="514973"/>
            <a:chOff x="6777190" y="3297744"/>
            <a:chExt cx="421910" cy="514973"/>
          </a:xfrm>
        </p:grpSpPr>
        <p:sp>
          <p:nvSpPr>
            <p:cNvPr id="115" name="TextBox 114"/>
            <p:cNvSpPr txBox="1"/>
            <p:nvPr/>
          </p:nvSpPr>
          <p:spPr>
            <a:xfrm>
              <a:off x="6854130" y="3297744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777190" y="350494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13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6858177" y="3545018"/>
              <a:ext cx="28467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4821" y="2106689"/>
            <a:ext cx="4901275" cy="2711800"/>
            <a:chOff x="2638425" y="1201611"/>
            <a:chExt cx="6019800" cy="3548189"/>
          </a:xfrm>
          <a:effectLst/>
        </p:grpSpPr>
        <p:grpSp>
          <p:nvGrpSpPr>
            <p:cNvPr id="139" name="Group 138"/>
            <p:cNvGrpSpPr/>
            <p:nvPr/>
          </p:nvGrpSpPr>
          <p:grpSpPr>
            <a:xfrm>
              <a:off x="2638425" y="1201611"/>
              <a:ext cx="6019800" cy="3548189"/>
              <a:chOff x="2638425" y="1201611"/>
              <a:chExt cx="6019800" cy="3548189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2638425" y="1534887"/>
                <a:ext cx="6019800" cy="3214913"/>
              </a:xfrm>
              <a:prstGeom prst="roundRect">
                <a:avLst>
                  <a:gd name="adj" fmla="val 3794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848808" y="1201611"/>
                <a:ext cx="1656184" cy="3360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52 cards</a:t>
                </a:r>
                <a:endParaRPr lang="en-US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2741760" y="1639640"/>
              <a:ext cx="5832056" cy="1516335"/>
              <a:chOff x="199579" y="1408527"/>
              <a:chExt cx="6251574" cy="1495971"/>
            </a:xfrm>
          </p:grpSpPr>
          <p:pic>
            <p:nvPicPr>
              <p:cNvPr id="144" name="Picture 143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b="74427"/>
              <a:stretch/>
            </p:blipFill>
            <p:spPr>
              <a:xfrm>
                <a:off x="202754" y="1408527"/>
                <a:ext cx="6248399" cy="771445"/>
              </a:xfrm>
              <a:prstGeom prst="rect">
                <a:avLst/>
              </a:prstGeom>
            </p:spPr>
          </p:pic>
          <p:pic>
            <p:nvPicPr>
              <p:cNvPr id="145" name="Picture 144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t="50000" b="25000"/>
              <a:stretch/>
            </p:blipFill>
            <p:spPr>
              <a:xfrm>
                <a:off x="199579" y="2150337"/>
                <a:ext cx="6248399" cy="754161"/>
              </a:xfrm>
              <a:prstGeom prst="rect">
                <a:avLst/>
              </a:prstGeom>
            </p:spPr>
          </p:pic>
        </p:grpSp>
        <p:grpSp>
          <p:nvGrpSpPr>
            <p:cNvPr id="141" name="Group 140"/>
            <p:cNvGrpSpPr/>
            <p:nvPr/>
          </p:nvGrpSpPr>
          <p:grpSpPr>
            <a:xfrm>
              <a:off x="2738988" y="3163297"/>
              <a:ext cx="5836432" cy="1512168"/>
              <a:chOff x="204970" y="3373297"/>
              <a:chExt cx="6251368" cy="1527850"/>
            </a:xfrm>
          </p:grpSpPr>
          <p:pic>
            <p:nvPicPr>
              <p:cNvPr id="142" name="Picture 141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t="24883" b="50000"/>
              <a:stretch/>
            </p:blipFill>
            <p:spPr>
              <a:xfrm>
                <a:off x="207939" y="3373297"/>
                <a:ext cx="6248399" cy="757703"/>
              </a:xfrm>
              <a:prstGeom prst="rect">
                <a:avLst/>
              </a:prstGeom>
            </p:spPr>
          </p:pic>
          <p:pic>
            <p:nvPicPr>
              <p:cNvPr id="143" name="Picture 142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t="74364"/>
              <a:stretch/>
            </p:blipFill>
            <p:spPr>
              <a:xfrm>
                <a:off x="204970" y="4127792"/>
                <a:ext cx="6248399" cy="773355"/>
              </a:xfrm>
              <a:prstGeom prst="rect">
                <a:avLst/>
              </a:prstGeom>
            </p:spPr>
          </p:pic>
        </p:grpSp>
      </p:grpSp>
      <p:grpSp>
        <p:nvGrpSpPr>
          <p:cNvPr id="123" name="Group 122"/>
          <p:cNvGrpSpPr/>
          <p:nvPr/>
        </p:nvGrpSpPr>
        <p:grpSpPr>
          <a:xfrm>
            <a:off x="558086" y="2099777"/>
            <a:ext cx="4901275" cy="2711800"/>
            <a:chOff x="2638425" y="1201611"/>
            <a:chExt cx="6019800" cy="3548189"/>
          </a:xfrm>
          <a:effectLst/>
        </p:grpSpPr>
        <p:grpSp>
          <p:nvGrpSpPr>
            <p:cNvPr id="125" name="Group 124"/>
            <p:cNvGrpSpPr/>
            <p:nvPr/>
          </p:nvGrpSpPr>
          <p:grpSpPr>
            <a:xfrm>
              <a:off x="2638425" y="1201611"/>
              <a:ext cx="6019800" cy="3548189"/>
              <a:chOff x="2638425" y="1201611"/>
              <a:chExt cx="6019800" cy="3548189"/>
            </a:xfrm>
          </p:grpSpPr>
          <p:sp>
            <p:nvSpPr>
              <p:cNvPr id="134" name="Rounded Rectangle 133"/>
              <p:cNvSpPr/>
              <p:nvPr/>
            </p:nvSpPr>
            <p:spPr>
              <a:xfrm>
                <a:off x="2638425" y="1534887"/>
                <a:ext cx="6019800" cy="3214913"/>
              </a:xfrm>
              <a:prstGeom prst="roundRect">
                <a:avLst>
                  <a:gd name="adj" fmla="val 3794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4848808" y="1201611"/>
                <a:ext cx="1656184" cy="3360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52 cards</a:t>
                </a:r>
                <a:endParaRPr lang="en-US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2741760" y="1639640"/>
              <a:ext cx="5832056" cy="1516335"/>
              <a:chOff x="199579" y="1408527"/>
              <a:chExt cx="6251574" cy="1495971"/>
            </a:xfrm>
          </p:grpSpPr>
          <p:pic>
            <p:nvPicPr>
              <p:cNvPr id="132" name="Picture 131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b="74427"/>
              <a:stretch/>
            </p:blipFill>
            <p:spPr>
              <a:xfrm>
                <a:off x="202754" y="1408527"/>
                <a:ext cx="6248399" cy="771445"/>
              </a:xfrm>
              <a:prstGeom prst="rect">
                <a:avLst/>
              </a:prstGeom>
            </p:spPr>
          </p:pic>
          <p:pic>
            <p:nvPicPr>
              <p:cNvPr id="133" name="Picture 132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t="50000" b="25000"/>
              <a:stretch/>
            </p:blipFill>
            <p:spPr>
              <a:xfrm>
                <a:off x="199579" y="2150337"/>
                <a:ext cx="6248399" cy="754161"/>
              </a:xfrm>
              <a:prstGeom prst="rect">
                <a:avLst/>
              </a:prstGeom>
            </p:spPr>
          </p:pic>
        </p:grpSp>
        <p:grpSp>
          <p:nvGrpSpPr>
            <p:cNvPr id="127" name="Group 126"/>
            <p:cNvGrpSpPr/>
            <p:nvPr/>
          </p:nvGrpSpPr>
          <p:grpSpPr>
            <a:xfrm>
              <a:off x="2738988" y="3163297"/>
              <a:ext cx="5836432" cy="1512168"/>
              <a:chOff x="204970" y="3373297"/>
              <a:chExt cx="6251368" cy="1527850"/>
            </a:xfrm>
          </p:grpSpPr>
          <p:pic>
            <p:nvPicPr>
              <p:cNvPr id="128" name="Picture 127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t="24883" b="50000"/>
              <a:stretch/>
            </p:blipFill>
            <p:spPr>
              <a:xfrm>
                <a:off x="207939" y="3373297"/>
                <a:ext cx="6248399" cy="757703"/>
              </a:xfrm>
              <a:prstGeom prst="rect">
                <a:avLst/>
              </a:prstGeom>
            </p:spPr>
          </p:pic>
          <p:pic>
            <p:nvPicPr>
              <p:cNvPr id="129" name="Picture 128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t="74364"/>
              <a:stretch/>
            </p:blipFill>
            <p:spPr>
              <a:xfrm>
                <a:off x="204970" y="4127792"/>
                <a:ext cx="6248399" cy="773355"/>
              </a:xfrm>
              <a:prstGeom prst="rect">
                <a:avLst/>
              </a:prstGeom>
            </p:spPr>
          </p:pic>
        </p:grpSp>
      </p:grpSp>
      <p:grpSp>
        <p:nvGrpSpPr>
          <p:cNvPr id="2" name="Group 1"/>
          <p:cNvGrpSpPr/>
          <p:nvPr/>
        </p:nvGrpSpPr>
        <p:grpSpPr>
          <a:xfrm>
            <a:off x="634601" y="2434553"/>
            <a:ext cx="4748415" cy="1158900"/>
            <a:chOff x="794621" y="2586953"/>
            <a:chExt cx="4748415" cy="1158900"/>
          </a:xfrm>
        </p:grpSpPr>
        <p:pic>
          <p:nvPicPr>
            <p:cNvPr id="136" name="Picture 135" descr="windows-playing-cards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b="74427"/>
            <a:stretch/>
          </p:blipFill>
          <p:spPr>
            <a:xfrm>
              <a:off x="797033" y="2586953"/>
              <a:ext cx="4746003" cy="597624"/>
            </a:xfrm>
            <a:prstGeom prst="rect">
              <a:avLst/>
            </a:prstGeom>
          </p:spPr>
        </p:pic>
        <p:pic>
          <p:nvPicPr>
            <p:cNvPr id="137" name="Picture 136" descr="windows-playing-cards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50000" b="25000"/>
            <a:stretch/>
          </p:blipFill>
          <p:spPr>
            <a:xfrm>
              <a:off x="794621" y="3161619"/>
              <a:ext cx="4746003" cy="584234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55952" y="2362435"/>
            <a:ext cx="5396168" cy="1513175"/>
            <a:chOff x="1276676" y="-1054510"/>
            <a:chExt cx="4619324" cy="1358267"/>
          </a:xfrm>
        </p:grpSpPr>
        <p:sp>
          <p:nvSpPr>
            <p:cNvPr id="130" name="Rounded Rectangle 129"/>
            <p:cNvSpPr/>
            <p:nvPr/>
          </p:nvSpPr>
          <p:spPr>
            <a:xfrm>
              <a:off x="1276676" y="-1054510"/>
              <a:ext cx="4619324" cy="1358267"/>
            </a:xfrm>
            <a:prstGeom prst="roundRect">
              <a:avLst>
                <a:gd name="adj" fmla="val 3794"/>
              </a:avLst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345785" y="-950379"/>
              <a:ext cx="4476482" cy="1163885"/>
              <a:chOff x="199579" y="1408527"/>
              <a:chExt cx="6251574" cy="1495971"/>
            </a:xfrm>
          </p:grpSpPr>
          <p:pic>
            <p:nvPicPr>
              <p:cNvPr id="62" name="Picture 61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b="74427"/>
              <a:stretch/>
            </p:blipFill>
            <p:spPr>
              <a:xfrm>
                <a:off x="202754" y="1408527"/>
                <a:ext cx="6248399" cy="77144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/>
            </p:spPr>
          </p:pic>
          <p:pic>
            <p:nvPicPr>
              <p:cNvPr id="63" name="Picture 62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t="50000" b="25000"/>
              <a:stretch/>
            </p:blipFill>
            <p:spPr>
              <a:xfrm>
                <a:off x="199579" y="2150337"/>
                <a:ext cx="6248399" cy="754161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/>
            </p:spPr>
          </p:pic>
        </p:grpSp>
      </p:grpSp>
      <p:grpSp>
        <p:nvGrpSpPr>
          <p:cNvPr id="149" name="Group 148"/>
          <p:cNvGrpSpPr/>
          <p:nvPr/>
        </p:nvGrpSpPr>
        <p:grpSpPr>
          <a:xfrm>
            <a:off x="3781234" y="718733"/>
            <a:ext cx="4452008" cy="2463227"/>
            <a:chOff x="2638425" y="1201611"/>
            <a:chExt cx="6019800" cy="3548189"/>
          </a:xfrm>
          <a:effectLst/>
        </p:grpSpPr>
        <p:grpSp>
          <p:nvGrpSpPr>
            <p:cNvPr id="150" name="Group 149"/>
            <p:cNvGrpSpPr/>
            <p:nvPr/>
          </p:nvGrpSpPr>
          <p:grpSpPr>
            <a:xfrm>
              <a:off x="2638425" y="1201611"/>
              <a:ext cx="6019800" cy="3548189"/>
              <a:chOff x="2638425" y="1201611"/>
              <a:chExt cx="6019800" cy="3548189"/>
            </a:xfrm>
          </p:grpSpPr>
          <p:sp>
            <p:nvSpPr>
              <p:cNvPr id="157" name="Rounded Rectangle 156"/>
              <p:cNvSpPr/>
              <p:nvPr/>
            </p:nvSpPr>
            <p:spPr>
              <a:xfrm>
                <a:off x="2638425" y="1534887"/>
                <a:ext cx="6019800" cy="3214913"/>
              </a:xfrm>
              <a:prstGeom prst="roundRect">
                <a:avLst>
                  <a:gd name="adj" fmla="val 3794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848808" y="1201611"/>
                <a:ext cx="1656184" cy="3360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52 cards</a:t>
                </a:r>
                <a:endParaRPr lang="en-US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2741760" y="1639640"/>
              <a:ext cx="5832056" cy="1516335"/>
              <a:chOff x="199579" y="1408527"/>
              <a:chExt cx="6251574" cy="1495971"/>
            </a:xfrm>
          </p:grpSpPr>
          <p:pic>
            <p:nvPicPr>
              <p:cNvPr id="155" name="Picture 154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b="74427"/>
              <a:stretch/>
            </p:blipFill>
            <p:spPr>
              <a:xfrm>
                <a:off x="202754" y="1408527"/>
                <a:ext cx="6248399" cy="771445"/>
              </a:xfrm>
              <a:prstGeom prst="rect">
                <a:avLst/>
              </a:prstGeom>
            </p:spPr>
          </p:pic>
          <p:pic>
            <p:nvPicPr>
              <p:cNvPr id="156" name="Picture 155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t="50000" b="25000"/>
              <a:stretch/>
            </p:blipFill>
            <p:spPr>
              <a:xfrm>
                <a:off x="199579" y="2150337"/>
                <a:ext cx="6248399" cy="754161"/>
              </a:xfrm>
              <a:prstGeom prst="rect">
                <a:avLst/>
              </a:prstGeom>
            </p:spPr>
          </p:pic>
        </p:grpSp>
        <p:grpSp>
          <p:nvGrpSpPr>
            <p:cNvPr id="152" name="Group 151"/>
            <p:cNvGrpSpPr/>
            <p:nvPr/>
          </p:nvGrpSpPr>
          <p:grpSpPr>
            <a:xfrm>
              <a:off x="2738988" y="3163297"/>
              <a:ext cx="5836432" cy="1512168"/>
              <a:chOff x="204970" y="3373297"/>
              <a:chExt cx="6251368" cy="1527850"/>
            </a:xfrm>
          </p:grpSpPr>
          <p:pic>
            <p:nvPicPr>
              <p:cNvPr id="153" name="Picture 152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t="24883" b="50000"/>
              <a:stretch/>
            </p:blipFill>
            <p:spPr>
              <a:xfrm>
                <a:off x="207939" y="3373297"/>
                <a:ext cx="6248399" cy="757703"/>
              </a:xfrm>
              <a:prstGeom prst="rect">
                <a:avLst/>
              </a:prstGeom>
            </p:spPr>
          </p:pic>
          <p:pic>
            <p:nvPicPr>
              <p:cNvPr id="154" name="Picture 153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t="74364"/>
              <a:stretch/>
            </p:blipFill>
            <p:spPr>
              <a:xfrm>
                <a:off x="204970" y="4127792"/>
                <a:ext cx="6248399" cy="773355"/>
              </a:xfrm>
              <a:prstGeom prst="rect">
                <a:avLst/>
              </a:prstGeom>
            </p:spPr>
          </p:pic>
        </p:grpSp>
      </p:grpSp>
      <p:grpSp>
        <p:nvGrpSpPr>
          <p:cNvPr id="4" name="Group 3"/>
          <p:cNvGrpSpPr/>
          <p:nvPr/>
        </p:nvGrpSpPr>
        <p:grpSpPr>
          <a:xfrm>
            <a:off x="3851123" y="2089041"/>
            <a:ext cx="4316396" cy="1049779"/>
            <a:chOff x="3751942" y="4771887"/>
            <a:chExt cx="4316396" cy="1049779"/>
          </a:xfrm>
        </p:grpSpPr>
        <p:pic>
          <p:nvPicPr>
            <p:cNvPr id="160" name="Picture 159" descr="windows-playing-cards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24883" b="50000"/>
            <a:stretch/>
          </p:blipFill>
          <p:spPr>
            <a:xfrm>
              <a:off x="3753992" y="4771887"/>
              <a:ext cx="4314346" cy="520614"/>
            </a:xfrm>
            <a:prstGeom prst="rect">
              <a:avLst/>
            </a:prstGeom>
          </p:spPr>
        </p:pic>
        <p:pic>
          <p:nvPicPr>
            <p:cNvPr id="161" name="Picture 160" descr="windows-playing-cards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74364"/>
            <a:stretch/>
          </p:blipFill>
          <p:spPr>
            <a:xfrm>
              <a:off x="3751942" y="5290297"/>
              <a:ext cx="4314346" cy="53136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3470672" y="1779662"/>
            <a:ext cx="5009701" cy="1325290"/>
            <a:chOff x="-2174866" y="-1241501"/>
            <a:chExt cx="5455414" cy="1443200"/>
          </a:xfrm>
        </p:grpSpPr>
        <p:sp>
          <p:nvSpPr>
            <p:cNvPr id="124" name="Rounded Rectangle 123"/>
            <p:cNvSpPr/>
            <p:nvPr/>
          </p:nvSpPr>
          <p:spPr>
            <a:xfrm>
              <a:off x="-2174866" y="-1241501"/>
              <a:ext cx="5455414" cy="1443200"/>
            </a:xfrm>
            <a:prstGeom prst="roundRect">
              <a:avLst>
                <a:gd name="adj" fmla="val 3794"/>
              </a:avLst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-2120919" y="-1129218"/>
              <a:ext cx="5289492" cy="1240390"/>
              <a:chOff x="204970" y="3373298"/>
              <a:chExt cx="6251368" cy="1527849"/>
            </a:xfrm>
          </p:grpSpPr>
          <p:pic>
            <p:nvPicPr>
              <p:cNvPr id="71" name="Picture 70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t="24883" b="50000"/>
              <a:stretch/>
            </p:blipFill>
            <p:spPr>
              <a:xfrm>
                <a:off x="207939" y="3373298"/>
                <a:ext cx="6248399" cy="757704"/>
              </a:xfrm>
              <a:prstGeom prst="rect">
                <a:avLst/>
              </a:prstGeom>
            </p:spPr>
          </p:pic>
          <p:pic>
            <p:nvPicPr>
              <p:cNvPr id="72" name="Picture 71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t="74364"/>
              <a:stretch/>
            </p:blipFill>
            <p:spPr>
              <a:xfrm>
                <a:off x="204970" y="4127792"/>
                <a:ext cx="6248399" cy="773355"/>
              </a:xfrm>
              <a:prstGeom prst="rect">
                <a:avLst/>
              </a:prstGeom>
            </p:spPr>
          </p:pic>
        </p:grpSp>
      </p:grpSp>
      <p:grpSp>
        <p:nvGrpSpPr>
          <p:cNvPr id="164" name="Group 163"/>
          <p:cNvGrpSpPr/>
          <p:nvPr/>
        </p:nvGrpSpPr>
        <p:grpSpPr>
          <a:xfrm>
            <a:off x="539552" y="2427734"/>
            <a:ext cx="4452008" cy="2463227"/>
            <a:chOff x="2638425" y="1201611"/>
            <a:chExt cx="6019800" cy="3548189"/>
          </a:xfrm>
          <a:effectLst/>
        </p:grpSpPr>
        <p:grpSp>
          <p:nvGrpSpPr>
            <p:cNvPr id="165" name="Group 164"/>
            <p:cNvGrpSpPr/>
            <p:nvPr/>
          </p:nvGrpSpPr>
          <p:grpSpPr>
            <a:xfrm>
              <a:off x="2638425" y="1201611"/>
              <a:ext cx="6019800" cy="3548189"/>
              <a:chOff x="2638425" y="1201611"/>
              <a:chExt cx="6019800" cy="3548189"/>
            </a:xfrm>
          </p:grpSpPr>
          <p:sp>
            <p:nvSpPr>
              <p:cNvPr id="172" name="Rounded Rectangle 171"/>
              <p:cNvSpPr/>
              <p:nvPr/>
            </p:nvSpPr>
            <p:spPr>
              <a:xfrm>
                <a:off x="2638425" y="1534887"/>
                <a:ext cx="6019800" cy="3214913"/>
              </a:xfrm>
              <a:prstGeom prst="roundRect">
                <a:avLst>
                  <a:gd name="adj" fmla="val 3794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4848808" y="1201611"/>
                <a:ext cx="1656184" cy="3360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52 cards</a:t>
                </a:r>
                <a:endParaRPr lang="en-US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2741760" y="1639640"/>
              <a:ext cx="5832056" cy="1516335"/>
              <a:chOff x="199579" y="1408527"/>
              <a:chExt cx="6251574" cy="1495971"/>
            </a:xfrm>
          </p:grpSpPr>
          <p:pic>
            <p:nvPicPr>
              <p:cNvPr id="170" name="Picture 169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b="74427"/>
              <a:stretch/>
            </p:blipFill>
            <p:spPr>
              <a:xfrm>
                <a:off x="202754" y="1408527"/>
                <a:ext cx="6248399" cy="771445"/>
              </a:xfrm>
              <a:prstGeom prst="rect">
                <a:avLst/>
              </a:prstGeom>
            </p:spPr>
          </p:pic>
          <p:pic>
            <p:nvPicPr>
              <p:cNvPr id="171" name="Picture 170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t="50000" b="25000"/>
              <a:stretch/>
            </p:blipFill>
            <p:spPr>
              <a:xfrm>
                <a:off x="199579" y="2150337"/>
                <a:ext cx="6248399" cy="754161"/>
              </a:xfrm>
              <a:prstGeom prst="rect">
                <a:avLst/>
              </a:prstGeom>
            </p:spPr>
          </p:pic>
        </p:grpSp>
        <p:grpSp>
          <p:nvGrpSpPr>
            <p:cNvPr id="167" name="Group 166"/>
            <p:cNvGrpSpPr/>
            <p:nvPr/>
          </p:nvGrpSpPr>
          <p:grpSpPr>
            <a:xfrm>
              <a:off x="2738988" y="3163297"/>
              <a:ext cx="5836432" cy="1512168"/>
              <a:chOff x="204970" y="3373297"/>
              <a:chExt cx="6251368" cy="1527850"/>
            </a:xfrm>
          </p:grpSpPr>
          <p:pic>
            <p:nvPicPr>
              <p:cNvPr id="168" name="Picture 167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t="24883" b="50000"/>
              <a:stretch/>
            </p:blipFill>
            <p:spPr>
              <a:xfrm>
                <a:off x="207939" y="3373297"/>
                <a:ext cx="6248399" cy="757703"/>
              </a:xfrm>
              <a:prstGeom prst="rect">
                <a:avLst/>
              </a:prstGeom>
            </p:spPr>
          </p:pic>
          <p:pic>
            <p:nvPicPr>
              <p:cNvPr id="169" name="Picture 168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t="74364"/>
              <a:stretch/>
            </p:blipFill>
            <p:spPr>
              <a:xfrm>
                <a:off x="204970" y="4127792"/>
                <a:ext cx="6248399" cy="773355"/>
              </a:xfrm>
              <a:prstGeom prst="rect">
                <a:avLst/>
              </a:prstGeom>
            </p:spPr>
          </p:pic>
        </p:grpSp>
      </p:grpSp>
      <p:pic>
        <p:nvPicPr>
          <p:cNvPr id="176" name="Picture 175" descr="windows-playing-cards.pn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l="7825" r="61444"/>
          <a:stretch/>
        </p:blipFill>
        <p:spPr>
          <a:xfrm>
            <a:off x="956492" y="2734603"/>
            <a:ext cx="1335705" cy="210475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587147" y="1264503"/>
            <a:ext cx="2388174" cy="3182397"/>
            <a:chOff x="3402966" y="1698027"/>
            <a:chExt cx="1611729" cy="2147734"/>
          </a:xfrm>
        </p:grpSpPr>
        <p:sp>
          <p:nvSpPr>
            <p:cNvPr id="131" name="Rounded Rectangle 130"/>
            <p:cNvSpPr/>
            <p:nvPr/>
          </p:nvSpPr>
          <p:spPr>
            <a:xfrm>
              <a:off x="3402966" y="1698027"/>
              <a:ext cx="1611729" cy="2147734"/>
            </a:xfrm>
            <a:prstGeom prst="roundRect">
              <a:avLst>
                <a:gd name="adj" fmla="val 3794"/>
              </a:avLst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46" name="Picture 45" descr="windows-playing-cards.png"/>
            <p:cNvPicPr>
              <a:picLocks noChangeAspect="1"/>
            </p:cNvPicPr>
            <p:nvPr/>
          </p:nvPicPr>
          <p:blipFill rotWithShape="1">
            <a:blip r:embed="rId2" cstate="print"/>
            <a:srcRect l="7825" r="61444"/>
            <a:stretch/>
          </p:blipFill>
          <p:spPr>
            <a:xfrm>
              <a:off x="3446515" y="1763408"/>
              <a:ext cx="1540925" cy="2012716"/>
            </a:xfrm>
            <a:prstGeom prst="rect">
              <a:avLst/>
            </a:prstGeom>
          </p:spPr>
        </p:pic>
      </p:grpSp>
      <p:sp>
        <p:nvSpPr>
          <p:cNvPr id="76" name="Rounded Rectangle 75"/>
          <p:cNvSpPr/>
          <p:nvPr/>
        </p:nvSpPr>
        <p:spPr>
          <a:xfrm>
            <a:off x="3440136" y="995954"/>
            <a:ext cx="1365185" cy="31351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2, 3,4, 5</a:t>
            </a:r>
          </a:p>
        </p:txBody>
      </p:sp>
    </p:spTree>
    <p:extLst>
      <p:ext uri="{BB962C8B-B14F-4D97-AF65-F5344CB8AC3E}">
        <p14:creationId xmlns:p14="http://schemas.microsoft.com/office/powerpoint/2010/main" val="241709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6" presetClass="emph" presetSubtype="0" repeatCount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6" presetClass="emph" presetSubtype="0" repeatCount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6" presetClass="emph" presetSubtype="0" repeatCount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 tmFilter="0, 0; .2, .5; .8, .5; 1, 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0" dur="250" autoRev="1" fill="hold"/>
                                        <p:tgtEl>
                                          <p:spTgt spid="1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000"/>
                            </p:stCondLst>
                            <p:childTnLst>
                              <p:par>
                                <p:cTn id="3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4" grpId="1" animBg="1"/>
      <p:bldP spid="175" grpId="0" animBg="1"/>
      <p:bldP spid="175" grpId="1" animBg="1"/>
      <p:bldP spid="159" grpId="0" animBg="1"/>
      <p:bldP spid="159" grpId="1" animBg="1"/>
      <p:bldP spid="148" grpId="0" animBg="1"/>
      <p:bldP spid="148" grpId="1" animBg="1"/>
      <p:bldP spid="122" grpId="0" animBg="1"/>
      <p:bldP spid="122" grpId="1" animBg="1"/>
      <p:bldP spid="121" grpId="0" animBg="1"/>
      <p:bldP spid="121" grpId="1" animBg="1"/>
      <p:bldP spid="120" grpId="0" animBg="1"/>
      <p:bldP spid="120" grpId="1" animBg="1"/>
      <p:bldP spid="83" grpId="0" animBg="1"/>
      <p:bldP spid="15" grpId="0" build="p"/>
      <p:bldP spid="19" grpId="0" build="p"/>
      <p:bldP spid="26" grpId="0" build="p"/>
      <p:bldP spid="33" grpId="0" build="p"/>
      <p:bldP spid="47" grpId="0" build="p"/>
      <p:bldP spid="54" grpId="0" build="p"/>
      <p:bldP spid="75" grpId="0" build="p"/>
      <p:bldP spid="82" grpId="0" build="p"/>
      <p:bldP spid="20" grpId="0" build="p"/>
      <p:bldP spid="21" grpId="0" build="p"/>
      <p:bldP spid="24" grpId="0" build="p"/>
      <p:bldP spid="25" grpId="0" animBg="1"/>
      <p:bldP spid="29" grpId="0" build="p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ounded Rectangle 154"/>
          <p:cNvSpPr/>
          <p:nvPr/>
        </p:nvSpPr>
        <p:spPr>
          <a:xfrm>
            <a:off x="671376" y="2142065"/>
            <a:ext cx="1267904" cy="24863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742401" y="1117164"/>
            <a:ext cx="2087667" cy="24863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56690" y="844792"/>
            <a:ext cx="1152640" cy="24863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774240" y="3687302"/>
            <a:ext cx="1222767" cy="533307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48290" y="3717820"/>
            <a:ext cx="1433789" cy="48482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55352" y="302678"/>
            <a:ext cx="7416824" cy="1091924"/>
            <a:chOff x="539552" y="843558"/>
            <a:chExt cx="7416824" cy="1091924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539552" y="843558"/>
              <a:ext cx="7416824" cy="584775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>
              <a:glow rad="76200">
                <a:srgbClr val="CCAF0A">
                  <a:tint val="30000"/>
                  <a:shade val="95000"/>
                  <a:satMod val="300000"/>
                  <a:alpha val="50000"/>
                </a:srgbClr>
              </a:glow>
            </a:effectLst>
          </p:spPr>
          <p:txBody>
            <a:bodyPr wrap="square">
              <a:spAutoFit/>
            </a:bodyPr>
            <a:lstStyle/>
            <a:p>
              <a:pPr defTabSz="912813"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Q.]  A </a:t>
              </a:r>
              <a:r>
                <a:rPr lang="en-US" sz="1600" b="1" dirty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card is drawn at random from well shuffled pack of 52 cards</a:t>
              </a:r>
              <a:r>
                <a:rPr lang="en-US" sz="1600" b="1" dirty="0" smtClean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.</a:t>
              </a:r>
            </a:p>
            <a:p>
              <a:pPr defTabSz="912813"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    Find </a:t>
              </a:r>
              <a:r>
                <a:rPr lang="en-US" sz="1600" b="1" dirty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the probability that the card drawn is :</a:t>
              </a:r>
              <a:endParaRPr lang="en-US" sz="1600" b="1" kern="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268" y="1243947"/>
              <a:ext cx="1239366" cy="4178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813">
                <a:lnSpc>
                  <a:spcPct val="150000"/>
                </a:lnSpc>
              </a:pPr>
              <a:r>
                <a:rPr lang="en-US" sz="1600" b="1" dirty="0">
                  <a:solidFill>
                    <a:srgbClr val="0000FF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a </a:t>
              </a:r>
              <a:r>
                <a:rPr lang="en-US" sz="1600" b="1" dirty="0">
                  <a:solidFill>
                    <a:srgbClr val="0000FF"/>
                  </a:solidFill>
                  <a:latin typeface="Bookman Old Style" pitchFamily="18" charset="0"/>
                </a:rPr>
                <a:t>spade</a:t>
              </a:r>
              <a:endParaRPr lang="en-US" sz="1600" b="1" baseline="30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77428" y="1517611"/>
              <a:ext cx="2095500" cy="4178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813">
                <a:lnSpc>
                  <a:spcPct val="150000"/>
                </a:lnSpc>
              </a:pPr>
              <a:r>
                <a:rPr lang="en-US" sz="1600" b="1" dirty="0">
                  <a:solidFill>
                    <a:srgbClr val="0000FF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not </a:t>
              </a:r>
              <a:r>
                <a:rPr lang="en-US" sz="1600" b="1" dirty="0">
                  <a:solidFill>
                    <a:srgbClr val="0000FF"/>
                  </a:solidFill>
                  <a:latin typeface="Bookman Old Style" pitchFamily="18" charset="0"/>
                </a:rPr>
                <a:t>of diamond	</a:t>
              </a:r>
              <a:endParaRPr lang="en-US" sz="1600" b="1" baseline="30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787868" y="1243947"/>
              <a:ext cx="553566" cy="417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2813">
                <a:lnSpc>
                  <a:spcPct val="150000"/>
                </a:lnSpc>
              </a:pPr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(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Bookman Old Style" pitchFamily="18" charset="0"/>
                </a:rPr>
                <a:t>i</a:t>
              </a:r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)</a:t>
              </a:r>
              <a:endParaRPr lang="en-US" sz="1600" b="1" baseline="30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9" name="Rectangle 17"/>
            <p:cNvSpPr>
              <a:spLocks noChangeArrowheads="1"/>
            </p:cNvSpPr>
            <p:nvPr/>
          </p:nvSpPr>
          <p:spPr bwMode="auto">
            <a:xfrm>
              <a:off x="787868" y="1517611"/>
              <a:ext cx="553566" cy="417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2813">
                <a:lnSpc>
                  <a:spcPct val="150000"/>
                </a:lnSpc>
              </a:pPr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(ii)</a:t>
              </a:r>
              <a:endParaRPr lang="en-US" sz="1600" b="1" baseline="30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938052" y="1257674"/>
            <a:ext cx="360521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813">
              <a:lnSpc>
                <a:spcPct val="150000"/>
              </a:lnSpc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There are 52 cards in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 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pack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23752" y="1499683"/>
            <a:ext cx="2544664" cy="427690"/>
            <a:chOff x="635944" y="1604642"/>
            <a:chExt cx="2544664" cy="427690"/>
          </a:xfrm>
        </p:grpSpPr>
        <p:sp>
          <p:nvSpPr>
            <p:cNvPr id="11" name="Rectangle 10"/>
            <p:cNvSpPr/>
            <p:nvPr/>
          </p:nvSpPr>
          <p:spPr>
            <a:xfrm>
              <a:off x="1232661" y="1616834"/>
              <a:ext cx="421515" cy="282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813">
                <a:lnSpc>
                  <a:spcPct val="150000"/>
                </a:lnSpc>
              </a:pP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12903" y="1616834"/>
              <a:ext cx="376792" cy="282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813">
                <a:lnSpc>
                  <a:spcPct val="150000"/>
                </a:lnSpc>
              </a:pP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5944" y="1604642"/>
              <a:ext cx="2482520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813">
                <a:lnSpc>
                  <a:spcPct val="150000"/>
                </a:lnSpc>
              </a:pPr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Total no. 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of cards</a:t>
              </a: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62175" y="1616834"/>
              <a:ext cx="35815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813">
                <a:lnSpc>
                  <a:spcPct val="150000"/>
                </a:lnSpc>
              </a:pP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9151" y="1616834"/>
              <a:ext cx="53145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813">
                <a:lnSpc>
                  <a:spcPct val="150000"/>
                </a:lnSpc>
              </a:pP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52</a:t>
              </a: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91660" y="2292228"/>
            <a:ext cx="2640828" cy="415498"/>
            <a:chOff x="547396" y="2139044"/>
            <a:chExt cx="2640828" cy="415498"/>
          </a:xfrm>
        </p:grpSpPr>
        <p:sp>
          <p:nvSpPr>
            <p:cNvPr id="18" name="Rectangle 17"/>
            <p:cNvSpPr/>
            <p:nvPr/>
          </p:nvSpPr>
          <p:spPr>
            <a:xfrm>
              <a:off x="547396" y="2141224"/>
              <a:ext cx="421515" cy="282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813">
                <a:lnSpc>
                  <a:spcPct val="150000"/>
                </a:lnSpc>
              </a:pP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20549" y="2139044"/>
              <a:ext cx="2567675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813">
                <a:lnSpc>
                  <a:spcPct val="150000"/>
                </a:lnSpc>
              </a:pP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There are 13 spade cards</a:t>
              </a: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98636" y="1315487"/>
            <a:ext cx="5838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82784" y="3136011"/>
            <a:ext cx="1572502" cy="553858"/>
            <a:chOff x="1196422" y="3375726"/>
            <a:chExt cx="1572502" cy="553858"/>
          </a:xfrm>
        </p:grpSpPr>
        <p:sp>
          <p:nvSpPr>
            <p:cNvPr id="29" name="Rectangle 28"/>
            <p:cNvSpPr/>
            <p:nvPr/>
          </p:nvSpPr>
          <p:spPr>
            <a:xfrm>
              <a:off x="1517992" y="3420829"/>
              <a:ext cx="367473" cy="377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813">
                <a:lnSpc>
                  <a:spcPct val="150000"/>
                </a:lnSpc>
              </a:pP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P</a:t>
              </a: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70392" y="3420829"/>
              <a:ext cx="538911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813">
                <a:lnSpc>
                  <a:spcPct val="150000"/>
                </a:lnSpc>
              </a:pP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(A)</a:t>
              </a: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33466" y="3420829"/>
              <a:ext cx="35815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813">
                <a:lnSpc>
                  <a:spcPct val="150000"/>
                </a:lnSpc>
              </a:pP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96422" y="3414426"/>
              <a:ext cx="421515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813">
                <a:lnSpc>
                  <a:spcPct val="150000"/>
                </a:lnSpc>
              </a:pP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</a:t>
              </a: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346776" y="3375726"/>
              <a:ext cx="422148" cy="553858"/>
              <a:chOff x="6739090" y="3252505"/>
              <a:chExt cx="422148" cy="553858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6739328" y="3252505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13</a:t>
                </a:r>
                <a:endPara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739090" y="3498586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52</a:t>
                </a:r>
                <a:endPara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6839127" y="3532318"/>
                <a:ext cx="2157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827584" y="2596134"/>
            <a:ext cx="3166588" cy="579258"/>
            <a:chOff x="1632744" y="2848012"/>
            <a:chExt cx="3166588" cy="579258"/>
          </a:xfrm>
        </p:grpSpPr>
        <p:sp>
          <p:nvSpPr>
            <p:cNvPr id="25" name="Rectangle 24"/>
            <p:cNvSpPr/>
            <p:nvPr/>
          </p:nvSpPr>
          <p:spPr>
            <a:xfrm>
              <a:off x="1632744" y="2918734"/>
              <a:ext cx="367473" cy="377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813">
                <a:lnSpc>
                  <a:spcPct val="150000"/>
                </a:lnSpc>
              </a:pP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P</a:t>
              </a: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77840" y="2918734"/>
              <a:ext cx="538911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813">
                <a:lnSpc>
                  <a:spcPct val="150000"/>
                </a:lnSpc>
              </a:pP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(A)</a:t>
              </a: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31972" y="2918734"/>
              <a:ext cx="35815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813">
                <a:lnSpc>
                  <a:spcPct val="150000"/>
                </a:lnSpc>
              </a:pP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381682" y="2848012"/>
              <a:ext cx="2417650" cy="579258"/>
              <a:chOff x="6796980" y="3252505"/>
              <a:chExt cx="2417650" cy="579258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6796980" y="3252505"/>
                <a:ext cx="24176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Total no. of spade cards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912138" y="3523986"/>
                <a:ext cx="18245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Total no. </a:t>
                </a:r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of cards</a:t>
                </a:r>
                <a:endPara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6953475" y="3540255"/>
                <a:ext cx="2237616" cy="32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Rectangle 52"/>
          <p:cNvSpPr/>
          <p:nvPr/>
        </p:nvSpPr>
        <p:spPr>
          <a:xfrm>
            <a:off x="933249" y="3728916"/>
            <a:ext cx="303288" cy="377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>
              <a:lnSpc>
                <a:spcPct val="15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105527" y="3728916"/>
            <a:ext cx="42992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>
              <a:lnSpc>
                <a:spcPct val="15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(A)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453086" y="3728916"/>
            <a:ext cx="29206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>
              <a:lnSpc>
                <a:spcPct val="15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39650" y="3713237"/>
            <a:ext cx="34015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>
              <a:lnSpc>
                <a:spcPct val="15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4251188" y="1676953"/>
            <a:ext cx="553566" cy="37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lnSpc>
                <a:spcPct val="150000"/>
              </a:lnSpc>
            </a:pP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(ii)</a:t>
            </a:r>
            <a:endParaRPr lang="en-US" sz="1400" b="1" baseline="30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59808" y="1674776"/>
            <a:ext cx="4176464" cy="377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813">
              <a:lnSpc>
                <a:spcPct val="150000"/>
              </a:lnSpc>
            </a:pPr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</a:rPr>
              <a:t>Let B be event that the card drawn is 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not</a:t>
            </a:r>
            <a:endParaRPr lang="en-US" sz="1400" b="1" baseline="30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569414" y="1907841"/>
            <a:ext cx="3888351" cy="377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813">
              <a:lnSpc>
                <a:spcPct val="150000"/>
              </a:lnSpc>
            </a:pPr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</a:rPr>
              <a:t>a 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diamond</a:t>
            </a:r>
            <a:endParaRPr lang="en-US" sz="1400" b="1" baseline="30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85215" y="2174324"/>
            <a:ext cx="457552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813">
              <a:lnSpc>
                <a:spcPct val="150000"/>
              </a:lnSpc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There are 39 cards which are not a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diamond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788408" y="3756875"/>
            <a:ext cx="303288" cy="377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>
              <a:lnSpc>
                <a:spcPct val="15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925568" y="3754918"/>
            <a:ext cx="42992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>
              <a:lnSpc>
                <a:spcPct val="15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(B)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349048" y="3734015"/>
            <a:ext cx="29206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>
              <a:lnSpc>
                <a:spcPct val="15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355976" y="3758092"/>
            <a:ext cx="34015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>
              <a:lnSpc>
                <a:spcPct val="15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743524" y="3723595"/>
            <a:ext cx="305162" cy="488780"/>
            <a:chOff x="6849875" y="3302506"/>
            <a:chExt cx="305162" cy="488780"/>
          </a:xfrm>
        </p:grpSpPr>
        <p:sp>
          <p:nvSpPr>
            <p:cNvPr id="83" name="TextBox 82"/>
            <p:cNvSpPr txBox="1"/>
            <p:nvPr/>
          </p:nvSpPr>
          <p:spPr>
            <a:xfrm>
              <a:off x="6851749" y="3302506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849875" y="3483509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6903296" y="3545018"/>
              <a:ext cx="194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/>
          <p:cNvCxnSpPr/>
          <p:nvPr/>
        </p:nvCxnSpPr>
        <p:spPr>
          <a:xfrm>
            <a:off x="4282442" y="1685698"/>
            <a:ext cx="0" cy="29829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355325" y="1744689"/>
            <a:ext cx="4096471" cy="702253"/>
            <a:chOff x="367517" y="1854417"/>
            <a:chExt cx="4096471" cy="702253"/>
          </a:xfrm>
        </p:grpSpPr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367517" y="1854417"/>
              <a:ext cx="643508" cy="377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2813">
                <a:lnSpc>
                  <a:spcPct val="150000"/>
                </a:lnSpc>
              </a:pPr>
              <a:r>
                <a:rPr lang="en-US" sz="1400" b="1" dirty="0" smtClean="0">
                  <a:solidFill>
                    <a:srgbClr val="FF0000"/>
                  </a:solidFill>
                  <a:latin typeface="Bookman Old Style" pitchFamily="18" charset="0"/>
                </a:rPr>
                <a:t>(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Bookman Old Style" pitchFamily="18" charset="0"/>
                </a:rPr>
                <a:t>i</a:t>
              </a:r>
              <a:r>
                <a:rPr lang="en-US" sz="1400" b="1" dirty="0" smtClean="0">
                  <a:solidFill>
                    <a:srgbClr val="FF0000"/>
                  </a:solidFill>
                  <a:latin typeface="Bookman Old Style" pitchFamily="18" charset="0"/>
                </a:rPr>
                <a:t>)</a:t>
              </a:r>
              <a:endParaRPr lang="en-US" sz="1400" b="1" baseline="30000" dirty="0">
                <a:solidFill>
                  <a:srgbClr val="FF0000"/>
                </a:solidFill>
                <a:latin typeface="Bookman Old Style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8495" y="1862184"/>
              <a:ext cx="3835493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813">
                <a:lnSpc>
                  <a:spcPct val="150000"/>
                </a:lnSpc>
              </a:pPr>
              <a:r>
                <a:rPr lang="en-US" sz="1400" b="1" dirty="0">
                  <a:solidFill>
                    <a:srgbClr val="FF0000"/>
                  </a:solidFill>
                  <a:latin typeface="Bookman Old Style" pitchFamily="18" charset="0"/>
                </a:rPr>
                <a:t>Let A be event that the card drawn is </a:t>
              </a:r>
              <a:endParaRPr lang="en-US" sz="1400" b="1" dirty="0" smtClean="0">
                <a:solidFill>
                  <a:srgbClr val="FF0000"/>
                </a:solidFill>
                <a:latin typeface="Bookman Old Style" pitchFamily="18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51434" y="2141172"/>
              <a:ext cx="1350050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2813">
                <a:lnSpc>
                  <a:spcPct val="150000"/>
                </a:lnSpc>
              </a:pPr>
              <a:r>
                <a:rPr lang="en-US" sz="1400" b="1" dirty="0">
                  <a:solidFill>
                    <a:srgbClr val="FF0000"/>
                  </a:solidFill>
                  <a:latin typeface="Bookman Old Style" pitchFamily="18" charset="0"/>
                </a:rPr>
                <a:t>a spade card</a:t>
              </a:r>
              <a:endParaRPr lang="en-US" sz="1400" b="1" baseline="30000" dirty="0">
                <a:solidFill>
                  <a:srgbClr val="FF00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574784" y="3698827"/>
            <a:ext cx="312305" cy="503853"/>
            <a:chOff x="6837970" y="3289814"/>
            <a:chExt cx="312305" cy="503853"/>
          </a:xfrm>
        </p:grpSpPr>
        <p:sp>
          <p:nvSpPr>
            <p:cNvPr id="93" name="TextBox 92"/>
            <p:cNvSpPr txBox="1"/>
            <p:nvPr/>
          </p:nvSpPr>
          <p:spPr>
            <a:xfrm>
              <a:off x="6846987" y="3289814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837970" y="3485890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6903296" y="3545018"/>
              <a:ext cx="194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32736" y="3099046"/>
            <a:ext cx="1595362" cy="553858"/>
            <a:chOff x="1173562" y="3375726"/>
            <a:chExt cx="1595362" cy="553858"/>
          </a:xfrm>
        </p:grpSpPr>
        <p:sp>
          <p:nvSpPr>
            <p:cNvPr id="97" name="Rectangle 96"/>
            <p:cNvSpPr/>
            <p:nvPr/>
          </p:nvSpPr>
          <p:spPr>
            <a:xfrm>
              <a:off x="1517992" y="3420829"/>
              <a:ext cx="367473" cy="377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813">
                <a:lnSpc>
                  <a:spcPct val="150000"/>
                </a:lnSpc>
              </a:pP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P</a:t>
              </a: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670392" y="3420829"/>
              <a:ext cx="538911" cy="377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813">
                <a:lnSpc>
                  <a:spcPct val="150000"/>
                </a:lnSpc>
              </a:pP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(B)</a:t>
              </a: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071012" y="3420829"/>
              <a:ext cx="35815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813">
                <a:lnSpc>
                  <a:spcPct val="150000"/>
                </a:lnSpc>
              </a:pP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73562" y="3444906"/>
              <a:ext cx="421515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813">
                <a:lnSpc>
                  <a:spcPct val="150000"/>
                </a:lnSpc>
              </a:pP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</a:t>
              </a: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2346776" y="3375726"/>
              <a:ext cx="422148" cy="553858"/>
              <a:chOff x="6739090" y="3252505"/>
              <a:chExt cx="422148" cy="553858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6739328" y="3252505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39</a:t>
                </a:r>
                <a:endPara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6739090" y="3498586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52</a:t>
                </a:r>
                <a:endPara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104" name="Straight Connector 103"/>
              <p:cNvCxnSpPr/>
              <p:nvPr/>
            </p:nvCxnSpPr>
            <p:spPr>
              <a:xfrm>
                <a:off x="6839127" y="3532318"/>
                <a:ext cx="2157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Group 104"/>
          <p:cNvGrpSpPr/>
          <p:nvPr/>
        </p:nvGrpSpPr>
        <p:grpSpPr>
          <a:xfrm>
            <a:off x="4697510" y="2584163"/>
            <a:ext cx="3510637" cy="579258"/>
            <a:chOff x="1607692" y="2848012"/>
            <a:chExt cx="3510637" cy="579258"/>
          </a:xfrm>
        </p:grpSpPr>
        <p:sp>
          <p:nvSpPr>
            <p:cNvPr id="106" name="Rectangle 105"/>
            <p:cNvSpPr/>
            <p:nvPr/>
          </p:nvSpPr>
          <p:spPr>
            <a:xfrm>
              <a:off x="1607692" y="2918734"/>
              <a:ext cx="367473" cy="377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813">
                <a:lnSpc>
                  <a:spcPct val="150000"/>
                </a:lnSpc>
              </a:pP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P</a:t>
              </a: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777840" y="2918734"/>
              <a:ext cx="538911" cy="377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813">
                <a:lnSpc>
                  <a:spcPct val="150000"/>
                </a:lnSpc>
              </a:pP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(B)</a:t>
              </a: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131972" y="2918734"/>
              <a:ext cx="35815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813">
                <a:lnSpc>
                  <a:spcPct val="150000"/>
                </a:lnSpc>
              </a:pP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2381682" y="2848012"/>
              <a:ext cx="2736647" cy="579258"/>
              <a:chOff x="6796980" y="3252505"/>
              <a:chExt cx="2736647" cy="579258"/>
            </a:xfrm>
          </p:grpSpPr>
          <p:sp>
            <p:nvSpPr>
              <p:cNvPr id="110" name="TextBox 109"/>
              <p:cNvSpPr txBox="1"/>
              <p:nvPr/>
            </p:nvSpPr>
            <p:spPr>
              <a:xfrm>
                <a:off x="6796980" y="3252505"/>
                <a:ext cx="2736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Total no. of </a:t>
                </a:r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favorable </a:t>
                </a:r>
                <a:r>
                  <a: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cards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7265720" y="3523986"/>
                <a:ext cx="18245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Total no. </a:t>
                </a:r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of cards</a:t>
                </a:r>
                <a:endPara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>
                <a:off x="6913741" y="3545018"/>
                <a:ext cx="25106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Group 115"/>
          <p:cNvGrpSpPr/>
          <p:nvPr/>
        </p:nvGrpSpPr>
        <p:grpSpPr>
          <a:xfrm>
            <a:off x="525038" y="1975670"/>
            <a:ext cx="5364395" cy="2968037"/>
            <a:chOff x="2638425" y="1201611"/>
            <a:chExt cx="6019800" cy="3548189"/>
          </a:xfrm>
          <a:effectLst/>
        </p:grpSpPr>
        <p:grpSp>
          <p:nvGrpSpPr>
            <p:cNvPr id="117" name="Group 116"/>
            <p:cNvGrpSpPr/>
            <p:nvPr/>
          </p:nvGrpSpPr>
          <p:grpSpPr>
            <a:xfrm>
              <a:off x="2638425" y="1201611"/>
              <a:ext cx="6019800" cy="3548189"/>
              <a:chOff x="2638425" y="1201611"/>
              <a:chExt cx="6019800" cy="3548189"/>
            </a:xfrm>
          </p:grpSpPr>
          <p:sp>
            <p:nvSpPr>
              <p:cNvPr id="124" name="Rounded Rectangle 123"/>
              <p:cNvSpPr/>
              <p:nvPr/>
            </p:nvSpPr>
            <p:spPr>
              <a:xfrm>
                <a:off x="2638425" y="1534887"/>
                <a:ext cx="6019800" cy="3214913"/>
              </a:xfrm>
              <a:prstGeom prst="roundRect">
                <a:avLst>
                  <a:gd name="adj" fmla="val 3794"/>
                </a:avLst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4848808" y="1201611"/>
                <a:ext cx="1656184" cy="3360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52 cards</a:t>
                </a: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2741760" y="1639639"/>
              <a:ext cx="5832056" cy="1516336"/>
              <a:chOff x="199579" y="1408526"/>
              <a:chExt cx="6251574" cy="1495972"/>
            </a:xfrm>
          </p:grpSpPr>
          <p:pic>
            <p:nvPicPr>
              <p:cNvPr id="122" name="Picture 121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b="74427"/>
              <a:stretch/>
            </p:blipFill>
            <p:spPr>
              <a:xfrm>
                <a:off x="202753" y="1408526"/>
                <a:ext cx="6248400" cy="771445"/>
              </a:xfrm>
              <a:prstGeom prst="rect">
                <a:avLst/>
              </a:prstGeom>
            </p:spPr>
          </p:pic>
          <p:pic>
            <p:nvPicPr>
              <p:cNvPr id="123" name="Picture 122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t="50000" b="25000"/>
              <a:stretch/>
            </p:blipFill>
            <p:spPr>
              <a:xfrm>
                <a:off x="199579" y="2150337"/>
                <a:ext cx="6248400" cy="754161"/>
              </a:xfrm>
              <a:prstGeom prst="rect">
                <a:avLst/>
              </a:prstGeom>
            </p:spPr>
          </p:pic>
        </p:grpSp>
        <p:grpSp>
          <p:nvGrpSpPr>
            <p:cNvPr id="119" name="Group 118"/>
            <p:cNvGrpSpPr/>
            <p:nvPr/>
          </p:nvGrpSpPr>
          <p:grpSpPr>
            <a:xfrm>
              <a:off x="2738988" y="3163298"/>
              <a:ext cx="5836432" cy="1512167"/>
              <a:chOff x="204970" y="3373298"/>
              <a:chExt cx="6251368" cy="1527849"/>
            </a:xfrm>
          </p:grpSpPr>
          <p:pic>
            <p:nvPicPr>
              <p:cNvPr id="120" name="Picture 119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t="24883" b="50000"/>
              <a:stretch/>
            </p:blipFill>
            <p:spPr>
              <a:xfrm>
                <a:off x="207939" y="3373298"/>
                <a:ext cx="6248399" cy="757703"/>
              </a:xfrm>
              <a:prstGeom prst="rect">
                <a:avLst/>
              </a:prstGeom>
            </p:spPr>
          </p:pic>
          <p:pic>
            <p:nvPicPr>
              <p:cNvPr id="121" name="Picture 120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t="74364"/>
              <a:stretch/>
            </p:blipFill>
            <p:spPr>
              <a:xfrm>
                <a:off x="204970" y="4127792"/>
                <a:ext cx="6248399" cy="773355"/>
              </a:xfrm>
              <a:prstGeom prst="rect">
                <a:avLst/>
              </a:prstGeom>
            </p:spPr>
          </p:pic>
        </p:grpSp>
      </p:grpSp>
      <p:sp>
        <p:nvSpPr>
          <p:cNvPr id="141" name="Rounded Rectangle 140"/>
          <p:cNvSpPr/>
          <p:nvPr/>
        </p:nvSpPr>
        <p:spPr>
          <a:xfrm>
            <a:off x="3786862" y="1075058"/>
            <a:ext cx="2858442" cy="432048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Probability of event A is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3789694" y="1075058"/>
            <a:ext cx="2858442" cy="432048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Probability of event B is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3625730" y="1127699"/>
            <a:ext cx="3458715" cy="35706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There are 52 cards in a pack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404502" y="2734845"/>
            <a:ext cx="4411979" cy="1687589"/>
          </a:xfrm>
          <a:prstGeom prst="roundRect">
            <a:avLst>
              <a:gd name="adj" fmla="val 3794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396882" y="2737144"/>
            <a:ext cx="4422770" cy="2211070"/>
          </a:xfrm>
          <a:prstGeom prst="roundRect">
            <a:avLst>
              <a:gd name="adj" fmla="val 3794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469891" y="2789738"/>
            <a:ext cx="4295117" cy="1048268"/>
            <a:chOff x="199579" y="1408526"/>
            <a:chExt cx="6251574" cy="1495972"/>
          </a:xfrm>
        </p:grpSpPr>
        <p:pic>
          <p:nvPicPr>
            <p:cNvPr id="137" name="Picture 136" descr="windows-playing-cards.png"/>
            <p:cNvPicPr>
              <a:picLocks noChangeAspect="1"/>
            </p:cNvPicPr>
            <p:nvPr/>
          </p:nvPicPr>
          <p:blipFill rotWithShape="1">
            <a:blip r:embed="rId2" cstate="print"/>
            <a:srcRect b="74427"/>
            <a:stretch/>
          </p:blipFill>
          <p:spPr>
            <a:xfrm>
              <a:off x="202753" y="1408526"/>
              <a:ext cx="6248400" cy="771445"/>
            </a:xfrm>
            <a:prstGeom prst="rect">
              <a:avLst/>
            </a:prstGeom>
          </p:spPr>
        </p:pic>
        <p:pic>
          <p:nvPicPr>
            <p:cNvPr id="138" name="Picture 137" descr="windows-playing-cards.png"/>
            <p:cNvPicPr>
              <a:picLocks noChangeAspect="1"/>
            </p:cNvPicPr>
            <p:nvPr/>
          </p:nvPicPr>
          <p:blipFill rotWithShape="1">
            <a:blip r:embed="rId2" cstate="print"/>
            <a:srcRect t="50000" b="25000"/>
            <a:stretch/>
          </p:blipFill>
          <p:spPr>
            <a:xfrm>
              <a:off x="199579" y="2150337"/>
              <a:ext cx="6248400" cy="754161"/>
            </a:xfrm>
            <a:prstGeom prst="rect">
              <a:avLst/>
            </a:prstGeom>
          </p:spPr>
        </p:pic>
      </p:grpSp>
      <p:pic>
        <p:nvPicPr>
          <p:cNvPr id="135" name="Picture 134" descr="windows-playing-cards.png"/>
          <p:cNvPicPr>
            <a:picLocks noChangeAspect="1"/>
          </p:cNvPicPr>
          <p:nvPr/>
        </p:nvPicPr>
        <p:blipFill rotWithShape="1">
          <a:blip r:embed="rId2" cstate="print"/>
          <a:srcRect t="24883" b="50000"/>
          <a:stretch/>
        </p:blipFill>
        <p:spPr>
          <a:xfrm>
            <a:off x="470014" y="3840996"/>
            <a:ext cx="4296298" cy="518436"/>
          </a:xfrm>
          <a:prstGeom prst="rect">
            <a:avLst/>
          </a:prstGeom>
        </p:spPr>
      </p:pic>
      <p:pic>
        <p:nvPicPr>
          <p:cNvPr id="136" name="Picture 135" descr="windows-playing-cards.png"/>
          <p:cNvPicPr>
            <a:picLocks noChangeAspect="1"/>
          </p:cNvPicPr>
          <p:nvPr/>
        </p:nvPicPr>
        <p:blipFill rotWithShape="1">
          <a:blip r:embed="rId2" cstate="print"/>
          <a:srcRect t="74364"/>
          <a:stretch/>
        </p:blipFill>
        <p:spPr>
          <a:xfrm>
            <a:off x="467544" y="4365171"/>
            <a:ext cx="4296298" cy="529146"/>
          </a:xfrm>
          <a:prstGeom prst="rect">
            <a:avLst/>
          </a:prstGeom>
        </p:spPr>
      </p:pic>
      <p:grpSp>
        <p:nvGrpSpPr>
          <p:cNvPr id="146" name="Group 145"/>
          <p:cNvGrpSpPr/>
          <p:nvPr/>
        </p:nvGrpSpPr>
        <p:grpSpPr>
          <a:xfrm>
            <a:off x="1208929" y="3079049"/>
            <a:ext cx="2611307" cy="657057"/>
            <a:chOff x="3262622" y="1594822"/>
            <a:chExt cx="2611307" cy="657057"/>
          </a:xfrm>
          <a:effectLst/>
        </p:grpSpPr>
        <p:sp>
          <p:nvSpPr>
            <p:cNvPr id="147" name="Rounded Rectangle 146"/>
            <p:cNvSpPr/>
            <p:nvPr/>
          </p:nvSpPr>
          <p:spPr>
            <a:xfrm>
              <a:off x="3262622" y="1594822"/>
              <a:ext cx="2611307" cy="64436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48" name="Picture 14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32" t="52333" r="9442" b="11060"/>
            <a:stretch/>
          </p:blipFill>
          <p:spPr>
            <a:xfrm>
              <a:off x="3312292" y="1624112"/>
              <a:ext cx="584201" cy="585787"/>
            </a:xfrm>
            <a:prstGeom prst="rect">
              <a:avLst/>
            </a:prstGeom>
          </p:spPr>
        </p:pic>
        <p:sp>
          <p:nvSpPr>
            <p:cNvPr id="149" name="TextBox 148"/>
            <p:cNvSpPr txBox="1"/>
            <p:nvPr/>
          </p:nvSpPr>
          <p:spPr>
            <a:xfrm>
              <a:off x="3876316" y="1605548"/>
              <a:ext cx="19816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There are 13 </a:t>
              </a:r>
            </a:p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Diamond cards</a:t>
              </a:r>
              <a:endParaRPr lang="en-US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23528" y="2236897"/>
            <a:ext cx="5030187" cy="2783125"/>
            <a:chOff x="2638425" y="1201611"/>
            <a:chExt cx="6019800" cy="3548189"/>
          </a:xfrm>
          <a:effectLst/>
        </p:grpSpPr>
        <p:grpSp>
          <p:nvGrpSpPr>
            <p:cNvPr id="132" name="Group 131"/>
            <p:cNvGrpSpPr/>
            <p:nvPr/>
          </p:nvGrpSpPr>
          <p:grpSpPr>
            <a:xfrm>
              <a:off x="2638425" y="1201611"/>
              <a:ext cx="6019800" cy="3548189"/>
              <a:chOff x="2638425" y="1201611"/>
              <a:chExt cx="6019800" cy="3548189"/>
            </a:xfrm>
          </p:grpSpPr>
          <p:sp>
            <p:nvSpPr>
              <p:cNvPr id="153" name="Rounded Rectangle 152"/>
              <p:cNvSpPr/>
              <p:nvPr/>
            </p:nvSpPr>
            <p:spPr>
              <a:xfrm>
                <a:off x="2638425" y="1534887"/>
                <a:ext cx="6019800" cy="3214913"/>
              </a:xfrm>
              <a:prstGeom prst="roundRect">
                <a:avLst>
                  <a:gd name="adj" fmla="val 3794"/>
                </a:avLst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848808" y="1201611"/>
                <a:ext cx="1656184" cy="3360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52 cards</a:t>
                </a: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2741760" y="1639639"/>
              <a:ext cx="5832056" cy="1516336"/>
              <a:chOff x="199579" y="1408526"/>
              <a:chExt cx="6251574" cy="1495972"/>
            </a:xfrm>
          </p:grpSpPr>
          <p:pic>
            <p:nvPicPr>
              <p:cNvPr id="151" name="Picture 150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b="74427"/>
              <a:stretch/>
            </p:blipFill>
            <p:spPr>
              <a:xfrm>
                <a:off x="202753" y="1408526"/>
                <a:ext cx="6248400" cy="771445"/>
              </a:xfrm>
              <a:prstGeom prst="rect">
                <a:avLst/>
              </a:prstGeom>
            </p:spPr>
          </p:pic>
          <p:pic>
            <p:nvPicPr>
              <p:cNvPr id="152" name="Picture 151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t="50000" b="25000"/>
              <a:stretch/>
            </p:blipFill>
            <p:spPr>
              <a:xfrm>
                <a:off x="199579" y="2150337"/>
                <a:ext cx="6248400" cy="754161"/>
              </a:xfrm>
              <a:prstGeom prst="rect">
                <a:avLst/>
              </a:prstGeom>
            </p:spPr>
          </p:pic>
        </p:grpSp>
        <p:grpSp>
          <p:nvGrpSpPr>
            <p:cNvPr id="140" name="Group 139"/>
            <p:cNvGrpSpPr/>
            <p:nvPr/>
          </p:nvGrpSpPr>
          <p:grpSpPr>
            <a:xfrm>
              <a:off x="2738988" y="3163298"/>
              <a:ext cx="5836432" cy="1512167"/>
              <a:chOff x="204970" y="3373298"/>
              <a:chExt cx="6251368" cy="1527849"/>
            </a:xfrm>
          </p:grpSpPr>
          <p:pic>
            <p:nvPicPr>
              <p:cNvPr id="145" name="Picture 144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t="24883" b="50000"/>
              <a:stretch/>
            </p:blipFill>
            <p:spPr>
              <a:xfrm>
                <a:off x="207939" y="3373298"/>
                <a:ext cx="6248399" cy="757703"/>
              </a:xfrm>
              <a:prstGeom prst="rect">
                <a:avLst/>
              </a:prstGeom>
            </p:spPr>
          </p:pic>
          <p:pic>
            <p:nvPicPr>
              <p:cNvPr id="150" name="Picture 149" descr="windows-playing-cards.png"/>
              <p:cNvPicPr>
                <a:picLocks noChangeAspect="1"/>
              </p:cNvPicPr>
              <p:nvPr/>
            </p:nvPicPr>
            <p:blipFill rotWithShape="1">
              <a:blip r:embed="rId2" cstate="print"/>
              <a:srcRect t="74364"/>
              <a:stretch/>
            </p:blipFill>
            <p:spPr>
              <a:xfrm>
                <a:off x="204970" y="4127792"/>
                <a:ext cx="6248399" cy="773355"/>
              </a:xfrm>
              <a:prstGeom prst="rect">
                <a:avLst/>
              </a:prstGeom>
            </p:spPr>
          </p:pic>
        </p:grpSp>
      </p:grpSp>
      <p:pic>
        <p:nvPicPr>
          <p:cNvPr id="156" name="Picture 155" descr="windows-playing-cards.png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t="50000" b="25000"/>
          <a:stretch/>
        </p:blipFill>
        <p:spPr>
          <a:xfrm>
            <a:off x="394786" y="3176739"/>
            <a:ext cx="4915405" cy="605087"/>
          </a:xfrm>
          <a:prstGeom prst="rect">
            <a:avLst/>
          </a:prstGeom>
        </p:spPr>
      </p:pic>
      <p:grpSp>
        <p:nvGrpSpPr>
          <p:cNvPr id="130" name="Group 129"/>
          <p:cNvGrpSpPr/>
          <p:nvPr/>
        </p:nvGrpSpPr>
        <p:grpSpPr>
          <a:xfrm>
            <a:off x="323528" y="3156398"/>
            <a:ext cx="6679190" cy="927520"/>
            <a:chOff x="1420870" y="-2527326"/>
            <a:chExt cx="6679190" cy="927520"/>
          </a:xfrm>
          <a:effectLst/>
        </p:grpSpPr>
        <p:sp>
          <p:nvSpPr>
            <p:cNvPr id="129" name="Rounded Rectangle 128"/>
            <p:cNvSpPr/>
            <p:nvPr/>
          </p:nvSpPr>
          <p:spPr>
            <a:xfrm>
              <a:off x="1420870" y="-2527326"/>
              <a:ext cx="6679190" cy="927520"/>
            </a:xfrm>
            <a:prstGeom prst="roundRect">
              <a:avLst>
                <a:gd name="adj" fmla="val 3794"/>
              </a:avLst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28" name="Picture 127" descr="windows-playing-cards.png"/>
            <p:cNvPicPr>
              <a:picLocks noChangeAspect="1"/>
            </p:cNvPicPr>
            <p:nvPr/>
          </p:nvPicPr>
          <p:blipFill rotWithShape="1">
            <a:blip r:embed="rId2" cstate="print"/>
            <a:srcRect t="50000" b="25000"/>
            <a:stretch/>
          </p:blipFill>
          <p:spPr>
            <a:xfrm>
              <a:off x="1476609" y="-2468810"/>
              <a:ext cx="6572594" cy="79329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</p:pic>
      </p:grpSp>
    </p:spTree>
    <p:extLst>
      <p:ext uri="{BB962C8B-B14F-4D97-AF65-F5344CB8AC3E}">
        <p14:creationId xmlns:p14="http://schemas.microsoft.com/office/powerpoint/2010/main" val="299834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500"/>
                            </p:stCondLst>
                            <p:childTnLst>
                              <p:par>
                                <p:cTn id="1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000"/>
                            </p:stCondLst>
                            <p:childTnLst>
                              <p:par>
                                <p:cTn id="2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500"/>
                            </p:stCondLst>
                            <p:childTnLst>
                              <p:par>
                                <p:cTn id="2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5" grpId="1" animBg="1"/>
      <p:bldP spid="127" grpId="0" animBg="1"/>
      <p:bldP spid="127" grpId="1" animBg="1"/>
      <p:bldP spid="126" grpId="0" animBg="1"/>
      <p:bldP spid="126" grpId="1" animBg="1"/>
      <p:bldP spid="114" grpId="0" animBg="1"/>
      <p:bldP spid="113" grpId="0" animBg="1"/>
      <p:bldP spid="10" grpId="0"/>
      <p:bldP spid="32" grpId="0"/>
      <p:bldP spid="53" grpId="0"/>
      <p:bldP spid="54" grpId="0"/>
      <p:bldP spid="55" grpId="0"/>
      <p:bldP spid="56" grpId="0"/>
      <p:bldP spid="58" grpId="0"/>
      <p:bldP spid="59" grpId="0"/>
      <p:bldP spid="60" grpId="0"/>
      <p:bldP spid="62" grpId="0"/>
      <p:bldP spid="76" grpId="0"/>
      <p:bldP spid="77" grpId="0"/>
      <p:bldP spid="78" grpId="0"/>
      <p:bldP spid="80" grpId="0"/>
      <p:bldP spid="144" grpId="0" animBg="1"/>
      <p:bldP spid="144" grpId="1" animBg="1"/>
      <p:bldP spid="139" grpId="0" animBg="1"/>
      <p:bldP spid="139" grpId="1" animBg="1"/>
    </p:bldLst>
  </p:timing>
</p:sld>
</file>

<file path=ppt/theme/theme1.xml><?xml version="1.0" encoding="utf-8"?>
<a:theme xmlns:a="http://schemas.openxmlformats.org/drawingml/2006/main" name="Chapter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21769</TotalTime>
  <Words>1968</Words>
  <Application>Microsoft Office PowerPoint</Application>
  <PresentationFormat>On-screen Show (16:9)</PresentationFormat>
  <Paragraphs>349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Bookman Old Style</vt:lpstr>
      <vt:lpstr>Calibri</vt:lpstr>
      <vt:lpstr>Cambria Math</vt:lpstr>
      <vt:lpstr>Symbol</vt:lpstr>
      <vt:lpstr>Chapter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T.S BORA</cp:lastModifiedBy>
  <cp:revision>2703</cp:revision>
  <dcterms:created xsi:type="dcterms:W3CDTF">2013-09-18T07:07:36Z</dcterms:created>
  <dcterms:modified xsi:type="dcterms:W3CDTF">2022-04-23T05:23:33Z</dcterms:modified>
</cp:coreProperties>
</file>