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83" r:id="rId3"/>
    <p:sldMasterId id="2147483795" r:id="rId4"/>
    <p:sldMasterId id="2147483808" r:id="rId5"/>
  </p:sldMasterIdLst>
  <p:notesMasterIdLst>
    <p:notesMasterId r:id="rId16"/>
  </p:notesMasterIdLst>
  <p:handoutMasterIdLst>
    <p:handoutMasterId r:id="rId17"/>
  </p:handoutMasterIdLst>
  <p:sldIdLst>
    <p:sldId id="308" r:id="rId6"/>
    <p:sldId id="403" r:id="rId7"/>
    <p:sldId id="298" r:id="rId8"/>
    <p:sldId id="404" r:id="rId9"/>
    <p:sldId id="299" r:id="rId10"/>
    <p:sldId id="300" r:id="rId11"/>
    <p:sldId id="406" r:id="rId12"/>
    <p:sldId id="301" r:id="rId13"/>
    <p:sldId id="302" r:id="rId14"/>
    <p:sldId id="40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F1C56-6A73-4065-B10F-8E63DD48CCE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9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1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5" r:id="rId2"/>
    <p:sldLayoutId id="2147483758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 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6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05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5507266" y="4620575"/>
            <a:ext cx="2585102" cy="225237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517575" y="2878087"/>
            <a:ext cx="2929608" cy="233306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147996" y="1987667"/>
            <a:ext cx="1305108" cy="307776"/>
            <a:chOff x="6188260" y="1604767"/>
            <a:chExt cx="1301698" cy="154658"/>
          </a:xfrm>
        </p:grpSpPr>
        <p:sp>
          <p:nvSpPr>
            <p:cNvPr id="145" name="Rounded Rectangle 144"/>
            <p:cNvSpPr/>
            <p:nvPr/>
          </p:nvSpPr>
          <p:spPr>
            <a:xfrm>
              <a:off x="6188260" y="1615723"/>
              <a:ext cx="1182401" cy="135434"/>
            </a:xfrm>
            <a:prstGeom prst="roundRect">
              <a:avLst/>
            </a:prstGeom>
            <a:solidFill>
              <a:srgbClr val="FF29B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425399" y="1604767"/>
              <a:ext cx="1064559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66" charset="0"/>
                </a:rPr>
                <a:t>+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  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=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 4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56794" y="150376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Sol.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4900" y="1813841"/>
            <a:ext cx="2874317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=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4s² – 2s  – 2s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+ 1</a:t>
            </a:r>
          </a:p>
          <a:p>
            <a:endParaRPr lang="en-US" sz="1400" b="1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 2s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</a:p>
          <a:p>
            <a:endParaRPr lang="en-US" sz="1400" b="1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 (2s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1) (2s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1)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978269" y="3224093"/>
            <a:ext cx="3548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the value of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 –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+ 1 is zero,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85499" y="3508618"/>
            <a:ext cx="741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When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965185" y="4230279"/>
            <a:ext cx="2651133" cy="664341"/>
          </a:xfrm>
          <a:prstGeom prst="roundRect">
            <a:avLst>
              <a:gd name="adj" fmla="val 12263"/>
            </a:avLst>
          </a:prstGeom>
          <a:noFill/>
          <a:ln w="19050">
            <a:solidFill>
              <a:srgbClr val="CC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85244" y="4191488"/>
            <a:ext cx="2485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Therefore, the zeroes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of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15560" y="1198282"/>
            <a:ext cx="1121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Now, Sum of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63716" y="1508848"/>
            <a:ext cx="128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–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Curved Down Arrow 171"/>
          <p:cNvSpPr/>
          <p:nvPr/>
        </p:nvSpPr>
        <p:spPr>
          <a:xfrm flipH="1">
            <a:off x="1247354" y="1294218"/>
            <a:ext cx="1036230" cy="224997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513965" y="150579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270422" y="1491306"/>
            <a:ext cx="537900" cy="451276"/>
            <a:chOff x="6739126" y="1752600"/>
            <a:chExt cx="537900" cy="601701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6739126" y="1752600"/>
              <a:ext cx="271274" cy="601701"/>
            </a:xfrm>
            <a:prstGeom prst="line">
              <a:avLst/>
            </a:prstGeom>
            <a:noFill/>
            <a:ln w="19050" cap="flat" cmpd="sng" algn="ctr">
              <a:solidFill>
                <a:srgbClr val="CCFF33"/>
              </a:solidFill>
              <a:prstDash val="solid"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7000876" y="1752600"/>
              <a:ext cx="276150" cy="572261"/>
            </a:xfrm>
            <a:prstGeom prst="line">
              <a:avLst/>
            </a:prstGeom>
            <a:noFill/>
            <a:ln w="19050" cap="flat" cmpd="sng" algn="ctr">
              <a:solidFill>
                <a:srgbClr val="CCFF33"/>
              </a:solidFill>
              <a:prstDash val="solid"/>
            </a:ln>
            <a:effectLst>
              <a:glow rad="38100">
                <a:schemeClr val="accent2">
                  <a:satMod val="175000"/>
                  <a:alpha val="40000"/>
                </a:schemeClr>
              </a:glow>
            </a:effectLst>
          </p:spPr>
        </p:cxnSp>
      </p:grpSp>
      <p:cxnSp>
        <p:nvCxnSpPr>
          <p:cNvPr id="177" name="Straight Connector 176"/>
          <p:cNvCxnSpPr/>
          <p:nvPr/>
        </p:nvCxnSpPr>
        <p:spPr>
          <a:xfrm>
            <a:off x="1061720" y="2070332"/>
            <a:ext cx="689323" cy="1191"/>
          </a:xfrm>
          <a:prstGeom prst="line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022396" y="2077702"/>
            <a:ext cx="565012" cy="1191"/>
          </a:xfrm>
          <a:prstGeom prst="line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Rectangle 178"/>
          <p:cNvSpPr/>
          <p:nvPr/>
        </p:nvSpPr>
        <p:spPr>
          <a:xfrm>
            <a:off x="2052575" y="3827932"/>
            <a:ext cx="446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65185" y="3827932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i.e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1" name="Group 121"/>
          <p:cNvGrpSpPr/>
          <p:nvPr/>
        </p:nvGrpSpPr>
        <p:grpSpPr>
          <a:xfrm>
            <a:off x="2811136" y="1822538"/>
            <a:ext cx="1011171" cy="287071"/>
            <a:chOff x="2632472" y="3513325"/>
            <a:chExt cx="1200894" cy="144253"/>
          </a:xfrm>
        </p:grpSpPr>
        <p:sp>
          <p:nvSpPr>
            <p:cNvPr id="182" name="Rounded Rectangle 181"/>
            <p:cNvSpPr/>
            <p:nvPr/>
          </p:nvSpPr>
          <p:spPr>
            <a:xfrm>
              <a:off x="2679006" y="3531472"/>
              <a:ext cx="1089208" cy="125030"/>
            </a:xfrm>
            <a:prstGeom prst="roundRect">
              <a:avLst/>
            </a:prstGeom>
            <a:solidFill>
              <a:srgbClr val="FF29B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32472" y="3513325"/>
              <a:ext cx="1200894" cy="144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4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×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1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4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2180679" y="1552155"/>
            <a:ext cx="131136" cy="201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237740" y="1552155"/>
            <a:ext cx="146304" cy="201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1993009" y="1563621"/>
            <a:ext cx="173736" cy="173736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735326" y="1552155"/>
            <a:ext cx="146304" cy="201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1564105" y="1577682"/>
            <a:ext cx="173736" cy="173736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766893" y="373165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1821479" y="4004220"/>
            <a:ext cx="192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766893" y="396244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787941" y="371641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2842527" y="3988980"/>
            <a:ext cx="1922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787941" y="394339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426265" y="121089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6473541" y="1487275"/>
            <a:ext cx="214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6441505" y="144169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678383" y="131777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932383" y="121089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06" name="Straight Connector 205"/>
          <p:cNvCxnSpPr/>
          <p:nvPr/>
        </p:nvCxnSpPr>
        <p:spPr>
          <a:xfrm>
            <a:off x="6979659" y="1476153"/>
            <a:ext cx="214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947623" y="143056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196348" y="131777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377795" y="131777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156788" y="229445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392386" y="216237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–(–4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212" name="Straight Connector 211"/>
          <p:cNvCxnSpPr/>
          <p:nvPr/>
        </p:nvCxnSpPr>
        <p:spPr>
          <a:xfrm>
            <a:off x="6527115" y="2451933"/>
            <a:ext cx="3673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556512" y="23960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579370" y="442695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15" name="Straight Connector 214"/>
          <p:cNvCxnSpPr/>
          <p:nvPr/>
        </p:nvCxnSpPr>
        <p:spPr>
          <a:xfrm>
            <a:off x="2628701" y="4683251"/>
            <a:ext cx="1757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2579370" y="46464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262875" y="44159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3321092" y="4683251"/>
            <a:ext cx="1757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3262875" y="464364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799949" y="4513414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5534996" y="1803498"/>
                <a:ext cx="661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𝛂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𝛃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96" y="1803498"/>
                <a:ext cx="661976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/>
          <p:cNvCxnSpPr/>
          <p:nvPr/>
        </p:nvCxnSpPr>
        <p:spPr>
          <a:xfrm>
            <a:off x="6462996" y="1953408"/>
            <a:ext cx="16297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989518" y="2173256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 (2s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1)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157380" y="199690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625260" y="199080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625260" y="1989400"/>
            <a:ext cx="300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038600" y="1995496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156788" y="258898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4953000" y="1373464"/>
            <a:ext cx="0" cy="34383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5181600" y="3155970"/>
            <a:ext cx="101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425851" y="314780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34" name="Straight Connector 233"/>
          <p:cNvCxnSpPr/>
          <p:nvPr/>
        </p:nvCxnSpPr>
        <p:spPr>
          <a:xfrm>
            <a:off x="6493303" y="3412828"/>
            <a:ext cx="1903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433955" y="336724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677647" y="326276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×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913636" y="313668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6981088" y="3401706"/>
            <a:ext cx="1903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6921740" y="335612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169195" y="326276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424324" y="313410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42" name="Straight Connector 241"/>
          <p:cNvCxnSpPr/>
          <p:nvPr/>
        </p:nvCxnSpPr>
        <p:spPr>
          <a:xfrm>
            <a:off x="7492082" y="3411832"/>
            <a:ext cx="168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436131" y="33535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/>
              <p:cNvSpPr/>
              <p:nvPr/>
            </p:nvSpPr>
            <p:spPr>
              <a:xfrm>
                <a:off x="5541740" y="3728663"/>
                <a:ext cx="65523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𝛂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𝛃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40" y="3728663"/>
                <a:ext cx="655232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extBox 244"/>
          <p:cNvSpPr txBox="1"/>
          <p:nvPr/>
        </p:nvSpPr>
        <p:spPr>
          <a:xfrm>
            <a:off x="6156788" y="372735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6454922" y="3881101"/>
            <a:ext cx="15199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6156788" y="417084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45467" y="405115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251" name="Straight Connector 250"/>
          <p:cNvCxnSpPr/>
          <p:nvPr/>
        </p:nvCxnSpPr>
        <p:spPr>
          <a:xfrm>
            <a:off x="6413020" y="4334015"/>
            <a:ext cx="1873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349170" y="42858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5504727" y="4580453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verified (iii) and (iv)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511015" y="2848173"/>
            <a:ext cx="306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from 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5" name="Straight Connector 254"/>
          <p:cNvCxnSpPr/>
          <p:nvPr/>
        </p:nvCxnSpPr>
        <p:spPr>
          <a:xfrm>
            <a:off x="1070899" y="2461427"/>
            <a:ext cx="896383" cy="1191"/>
          </a:xfrm>
          <a:prstGeom prst="line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250440" y="2461427"/>
            <a:ext cx="813816" cy="1191"/>
          </a:xfrm>
          <a:prstGeom prst="line">
            <a:avLst/>
          </a:pr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7" name="TextBox 256"/>
          <p:cNvSpPr txBox="1"/>
          <p:nvPr/>
        </p:nvSpPr>
        <p:spPr>
          <a:xfrm>
            <a:off x="7874766" y="1317774"/>
            <a:ext cx="55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877087" y="2588981"/>
            <a:ext cx="62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706154" y="3353547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710975" y="4285813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374246" y="1164622"/>
            <a:ext cx="35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437926" y="2796192"/>
            <a:ext cx="42352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Symbol"/>
              <a:buChar char="\"/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(2s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1) and (2s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1) are the factors of </a:t>
            </a:r>
          </a:p>
          <a:p>
            <a:pPr algn="just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4s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4s + 1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156788" y="3266002"/>
            <a:ext cx="334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574994" y="3508618"/>
            <a:ext cx="886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2s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38061" y="3508618"/>
            <a:ext cx="330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514845" y="3508618"/>
            <a:ext cx="330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770877" y="3508618"/>
            <a:ext cx="411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063485" y="3508618"/>
            <a:ext cx="886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2s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3787775" y="3508618"/>
            <a:ext cx="330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3940431" y="3508618"/>
            <a:ext cx="330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383156" y="3827932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544955" y="382793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388393" y="3827932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2568185" y="3827932"/>
            <a:ext cx="327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6122166" y="13060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156788" y="18034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146807" y="4513414"/>
            <a:ext cx="478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are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85244" y="4513414"/>
            <a:ext cx="124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4s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00180" y="195210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83209" y="19597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571622" y="1256546"/>
            <a:ext cx="320740" cy="210614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590288" y="1705904"/>
            <a:ext cx="1435756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385388" y="1656598"/>
            <a:ext cx="17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s)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232008" y="1256916"/>
            <a:ext cx="151148" cy="20207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517910" y="1964375"/>
            <a:ext cx="1534977" cy="23264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457288" y="191667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s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992804" y="1269893"/>
            <a:ext cx="34788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473544" y="3662804"/>
            <a:ext cx="1434990" cy="193836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426770" y="3600546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onstant term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5507" y="1212938"/>
            <a:ext cx="226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(ii)	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–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474995" y="3873149"/>
            <a:ext cx="1537283" cy="22806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421016" y="3844591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s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8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3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6" dur="1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2" dur="1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4" dur="1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500"/>
                            </p:stCondLst>
                            <p:childTnLst>
                              <p:par>
                                <p:cTn id="6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8" grpId="0"/>
      <p:bldP spid="150" grpId="0"/>
      <p:bldP spid="151" grpId="0"/>
      <p:bldP spid="162" grpId="0" animBg="1"/>
      <p:bldP spid="169" grpId="0"/>
      <p:bldP spid="170" grpId="0"/>
      <p:bldP spid="171" grpId="0"/>
      <p:bldP spid="172" grpId="0" animBg="1"/>
      <p:bldP spid="172" grpId="1" animBg="1"/>
      <p:bldP spid="173" grpId="0"/>
      <p:bldP spid="173" grpId="1"/>
      <p:bldP spid="179" grpId="0"/>
      <p:bldP spid="180" grpId="0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/>
      <p:bldP spid="197" grpId="0"/>
      <p:bldP spid="198" grpId="0"/>
      <p:bldP spid="200" grpId="0"/>
      <p:bldP spid="201" grpId="0"/>
      <p:bldP spid="203" grpId="0"/>
      <p:bldP spid="204" grpId="0"/>
      <p:bldP spid="205" grpId="0"/>
      <p:bldP spid="207" grpId="0"/>
      <p:bldP spid="208" grpId="0"/>
      <p:bldP spid="209" grpId="0"/>
      <p:bldP spid="210" grpId="0"/>
      <p:bldP spid="211" grpId="0"/>
      <p:bldP spid="213" grpId="0"/>
      <p:bldP spid="214" grpId="0"/>
      <p:bldP spid="216" grpId="0"/>
      <p:bldP spid="217" grpId="0"/>
      <p:bldP spid="219" grpId="0"/>
      <p:bldP spid="220" grpId="0"/>
      <p:bldP spid="221" grpId="0" animBg="1"/>
      <p:bldP spid="225" grpId="0"/>
      <p:bldP spid="226" grpId="0"/>
      <p:bldP spid="226" grpId="1"/>
      <p:bldP spid="227" grpId="0"/>
      <p:bldP spid="227" grpId="1"/>
      <p:bldP spid="228" grpId="0"/>
      <p:bldP spid="228" grpId="1"/>
      <p:bldP spid="228" grpId="2"/>
      <p:bldP spid="228" grpId="3"/>
      <p:bldP spid="229" grpId="0"/>
      <p:bldP spid="229" grpId="1"/>
      <p:bldP spid="229" grpId="2"/>
      <p:bldP spid="229" grpId="3"/>
      <p:bldP spid="230" grpId="0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3" grpId="0"/>
      <p:bldP spid="244" grpId="0" animBg="1"/>
      <p:bldP spid="245" grpId="0"/>
      <p:bldP spid="249" grpId="0"/>
      <p:bldP spid="250" grpId="0"/>
      <p:bldP spid="252" grpId="0"/>
      <p:bldP spid="253" grpId="0"/>
      <p:bldP spid="254" grpId="0"/>
      <p:bldP spid="257" grpId="0"/>
      <p:bldP spid="258" grpId="0"/>
      <p:bldP spid="259" grpId="0"/>
      <p:bldP spid="260" grpId="0"/>
      <p:bldP spid="261" grpId="0"/>
      <p:bldP spid="261" grpId="1"/>
      <p:bldP spid="262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137" grpId="0"/>
      <p:bldP spid="137" grpId="1"/>
      <p:bldP spid="142" grpId="0"/>
      <p:bldP spid="142" grpId="1"/>
      <p:bldP spid="143" grpId="0" animBg="1"/>
      <p:bldP spid="143" grpId="1" animBg="1"/>
      <p:bldP spid="152" grpId="0" animBg="1"/>
      <p:bldP spid="152" grpId="1" animBg="1"/>
      <p:bldP spid="222" grpId="0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224" grpId="0"/>
      <p:bldP spid="155" grpId="0" animBg="1"/>
      <p:bldP spid="155" grpId="1" animBg="1"/>
      <p:bldP spid="156" grpId="0" animBg="1"/>
      <p:bldP spid="156" grpId="1" animBg="1"/>
      <p:bldP spid="246" grpId="0"/>
      <p:bldP spid="147" grpId="0"/>
      <p:bldP spid="157" grpId="0" animBg="1"/>
      <p:bldP spid="157" grpId="1" animBg="1"/>
      <p:bldP spid="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06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5387588" y="4391571"/>
            <a:ext cx="3067267" cy="24688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40116" y="2377182"/>
            <a:ext cx="2889573" cy="243501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3060" y="1522325"/>
            <a:ext cx="53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69595" y="3613057"/>
            <a:ext cx="3270145" cy="448466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04723" y="3581048"/>
            <a:ext cx="3281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Therefore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, the zeroes of 4u² + 8u  are 0  and  – 2.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6480" y="4163893"/>
            <a:ext cx="18572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of zeroes  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257800" y="1428639"/>
                <a:ext cx="18249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28639"/>
                <a:ext cx="182493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338" t="-392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126555" y="2674110"/>
            <a:ext cx="1180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176512" y="3239617"/>
                <a:ext cx="188654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 =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12" y="3239617"/>
                <a:ext cx="188654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968" t="-392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381756" y="152232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3275" indent="-803275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8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Curved Down Arrow 70"/>
          <p:cNvSpPr/>
          <p:nvPr/>
        </p:nvSpPr>
        <p:spPr>
          <a:xfrm>
            <a:off x="1382826" y="1387233"/>
            <a:ext cx="704541" cy="188781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7954" y="4156377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 + (–2) 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84450" y="4156377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53200" y="2781832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 × (–2)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88000" y="190513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00384" y="278183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99355" y="178728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–(8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906566" y="2067795"/>
            <a:ext cx="3127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18870" y="20251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006253" y="1611146"/>
            <a:ext cx="1645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94240" y="278183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7027387" y="3392123"/>
            <a:ext cx="15137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758261" y="3730309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41780" y="36124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16200000">
            <a:off x="7193666" y="3798185"/>
            <a:ext cx="493" cy="1900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42268" y="385027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105400" y="1503815"/>
            <a:ext cx="0" cy="3211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58261" y="408192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329477" y="1905133"/>
            <a:ext cx="731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–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02861" y="2343150"/>
            <a:ext cx="2970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from 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60798" y="4359002"/>
            <a:ext cx="3143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from (iii) and 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08954" y="4130925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….(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03083" y="1905133"/>
            <a:ext cx="68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….(ii)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61352" y="2781832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...(iii)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66825" y="4081929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...(iv)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52463" y="1737114"/>
            <a:ext cx="1509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4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8998" y="2011434"/>
            <a:ext cx="3221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4u and (u + 2) are the factors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</a:t>
            </a:r>
          </a:p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  of 4u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+ 8u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1880" y="2533213"/>
            <a:ext cx="3320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, the value of  4u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 + 8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is zero,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76436" y="2851390"/>
            <a:ext cx="744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When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06916" y="3212866"/>
            <a:ext cx="1065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i.e. when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294252" y="1581644"/>
            <a:ext cx="271266" cy="182115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991013" y="1584833"/>
            <a:ext cx="274320" cy="1828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10256" y="2851390"/>
            <a:ext cx="1063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+ 2 =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766670" y="2834288"/>
            <a:ext cx="388386" cy="32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65522" y="3212866"/>
            <a:ext cx="770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84533" y="3212866"/>
            <a:ext cx="395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90080" y="3225298"/>
            <a:ext cx="932562" cy="29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–2.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33305" y="2851390"/>
            <a:ext cx="790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4u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24600" y="2781832"/>
            <a:ext cx="309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799752" y="1281926"/>
            <a:ext cx="317564" cy="210614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89583" y="1326433"/>
            <a:ext cx="1479261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85117" y="127635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u)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427890" y="1277899"/>
            <a:ext cx="151148" cy="20207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089583" y="1614555"/>
            <a:ext cx="1534977" cy="23264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38082" y="1574636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2264" y="1231717"/>
            <a:ext cx="18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(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iv)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u²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8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u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041780" y="3152349"/>
            <a:ext cx="139353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07601" y="310515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7006516" y="3395468"/>
            <a:ext cx="1568183" cy="22806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7504" y="3355613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1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/>
      <p:bldP spid="63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 animBg="1"/>
      <p:bldP spid="71" grpId="1" animBg="1"/>
      <p:bldP spid="75" grpId="0"/>
      <p:bldP spid="76" grpId="0"/>
      <p:bldP spid="77" grpId="0"/>
      <p:bldP spid="78" grpId="0"/>
      <p:bldP spid="79" grpId="0"/>
      <p:bldP spid="82" grpId="0"/>
      <p:bldP spid="84" grpId="0"/>
      <p:bldP spid="88" grpId="0"/>
      <p:bldP spid="92" grpId="0"/>
      <p:bldP spid="93" grpId="0"/>
      <p:bldP spid="95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74" grpId="0" animBg="1"/>
      <p:bldP spid="74" grpId="1" animBg="1"/>
      <p:bldP spid="101" grpId="0" animBg="1"/>
      <p:bldP spid="101" grpId="1" animBg="1"/>
      <p:bldP spid="80" grpId="0"/>
      <p:bldP spid="72" grpId="0" animBg="1"/>
      <p:bldP spid="72" grpId="1" animBg="1"/>
      <p:bldP spid="73" grpId="0" animBg="1"/>
      <p:bldP spid="73" grpId="1" animBg="1"/>
      <p:bldP spid="85" grpId="0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87" grpId="0"/>
      <p:bldP spid="64" grpId="0"/>
      <p:bldP spid="123" grpId="0" animBg="1"/>
      <p:bldP spid="123" grpId="1" animBg="1"/>
      <p:bldP spid="89" grpId="0"/>
      <p:bldP spid="124" grpId="0" animBg="1"/>
      <p:bldP spid="124" grpId="1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04877" y="2851733"/>
            <a:ext cx="2905062" cy="226254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90027" y="4515379"/>
            <a:ext cx="3068822" cy="251754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63050" y="1895475"/>
            <a:ext cx="527150" cy="483821"/>
          </a:xfrm>
          <a:prstGeom prst="roundRect">
            <a:avLst>
              <a:gd name="adj" fmla="val 10367"/>
            </a:avLst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5999" y="1903095"/>
            <a:ext cx="302167" cy="444442"/>
          </a:xfrm>
          <a:prstGeom prst="roundRect">
            <a:avLst>
              <a:gd name="adj" fmla="val 13305"/>
            </a:avLst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3822" y="2101215"/>
            <a:ext cx="406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a</a:t>
            </a:r>
            <a:r>
              <a:rPr lang="en-US" sz="1400" b="1" kern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7090" y="2118319"/>
            <a:ext cx="374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b</a:t>
            </a:r>
            <a:r>
              <a:rPr lang="en-US" sz="1400" b="1" kern="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081" y="4277995"/>
            <a:ext cx="2577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Therefore, the zeroes of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t</a:t>
            </a:r>
            <a:r>
              <a:rPr lang="en-US" sz="1400" b="1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15 are –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405" y="156021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Sol.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85" y="1261943"/>
            <a:ext cx="181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(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v)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t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3120" y="2325751"/>
            <a:ext cx="3923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(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2580496"/>
            <a:ext cx="311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[using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 –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²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b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b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)]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9804" y="3363595"/>
            <a:ext cx="3082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So, the value of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t²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15 is zero,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5650" y="3668395"/>
            <a:ext cx="378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8578" y="3984129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i.e. when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t = 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7056" y="4314158"/>
            <a:ext cx="2539564" cy="495250"/>
          </a:xfrm>
          <a:prstGeom prst="roundRect">
            <a:avLst>
              <a:gd name="adj" fmla="val 16814"/>
            </a:avLst>
          </a:prstGeom>
          <a:noFill/>
          <a:ln w="19050">
            <a:solidFill>
              <a:srgbClr val="CCFF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0167" y="1474498"/>
            <a:ext cx="1160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Now,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of 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0648" y="1578173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36491" y="1989153"/>
                <a:ext cx="7342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𝛂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𝛃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91" y="1989153"/>
                <a:ext cx="734284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935712" y="3668395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When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00800" y="1558166"/>
            <a:ext cx="994012" cy="327782"/>
            <a:chOff x="3886200" y="5013957"/>
            <a:chExt cx="994012" cy="437042"/>
          </a:xfrm>
        </p:grpSpPr>
        <p:sp>
          <p:nvSpPr>
            <p:cNvPr id="28" name="Rectangle 27"/>
            <p:cNvSpPr/>
            <p:nvPr/>
          </p:nvSpPr>
          <p:spPr>
            <a:xfrm>
              <a:off x="4527230" y="5040630"/>
              <a:ext cx="352982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+ 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5013957"/>
              <a:ext cx="184731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22653" y="1896075"/>
            <a:ext cx="327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79908" y="1404891"/>
            <a:ext cx="1042933" cy="295343"/>
            <a:chOff x="2835380" y="3560712"/>
            <a:chExt cx="915616" cy="148410"/>
          </a:xfrm>
          <a:solidFill>
            <a:srgbClr val="482D75"/>
          </a:solidFill>
        </p:grpSpPr>
        <p:sp>
          <p:nvSpPr>
            <p:cNvPr id="38" name="Rounded Rectangle 37"/>
            <p:cNvSpPr/>
            <p:nvPr/>
          </p:nvSpPr>
          <p:spPr>
            <a:xfrm>
              <a:off x="2876377" y="3567828"/>
              <a:ext cx="829534" cy="13210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35380" y="3560712"/>
              <a:ext cx="915616" cy="14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(t)</a:t>
              </a:r>
              <a:r>
                <a:rPr lang="en-US" sz="14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2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=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t</a:t>
              </a:r>
              <a:r>
                <a:rPr lang="en-US" sz="14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2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601399" y="1392595"/>
            <a:ext cx="1133444" cy="276136"/>
          </a:xfrm>
          <a:prstGeom prst="roundRect">
            <a:avLst/>
          </a:prstGeom>
          <a:solidFill>
            <a:srgbClr val="D6009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406773" y="2326662"/>
            <a:ext cx="540533" cy="307777"/>
            <a:chOff x="6323527" y="1959873"/>
            <a:chExt cx="540533" cy="307777"/>
          </a:xfrm>
        </p:grpSpPr>
        <p:grpSp>
          <p:nvGrpSpPr>
            <p:cNvPr id="44" name="Group 43"/>
            <p:cNvGrpSpPr/>
            <p:nvPr/>
          </p:nvGrpSpPr>
          <p:grpSpPr>
            <a:xfrm>
              <a:off x="6347106" y="2010610"/>
              <a:ext cx="300990" cy="209276"/>
              <a:chOff x="342709" y="482452"/>
              <a:chExt cx="2268193" cy="73676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42709" y="967884"/>
                <a:ext cx="341507" cy="24734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85806" y="482452"/>
                <a:ext cx="130640" cy="7367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9023" y="495101"/>
                <a:ext cx="18518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6323527" y="1959873"/>
              <a:ext cx="5405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15 )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08272" y="1896075"/>
            <a:ext cx="676788" cy="307777"/>
            <a:chOff x="6200634" y="1967089"/>
            <a:chExt cx="676788" cy="307777"/>
          </a:xfrm>
        </p:grpSpPr>
        <p:grpSp>
          <p:nvGrpSpPr>
            <p:cNvPr id="50" name="Group 49"/>
            <p:cNvGrpSpPr/>
            <p:nvPr/>
          </p:nvGrpSpPr>
          <p:grpSpPr>
            <a:xfrm>
              <a:off x="6351642" y="2011539"/>
              <a:ext cx="327129" cy="208344"/>
              <a:chOff x="376891" y="485715"/>
              <a:chExt cx="2465174" cy="73348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76891" y="992641"/>
                <a:ext cx="307324" cy="22258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85805" y="485715"/>
                <a:ext cx="122253" cy="73348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60048" y="491644"/>
                <a:ext cx="2082017" cy="748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200634" y="196708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( 15)</a:t>
              </a:r>
              <a:r>
                <a:rPr lang="en-US" sz="14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2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25731" y="2320671"/>
            <a:ext cx="519694" cy="307777"/>
            <a:chOff x="6328132" y="1965097"/>
            <a:chExt cx="519694" cy="307777"/>
          </a:xfrm>
        </p:grpSpPr>
        <p:grpSp>
          <p:nvGrpSpPr>
            <p:cNvPr id="56" name="Group 55"/>
            <p:cNvGrpSpPr/>
            <p:nvPr/>
          </p:nvGrpSpPr>
          <p:grpSpPr>
            <a:xfrm>
              <a:off x="6342321" y="2004904"/>
              <a:ext cx="330488" cy="214978"/>
              <a:chOff x="306651" y="462356"/>
              <a:chExt cx="2490481" cy="75684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06651" y="954179"/>
                <a:ext cx="377565" cy="2610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85799" y="462356"/>
                <a:ext cx="137679" cy="75684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73876" y="474453"/>
                <a:ext cx="2023256" cy="74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6328132" y="196509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r>
                <a:rPr lang="en-US" sz="14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034270" y="3668395"/>
            <a:ext cx="519694" cy="307777"/>
            <a:chOff x="2049780" y="2071257"/>
            <a:chExt cx="519694" cy="307777"/>
          </a:xfrm>
        </p:grpSpPr>
        <p:grpSp>
          <p:nvGrpSpPr>
            <p:cNvPr id="63" name="Group 62"/>
            <p:cNvGrpSpPr/>
            <p:nvPr/>
          </p:nvGrpSpPr>
          <p:grpSpPr>
            <a:xfrm>
              <a:off x="2059940" y="2087306"/>
              <a:ext cx="335503" cy="259731"/>
              <a:chOff x="352069" y="304800"/>
              <a:chExt cx="2528277" cy="9144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52069" y="905951"/>
                <a:ext cx="332147" cy="30927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 flipH="1" flipV="1">
                <a:off x="304800" y="685800"/>
                <a:ext cx="914400" cy="1524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98330" y="330620"/>
                <a:ext cx="2082016" cy="748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049780" y="207125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r>
                <a:rPr lang="en-US" sz="14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64483" y="3992329"/>
            <a:ext cx="1293039" cy="307777"/>
            <a:chOff x="6346511" y="1936086"/>
            <a:chExt cx="1293039" cy="307777"/>
          </a:xfrm>
        </p:grpSpPr>
        <p:grpSp>
          <p:nvGrpSpPr>
            <p:cNvPr id="69" name="Group 68"/>
            <p:cNvGrpSpPr/>
            <p:nvPr/>
          </p:nvGrpSpPr>
          <p:grpSpPr>
            <a:xfrm>
              <a:off x="6346511" y="1960153"/>
              <a:ext cx="365442" cy="233108"/>
              <a:chOff x="338225" y="304808"/>
              <a:chExt cx="2753892" cy="820672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38225" y="843799"/>
                <a:ext cx="345990" cy="27753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701427" y="304808"/>
                <a:ext cx="136782" cy="82067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79189" y="331158"/>
                <a:ext cx="2312928" cy="17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350415" y="1936086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 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or  </a:t>
              </a:r>
              <a:r>
                <a: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t = 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743511" y="3998044"/>
            <a:ext cx="543739" cy="307777"/>
            <a:chOff x="6336242" y="1950336"/>
            <a:chExt cx="543739" cy="307777"/>
          </a:xfrm>
        </p:grpSpPr>
        <p:grpSp>
          <p:nvGrpSpPr>
            <p:cNvPr id="75" name="Group 74"/>
            <p:cNvGrpSpPr/>
            <p:nvPr/>
          </p:nvGrpSpPr>
          <p:grpSpPr>
            <a:xfrm>
              <a:off x="6349593" y="1992246"/>
              <a:ext cx="322134" cy="205553"/>
              <a:chOff x="361450" y="417797"/>
              <a:chExt cx="2427532" cy="723658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361450" y="833608"/>
                <a:ext cx="279698" cy="30784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671050" y="417797"/>
                <a:ext cx="119608" cy="71761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1766" y="426753"/>
                <a:ext cx="206721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6336242" y="195033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15 .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03665" y="3668395"/>
            <a:ext cx="888385" cy="307777"/>
            <a:chOff x="6330474" y="1958097"/>
            <a:chExt cx="888385" cy="307777"/>
          </a:xfrm>
        </p:grpSpPr>
        <p:grpSp>
          <p:nvGrpSpPr>
            <p:cNvPr id="81" name="Group 80"/>
            <p:cNvGrpSpPr/>
            <p:nvPr/>
          </p:nvGrpSpPr>
          <p:grpSpPr>
            <a:xfrm>
              <a:off x="6348119" y="1999572"/>
              <a:ext cx="299458" cy="220310"/>
              <a:chOff x="350343" y="443585"/>
              <a:chExt cx="2256645" cy="77562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350343" y="973412"/>
                <a:ext cx="333873" cy="2418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85798" y="443585"/>
                <a:ext cx="141115" cy="7756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74976" y="444145"/>
                <a:ext cx="18320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30474" y="1958097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) = 0,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22841" y="1352550"/>
            <a:ext cx="1277759" cy="345894"/>
            <a:chOff x="4271390" y="225771"/>
            <a:chExt cx="1277759" cy="345894"/>
          </a:xfrm>
        </p:grpSpPr>
        <p:sp>
          <p:nvSpPr>
            <p:cNvPr id="42" name="TextBox 41"/>
            <p:cNvSpPr txBox="1"/>
            <p:nvPr/>
          </p:nvSpPr>
          <p:spPr>
            <a:xfrm>
              <a:off x="4944374" y="263889"/>
              <a:ext cx="60477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15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271390" y="225771"/>
              <a:ext cx="763351" cy="338554"/>
              <a:chOff x="6137375" y="1939264"/>
              <a:chExt cx="763351" cy="33855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6299078" y="2016897"/>
                <a:ext cx="345281" cy="202987"/>
                <a:chOff x="-19220" y="504578"/>
                <a:chExt cx="2601963" cy="71463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-19220" y="823147"/>
                  <a:ext cx="703436" cy="392082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685806" y="504578"/>
                  <a:ext cx="12758" cy="71463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639219" y="521346"/>
                  <a:ext cx="1943524" cy="97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6137375" y="1939264"/>
                <a:ext cx="763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( </a:t>
                </a:r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 15</a:t>
                </a:r>
                <a:r>
                  <a:rPr lang="en-US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)</a:t>
                </a:r>
                <a:r>
                  <a:rPr lang="en-US" sz="1400" b="1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14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2501630" y="453136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7318055" y="1574335"/>
            <a:ext cx="421910" cy="307777"/>
            <a:chOff x="6337680" y="1933178"/>
            <a:chExt cx="421910" cy="307777"/>
          </a:xfrm>
        </p:grpSpPr>
        <p:grpSp>
          <p:nvGrpSpPr>
            <p:cNvPr id="109" name="Group 108"/>
            <p:cNvGrpSpPr/>
            <p:nvPr/>
          </p:nvGrpSpPr>
          <p:grpSpPr>
            <a:xfrm>
              <a:off x="6353825" y="1960152"/>
              <a:ext cx="318679" cy="228122"/>
              <a:chOff x="393342" y="304804"/>
              <a:chExt cx="2401499" cy="803118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393342" y="816363"/>
                <a:ext cx="290874" cy="29155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704729" y="304804"/>
                <a:ext cx="133466" cy="8007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75083" y="319446"/>
                <a:ext cx="2019758" cy="147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6337680" y="1933178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endPara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652568" y="233934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–(0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787944" y="2635687"/>
            <a:ext cx="277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82758" y="25823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762750" y="2128801"/>
            <a:ext cx="1511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324600" y="248394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22623" y="1565643"/>
            <a:ext cx="633507" cy="307777"/>
            <a:chOff x="6129216" y="1933333"/>
            <a:chExt cx="633507" cy="307777"/>
          </a:xfrm>
        </p:grpSpPr>
        <p:grpSp>
          <p:nvGrpSpPr>
            <p:cNvPr id="121" name="Group 120"/>
            <p:cNvGrpSpPr/>
            <p:nvPr/>
          </p:nvGrpSpPr>
          <p:grpSpPr>
            <a:xfrm>
              <a:off x="6351234" y="1960152"/>
              <a:ext cx="333887" cy="225920"/>
              <a:chOff x="373816" y="304804"/>
              <a:chExt cx="2516100" cy="795366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373816" y="838609"/>
                <a:ext cx="310399" cy="23577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705647" y="304804"/>
                <a:ext cx="132562" cy="79536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07900" y="326149"/>
                <a:ext cx="2082016" cy="748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6129216" y="1933333"/>
              <a:ext cx="633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  15</a:t>
              </a:r>
              <a:endPara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148442" y="248394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16200000">
            <a:off x="3504211" y="3023100"/>
            <a:ext cx="30499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212602" y="3132582"/>
            <a:ext cx="1070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05807" y="32403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477000" y="3240304"/>
            <a:ext cx="633507" cy="307777"/>
            <a:chOff x="6123528" y="1970924"/>
            <a:chExt cx="633507" cy="307777"/>
          </a:xfrm>
        </p:grpSpPr>
        <p:grpSp>
          <p:nvGrpSpPr>
            <p:cNvPr id="135" name="Group 134"/>
            <p:cNvGrpSpPr/>
            <p:nvPr/>
          </p:nvGrpSpPr>
          <p:grpSpPr>
            <a:xfrm>
              <a:off x="6352785" y="2018859"/>
              <a:ext cx="320430" cy="201024"/>
              <a:chOff x="385505" y="511491"/>
              <a:chExt cx="2414690" cy="70771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385505" y="998883"/>
                <a:ext cx="298711" cy="21634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685798" y="511491"/>
                <a:ext cx="133315" cy="70771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60048" y="521943"/>
                <a:ext cx="2040147" cy="77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6123528" y="1970924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  15</a:t>
              </a:r>
              <a:endPara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246937" y="3240304"/>
            <a:ext cx="421910" cy="307777"/>
            <a:chOff x="6339999" y="1963685"/>
            <a:chExt cx="421910" cy="307777"/>
          </a:xfrm>
        </p:grpSpPr>
        <p:grpSp>
          <p:nvGrpSpPr>
            <p:cNvPr id="141" name="Group 140"/>
            <p:cNvGrpSpPr/>
            <p:nvPr/>
          </p:nvGrpSpPr>
          <p:grpSpPr>
            <a:xfrm>
              <a:off x="6350889" y="2000330"/>
              <a:ext cx="324707" cy="219553"/>
              <a:chOff x="371216" y="446253"/>
              <a:chExt cx="2446922" cy="772951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371216" y="989494"/>
                <a:ext cx="312999" cy="22573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685805" y="446253"/>
                <a:ext cx="116104" cy="7729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36122" y="452182"/>
                <a:ext cx="2082016" cy="748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6339999" y="1963685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endPara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779928" y="324030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684088" y="3577357"/>
                <a:ext cx="676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𝛂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𝛃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88" y="3577357"/>
                <a:ext cx="67640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6304612" y="40724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6641266" y="3755437"/>
            <a:ext cx="14816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40832" y="395803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6651146" y="4216977"/>
            <a:ext cx="3122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664331" y="417035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6662997" y="1609076"/>
            <a:ext cx="403873" cy="1723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7347739" y="1628156"/>
            <a:ext cx="297454" cy="1672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992549" y="40724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194517" y="407241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486400" y="2812613"/>
            <a:ext cx="2969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verified from 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46077" y="4492418"/>
            <a:ext cx="3211173" cy="29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from (iii) and 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56880" y="1549387"/>
            <a:ext cx="56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56880" y="2483949"/>
            <a:ext cx="617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056880" y="3240304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...(iii)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056880" y="4072419"/>
            <a:ext cx="75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...(iv)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083009" y="282511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896194" y="2844855"/>
            <a:ext cx="2178272" cy="307782"/>
            <a:chOff x="952064" y="3190869"/>
            <a:chExt cx="2178272" cy="410374"/>
          </a:xfrm>
        </p:grpSpPr>
        <p:sp>
          <p:nvSpPr>
            <p:cNvPr id="167" name="Rectangle 166"/>
            <p:cNvSpPr/>
            <p:nvPr/>
          </p:nvSpPr>
          <p:spPr>
            <a:xfrm>
              <a:off x="2945605" y="3190876"/>
              <a:ext cx="184731" cy="41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952064" y="3190869"/>
              <a:ext cx="827471" cy="41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\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(</a:t>
              </a:r>
              <a:r>
                <a: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t + 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633916" y="2855845"/>
            <a:ext cx="519694" cy="307777"/>
            <a:chOff x="6333168" y="1955948"/>
            <a:chExt cx="519694" cy="307777"/>
          </a:xfrm>
        </p:grpSpPr>
        <p:grpSp>
          <p:nvGrpSpPr>
            <p:cNvPr id="170" name="Group 169"/>
            <p:cNvGrpSpPr/>
            <p:nvPr/>
          </p:nvGrpSpPr>
          <p:grpSpPr>
            <a:xfrm>
              <a:off x="6351198" y="1991309"/>
              <a:ext cx="317051" cy="228574"/>
              <a:chOff x="373546" y="414497"/>
              <a:chExt cx="2389231" cy="804706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373546" y="930911"/>
                <a:ext cx="310670" cy="2843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85799" y="414497"/>
                <a:ext cx="134122" cy="80470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6575" y="421204"/>
                <a:ext cx="200620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6333168" y="1955948"/>
              <a:ext cx="519694" cy="307777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r>
                <a:rPr lang="en-US" sz="1400" b="1" baseline="30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955986" y="2855845"/>
            <a:ext cx="540533" cy="307777"/>
            <a:chOff x="6338742" y="1946925"/>
            <a:chExt cx="540533" cy="307777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46784" y="1990740"/>
              <a:ext cx="324526" cy="223428"/>
              <a:chOff x="340283" y="412485"/>
              <a:chExt cx="2445553" cy="786591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340283" y="922197"/>
                <a:ext cx="358289" cy="25949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685799" y="412485"/>
                <a:ext cx="131100" cy="78659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7478" y="425120"/>
                <a:ext cx="200835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/>
            <p:cNvSpPr txBox="1"/>
            <p:nvPr/>
          </p:nvSpPr>
          <p:spPr>
            <a:xfrm>
              <a:off x="6338742" y="1946925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)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175346" y="3112135"/>
            <a:ext cx="254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are the factors of t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– 15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2176510" y="4531360"/>
            <a:ext cx="421910" cy="307777"/>
            <a:chOff x="6336242" y="1950336"/>
            <a:chExt cx="421910" cy="307777"/>
          </a:xfrm>
        </p:grpSpPr>
        <p:grpSp>
          <p:nvGrpSpPr>
            <p:cNvPr id="245" name="Group 244"/>
            <p:cNvGrpSpPr/>
            <p:nvPr/>
          </p:nvGrpSpPr>
          <p:grpSpPr>
            <a:xfrm>
              <a:off x="6349593" y="1992246"/>
              <a:ext cx="322134" cy="205553"/>
              <a:chOff x="361450" y="417797"/>
              <a:chExt cx="2427532" cy="723658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>
                <a:off x="361450" y="833608"/>
                <a:ext cx="279698" cy="30784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671050" y="417797"/>
                <a:ext cx="119608" cy="71761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721766" y="426753"/>
                <a:ext cx="206721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TextBox 245"/>
            <p:cNvSpPr txBox="1"/>
            <p:nvPr/>
          </p:nvSpPr>
          <p:spPr>
            <a:xfrm>
              <a:off x="6336242" y="195033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00" name="Rectangle 199"/>
          <p:cNvSpPr/>
          <p:nvPr/>
        </p:nvSpPr>
        <p:spPr>
          <a:xfrm>
            <a:off x="6324600" y="32403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3014710" y="4523740"/>
            <a:ext cx="421910" cy="307777"/>
            <a:chOff x="6336242" y="1950336"/>
            <a:chExt cx="421910" cy="307777"/>
          </a:xfrm>
        </p:grpSpPr>
        <p:grpSp>
          <p:nvGrpSpPr>
            <p:cNvPr id="251" name="Group 250"/>
            <p:cNvGrpSpPr/>
            <p:nvPr/>
          </p:nvGrpSpPr>
          <p:grpSpPr>
            <a:xfrm>
              <a:off x="6349593" y="1992246"/>
              <a:ext cx="322134" cy="205553"/>
              <a:chOff x="361450" y="417797"/>
              <a:chExt cx="2427532" cy="723658"/>
            </a:xfrm>
          </p:grpSpPr>
          <p:cxnSp>
            <p:nvCxnSpPr>
              <p:cNvPr id="253" name="Straight Connector 252"/>
              <p:cNvCxnSpPr/>
              <p:nvPr/>
            </p:nvCxnSpPr>
            <p:spPr>
              <a:xfrm>
                <a:off x="361450" y="833608"/>
                <a:ext cx="279698" cy="30784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V="1">
                <a:off x="671050" y="417797"/>
                <a:ext cx="119608" cy="71761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721766" y="426753"/>
                <a:ext cx="206721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/>
            <p:cNvSpPr txBox="1"/>
            <p:nvPr/>
          </p:nvSpPr>
          <p:spPr>
            <a:xfrm>
              <a:off x="6336242" y="195033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15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6999462" y="32403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×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315439" y="35773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46305" y="23257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508340" y="2855845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562218" y="366839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773998" y="3668395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453370" y="36683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628630" y="366839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31495" y="1892696"/>
            <a:ext cx="475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496447" y="1885950"/>
            <a:ext cx="29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925851" y="2328291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(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182391" y="232829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390696" y="2325751"/>
            <a:ext cx="301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1275631" y="1611039"/>
            <a:ext cx="218208" cy="19803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642783" y="1607229"/>
            <a:ext cx="286697" cy="19803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73790" y="3660775"/>
            <a:ext cx="471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309897" y="1582220"/>
            <a:ext cx="309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09360" y="199677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796671" y="1870197"/>
            <a:ext cx="1435756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617970" y="1824485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1166617" y="1603183"/>
            <a:ext cx="151148" cy="20207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764947" y="2125506"/>
            <a:ext cx="1534977" cy="23264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31719" y="2092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487305" y="1601510"/>
            <a:ext cx="441717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6664331" y="3548546"/>
            <a:ext cx="139353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624192" y="349377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6628129" y="3760273"/>
            <a:ext cx="1506992" cy="22806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5831" y="371892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9040" y="1555750"/>
            <a:ext cx="8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3275" indent="-803275">
              <a:tabLst>
                <a:tab pos="393700" algn="ctr"/>
              </a:tabLst>
            </a:pP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15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928926" y="-66861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1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2" dur="1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9" grpId="0"/>
      <p:bldP spid="10" grpId="0"/>
      <p:bldP spid="12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 animBg="1"/>
      <p:bldP spid="26" grpId="0"/>
      <p:bldP spid="30" grpId="0"/>
      <p:bldP spid="41" grpId="0" animBg="1"/>
      <p:bldP spid="41" grpId="1" animBg="1"/>
      <p:bldP spid="101" grpId="0"/>
      <p:bldP spid="114" grpId="0"/>
      <p:bldP spid="116" grpId="0"/>
      <p:bldP spid="126" grpId="0"/>
      <p:bldP spid="127" grpId="0"/>
      <p:bldP spid="129" grpId="0"/>
      <p:bldP spid="130" grpId="0"/>
      <p:bldP spid="146" grpId="0"/>
      <p:bldP spid="147" grpId="0" animBg="1"/>
      <p:bldP spid="148" grpId="0"/>
      <p:bldP spid="152" grpId="0"/>
      <p:bldP spid="154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81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10" grpId="0"/>
      <p:bldP spid="211" grpId="0"/>
      <p:bldP spid="214" grpId="0"/>
      <p:bldP spid="215" grpId="0"/>
      <p:bldP spid="216" grpId="0"/>
      <p:bldP spid="217" grpId="0"/>
      <p:bldP spid="218" grpId="0"/>
      <p:bldP spid="220" grpId="0" animBg="1"/>
      <p:bldP spid="220" grpId="1" animBg="1"/>
      <p:bldP spid="221" grpId="0" animBg="1"/>
      <p:bldP spid="221" grpId="1" animBg="1"/>
      <p:bldP spid="222" grpId="0"/>
      <p:bldP spid="185" grpId="0"/>
      <p:bldP spid="186" grpId="0"/>
      <p:bldP spid="195" grpId="0" animBg="1"/>
      <p:bldP spid="195" grpId="1" animBg="1"/>
      <p:bldP spid="117" grpId="0"/>
      <p:bldP spid="196" grpId="0" animBg="1"/>
      <p:bldP spid="196" grpId="1" animBg="1"/>
      <p:bldP spid="196" grpId="2" animBg="1"/>
      <p:bldP spid="196" grpId="3" animBg="1"/>
      <p:bldP spid="197" grpId="0" animBg="1"/>
      <p:bldP spid="197" grpId="1" animBg="1"/>
      <p:bldP spid="119" grpId="0"/>
      <p:bldP spid="198" grpId="0" animBg="1"/>
      <p:bldP spid="198" grpId="1" animBg="1"/>
      <p:bldP spid="199" grpId="0" animBg="1"/>
      <p:bldP spid="199" grpId="1" animBg="1"/>
      <p:bldP spid="149" grpId="0"/>
      <p:bldP spid="208" grpId="0" animBg="1"/>
      <p:bldP spid="208" grpId="1" animBg="1"/>
      <p:bldP spid="15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07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5011043" y="113593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\   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Sum of zeroes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1428699" y="1516835"/>
            <a:ext cx="149530" cy="214847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2307958" y="1524589"/>
            <a:ext cx="34788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427890" y="1523219"/>
            <a:ext cx="151148" cy="20207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623386" y="2239822"/>
            <a:ext cx="1534977" cy="232649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1845679" y="1517013"/>
            <a:ext cx="308225" cy="210614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6665749" y="1937384"/>
            <a:ext cx="1435756" cy="22357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4670354" y="1266092"/>
            <a:ext cx="0" cy="3634886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2" name="Rectangle 261"/>
          <p:cNvSpPr/>
          <p:nvPr/>
        </p:nvSpPr>
        <p:spPr>
          <a:xfrm>
            <a:off x="504653" y="1175054"/>
            <a:ext cx="2119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(iii)     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3 – 7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77952" y="146809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Sol.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53236" y="146809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773175" y="1468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9647" y="146809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264618" y="1468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2428482" y="146809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40117" y="173289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312984" y="1732893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460500" y="173289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9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781175" y="17328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43139" y="173289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277626" y="1732893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2456521" y="1732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800100" y="204658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214120" y="204658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572260" y="204658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722878" y="204658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986280" y="20465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138680" y="204658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301240" y="204658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677160" y="204658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2832858" y="204658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920316" y="231687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285240" y="23168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1451098" y="231687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706880" y="231687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2052320" y="23168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208018" y="231687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898723" y="2984494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So, the value of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2442248" y="298449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²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2817472" y="29844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017204" y="298449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3218671" y="29844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3364855" y="298449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3696827" y="2984494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zero, 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622076" y="372154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008519" y="37398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253629" y="375365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439912" y="363671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>
            <a:off x="2516568" y="3901733"/>
            <a:ext cx="15034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4" name="TextBox 363"/>
          <p:cNvSpPr txBox="1"/>
          <p:nvPr/>
        </p:nvSpPr>
        <p:spPr>
          <a:xfrm>
            <a:off x="2439912" y="384038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2659210" y="376114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3484751" y="376114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734306" y="377243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3917959" y="36481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4015400" y="3923323"/>
            <a:ext cx="19895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0" name="TextBox 369"/>
          <p:cNvSpPr txBox="1"/>
          <p:nvPr/>
        </p:nvSpPr>
        <p:spPr>
          <a:xfrm>
            <a:off x="3963051" y="38695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622076" y="4130802"/>
            <a:ext cx="30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The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zeroes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are 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367231" y="405448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>
            <a:off x="2442681" y="4316986"/>
            <a:ext cx="16799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5" name="TextBox 374"/>
          <p:cNvSpPr txBox="1"/>
          <p:nvPr/>
        </p:nvSpPr>
        <p:spPr>
          <a:xfrm>
            <a:off x="2367231" y="428108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2622593" y="413080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3079623" y="40558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78" name="Straight Connector 377"/>
          <p:cNvCxnSpPr/>
          <p:nvPr/>
        </p:nvCxnSpPr>
        <p:spPr>
          <a:xfrm>
            <a:off x="3180677" y="4316986"/>
            <a:ext cx="20210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9" name="TextBox 378"/>
          <p:cNvSpPr txBox="1"/>
          <p:nvPr/>
        </p:nvSpPr>
        <p:spPr>
          <a:xfrm>
            <a:off x="3137154" y="426457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3315208" y="41308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2508767" y="1527226"/>
            <a:ext cx="139711" cy="209236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1428083" y="1524718"/>
            <a:ext cx="150762" cy="19908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Curved Down Arrow 389"/>
          <p:cNvSpPr/>
          <p:nvPr/>
        </p:nvSpPr>
        <p:spPr>
          <a:xfrm flipH="1">
            <a:off x="1510714" y="1199753"/>
            <a:ext cx="1108201" cy="268056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318326" y="1557968"/>
            <a:ext cx="167253" cy="167712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2013780" y="1517441"/>
            <a:ext cx="137160" cy="20616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3767497" y="114957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18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397" name="Group 28"/>
          <p:cNvGrpSpPr/>
          <p:nvPr/>
        </p:nvGrpSpPr>
        <p:grpSpPr>
          <a:xfrm>
            <a:off x="3683163" y="1427348"/>
            <a:ext cx="685800" cy="526462"/>
            <a:chOff x="1524000" y="4876799"/>
            <a:chExt cx="990601" cy="762002"/>
          </a:xfrm>
        </p:grpSpPr>
        <p:cxnSp>
          <p:nvCxnSpPr>
            <p:cNvPr id="398" name="Straight Connector 397"/>
            <p:cNvCxnSpPr/>
            <p:nvPr/>
          </p:nvCxnSpPr>
          <p:spPr>
            <a:xfrm rot="5400000">
              <a:off x="1371600" y="5029199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9" name="Straight Connector 398"/>
            <p:cNvCxnSpPr/>
            <p:nvPr/>
          </p:nvCxnSpPr>
          <p:spPr>
            <a:xfrm rot="16200000" flipV="1">
              <a:off x="1866901" y="4991101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00" name="TextBox 399"/>
          <p:cNvSpPr txBox="1"/>
          <p:nvPr/>
        </p:nvSpPr>
        <p:spPr>
          <a:xfrm>
            <a:off x="3519885" y="18955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6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4217910" y="1905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3516710" y="212013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217910" y="212013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9</a:t>
            </a:r>
            <a:endParaRPr lang="en-US" sz="16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078367" y="21201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3349625" y="212013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09" name="Oval 408"/>
          <p:cNvSpPr/>
          <p:nvPr/>
        </p:nvSpPr>
        <p:spPr>
          <a:xfrm>
            <a:off x="1827350" y="1553822"/>
            <a:ext cx="165597" cy="169389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10" name="Straight Connector 409"/>
          <p:cNvCxnSpPr/>
          <p:nvPr/>
        </p:nvCxnSpPr>
        <p:spPr>
          <a:xfrm flipV="1">
            <a:off x="891000" y="1998509"/>
            <a:ext cx="785812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1936636" y="1998509"/>
            <a:ext cx="697706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335773" y="2340214"/>
            <a:ext cx="600676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2439940" y="2340214"/>
            <a:ext cx="630333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6" name="TextBox 425"/>
          <p:cNvSpPr txBox="1"/>
          <p:nvPr/>
        </p:nvSpPr>
        <p:spPr>
          <a:xfrm>
            <a:off x="628185" y="253040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898724" y="2557655"/>
            <a:ext cx="28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(2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3) and  (3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+ 1)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are the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factors of  6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3 –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898725" y="322070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When (2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3)  = 0  or (3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+ 1)  = 0,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838202" y="4533025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Now, Sum of zeroes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2742058" y="454054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2965704" y="443850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>
            <a:off x="3036871" y="4703678"/>
            <a:ext cx="17191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3" name="TextBox 432"/>
          <p:cNvSpPr txBox="1"/>
          <p:nvPr/>
        </p:nvSpPr>
        <p:spPr>
          <a:xfrm>
            <a:off x="2965704" y="466182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185343" y="454054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35" name="Left Bracket 434"/>
          <p:cNvSpPr/>
          <p:nvPr/>
        </p:nvSpPr>
        <p:spPr>
          <a:xfrm>
            <a:off x="3468163" y="4471518"/>
            <a:ext cx="70030" cy="460189"/>
          </a:xfrm>
          <a:prstGeom prst="leftBracket">
            <a:avLst>
              <a:gd name="adj" fmla="val 76444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3410558" y="443850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38" name="Straight Connector 437"/>
          <p:cNvCxnSpPr/>
          <p:nvPr/>
        </p:nvCxnSpPr>
        <p:spPr>
          <a:xfrm>
            <a:off x="3524634" y="4703678"/>
            <a:ext cx="20801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9" name="TextBox 438"/>
          <p:cNvSpPr txBox="1"/>
          <p:nvPr/>
        </p:nvSpPr>
        <p:spPr>
          <a:xfrm>
            <a:off x="3475328" y="46675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40" name="Left Bracket 439"/>
          <p:cNvSpPr/>
          <p:nvPr/>
        </p:nvSpPr>
        <p:spPr>
          <a:xfrm flipH="1">
            <a:off x="3696827" y="4471518"/>
            <a:ext cx="73152" cy="457200"/>
          </a:xfrm>
          <a:prstGeom prst="leftBracket">
            <a:avLst>
              <a:gd name="adj" fmla="val 69706"/>
            </a:avLst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6922904" y="153031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7221902" y="14313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43" name="Straight Connector 442"/>
          <p:cNvCxnSpPr/>
          <p:nvPr/>
        </p:nvCxnSpPr>
        <p:spPr>
          <a:xfrm>
            <a:off x="7249347" y="1693450"/>
            <a:ext cx="22906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4" name="TextBox 443"/>
          <p:cNvSpPr txBox="1"/>
          <p:nvPr/>
        </p:nvSpPr>
        <p:spPr>
          <a:xfrm>
            <a:off x="7208047" y="165177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7858553" y="153031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</a:p>
        </p:txBody>
      </p:sp>
      <p:grpSp>
        <p:nvGrpSpPr>
          <p:cNvPr id="468" name="Group 140"/>
          <p:cNvGrpSpPr/>
          <p:nvPr/>
        </p:nvGrpSpPr>
        <p:grpSpPr>
          <a:xfrm>
            <a:off x="4751357" y="1916636"/>
            <a:ext cx="1073926" cy="307777"/>
            <a:chOff x="2460389" y="3537031"/>
            <a:chExt cx="1275426" cy="154658"/>
          </a:xfrm>
        </p:grpSpPr>
        <p:sp>
          <p:nvSpPr>
            <p:cNvPr id="469" name="Rounded Rectangle 468"/>
            <p:cNvSpPr/>
            <p:nvPr/>
          </p:nvSpPr>
          <p:spPr>
            <a:xfrm>
              <a:off x="2516159" y="3549147"/>
              <a:ext cx="1138194" cy="128817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2460389" y="3537031"/>
              <a:ext cx="1275426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6 </a:t>
              </a: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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7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471" name="Group 121"/>
          <p:cNvGrpSpPr/>
          <p:nvPr/>
        </p:nvGrpSpPr>
        <p:grpSpPr>
          <a:xfrm>
            <a:off x="4274603" y="1227107"/>
            <a:ext cx="1110548" cy="307777"/>
            <a:chOff x="2531226" y="3520887"/>
            <a:chExt cx="1318918" cy="154658"/>
          </a:xfrm>
        </p:grpSpPr>
        <p:sp>
          <p:nvSpPr>
            <p:cNvPr id="472" name="Rounded Rectangle 471"/>
            <p:cNvSpPr/>
            <p:nvPr/>
          </p:nvSpPr>
          <p:spPr>
            <a:xfrm>
              <a:off x="2565617" y="3537518"/>
              <a:ext cx="1217096" cy="12956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531226" y="3520887"/>
              <a:ext cx="1318918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6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1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8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74" name="Rectangle 473"/>
          <p:cNvSpPr/>
          <p:nvPr/>
        </p:nvSpPr>
        <p:spPr>
          <a:xfrm>
            <a:off x="676275" y="205222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676275" y="23116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6" name="Rectangle 475"/>
          <p:cNvSpPr>
            <a:spLocks noChangeArrowheads="1"/>
          </p:cNvSpPr>
          <p:nvPr/>
        </p:nvSpPr>
        <p:spPr bwMode="auto">
          <a:xfrm>
            <a:off x="622078" y="3455440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922904" y="11359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214570" y="10261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9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79" name="Straight Connector 478"/>
          <p:cNvCxnSpPr/>
          <p:nvPr/>
        </p:nvCxnSpPr>
        <p:spPr>
          <a:xfrm>
            <a:off x="7268174" y="1294892"/>
            <a:ext cx="1880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0" name="TextBox 479"/>
          <p:cNvSpPr txBox="1"/>
          <p:nvPr/>
        </p:nvSpPr>
        <p:spPr>
          <a:xfrm>
            <a:off x="7221550" y="12442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7487183" y="11286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7742024" y="103007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83" name="Straight Connector 482"/>
          <p:cNvCxnSpPr/>
          <p:nvPr/>
        </p:nvCxnSpPr>
        <p:spPr>
          <a:xfrm>
            <a:off x="7802680" y="1294892"/>
            <a:ext cx="1880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4" name="TextBox 483"/>
          <p:cNvSpPr txBox="1"/>
          <p:nvPr/>
        </p:nvSpPr>
        <p:spPr>
          <a:xfrm>
            <a:off x="7745514" y="124675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485" name="Group 176"/>
          <p:cNvGrpSpPr/>
          <p:nvPr/>
        </p:nvGrpSpPr>
        <p:grpSpPr>
          <a:xfrm>
            <a:off x="4720877" y="2221751"/>
            <a:ext cx="1094345" cy="307778"/>
            <a:chOff x="1362438" y="3508314"/>
            <a:chExt cx="1299672" cy="154658"/>
          </a:xfrm>
        </p:grpSpPr>
        <p:sp>
          <p:nvSpPr>
            <p:cNvPr id="486" name="Rounded Rectangle 485"/>
            <p:cNvSpPr/>
            <p:nvPr/>
          </p:nvSpPr>
          <p:spPr>
            <a:xfrm>
              <a:off x="1442440" y="3520883"/>
              <a:ext cx="1179455" cy="131407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1362438" y="3508314"/>
              <a:ext cx="129967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9 </a:t>
              </a:r>
              <a:r>
                <a:rPr 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2 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=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7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/>
              <p:cNvSpPr/>
              <p:nvPr/>
            </p:nvSpPr>
            <p:spPr>
              <a:xfrm>
                <a:off x="4819650" y="2068679"/>
                <a:ext cx="1841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8" name="Rectangle 4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2068679"/>
                <a:ext cx="1841786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325" t="-392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TextBox 488"/>
          <p:cNvSpPr txBox="1"/>
          <p:nvPr/>
        </p:nvSpPr>
        <p:spPr>
          <a:xfrm>
            <a:off x="6443659" y="18818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490" name="Straight Connector 489"/>
          <p:cNvCxnSpPr/>
          <p:nvPr/>
        </p:nvCxnSpPr>
        <p:spPr>
          <a:xfrm>
            <a:off x="6587332" y="2216620"/>
            <a:ext cx="158842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1" name="TextBox 490"/>
          <p:cNvSpPr txBox="1"/>
          <p:nvPr/>
        </p:nvSpPr>
        <p:spPr>
          <a:xfrm>
            <a:off x="6571225" y="218011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287616" y="2536869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6477000" y="24304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494" name="Straight Connector 493"/>
          <p:cNvCxnSpPr/>
          <p:nvPr/>
        </p:nvCxnSpPr>
        <p:spPr>
          <a:xfrm>
            <a:off x="6585188" y="2704301"/>
            <a:ext cx="49951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5" name="TextBox 494"/>
          <p:cNvSpPr txBox="1"/>
          <p:nvPr/>
        </p:nvSpPr>
        <p:spPr>
          <a:xfrm>
            <a:off x="6642664" y="26677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6649499" y="24304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(–7)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073873" y="2536869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8" name="Straight Connector 497"/>
          <p:cNvCxnSpPr/>
          <p:nvPr/>
        </p:nvCxnSpPr>
        <p:spPr>
          <a:xfrm>
            <a:off x="7333160" y="2704301"/>
            <a:ext cx="23705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9" name="TextBox 498"/>
          <p:cNvSpPr txBox="1"/>
          <p:nvPr/>
        </p:nvSpPr>
        <p:spPr>
          <a:xfrm>
            <a:off x="7291609" y="26677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7298442" y="24304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7858553" y="2548396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 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4819652" y="3233289"/>
            <a:ext cx="1816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6481748" y="32332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4" name="Straight Connector 503"/>
          <p:cNvCxnSpPr/>
          <p:nvPr/>
        </p:nvCxnSpPr>
        <p:spPr>
          <a:xfrm>
            <a:off x="6767719" y="3374861"/>
            <a:ext cx="19591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05" name="TextBox 504"/>
          <p:cNvSpPr txBox="1"/>
          <p:nvPr/>
        </p:nvSpPr>
        <p:spPr>
          <a:xfrm>
            <a:off x="6705600" y="33383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6712433" y="310103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6918960" y="32180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×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508" name="Straight Connector 507"/>
          <p:cNvCxnSpPr/>
          <p:nvPr/>
        </p:nvCxnSpPr>
        <p:spPr>
          <a:xfrm>
            <a:off x="7208458" y="3374861"/>
            <a:ext cx="2163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09" name="TextBox 508"/>
          <p:cNvSpPr txBox="1"/>
          <p:nvPr/>
        </p:nvSpPr>
        <p:spPr>
          <a:xfrm>
            <a:off x="7164312" y="33383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7122811" y="31010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7393320" y="32018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512" name="Straight Connector 511"/>
          <p:cNvCxnSpPr/>
          <p:nvPr/>
        </p:nvCxnSpPr>
        <p:spPr>
          <a:xfrm>
            <a:off x="7669894" y="3374861"/>
            <a:ext cx="2163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3" name="TextBox 512"/>
          <p:cNvSpPr txBox="1"/>
          <p:nvPr/>
        </p:nvSpPr>
        <p:spPr>
          <a:xfrm>
            <a:off x="7625748" y="33383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7584247" y="31010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7858553" y="321804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16" name="Rounded Rectangle 515"/>
          <p:cNvSpPr/>
          <p:nvPr/>
        </p:nvSpPr>
        <p:spPr>
          <a:xfrm>
            <a:off x="6852148" y="3862639"/>
            <a:ext cx="1506992" cy="22806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" name="Rounded Rectangle 516"/>
          <p:cNvSpPr/>
          <p:nvPr/>
        </p:nvSpPr>
        <p:spPr>
          <a:xfrm>
            <a:off x="6910662" y="3608159"/>
            <a:ext cx="1393531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/>
              <p:cNvSpPr/>
              <p:nvPr/>
            </p:nvSpPr>
            <p:spPr>
              <a:xfrm>
                <a:off x="4939314" y="3699364"/>
                <a:ext cx="19828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  <m:r>
                      <a:rPr lang="en-US" sz="1400" b="1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8" name="Rectangle 5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14" y="3699364"/>
                <a:ext cx="198285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920" t="-6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TextBox 518"/>
          <p:cNvSpPr txBox="1"/>
          <p:nvPr/>
        </p:nvSpPr>
        <p:spPr>
          <a:xfrm>
            <a:off x="6842402" y="355569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520" name="Straight Connector 519"/>
          <p:cNvCxnSpPr/>
          <p:nvPr/>
        </p:nvCxnSpPr>
        <p:spPr>
          <a:xfrm>
            <a:off x="6840185" y="3847305"/>
            <a:ext cx="153285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21" name="TextBox 520"/>
          <p:cNvSpPr txBox="1"/>
          <p:nvPr/>
        </p:nvSpPr>
        <p:spPr>
          <a:xfrm>
            <a:off x="6779785" y="381079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6521576" y="4188505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3" name="Straight Connector 522"/>
          <p:cNvCxnSpPr/>
          <p:nvPr/>
        </p:nvCxnSpPr>
        <p:spPr>
          <a:xfrm>
            <a:off x="6906845" y="4355937"/>
            <a:ext cx="239549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24" name="TextBox 523"/>
          <p:cNvSpPr txBox="1"/>
          <p:nvPr/>
        </p:nvSpPr>
        <p:spPr>
          <a:xfrm>
            <a:off x="6876624" y="431942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6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6839188" y="408210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526" name="Straight Connector 525"/>
          <p:cNvCxnSpPr/>
          <p:nvPr/>
        </p:nvCxnSpPr>
        <p:spPr>
          <a:xfrm flipH="1">
            <a:off x="6957699" y="4230479"/>
            <a:ext cx="205068" cy="627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115680" y="4058116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528" name="Straight Connector 527"/>
          <p:cNvCxnSpPr/>
          <p:nvPr/>
        </p:nvCxnSpPr>
        <p:spPr>
          <a:xfrm flipH="1">
            <a:off x="6928860" y="4445488"/>
            <a:ext cx="186425" cy="689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7109256" y="4283324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7307833" y="4188505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1" name="Straight Connector 530"/>
          <p:cNvCxnSpPr/>
          <p:nvPr/>
        </p:nvCxnSpPr>
        <p:spPr>
          <a:xfrm>
            <a:off x="7627142" y="4355937"/>
            <a:ext cx="2197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2" name="TextBox 531"/>
          <p:cNvSpPr txBox="1"/>
          <p:nvPr/>
        </p:nvSpPr>
        <p:spPr>
          <a:xfrm>
            <a:off x="7598992" y="431942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7532402" y="408210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7858553" y="42000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35" name="Rounded Rectangle 534"/>
          <p:cNvSpPr/>
          <p:nvPr/>
        </p:nvSpPr>
        <p:spPr>
          <a:xfrm>
            <a:off x="4831083" y="4609302"/>
            <a:ext cx="3072746" cy="254112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4810592" y="4597006"/>
            <a:ext cx="322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verified from (iii) and (iv) 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7" name="Straight Connector 536"/>
          <p:cNvCxnSpPr/>
          <p:nvPr/>
        </p:nvCxnSpPr>
        <p:spPr>
          <a:xfrm flipH="1">
            <a:off x="6778266" y="3212201"/>
            <a:ext cx="171624" cy="62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H="1">
            <a:off x="7226413" y="3460865"/>
            <a:ext cx="171624" cy="62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ounded Rectangle 538"/>
          <p:cNvSpPr/>
          <p:nvPr/>
        </p:nvSpPr>
        <p:spPr>
          <a:xfrm>
            <a:off x="4836896" y="2903220"/>
            <a:ext cx="2929763" cy="259903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4819652" y="2889413"/>
            <a:ext cx="2989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from 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76275" y="173039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1578844" y="3455440"/>
            <a:ext cx="11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2</a:t>
            </a:r>
            <a:r>
              <a:rPr lang="en-US" sz="1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3  = 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2659210" y="3455440"/>
            <a:ext cx="378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or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3030647" y="3455440"/>
            <a:ext cx="11705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+ 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1  = 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6" presetClass="exit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1" dur="1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500"/>
                            </p:stCondLst>
                            <p:childTnLst>
                              <p:par>
                                <p:cTn id="6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1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00"/>
                            </p:stCondLst>
                            <p:childTnLst>
                              <p:par>
                                <p:cTn id="6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500"/>
                            </p:stCondLst>
                            <p:childTnLst>
                              <p:par>
                                <p:cTn id="7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00"/>
                            </p:stCondLst>
                            <p:childTnLst>
                              <p:par>
                                <p:cTn id="7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8" dur="1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3" dur="1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500"/>
                            </p:stCondLst>
                            <p:childTnLst>
                              <p:par>
                                <p:cTn id="8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500"/>
                            </p:stCondLst>
                            <p:childTnLst>
                              <p:par>
                                <p:cTn id="8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500"/>
                            </p:stCondLst>
                            <p:childTnLst>
                              <p:par>
                                <p:cTn id="9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 animBg="1"/>
      <p:bldP spid="251" grpId="1" animBg="1"/>
      <p:bldP spid="252" grpId="0" animBg="1"/>
      <p:bldP spid="252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7" grpId="0"/>
      <p:bldP spid="305" grpId="0"/>
      <p:bldP spid="306" grpId="0"/>
      <p:bldP spid="307" grpId="0"/>
      <p:bldP spid="309" grpId="0"/>
      <p:bldP spid="310" grpId="0"/>
      <p:bldP spid="311" grpId="0"/>
      <p:bldP spid="312" grpId="0"/>
      <p:bldP spid="313" grpId="0"/>
      <p:bldP spid="329" grpId="0"/>
      <p:bldP spid="330" grpId="0"/>
      <p:bldP spid="331" grpId="0"/>
      <p:bldP spid="344" grpId="0"/>
      <p:bldP spid="345" grpId="0"/>
      <p:bldP spid="346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4" grpId="0"/>
      <p:bldP spid="365" grpId="0"/>
      <p:bldP spid="366" grpId="0"/>
      <p:bldP spid="367" grpId="0"/>
      <p:bldP spid="368" grpId="0"/>
      <p:bldP spid="370" grpId="0"/>
      <p:bldP spid="371" grpId="0"/>
      <p:bldP spid="373" grpId="0"/>
      <p:bldP spid="375" grpId="0"/>
      <p:bldP spid="376" grpId="0"/>
      <p:bldP spid="377" grpId="0"/>
      <p:bldP spid="379" grpId="0"/>
      <p:bldP spid="381" grpId="0"/>
      <p:bldP spid="385" grpId="0" animBg="1"/>
      <p:bldP spid="385" grpId="1" animBg="1"/>
      <p:bldP spid="389" grpId="0" animBg="1"/>
      <p:bldP spid="389" grpId="1" animBg="1"/>
      <p:bldP spid="390" grpId="0" animBg="1"/>
      <p:bldP spid="390" grpId="1" animBg="1"/>
      <p:bldP spid="391" grpId="0" animBg="1"/>
      <p:bldP spid="391" grpId="1" animBg="1"/>
      <p:bldP spid="395" grpId="0" animBg="1"/>
      <p:bldP spid="395" grpId="1" animBg="1"/>
      <p:bldP spid="396" grpId="0"/>
      <p:bldP spid="396" grpId="1"/>
      <p:bldP spid="400" grpId="0"/>
      <p:bldP spid="400" grpId="1"/>
      <p:bldP spid="401" grpId="0"/>
      <p:bldP spid="401" grpId="1"/>
      <p:bldP spid="402" grpId="0"/>
      <p:bldP spid="402" grpId="1"/>
      <p:bldP spid="403" grpId="0"/>
      <p:bldP spid="403" grpId="1"/>
      <p:bldP spid="404" grpId="0"/>
      <p:bldP spid="404" grpId="1"/>
      <p:bldP spid="405" grpId="0"/>
      <p:bldP spid="405" grpId="1"/>
      <p:bldP spid="409" grpId="0" animBg="1"/>
      <p:bldP spid="409" grpId="1" animBg="1"/>
      <p:bldP spid="426" grpId="0"/>
      <p:bldP spid="428" grpId="0"/>
      <p:bldP spid="429" grpId="0"/>
      <p:bldP spid="430" grpId="0"/>
      <p:bldP spid="431" grpId="0"/>
      <p:bldP spid="433" grpId="0"/>
      <p:bldP spid="434" grpId="0"/>
      <p:bldP spid="435" grpId="0" animBg="1"/>
      <p:bldP spid="437" grpId="0"/>
      <p:bldP spid="439" grpId="0"/>
      <p:bldP spid="440" grpId="0" animBg="1"/>
      <p:bldP spid="441" grpId="0"/>
      <p:bldP spid="442" grpId="0"/>
      <p:bldP spid="444" grpId="0"/>
      <p:bldP spid="445" grpId="0"/>
      <p:bldP spid="474" grpId="0"/>
      <p:bldP spid="475" grpId="0"/>
      <p:bldP spid="476" grpId="0"/>
      <p:bldP spid="477" grpId="0"/>
      <p:bldP spid="478" grpId="0"/>
      <p:bldP spid="480" grpId="0"/>
      <p:bldP spid="481" grpId="0"/>
      <p:bldP spid="482" grpId="0"/>
      <p:bldP spid="484" grpId="0"/>
      <p:bldP spid="488" grpId="0" animBg="1"/>
      <p:bldP spid="489" grpId="0"/>
      <p:bldP spid="491" grpId="0"/>
      <p:bldP spid="492" grpId="0"/>
      <p:bldP spid="493" grpId="0"/>
      <p:bldP spid="495" grpId="0"/>
      <p:bldP spid="496" grpId="0"/>
      <p:bldP spid="497" grpId="0"/>
      <p:bldP spid="499" grpId="0"/>
      <p:bldP spid="500" grpId="0"/>
      <p:bldP spid="501" grpId="0"/>
      <p:bldP spid="502" grpId="0"/>
      <p:bldP spid="503" grpId="0"/>
      <p:bldP spid="505" grpId="0"/>
      <p:bldP spid="506" grpId="0"/>
      <p:bldP spid="507" grpId="0"/>
      <p:bldP spid="509" grpId="0"/>
      <p:bldP spid="510" grpId="0"/>
      <p:bldP spid="511" grpId="0"/>
      <p:bldP spid="513" grpId="0"/>
      <p:bldP spid="514" grpId="0"/>
      <p:bldP spid="515" grpId="0"/>
      <p:bldP spid="516" grpId="0" animBg="1"/>
      <p:bldP spid="516" grpId="1" animBg="1"/>
      <p:bldP spid="517" grpId="0" animBg="1"/>
      <p:bldP spid="517" grpId="1" animBg="1"/>
      <p:bldP spid="518" grpId="0" animBg="1"/>
      <p:bldP spid="519" grpId="0"/>
      <p:bldP spid="521" grpId="0"/>
      <p:bldP spid="522" grpId="0"/>
      <p:bldP spid="524" grpId="0"/>
      <p:bldP spid="525" grpId="0"/>
      <p:bldP spid="527" grpId="0"/>
      <p:bldP spid="529" grpId="0"/>
      <p:bldP spid="530" grpId="0"/>
      <p:bldP spid="532" grpId="0"/>
      <p:bldP spid="533" grpId="0"/>
      <p:bldP spid="534" grpId="0"/>
      <p:bldP spid="535" grpId="0" animBg="1"/>
      <p:bldP spid="536" grpId="0"/>
      <p:bldP spid="539" grpId="0" animBg="1"/>
      <p:bldP spid="540" grpId="0"/>
      <p:bldP spid="238" grpId="0"/>
      <p:bldP spid="239" grpId="0"/>
      <p:bldP spid="240" grpId="0"/>
      <p:bldP spid="2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>
            <a:off x="1409614" y="1556980"/>
            <a:ext cx="162853" cy="20940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212416" y="1553862"/>
            <a:ext cx="374060" cy="217908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416410" y="1559632"/>
            <a:ext cx="149260" cy="204100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1054396" y="2192003"/>
            <a:ext cx="743643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116064" y="2192003"/>
            <a:ext cx="558710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347069" y="2460659"/>
            <a:ext cx="492090" cy="365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89811" y="2465785"/>
            <a:ext cx="488150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572000" y="1379320"/>
            <a:ext cx="0" cy="344888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6" name="Rectangle 215"/>
          <p:cNvSpPr/>
          <p:nvPr/>
        </p:nvSpPr>
        <p:spPr>
          <a:xfrm>
            <a:off x="757907" y="122901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(vi)   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77952" y="150016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Sol :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44085" y="150016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898350" y="150016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154473" y="150016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363712" y="150016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37752" y="219368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226343" y="219368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455207" y="219368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96397" y="2193683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1)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24037" y="2193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002739" y="219368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169442" y="219368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393414" y="219368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534604" y="2193683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1)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37752" y="2463558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57289" y="24635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298479" y="246355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1)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19229" y="24635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886743" y="246355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027933" y="246355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4)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22076" y="418972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14400" y="421410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zeroes are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343150" y="421109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632025" y="421942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052753" y="411225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3134474" y="4374186"/>
            <a:ext cx="155959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3" name="TextBox 242"/>
          <p:cNvSpPr txBox="1"/>
          <p:nvPr/>
        </p:nvSpPr>
        <p:spPr>
          <a:xfrm>
            <a:off x="3052753" y="432701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245994" y="420037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2435120" y="1556098"/>
            <a:ext cx="151716" cy="21265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1412930" y="1556128"/>
            <a:ext cx="156221" cy="21110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" name="Curved Down Arrow 255"/>
          <p:cNvSpPr/>
          <p:nvPr/>
        </p:nvSpPr>
        <p:spPr>
          <a:xfrm flipH="1">
            <a:off x="1416658" y="1218327"/>
            <a:ext cx="1163982" cy="269301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7" name="Group 121"/>
          <p:cNvGrpSpPr/>
          <p:nvPr/>
        </p:nvGrpSpPr>
        <p:grpSpPr>
          <a:xfrm>
            <a:off x="3426595" y="2227417"/>
            <a:ext cx="1221605" cy="307777"/>
            <a:chOff x="2507514" y="3510675"/>
            <a:chExt cx="1450812" cy="154658"/>
          </a:xfrm>
        </p:grpSpPr>
        <p:sp>
          <p:nvSpPr>
            <p:cNvPr id="258" name="Rounded Rectangle 257"/>
            <p:cNvSpPr/>
            <p:nvPr/>
          </p:nvSpPr>
          <p:spPr>
            <a:xfrm>
              <a:off x="2610547" y="3521610"/>
              <a:ext cx="1217096" cy="134259"/>
            </a:xfrm>
            <a:prstGeom prst="roundRect">
              <a:avLst/>
            </a:prstGeom>
            <a:solidFill>
              <a:srgbClr val="CCFF3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07514" y="3510675"/>
              <a:ext cx="1450812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 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ea typeface="Cambria Math"/>
                </a:rPr>
                <a:t>×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4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Cambria Math"/>
                </a:rPr>
                <a:t>12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60" name="Oval 259"/>
          <p:cNvSpPr/>
          <p:nvPr/>
        </p:nvSpPr>
        <p:spPr>
          <a:xfrm>
            <a:off x="2199912" y="1572427"/>
            <a:ext cx="179133" cy="187040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754775" y="1544308"/>
            <a:ext cx="248041" cy="20781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1</a:t>
            </a:r>
          </a:p>
        </p:txBody>
      </p:sp>
      <p:grpSp>
        <p:nvGrpSpPr>
          <p:cNvPr id="268" name="Group 28"/>
          <p:cNvGrpSpPr/>
          <p:nvPr/>
        </p:nvGrpSpPr>
        <p:grpSpPr>
          <a:xfrm>
            <a:off x="3716258" y="1472389"/>
            <a:ext cx="685800" cy="526462"/>
            <a:chOff x="1524000" y="4876800"/>
            <a:chExt cx="990600" cy="762000"/>
          </a:xfrm>
        </p:grpSpPr>
        <p:cxnSp>
          <p:nvCxnSpPr>
            <p:cNvPr id="269" name="Straight Connector 268"/>
            <p:cNvCxnSpPr/>
            <p:nvPr/>
          </p:nvCxnSpPr>
          <p:spPr>
            <a:xfrm rot="5400000">
              <a:off x="1371600" y="5029200"/>
              <a:ext cx="762000" cy="45720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0" name="Straight Connector 269"/>
            <p:cNvCxnSpPr/>
            <p:nvPr/>
          </p:nvCxnSpPr>
          <p:spPr>
            <a:xfrm rot="16200000" flipV="1">
              <a:off x="1866900" y="4991100"/>
              <a:ext cx="762000" cy="53340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71" name="Rectangle 270"/>
          <p:cNvSpPr>
            <a:spLocks noChangeArrowheads="1"/>
          </p:cNvSpPr>
          <p:nvPr/>
        </p:nvSpPr>
        <p:spPr bwMode="auto">
          <a:xfrm>
            <a:off x="3832860" y="1194735"/>
            <a:ext cx="421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12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3559280" y="1951262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73" name="Rectangle 272"/>
          <p:cNvSpPr>
            <a:spLocks noChangeArrowheads="1"/>
          </p:cNvSpPr>
          <p:nvPr/>
        </p:nvSpPr>
        <p:spPr bwMode="auto">
          <a:xfrm>
            <a:off x="4287929" y="1951262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274" name="Group 140"/>
          <p:cNvGrpSpPr/>
          <p:nvPr/>
        </p:nvGrpSpPr>
        <p:grpSpPr>
          <a:xfrm>
            <a:off x="678675" y="2379817"/>
            <a:ext cx="1073925" cy="307777"/>
            <a:chOff x="2460390" y="3537031"/>
            <a:chExt cx="1275425" cy="154658"/>
          </a:xfrm>
        </p:grpSpPr>
        <p:sp>
          <p:nvSpPr>
            <p:cNvPr id="275" name="Rounded Rectangle 274"/>
            <p:cNvSpPr/>
            <p:nvPr/>
          </p:nvSpPr>
          <p:spPr>
            <a:xfrm>
              <a:off x="2485116" y="3553789"/>
              <a:ext cx="1191248" cy="126279"/>
            </a:xfrm>
            <a:prstGeom prst="roundRect">
              <a:avLst/>
            </a:prstGeom>
            <a:solidFill>
              <a:srgbClr val="CCFF3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460390" y="3537031"/>
              <a:ext cx="1275425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3 </a:t>
              </a:r>
              <a:r>
                <a:rPr lang="en-US" sz="14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4 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=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–1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280" name="Oval 279"/>
          <p:cNvSpPr/>
          <p:nvPr/>
        </p:nvSpPr>
        <p:spPr>
          <a:xfrm>
            <a:off x="1749364" y="1561231"/>
            <a:ext cx="218579" cy="196580"/>
          </a:xfrm>
          <a:prstGeom prst="ellipse">
            <a:avLst/>
          </a:prstGeom>
          <a:noFill/>
          <a:ln w="19050" cap="flat" cmpd="sng" algn="ctr">
            <a:solidFill>
              <a:srgbClr val="FF29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157611" y="195126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429000" y="19512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283" name="Group 62"/>
          <p:cNvGrpSpPr/>
          <p:nvPr/>
        </p:nvGrpSpPr>
        <p:grpSpPr>
          <a:xfrm>
            <a:off x="2929744" y="2235037"/>
            <a:ext cx="1261256" cy="307778"/>
            <a:chOff x="2594372" y="3530723"/>
            <a:chExt cx="1497903" cy="154658"/>
          </a:xfrm>
          <a:solidFill>
            <a:srgbClr val="482D75"/>
          </a:solidFill>
        </p:grpSpPr>
        <p:sp>
          <p:nvSpPr>
            <p:cNvPr id="284" name="Rounded Rectangle 283"/>
            <p:cNvSpPr/>
            <p:nvPr/>
          </p:nvSpPr>
          <p:spPr>
            <a:xfrm>
              <a:off x="2634147" y="3542843"/>
              <a:ext cx="1421892" cy="136959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594372" y="3530723"/>
              <a:ext cx="1497903" cy="15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–</a:t>
              </a:r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x</a:t>
              </a:r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= </a:t>
              </a:r>
              <a:r>
                <a:rPr lang="en-US" sz="14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cs typeface="Narkisim" pitchFamily="34" charset="-79"/>
                  <a:sym typeface="Symbol"/>
                </a:rPr>
                <a:t>3</a:t>
              </a:r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x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 </a:t>
              </a:r>
              <a:r>
                <a:rPr lang="en-US" sz="14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ckwell" pitchFamily="18" charset="0"/>
                  <a:sym typeface="Symbol"/>
                </a:rPr>
                <a:t>– </a:t>
              </a:r>
              <a:r>
                <a:rPr lang="en-US" sz="14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4</a:t>
              </a:r>
              <a:r>
                <a:rPr lang="en-US" sz="14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</a:rPr>
                <a:t>x</a:t>
              </a:r>
              <a:endPara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937752" y="186284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295400" y="18628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501541" y="186284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828800" y="18628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992373" y="186284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endParaRPr lang="en-US" sz="14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86000" y="18628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451801" y="187237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49541" y="18628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49541" y="219368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49541" y="24635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61808" y="2700104"/>
            <a:ext cx="388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+ 1) and (3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4) are the factors of </a:t>
            </a:r>
            <a:endParaRPr lang="en-US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 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31520" y="3115141"/>
            <a:ext cx="351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So,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the value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of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4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zero, 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22076" y="389318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727835" y="389318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929951" y="389318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092968" y="389318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351795" y="389318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or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207509" y="38751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396104" y="387513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600057" y="378423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75020" y="4041730"/>
            <a:ext cx="16555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9" name="TextBox 318"/>
          <p:cNvSpPr txBox="1"/>
          <p:nvPr/>
        </p:nvSpPr>
        <p:spPr>
          <a:xfrm>
            <a:off x="3600057" y="39894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37715" y="3326687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When (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+ 1) = 0  or  (3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– 4) = 0,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1" name="Rectangle 320"/>
          <p:cNvSpPr>
            <a:spLocks noChangeArrowheads="1"/>
          </p:cNvSpPr>
          <p:nvPr/>
        </p:nvSpPr>
        <p:spPr bwMode="auto">
          <a:xfrm>
            <a:off x="622078" y="3600626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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38202" y="4564674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Now, Sum of zeroes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699386" y="45721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873375" y="457219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132455" y="45721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+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335744" y="445486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3406538" y="4727497"/>
            <a:ext cx="16651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8" name="TextBox 327"/>
          <p:cNvSpPr txBox="1"/>
          <p:nvPr/>
        </p:nvSpPr>
        <p:spPr>
          <a:xfrm>
            <a:off x="3335744" y="47157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837283" y="120470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\   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Sum of zeroes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617853" y="12313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824198" y="112395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–3 + 4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32" name="Straight Connector 331"/>
          <p:cNvCxnSpPr/>
          <p:nvPr/>
        </p:nvCxnSpPr>
        <p:spPr>
          <a:xfrm>
            <a:off x="6972774" y="1386422"/>
            <a:ext cx="49506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3" name="TextBox 332"/>
          <p:cNvSpPr txBox="1"/>
          <p:nvPr/>
        </p:nvSpPr>
        <p:spPr>
          <a:xfrm>
            <a:off x="7073358" y="134665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617853" y="164314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904205" y="15281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6964463" y="1800732"/>
            <a:ext cx="18277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7" name="TextBox 336"/>
          <p:cNvSpPr txBox="1"/>
          <p:nvPr/>
        </p:nvSpPr>
        <p:spPr>
          <a:xfrm>
            <a:off x="6904205" y="175143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091021" y="1616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6655536" y="2280720"/>
            <a:ext cx="1559278" cy="214511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6702430" y="2016548"/>
            <a:ext cx="1435756" cy="212720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4856331" y="2108128"/>
                <a:ext cx="1841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331" y="2108128"/>
                <a:ext cx="1841786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993" t="-6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/>
          <p:cNvSpPr txBox="1"/>
          <p:nvPr/>
        </p:nvSpPr>
        <p:spPr>
          <a:xfrm>
            <a:off x="6480340" y="195937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–(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343" name="Straight Connector 342"/>
          <p:cNvCxnSpPr/>
          <p:nvPr/>
        </p:nvCxnSpPr>
        <p:spPr>
          <a:xfrm>
            <a:off x="6589000" y="2256069"/>
            <a:ext cx="162035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4" name="TextBox 343"/>
          <p:cNvSpPr txBox="1"/>
          <p:nvPr/>
        </p:nvSpPr>
        <p:spPr>
          <a:xfrm>
            <a:off x="6607906" y="2219560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coefficient of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6324297" y="2596968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6569447" y="24638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47" name="Straight Connector 346"/>
          <p:cNvCxnSpPr/>
          <p:nvPr/>
        </p:nvCxnSpPr>
        <p:spPr>
          <a:xfrm>
            <a:off x="6670262" y="2750430"/>
            <a:ext cx="42177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8" name="TextBox 347"/>
          <p:cNvSpPr txBox="1"/>
          <p:nvPr/>
        </p:nvSpPr>
        <p:spPr>
          <a:xfrm>
            <a:off x="6728553" y="270122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686179" y="246389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(–1)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7107992" y="25969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7404697" y="2737730"/>
            <a:ext cx="16734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2" name="TextBox 351"/>
          <p:cNvSpPr txBox="1"/>
          <p:nvPr/>
        </p:nvSpPr>
        <p:spPr>
          <a:xfrm>
            <a:off x="7335910" y="269106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7335910" y="246389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091021" y="259696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856333" y="3284735"/>
            <a:ext cx="1816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zeroes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6518429" y="327863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706086" y="328473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–1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6980406" y="32847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×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>
            <a:off x="7264728" y="3429355"/>
            <a:ext cx="1720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0" name="TextBox 359"/>
          <p:cNvSpPr txBox="1"/>
          <p:nvPr/>
        </p:nvSpPr>
        <p:spPr>
          <a:xfrm>
            <a:off x="7200993" y="33745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7193782" y="31631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448275" y="32847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>
            <a:off x="7739763" y="3429355"/>
            <a:ext cx="2058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4" name="TextBox 363"/>
          <p:cNvSpPr txBox="1"/>
          <p:nvPr/>
        </p:nvSpPr>
        <p:spPr>
          <a:xfrm>
            <a:off x="7711197" y="338065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7614832" y="31677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8091021" y="328473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6865997" y="3932870"/>
            <a:ext cx="1552656" cy="212720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6928258" y="3670291"/>
            <a:ext cx="1421541" cy="228065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ectangle 368"/>
              <p:cNvSpPr/>
              <p:nvPr/>
            </p:nvSpPr>
            <p:spPr>
              <a:xfrm>
                <a:off x="4975995" y="3767003"/>
                <a:ext cx="19828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We know,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1400" b="0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1400" b="0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β</m:t>
                    </m:r>
                    <m:r>
                      <a:rPr lang="en-US" sz="1400" b="0" i="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/>
                  </a:rPr>
                  <a:t> = </a:t>
                </a:r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95" y="3767003"/>
                <a:ext cx="198285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920" t="-6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TextBox 369"/>
          <p:cNvSpPr txBox="1"/>
          <p:nvPr/>
        </p:nvSpPr>
        <p:spPr>
          <a:xfrm>
            <a:off x="6879083" y="362332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Constant term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859042" y="3914944"/>
            <a:ext cx="154818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2" name="TextBox 371"/>
          <p:cNvSpPr txBox="1"/>
          <p:nvPr/>
        </p:nvSpPr>
        <p:spPr>
          <a:xfrm>
            <a:off x="6816466" y="3878435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x</a:t>
            </a:r>
            <a:r>
              <a:rPr lang="en-US" sz="14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6558257" y="4213798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6747641" y="41073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6905411" y="4373610"/>
            <a:ext cx="23020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6" name="TextBox 375"/>
          <p:cNvSpPr txBox="1"/>
          <p:nvPr/>
        </p:nvSpPr>
        <p:spPr>
          <a:xfrm>
            <a:off x="6868322" y="432186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6883562" y="410739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091021" y="421379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…(iv)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4888318" y="4579273"/>
            <a:ext cx="3057295" cy="223279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4847274" y="4538860"/>
            <a:ext cx="3167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verified from (iii) and (iv) 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4891888" y="2962451"/>
            <a:ext cx="2886714" cy="221650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6333" y="2906658"/>
            <a:ext cx="2989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Hence verified from (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) and (ii)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1755307" y="1539264"/>
            <a:ext cx="249193" cy="217907"/>
          </a:xfrm>
          <a:prstGeom prst="roundRect">
            <a:avLst/>
          </a:prstGeom>
          <a:solidFill>
            <a:srgbClr val="80008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692209" y="150016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5" name="Rectangle 384"/>
          <p:cNvSpPr>
            <a:spLocks noChangeArrowheads="1"/>
          </p:cNvSpPr>
          <p:nvPr/>
        </p:nvSpPr>
        <p:spPr bwMode="auto">
          <a:xfrm>
            <a:off x="1412489" y="3600626"/>
            <a:ext cx="9909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+ 1 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= 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6" name="Rectangle 385"/>
          <p:cNvSpPr>
            <a:spLocks noChangeArrowheads="1"/>
          </p:cNvSpPr>
          <p:nvPr/>
        </p:nvSpPr>
        <p:spPr bwMode="auto">
          <a:xfrm>
            <a:off x="2351795" y="3600626"/>
            <a:ext cx="378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or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7" name="Rectangle 386"/>
          <p:cNvSpPr>
            <a:spLocks noChangeArrowheads="1"/>
          </p:cNvSpPr>
          <p:nvPr/>
        </p:nvSpPr>
        <p:spPr bwMode="auto">
          <a:xfrm>
            <a:off x="2778994" y="3600626"/>
            <a:ext cx="10919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defRPr/>
            </a:pP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x</a:t>
            </a:r>
            <a:r>
              <a: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 – 4 = </a:t>
            </a:r>
            <a:r>
              <a:rPr lang="en-US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/>
              </a:rPr>
              <a:t>0</a:t>
            </a:r>
            <a:endParaRPr lang="en-US" sz="1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628302" y="336600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94496" y="297325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</a:t>
            </a:r>
            <a:r>
              <a:rPr lang="en-US" sz="16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XERCISE 2.2</a:t>
            </a:r>
            <a:endParaRPr lang="en-US" sz="1600" b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5051" y="658124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312336" y="776454"/>
            <a:ext cx="6287478" cy="426071"/>
          </a:xfrm>
          <a:prstGeom prst="round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325994" y="713557"/>
            <a:ext cx="6322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0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Find the zeroes of the following quadratic polynomials and verify 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353025" y="927050"/>
            <a:ext cx="5772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the relationship between the zeroes and the coefficients :	</a:t>
            </a:r>
            <a:endParaRPr lang="en-US" sz="14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28926" y="-59660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Mark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643438" y="-74061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Can be given as home work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500"/>
                            </p:stCondLst>
                            <p:childTnLst>
                              <p:par>
                                <p:cTn id="4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7" dur="12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0" dur="1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"/>
                            </p:stCondLst>
                            <p:childTnLst>
                              <p:par>
                                <p:cTn id="5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7" dur="12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0" dur="1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5" dur="1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8" dur="1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5" dur="1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8" dur="1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500"/>
                            </p:stCondLst>
                            <p:childTnLst>
                              <p:par>
                                <p:cTn id="7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3" grpId="0"/>
      <p:bldP spid="244" grpId="0"/>
      <p:bldP spid="248" grpId="0" animBg="1"/>
      <p:bldP spid="248" grpId="1" animBg="1"/>
      <p:bldP spid="252" grpId="0" animBg="1"/>
      <p:bldP spid="252" grpId="1" animBg="1"/>
      <p:bldP spid="256" grpId="0" animBg="1"/>
      <p:bldP spid="256" grpId="1" animBg="1"/>
      <p:bldP spid="260" grpId="0" animBg="1"/>
      <p:bldP spid="260" grpId="1" animBg="1"/>
      <p:bldP spid="264" grpId="0" animBg="1"/>
      <p:bldP spid="264" grpId="1" animBg="1"/>
      <p:bldP spid="271" grpId="0"/>
      <p:bldP spid="271" grpId="1"/>
      <p:bldP spid="272" grpId="0"/>
      <p:bldP spid="272" grpId="1"/>
      <p:bldP spid="273" grpId="0"/>
      <p:bldP spid="273" grpId="1"/>
      <p:bldP spid="280" grpId="0" animBg="1"/>
      <p:bldP spid="280" grpId="1" animBg="1"/>
      <p:bldP spid="281" grpId="0"/>
      <p:bldP spid="281" grpId="1"/>
      <p:bldP spid="282" grpId="0"/>
      <p:bldP spid="282" grpId="1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303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8" grpId="0"/>
      <p:bldP spid="329" grpId="0"/>
      <p:bldP spid="330" grpId="0"/>
      <p:bldP spid="331" grpId="0"/>
      <p:bldP spid="333" grpId="0"/>
      <p:bldP spid="334" grpId="0"/>
      <p:bldP spid="335" grpId="0"/>
      <p:bldP spid="337" grpId="0"/>
      <p:bldP spid="338" grpId="0"/>
      <p:bldP spid="339" grpId="0" animBg="1"/>
      <p:bldP spid="339" grpId="1" animBg="1"/>
      <p:bldP spid="340" grpId="0" animBg="1"/>
      <p:bldP spid="340" grpId="1" animBg="1"/>
      <p:bldP spid="341" grpId="0" animBg="1"/>
      <p:bldP spid="342" grpId="0"/>
      <p:bldP spid="344" grpId="0"/>
      <p:bldP spid="345" grpId="0"/>
      <p:bldP spid="346" grpId="0"/>
      <p:bldP spid="348" grpId="0"/>
      <p:bldP spid="349" grpId="0"/>
      <p:bldP spid="350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60" grpId="0"/>
      <p:bldP spid="361" grpId="0"/>
      <p:bldP spid="362" grpId="0"/>
      <p:bldP spid="364" grpId="0"/>
      <p:bldP spid="365" grpId="0"/>
      <p:bldP spid="366" grpId="0"/>
      <p:bldP spid="367" grpId="0" animBg="1"/>
      <p:bldP spid="367" grpId="1" animBg="1"/>
      <p:bldP spid="368" grpId="0" animBg="1"/>
      <p:bldP spid="368" grpId="1" animBg="1"/>
      <p:bldP spid="369" grpId="0" animBg="1"/>
      <p:bldP spid="370" grpId="0"/>
      <p:bldP spid="372" grpId="0"/>
      <p:bldP spid="373" grpId="0"/>
      <p:bldP spid="374" grpId="0"/>
      <p:bldP spid="376" grpId="0"/>
      <p:bldP spid="377" grpId="0"/>
      <p:bldP spid="378" grpId="0"/>
      <p:bldP spid="379" grpId="0" animBg="1"/>
      <p:bldP spid="380" grpId="0"/>
      <p:bldP spid="381" grpId="0" animBg="1"/>
      <p:bldP spid="382" grpId="0"/>
      <p:bldP spid="383" grpId="0" animBg="1"/>
      <p:bldP spid="383" grpId="1" animBg="1"/>
      <p:bldP spid="384" grpId="0"/>
      <p:bldP spid="385" grpId="0"/>
      <p:bldP spid="386" grpId="0"/>
      <p:bldP spid="387" grpId="0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1336</Words>
  <Application>Microsoft Office PowerPoint</Application>
  <PresentationFormat>On-screen Show (16:9)</PresentationFormat>
  <Paragraphs>486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Cambria Math</vt:lpstr>
      <vt:lpstr>Comic Sans MS</vt:lpstr>
      <vt:lpstr>Narkisim</vt:lpstr>
      <vt:lpstr>Rockwell</vt:lpstr>
      <vt:lpstr>Symbol</vt:lpstr>
      <vt:lpstr>5_Office Theme</vt:lpstr>
      <vt:lpstr>1_Office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1346</cp:revision>
  <dcterms:created xsi:type="dcterms:W3CDTF">2014-05-05T07:07:32Z</dcterms:created>
  <dcterms:modified xsi:type="dcterms:W3CDTF">2022-04-23T04:37:10Z</dcterms:modified>
</cp:coreProperties>
</file>