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24"/>
  </p:notesMasterIdLst>
  <p:handoutMasterIdLst>
    <p:handoutMasterId r:id="rId25"/>
  </p:handoutMasterIdLst>
  <p:sldIdLst>
    <p:sldId id="383" r:id="rId7"/>
    <p:sldId id="427" r:id="rId8"/>
    <p:sldId id="432" r:id="rId9"/>
    <p:sldId id="435" r:id="rId10"/>
    <p:sldId id="436" r:id="rId11"/>
    <p:sldId id="433" r:id="rId12"/>
    <p:sldId id="438" r:id="rId13"/>
    <p:sldId id="440" r:id="rId14"/>
    <p:sldId id="443" r:id="rId15"/>
    <p:sldId id="444" r:id="rId16"/>
    <p:sldId id="385" r:id="rId17"/>
    <p:sldId id="445" r:id="rId18"/>
    <p:sldId id="446" r:id="rId19"/>
    <p:sldId id="447" r:id="rId20"/>
    <p:sldId id="545" r:id="rId21"/>
    <p:sldId id="546" r:id="rId22"/>
    <p:sldId id="54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8657" autoAdjust="0"/>
  </p:normalViewPr>
  <p:slideViewPr>
    <p:cSldViewPr>
      <p:cViewPr varScale="1">
        <p:scale>
          <a:sx n="145" d="100"/>
          <a:sy n="145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E7EC7-7E0C-491A-8CFB-934B04404364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5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099C5-6D31-42E6-BD4F-D884AB7B31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E7EC7-7E0C-491A-8CFB-934B04404364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7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1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28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83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  <p:sldLayoutId id="214748378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8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10.png"/><Relationship Id="rId13" Type="http://schemas.openxmlformats.org/officeDocument/2006/relationships/image" Target="../media/image1200.png"/><Relationship Id="rId18" Type="http://schemas.openxmlformats.org/officeDocument/2006/relationships/image" Target="../media/image170.png"/><Relationship Id="rId3" Type="http://schemas.openxmlformats.org/officeDocument/2006/relationships/image" Target="../media/image5.png"/><Relationship Id="rId21" Type="http://schemas.openxmlformats.org/officeDocument/2006/relationships/image" Target="../media/image200.png"/><Relationship Id="rId7" Type="http://schemas.openxmlformats.org/officeDocument/2006/relationships/image" Target="../media/image6010.png"/><Relationship Id="rId12" Type="http://schemas.openxmlformats.org/officeDocument/2006/relationships/image" Target="../media/image1100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10.png"/><Relationship Id="rId11" Type="http://schemas.openxmlformats.org/officeDocument/2006/relationships/image" Target="../media/image100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0.png"/><Relationship Id="rId19" Type="http://schemas.openxmlformats.org/officeDocument/2006/relationships/image" Target="../media/image180.png"/><Relationship Id="rId4" Type="http://schemas.openxmlformats.org/officeDocument/2006/relationships/image" Target="../media/image310.png"/><Relationship Id="rId9" Type="http://schemas.openxmlformats.org/officeDocument/2006/relationships/image" Target="../media/image8011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10.png"/><Relationship Id="rId18" Type="http://schemas.openxmlformats.org/officeDocument/2006/relationships/image" Target="../media/image760.png"/><Relationship Id="rId26" Type="http://schemas.openxmlformats.org/officeDocument/2006/relationships/image" Target="../media/image840.png"/><Relationship Id="rId3" Type="http://schemas.openxmlformats.org/officeDocument/2006/relationships/image" Target="../media/image34.png"/><Relationship Id="rId21" Type="http://schemas.openxmlformats.org/officeDocument/2006/relationships/image" Target="../media/image790.png"/><Relationship Id="rId7" Type="http://schemas.openxmlformats.org/officeDocument/2006/relationships/image" Target="../media/image145.png"/><Relationship Id="rId12" Type="http://schemas.openxmlformats.org/officeDocument/2006/relationships/image" Target="../media/image700.png"/><Relationship Id="rId17" Type="http://schemas.openxmlformats.org/officeDocument/2006/relationships/image" Target="../media/image750.png"/><Relationship Id="rId25" Type="http://schemas.openxmlformats.org/officeDocument/2006/relationships/image" Target="../media/image8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40.png"/><Relationship Id="rId20" Type="http://schemas.openxmlformats.org/officeDocument/2006/relationships/image" Target="../media/image780.png"/><Relationship Id="rId29" Type="http://schemas.openxmlformats.org/officeDocument/2006/relationships/image" Target="../media/image9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0.png"/><Relationship Id="rId5" Type="http://schemas.openxmlformats.org/officeDocument/2006/relationships/image" Target="../media/image6310.png"/><Relationship Id="rId15" Type="http://schemas.openxmlformats.org/officeDocument/2006/relationships/image" Target="../media/image730.png"/><Relationship Id="rId23" Type="http://schemas.openxmlformats.org/officeDocument/2006/relationships/image" Target="../media/image810.png"/><Relationship Id="rId28" Type="http://schemas.openxmlformats.org/officeDocument/2006/relationships/image" Target="../media/image4.png"/><Relationship Id="rId10" Type="http://schemas.openxmlformats.org/officeDocument/2006/relationships/image" Target="../media/image680.png"/><Relationship Id="rId19" Type="http://schemas.openxmlformats.org/officeDocument/2006/relationships/image" Target="../media/image770.png"/><Relationship Id="rId4" Type="http://schemas.openxmlformats.org/officeDocument/2006/relationships/image" Target="../media/image630.png"/><Relationship Id="rId9" Type="http://schemas.openxmlformats.org/officeDocument/2006/relationships/image" Target="../media/image670.png"/><Relationship Id="rId14" Type="http://schemas.openxmlformats.org/officeDocument/2006/relationships/image" Target="../media/image720.png"/><Relationship Id="rId22" Type="http://schemas.openxmlformats.org/officeDocument/2006/relationships/image" Target="../media/image800.png"/><Relationship Id="rId27" Type="http://schemas.openxmlformats.org/officeDocument/2006/relationships/image" Target="../media/image850.png"/><Relationship Id="rId30" Type="http://schemas.openxmlformats.org/officeDocument/2006/relationships/image" Target="../media/image9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36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1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0.png"/><Relationship Id="rId13" Type="http://schemas.openxmlformats.org/officeDocument/2006/relationships/image" Target="../media/image2980.png"/><Relationship Id="rId18" Type="http://schemas.openxmlformats.org/officeDocument/2006/relationships/image" Target="../media/image303.png"/><Relationship Id="rId26" Type="http://schemas.openxmlformats.org/officeDocument/2006/relationships/image" Target="../media/image311.png"/><Relationship Id="rId3" Type="http://schemas.openxmlformats.org/officeDocument/2006/relationships/image" Target="../media/image298.png"/><Relationship Id="rId21" Type="http://schemas.openxmlformats.org/officeDocument/2006/relationships/image" Target="../media/image306.png"/><Relationship Id="rId7" Type="http://schemas.openxmlformats.org/officeDocument/2006/relationships/image" Target="../media/image2920.png"/><Relationship Id="rId12" Type="http://schemas.openxmlformats.org/officeDocument/2006/relationships/image" Target="../media/image2970.png"/><Relationship Id="rId17" Type="http://schemas.openxmlformats.org/officeDocument/2006/relationships/image" Target="../media/image302.png"/><Relationship Id="rId25" Type="http://schemas.openxmlformats.org/officeDocument/2006/relationships/image" Target="../media/image310.png"/><Relationship Id="rId2" Type="http://schemas.openxmlformats.org/officeDocument/2006/relationships/image" Target="../media/image297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10.png"/><Relationship Id="rId11" Type="http://schemas.openxmlformats.org/officeDocument/2006/relationships/image" Target="../media/image2960.png"/><Relationship Id="rId24" Type="http://schemas.openxmlformats.org/officeDocument/2006/relationships/image" Target="../media/image309.png"/><Relationship Id="rId5" Type="http://schemas.openxmlformats.org/officeDocument/2006/relationships/image" Target="../media/image300.png"/><Relationship Id="rId15" Type="http://schemas.openxmlformats.org/officeDocument/2006/relationships/image" Target="../media/image3000.png"/><Relationship Id="rId23" Type="http://schemas.openxmlformats.org/officeDocument/2006/relationships/image" Target="../media/image308.png"/><Relationship Id="rId10" Type="http://schemas.openxmlformats.org/officeDocument/2006/relationships/image" Target="../media/image2950.png"/><Relationship Id="rId19" Type="http://schemas.openxmlformats.org/officeDocument/2006/relationships/image" Target="../media/image304.png"/><Relationship Id="rId4" Type="http://schemas.openxmlformats.org/officeDocument/2006/relationships/image" Target="../media/image299.png"/><Relationship Id="rId9" Type="http://schemas.openxmlformats.org/officeDocument/2006/relationships/image" Target="../media/image2940.png"/><Relationship Id="rId14" Type="http://schemas.openxmlformats.org/officeDocument/2006/relationships/image" Target="../media/image2990.png"/><Relationship Id="rId22" Type="http://schemas.openxmlformats.org/officeDocument/2006/relationships/image" Target="../media/image3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38.png"/><Relationship Id="rId21" Type="http://schemas.openxmlformats.org/officeDocument/2006/relationships/image" Target="../media/image80.png"/><Relationship Id="rId7" Type="http://schemas.openxmlformats.org/officeDocument/2006/relationships/image" Target="../media/image44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4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39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7.png"/><Relationship Id="rId21" Type="http://schemas.openxmlformats.org/officeDocument/2006/relationships/image" Target="../media/image11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9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12.png"/><Relationship Id="rId10" Type="http://schemas.openxmlformats.org/officeDocument/2006/relationships/image" Target="../media/image93.png"/><Relationship Id="rId19" Type="http://schemas.openxmlformats.org/officeDocument/2006/relationships/image" Target="../media/image79.png"/><Relationship Id="rId4" Type="http://schemas.openxmlformats.org/officeDocument/2006/relationships/image" Target="../media/image38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 </a:t>
            </a:r>
            <a:r>
              <a:rPr lang="en-US" sz="7200" b="1" dirty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4144" y="989773"/>
            <a:ext cx="6408711" cy="250933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408305" y="268016"/>
            <a:ext cx="4327390" cy="5232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800" dirty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  <a:sym typeface="Symbol"/>
              </a:rPr>
              <a:t>Formulae we need to </a:t>
            </a:r>
            <a:r>
              <a:rPr lang="en-US" sz="2800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  <a:sym typeface="Symbol"/>
              </a:rPr>
              <a:t>know</a:t>
            </a:r>
            <a:endParaRPr lang="en-US" sz="2800" dirty="0">
              <a:solidFill>
                <a:prstClr val="white"/>
              </a:solidFill>
              <a:latin typeface="Cambria Math" pitchFamily="18" charset="0"/>
              <a:ea typeface="Cambria Math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"/>
              <p:cNvSpPr txBox="1">
                <a:spLocks noChangeArrowheads="1"/>
              </p:cNvSpPr>
              <p:nvPr/>
            </p:nvSpPr>
            <p:spPr bwMode="auto">
              <a:xfrm>
                <a:off x="2086645" y="1753573"/>
                <a:ext cx="172819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</a:t>
                </a:r>
                <a:r>
                  <a:rPr lang="en-US" sz="2800" baseline="300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baseline="300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=</a:t>
                </a:r>
                <a:endParaRPr lang="en-US" sz="28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6645" y="1753573"/>
                <a:ext cx="1728192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042" t="-12941" r="-3521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"/>
              <p:cNvSpPr txBox="1">
                <a:spLocks noChangeArrowheads="1"/>
              </p:cNvSpPr>
              <p:nvPr/>
            </p:nvSpPr>
            <p:spPr bwMode="auto">
              <a:xfrm>
                <a:off x="3651778" y="1753573"/>
                <a:ext cx="160321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+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28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1778" y="1753573"/>
                <a:ext cx="160321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7605" t="-11765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4"/>
              <p:cNvSpPr txBox="1">
                <a:spLocks noChangeArrowheads="1"/>
              </p:cNvSpPr>
              <p:nvPr/>
            </p:nvSpPr>
            <p:spPr bwMode="auto">
              <a:xfrm>
                <a:off x="4900617" y="1753573"/>
                <a:ext cx="272111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–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  <m:r>
                      <a:rPr lang="en-US" sz="280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+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)</m:t>
                    </m:r>
                  </m:oMath>
                </a14:m>
                <a:endParaRPr lang="en-US" sz="28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0617" y="1753573"/>
                <a:ext cx="2721119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709" t="-11765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707388" y="1773362"/>
                <a:ext cx="1099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α</m:t>
                      </m:r>
                      <m: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β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88" y="1773362"/>
                <a:ext cx="109921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903069" y="1760662"/>
                <a:ext cx="1099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α</m:t>
                      </m:r>
                      <m: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β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69" y="1760662"/>
                <a:ext cx="109921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4686177" y="1760662"/>
            <a:ext cx="333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00989" y="1760662"/>
            <a:ext cx="479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endParaRPr lang="en-US" sz="2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2096170" y="2258482"/>
                <a:ext cx="172819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</a:t>
                </a:r>
                <a:r>
                  <a:rPr lang="en-US" sz="2800" baseline="300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baseline="300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=</a:t>
                </a:r>
                <a:endParaRPr lang="en-US" sz="28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6170" y="2258482"/>
                <a:ext cx="1728192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7420" t="-12791" r="-1767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4"/>
              <p:cNvSpPr txBox="1">
                <a:spLocks noChangeArrowheads="1"/>
              </p:cNvSpPr>
              <p:nvPr/>
            </p:nvSpPr>
            <p:spPr bwMode="auto">
              <a:xfrm>
                <a:off x="3651778" y="2258482"/>
                <a:ext cx="160321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28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1778" y="2258482"/>
                <a:ext cx="1603219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7605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4"/>
              <p:cNvSpPr txBox="1">
                <a:spLocks noChangeArrowheads="1"/>
              </p:cNvSpPr>
              <p:nvPr/>
            </p:nvSpPr>
            <p:spPr bwMode="auto">
              <a:xfrm>
                <a:off x="4900617" y="2258482"/>
                <a:ext cx="272111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–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  <m:r>
                      <a:rPr lang="en-US" sz="280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prstClr val="white"/>
                        </a:solidFill>
                        <a:latin typeface="Bookman Old Style" pitchFamily="18" charset="0"/>
                        <a:sym typeface="Symbol"/>
                      </a:rPr>
                      <m:t>)</m:t>
                    </m:r>
                  </m:oMath>
                </a14:m>
                <a:endParaRPr lang="en-US" sz="28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0617" y="2258482"/>
                <a:ext cx="2721119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4709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07388" y="2278271"/>
                <a:ext cx="1099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α</m:t>
                      </m:r>
                      <m: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β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88" y="2278271"/>
                <a:ext cx="1099212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903069" y="2265571"/>
                <a:ext cx="1099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α</m:t>
                      </m:r>
                      <m: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β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69" y="2265571"/>
                <a:ext cx="1099212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686177" y="2265571"/>
            <a:ext cx="333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00989" y="2265571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2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076103" y="1221567"/>
                <a:ext cx="172819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</a:t>
                </a:r>
                <a:r>
                  <a:rPr lang="en-US" sz="2800" baseline="300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2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baseline="300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2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=</a:t>
                </a:r>
                <a:endParaRPr lang="en-US" sz="28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103" y="1221567"/>
                <a:ext cx="1728192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7420" t="-12791" r="-3534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"/>
              <p:cNvSpPr txBox="1">
                <a:spLocks noChangeArrowheads="1"/>
              </p:cNvSpPr>
              <p:nvPr/>
            </p:nvSpPr>
            <p:spPr bwMode="auto">
              <a:xfrm>
                <a:off x="3641236" y="1221567"/>
                <a:ext cx="160321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+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28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236" y="1221567"/>
                <a:ext cx="1603219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7605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846" y="1241356"/>
                <a:ext cx="1099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α</m:t>
                      </m:r>
                      <m: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β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46" y="1241356"/>
                <a:ext cx="1099212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4675635" y="1228656"/>
            <a:ext cx="333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90447" y="1228656"/>
            <a:ext cx="479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endParaRPr lang="en-US" sz="2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97212" y="1760662"/>
                <a:ext cx="8130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αβ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212" y="1760662"/>
                <a:ext cx="813043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15789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197212" y="2265571"/>
                <a:ext cx="8130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αβ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212" y="2265571"/>
                <a:ext cx="813043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15789"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44455" y="1228656"/>
                <a:ext cx="8130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αβ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455" y="1228656"/>
                <a:ext cx="813043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14925"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4144" y="3001510"/>
            <a:ext cx="6408711" cy="10824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"/>
              <p:cNvSpPr txBox="1">
                <a:spLocks noChangeArrowheads="1"/>
              </p:cNvSpPr>
              <p:nvPr/>
            </p:nvSpPr>
            <p:spPr bwMode="auto">
              <a:xfrm>
                <a:off x="2077248" y="3162477"/>
                <a:ext cx="172819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(</a:t>
                </a:r>
                <a:r>
                  <a:rPr lang="en-US" sz="2800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 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2800" baseline="300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2</a:t>
                </a:r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=</a:t>
                </a:r>
                <a:endParaRPr lang="en-US" sz="28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7248" y="3162477"/>
                <a:ext cx="1728192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7420" t="-12791" r="-3534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3642381" y="3162477"/>
                <a:ext cx="160321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α</m:t>
                    </m:r>
                    <m: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+</m:t>
                    </m:r>
                    <m:r>
                      <m:rPr>
                        <m:sty m:val="p"/>
                      </m:rPr>
                      <a:rPr lang="en-US" sz="280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sym typeface="Symbol"/>
                      </a:rPr>
                      <m:t>β</m:t>
                    </m:r>
                  </m:oMath>
                </a14:m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2800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2800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2381" y="3162477"/>
                <a:ext cx="1603219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8015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697991" y="3182266"/>
                <a:ext cx="1099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α</m:t>
                      </m:r>
                      <m: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smtClean="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β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91" y="3182266"/>
                <a:ext cx="1099212" cy="523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4676780" y="3169566"/>
            <a:ext cx="333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91592" y="3169566"/>
            <a:ext cx="479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endParaRPr lang="en-US" sz="24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248775" y="3169566"/>
                <a:ext cx="8130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αβ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75" y="3169566"/>
                <a:ext cx="813043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15038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/>
      <p:bldP spid="35" grpId="0"/>
      <p:bldP spid="36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6" grpId="0"/>
      <p:bldP spid="57" grpId="0"/>
      <p:bldP spid="59" grpId="0"/>
      <p:bldP spid="61" grpId="0"/>
      <p:bldP spid="62" grpId="0"/>
      <p:bldP spid="30" grpId="0"/>
      <p:bldP spid="37" grpId="0"/>
      <p:bldP spid="39" grpId="0"/>
      <p:bldP spid="63" grpId="0"/>
      <p:bldP spid="64" grpId="0"/>
      <p:bldP spid="66" grpId="0"/>
      <p:bldP spid="67" grpId="0"/>
      <p:bldP spid="68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1980449" y="1453950"/>
            <a:ext cx="205229" cy="2102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020227" y="1996676"/>
            <a:ext cx="603764" cy="2102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90800" y="1443437"/>
            <a:ext cx="1187742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691553" y="3125630"/>
            <a:ext cx="331086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592263" y="3607670"/>
            <a:ext cx="300987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962447" y="1436630"/>
            <a:ext cx="226136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575291" y="3608645"/>
            <a:ext cx="586538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92860" y="1681880"/>
            <a:ext cx="715169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108"/>
              <p:cNvSpPr txBox="1">
                <a:spLocks noChangeArrowheads="1"/>
              </p:cNvSpPr>
              <p:nvPr/>
            </p:nvSpPr>
            <p:spPr bwMode="auto">
              <a:xfrm>
                <a:off x="941120" y="3541762"/>
                <a:ext cx="247484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600" b="1" baseline="3000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</m:t>
                          </m:r>
                          <m:r>
                            <a:rPr lang="en-US" sz="1600" b="1" smtClea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 </m:t>
                          </m:r>
                          <m:r>
                            <a:rPr lang="en-US" sz="1600" b="1" smtClea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𝛃</m:t>
                          </m:r>
                        </m:e>
                      </m:d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𝛂𝛃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1120" y="3541762"/>
                <a:ext cx="2474845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071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 Box 4"/>
          <p:cNvSpPr txBox="1">
            <a:spLocks noChangeArrowheads="1"/>
          </p:cNvSpPr>
          <p:nvPr/>
        </p:nvSpPr>
        <p:spPr bwMode="auto">
          <a:xfrm>
            <a:off x="740845" y="4145865"/>
            <a:ext cx="23581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       x</a:t>
            </a:r>
            <a:r>
              <a:rPr lang="en-US" sz="16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– 3x – 4  =   0 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964307" y="1437987"/>
            <a:ext cx="218730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761352" y="1999077"/>
            <a:ext cx="585543" cy="2102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911878" y="1682867"/>
            <a:ext cx="289822" cy="2102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03383" y="1949773"/>
            <a:ext cx="826894" cy="2798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801858" y="656446"/>
            <a:ext cx="217800" cy="21600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338913" name="Picture 3389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1" y="1365836"/>
            <a:ext cx="3643074" cy="188605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444743" y="1437579"/>
            <a:ext cx="6394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412594" y="656457"/>
            <a:ext cx="1523598" cy="21600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358621" y="644904"/>
            <a:ext cx="1358070" cy="2295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85081" y="1441430"/>
            <a:ext cx="715169" cy="23129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4330" y="1118884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1444" y="1114708"/>
            <a:ext cx="5337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Let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and   be the roots of the required quadratic equation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02864" y="1370692"/>
            <a:ext cx="3359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+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56360" y="1370692"/>
            <a:ext cx="13094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 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 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660665" y="1370692"/>
            <a:ext cx="335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42586" y="160615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+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35902" y="1606156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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26758" y="1606156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=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63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66982" y="3299450"/>
            <a:ext cx="4541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We know that the required quadratic equation is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120208" y="4465444"/>
            <a:ext cx="4564312" cy="331670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884238" lvl="0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  <a:defRPr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The required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quadratic equation 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is  x</a:t>
            </a:r>
            <a:r>
              <a:rPr lang="en-US" sz="16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– 3x – 4 = 0 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544550" y="1913798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+  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3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 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625815" y="1925673"/>
            <a:ext cx="1506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(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     )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359930" y="1913798"/>
            <a:ext cx="38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781325" y="1913798"/>
            <a:ext cx="1155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(            )       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740845" y="2181445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63 =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1648504" y="2181445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(3)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2063598" y="2181445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  3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2672087" y="2181445"/>
            <a:ext cx="5125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(3)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700250" y="1913798"/>
            <a:ext cx="1079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+ 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2935137" y="1913798"/>
            <a:ext cx="86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+   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2392753" y="1913798"/>
            <a:ext cx="831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3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2309679" y="1970954"/>
            <a:ext cx="2365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2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2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740845" y="2398860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63 =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661204" y="2398860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27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1965216" y="2398860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  9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740845" y="2632217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9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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 </a:t>
            </a: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1664664" y="2632217"/>
            <a:ext cx="8312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27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1965216" y="2632217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  63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740845" y="2855828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9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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=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1643610" y="2855828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36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740845" y="3066812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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=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1650464" y="3066812"/>
            <a:ext cx="4552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–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endParaRPr lang="en-US" sz="16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740845" y="3839319"/>
            <a:ext cx="9875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x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– 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1403648" y="3839319"/>
            <a:ext cx="341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3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979712" y="3842578"/>
            <a:ext cx="66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(– 4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)   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2521104" y="3839319"/>
            <a:ext cx="660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  0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911020" y="651694"/>
            <a:ext cx="180000" cy="21600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856278" y="864118"/>
            <a:ext cx="434848" cy="25200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292630" y="2708298"/>
            <a:ext cx="2155062" cy="7896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equations we require 2 things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92630" y="3518926"/>
            <a:ext cx="1952232" cy="42689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 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292630" y="3997621"/>
            <a:ext cx="2281402" cy="40261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 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2309912" y="2737414"/>
            <a:ext cx="2191821" cy="7458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Which formula is applicable as per the given information ? 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292630" y="2825830"/>
            <a:ext cx="2367258" cy="65260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Do we know the value of roots ?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292630" y="3515474"/>
            <a:ext cx="677513" cy="34902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292630" y="2830305"/>
            <a:ext cx="1601765" cy="64849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do we have to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307825" y="864821"/>
            <a:ext cx="2256063" cy="27987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91669" y="2808480"/>
            <a:ext cx="1858484" cy="5359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 is known to us</a:t>
            </a:r>
          </a:p>
        </p:txBody>
      </p:sp>
      <p:sp>
        <p:nvSpPr>
          <p:cNvPr id="117" name="Text Box 4"/>
          <p:cNvSpPr txBox="1">
            <a:spLocks noChangeArrowheads="1"/>
          </p:cNvSpPr>
          <p:nvPr/>
        </p:nvSpPr>
        <p:spPr bwMode="auto">
          <a:xfrm>
            <a:off x="479790" y="590695"/>
            <a:ext cx="67160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5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Q.) </a:t>
            </a:r>
            <a:r>
              <a:rPr lang="en-US" sz="15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If  the sum of the roots of the quadratic equation is 3 and sum of their cubes </a:t>
            </a:r>
            <a:endParaRPr lang="en-US" sz="1500" b="1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  <a:p>
            <a:pPr defTabSz="912813"/>
            <a:r>
              <a:rPr lang="en-US" sz="15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      is </a:t>
            </a:r>
            <a:r>
              <a:rPr lang="en-US" sz="1500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sz="15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, find the quadratic equation.</a:t>
            </a:r>
            <a:endParaRPr lang="en-US" sz="1500" b="1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20913" y="1372730"/>
            <a:ext cx="313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96136" y="1528469"/>
            <a:ext cx="889987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</a:t>
            </a:r>
            <a:r>
              <a:rPr lang="en-US" sz="1500" b="1" baseline="300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3</a:t>
            </a:r>
            <a:r>
              <a:rPr lang="en-US" sz="1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 + </a:t>
            </a:r>
            <a:r>
              <a:rPr lang="en-US" sz="15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</a:t>
            </a:r>
            <a:r>
              <a:rPr lang="en-US" sz="1500" baseline="300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3</a:t>
            </a:r>
            <a:r>
              <a:rPr lang="en-US" sz="1500" b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 </a:t>
            </a:r>
            <a:endParaRPr lang="en-US" sz="1500" b="1" baseline="3000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616575" y="1550256"/>
            <a:ext cx="816693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5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(</a:t>
            </a:r>
            <a:r>
              <a:rPr lang="en-US" sz="15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 + )</a:t>
            </a:r>
            <a:endParaRPr lang="en-US" sz="150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71627" y="1545494"/>
            <a:ext cx="778944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5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(</a:t>
            </a:r>
            <a:r>
              <a:rPr lang="en-US" sz="15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Bookman Old Style" pitchFamily="18" charset="0"/>
                <a:sym typeface="Symbol"/>
              </a:rPr>
              <a:t> + )</a:t>
            </a:r>
            <a:endParaRPr lang="en-US" sz="150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285808" y="2832841"/>
            <a:ext cx="1870207" cy="48722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Product 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the roots is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unknown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285808" y="2737414"/>
            <a:ext cx="1870207" cy="67807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Since there is one unknown we use one formula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Text Box 4"/>
          <p:cNvSpPr txBox="1">
            <a:spLocks noChangeArrowheads="1"/>
          </p:cNvSpPr>
          <p:nvPr/>
        </p:nvSpPr>
        <p:spPr bwMode="auto">
          <a:xfrm>
            <a:off x="740845" y="4465444"/>
            <a:ext cx="3892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1519086" y="3839319"/>
            <a:ext cx="6925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x  + 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1" name="Curved Down Arrow 100"/>
          <p:cNvSpPr>
            <a:spLocks noChangeArrowheads="1"/>
          </p:cNvSpPr>
          <p:nvPr/>
        </p:nvSpPr>
        <p:spPr bwMode="auto">
          <a:xfrm rot="10800000" flipH="1" flipV="1">
            <a:off x="1259632" y="2279466"/>
            <a:ext cx="1257725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2" name="Curved Down Arrow 101"/>
          <p:cNvSpPr>
            <a:spLocks noChangeArrowheads="1"/>
          </p:cNvSpPr>
          <p:nvPr/>
        </p:nvSpPr>
        <p:spPr bwMode="auto">
          <a:xfrm rot="10800000" flipV="1">
            <a:off x="1202864" y="2279466"/>
            <a:ext cx="1317386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338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00"/>
                            </p:stCondLst>
                            <p:childTnLst>
                              <p:par>
                                <p:cTn id="4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09" grpId="0" animBg="1"/>
      <p:bldP spid="109" grpId="1" animBg="1"/>
      <p:bldP spid="100" grpId="0" animBg="1"/>
      <p:bldP spid="100" grpId="1" animBg="1"/>
      <p:bldP spid="131" grpId="0" animBg="1"/>
      <p:bldP spid="131" grpId="1" animBg="1"/>
      <p:bldP spid="130" grpId="0" animBg="1"/>
      <p:bldP spid="130" grpId="1" animBg="1"/>
      <p:bldP spid="128" grpId="0" animBg="1"/>
      <p:bldP spid="128" grpId="1" animBg="1"/>
      <p:bldP spid="127" grpId="0" animBg="1"/>
      <p:bldP spid="127" grpId="1" animBg="1"/>
      <p:bldP spid="124" grpId="0" animBg="1"/>
      <p:bldP spid="124" grpId="1" animBg="1"/>
      <p:bldP spid="93" grpId="0"/>
      <p:bldP spid="91" grpId="0"/>
      <p:bldP spid="120" grpId="0" animBg="1"/>
      <p:bldP spid="120" grpId="1" animBg="1"/>
      <p:bldP spid="119" grpId="0" animBg="1"/>
      <p:bldP spid="119" grpId="1" animBg="1"/>
      <p:bldP spid="115" grpId="0" animBg="1"/>
      <p:bldP spid="115" grpId="1" animBg="1"/>
      <p:bldP spid="114" grpId="0" animBg="1"/>
      <p:bldP spid="114" grpId="1" animBg="1"/>
      <p:bldP spid="63" grpId="0" animBg="1"/>
      <p:bldP spid="63" grpId="1" animBg="1"/>
      <p:bldP spid="61" grpId="0"/>
      <p:bldP spid="61" grpId="1"/>
      <p:bldP spid="112" grpId="0" animBg="1"/>
      <p:bldP spid="112" grpId="1" animBg="1"/>
      <p:bldP spid="111" grpId="0" animBg="1"/>
      <p:bldP spid="111" grpId="1" animBg="1"/>
      <p:bldP spid="108" grpId="0" animBg="1"/>
      <p:bldP spid="108" grpId="1" animBg="1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9" grpId="0"/>
      <p:bldP spid="5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2" grpId="0" animBg="1"/>
      <p:bldP spid="92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4" grpId="0" animBg="1"/>
      <p:bldP spid="94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7" grpId="0" animBg="1"/>
      <p:bldP spid="107" grpId="1" animBg="1"/>
      <p:bldP spid="117" grpId="0"/>
      <p:bldP spid="83" grpId="0"/>
      <p:bldP spid="116" grpId="0"/>
      <p:bldP spid="116" grpId="1"/>
      <p:bldP spid="116" grpId="2"/>
      <p:bldP spid="110" grpId="0"/>
      <p:bldP spid="110" grpId="1"/>
      <p:bldP spid="110" grpId="2"/>
      <p:bldP spid="113" grpId="0"/>
      <p:bldP spid="113" grpId="1"/>
      <p:bldP spid="113" grpId="2"/>
      <p:bldP spid="121" grpId="0" animBg="1"/>
      <p:bldP spid="121" grpId="1" animBg="1"/>
      <p:bldP spid="122" grpId="0" animBg="1"/>
      <p:bldP spid="122" grpId="1" animBg="1"/>
      <p:bldP spid="123" grpId="0"/>
      <p:bldP spid="129" grpId="0"/>
      <p:bldP spid="101" grpId="0" animBg="1"/>
      <p:bldP spid="101" grpId="1" animBg="1"/>
      <p:bldP spid="102" grpId="0" animBg="1"/>
      <p:bldP spid="10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ounded Rectangle 215"/>
          <p:cNvSpPr/>
          <p:nvPr/>
        </p:nvSpPr>
        <p:spPr>
          <a:xfrm flipV="1">
            <a:off x="2114713" y="3444993"/>
            <a:ext cx="203655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 flipV="1">
            <a:off x="6362328" y="2499742"/>
            <a:ext cx="379438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4" name="Rounded Rectangle 213"/>
          <p:cNvSpPr/>
          <p:nvPr/>
        </p:nvSpPr>
        <p:spPr>
          <a:xfrm flipV="1">
            <a:off x="5822175" y="2103507"/>
            <a:ext cx="410770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 flipV="1">
            <a:off x="5333355" y="2505772"/>
            <a:ext cx="505032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8" name="Rounded Rectangle 267"/>
          <p:cNvSpPr/>
          <p:nvPr/>
        </p:nvSpPr>
        <p:spPr>
          <a:xfrm flipV="1">
            <a:off x="1554367" y="1578468"/>
            <a:ext cx="344732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6" name="Rounded Rectangle 325"/>
          <p:cNvSpPr/>
          <p:nvPr/>
        </p:nvSpPr>
        <p:spPr>
          <a:xfrm flipV="1">
            <a:off x="2114778" y="3444894"/>
            <a:ext cx="210151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5" name="Rounded Rectangle 324"/>
          <p:cNvSpPr/>
          <p:nvPr/>
        </p:nvSpPr>
        <p:spPr>
          <a:xfrm flipV="1">
            <a:off x="3114007" y="3704104"/>
            <a:ext cx="307682" cy="23804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 flipV="1">
            <a:off x="1522457" y="1312261"/>
            <a:ext cx="210151" cy="23804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3" name="Rounded Rectangle 322"/>
          <p:cNvSpPr/>
          <p:nvPr/>
        </p:nvSpPr>
        <p:spPr>
          <a:xfrm flipV="1">
            <a:off x="1342981" y="3718601"/>
            <a:ext cx="450478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1" name="Rounded Rectangle 320"/>
          <p:cNvSpPr/>
          <p:nvPr/>
        </p:nvSpPr>
        <p:spPr>
          <a:xfrm flipV="1">
            <a:off x="1499451" y="1328946"/>
            <a:ext cx="241377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2" name="Rounded Rectangle 321"/>
          <p:cNvSpPr/>
          <p:nvPr/>
        </p:nvSpPr>
        <p:spPr>
          <a:xfrm flipV="1">
            <a:off x="3477594" y="1802522"/>
            <a:ext cx="505032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8" name="Rounded Rectangle 317"/>
          <p:cNvSpPr/>
          <p:nvPr/>
        </p:nvSpPr>
        <p:spPr>
          <a:xfrm flipV="1">
            <a:off x="1514583" y="1320087"/>
            <a:ext cx="219434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7" name="Rounded Rectangle 316"/>
          <p:cNvSpPr/>
          <p:nvPr/>
        </p:nvSpPr>
        <p:spPr>
          <a:xfrm flipV="1">
            <a:off x="2262029" y="1799947"/>
            <a:ext cx="505032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5" name="Rounded Rectangle 314"/>
          <p:cNvSpPr/>
          <p:nvPr/>
        </p:nvSpPr>
        <p:spPr>
          <a:xfrm flipV="1">
            <a:off x="1562056" y="3457595"/>
            <a:ext cx="321274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4" name="Rounded Rectangle 313"/>
          <p:cNvSpPr/>
          <p:nvPr/>
        </p:nvSpPr>
        <p:spPr>
          <a:xfrm flipV="1">
            <a:off x="850444" y="1335232"/>
            <a:ext cx="427615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 flipV="1">
            <a:off x="786185" y="1577120"/>
            <a:ext cx="545079" cy="23804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 flipV="1">
            <a:off x="850410" y="1333901"/>
            <a:ext cx="427615" cy="21640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711350" y="876081"/>
            <a:ext cx="170423" cy="20969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881384" y="876558"/>
            <a:ext cx="323017" cy="20969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862357" y="654327"/>
            <a:ext cx="170423" cy="20969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030010" y="663859"/>
            <a:ext cx="140845" cy="190635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076267" y="2965408"/>
                <a:ext cx="324256" cy="51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𝟗𝟎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  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67" y="2965408"/>
                <a:ext cx="324256" cy="514243"/>
              </a:xfrm>
              <a:prstGeom prst="rect">
                <a:avLst/>
              </a:prstGeom>
              <a:blipFill rotWithShape="1">
                <a:blip r:embed="rId3"/>
                <a:stretch>
                  <a:fillRect r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Rounded Rectangle 263"/>
          <p:cNvSpPr/>
          <p:nvPr/>
        </p:nvSpPr>
        <p:spPr>
          <a:xfrm>
            <a:off x="2260431" y="860569"/>
            <a:ext cx="2137585" cy="2295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825814" y="865430"/>
            <a:ext cx="881939" cy="2295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5834002" y="642006"/>
            <a:ext cx="989704" cy="2295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1269429" y="643688"/>
            <a:ext cx="3598242" cy="230669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1285044" y="644776"/>
            <a:ext cx="1704069" cy="2295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454" y="598959"/>
            <a:ext cx="6458860" cy="523220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Q.) </a:t>
            </a:r>
            <a:r>
              <a:rPr lang="en-US" sz="1400" b="1" kern="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If the difference of the roots of the quadratic equation is 5 </a:t>
            </a:r>
            <a:r>
              <a:rPr lang="en-US" sz="1400" b="1" kern="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sz="1400" b="1" kern="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the d</a:t>
            </a:r>
            <a:r>
              <a:rPr lang="en-US" sz="1400" b="1" kern="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ifference </a:t>
            </a:r>
            <a:r>
              <a:rPr lang="en-US" sz="1400" b="1" kern="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of </a:t>
            </a:r>
            <a:endParaRPr lang="en-US" sz="1400" b="1" kern="0" dirty="0" smtClean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  <a:p>
            <a:pPr defTabSz="912813">
              <a:defRPr/>
            </a:pPr>
            <a:r>
              <a:rPr lang="en-US" sz="1400" b="1" kern="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      their </a:t>
            </a:r>
            <a:r>
              <a:rPr lang="en-US" sz="1400" b="1" kern="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cubes is 215, find the quadratic </a:t>
            </a:r>
            <a:r>
              <a:rPr lang="en-US" sz="1400" b="1" kern="0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 equation</a:t>
            </a:r>
            <a:r>
              <a:rPr lang="en-US" sz="1400" b="1" kern="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.	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91927" y="1038373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88212" y="1036722"/>
            <a:ext cx="3824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Let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be the roots of a quadratic equation.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5650" y="1274147"/>
            <a:ext cx="756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59632" y="1274147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75656" y="1274147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3377" y="1536273"/>
            <a:ext cx="794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269156" y="1536273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85180" y="1536273"/>
            <a:ext cx="600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14869" y="2211710"/>
            <a:ext cx="3906453" cy="32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We know that the required quadratic equation is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88024" y="2435929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71574" y="243592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15088" y="2435929"/>
            <a:ext cx="8406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97502" y="2435929"/>
            <a:ext cx="271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60134" y="2435929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01558" y="2435929"/>
            <a:ext cx="756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732240" y="2435929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46898" y="2435929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58788" y="1741562"/>
            <a:ext cx="823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Also,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8019" y="198044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421412" y="1980446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82248" y="1980446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71936" y="1980446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(5)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89312" y="198044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734372" y="1980446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70096" y="1980446"/>
            <a:ext cx="756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37489" y="1980446"/>
            <a:ext cx="531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(5)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4701" y="225939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95420" y="2259393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867370" y="2259393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6267" y="2259393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125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436914" y="2259393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31730" y="2259393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866804" y="2259393"/>
            <a:ext cx="5170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4701" y="248176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0874" y="2481767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26314" y="2481767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476659" y="2481767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125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867370" y="2481767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76267" y="248176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02278" y="2481767"/>
            <a:ext cx="4700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24701" y="272852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81916" y="2728525"/>
            <a:ext cx="464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90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867370" y="2728525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76267" y="272852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317077" y="2728525"/>
            <a:ext cx="4552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4701" y="306864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00810" y="3068641"/>
            <a:ext cx="461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67370" y="306864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4701" y="339834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08751" y="3398344"/>
            <a:ext cx="5076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867370" y="3398344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076267" y="3398344"/>
            <a:ext cx="324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  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12146" y="3654408"/>
            <a:ext cx="68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Now,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3056" y="3654408"/>
            <a:ext cx="818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67370" y="3654408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076267" y="3654408"/>
            <a:ext cx="933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766474" y="365440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915250" y="3654408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err="1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1400" b="1" dirty="0" err="1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24701" y="389436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483575" y="3894369"/>
            <a:ext cx="519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(5)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867370" y="3894369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038016" y="3894369"/>
            <a:ext cx="848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728102" y="389436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900964" y="3894369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24701" y="419516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550562" y="4195167"/>
            <a:ext cx="472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867370" y="4195167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2038016" y="4195167"/>
            <a:ext cx="933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759852" y="419516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900964" y="419516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459734" y="1349772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777992" y="1349772"/>
            <a:ext cx="4648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25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082620" y="1349772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301619" y="1349772"/>
            <a:ext cx="56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24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552618" y="1349772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785684" y="1349772"/>
            <a:ext cx="933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459734" y="160955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756274" y="1609551"/>
            <a:ext cx="933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530900" y="160955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763966" y="1609551"/>
            <a:ext cx="440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49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409653" y="1837437"/>
            <a:ext cx="3596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Taking square root on both the sides, we get;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871407" y="2053461"/>
            <a:ext cx="6767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b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527873" y="205346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763290" y="205346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±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019450" y="205346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7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52367" y="302139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808191" y="302139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062874" y="302139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234652" y="3021396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(7) x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681918" y="302139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54962" y="3021396"/>
            <a:ext cx="35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041958" y="3021396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217513" y="3021396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444978" y="3021396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or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762038" y="302139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988053" y="302139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164288" y="3021396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 – 7) x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837760" y="302139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8049592" y="3021396"/>
            <a:ext cx="35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203154" y="3021396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350324" y="3021396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452367" y="330942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808191" y="3309428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062874" y="33094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234652" y="330942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7x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517832" y="330942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751443" y="3309428"/>
            <a:ext cx="35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959608" y="3309428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204416" y="3309428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444978" y="3309428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or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762038" y="3309428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974604" y="330942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7169536" y="330942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7x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7415764" y="330942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610696" y="3309428"/>
            <a:ext cx="35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761013" y="3309428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7973862" y="3309428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452367" y="362603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902176" y="3626035"/>
            <a:ext cx="2810955" cy="5232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 required quadratic equation is x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– 7x + 6 = 0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or  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+ 7x + 6 = 0.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4427984" y="1330447"/>
            <a:ext cx="0" cy="2924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/>
          <p:cNvSpPr/>
          <p:nvPr/>
        </p:nvSpPr>
        <p:spPr>
          <a:xfrm>
            <a:off x="2306467" y="2992934"/>
            <a:ext cx="2367258" cy="59327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Do we know the value of roots ?</a:t>
            </a:r>
          </a:p>
        </p:txBody>
      </p:sp>
      <p:sp>
        <p:nvSpPr>
          <p:cNvPr id="259" name="Rounded Rectangle 258"/>
          <p:cNvSpPr/>
          <p:nvPr/>
        </p:nvSpPr>
        <p:spPr>
          <a:xfrm>
            <a:off x="2369691" y="3697432"/>
            <a:ext cx="677513" cy="34902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2491788" y="2875348"/>
            <a:ext cx="1956412" cy="65260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What do we have to find ?</a:t>
            </a:r>
          </a:p>
        </p:txBody>
      </p:sp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70321"/>
            <a:ext cx="3643074" cy="1886055"/>
          </a:xfrm>
          <a:prstGeom prst="rect">
            <a:avLst/>
          </a:prstGeom>
        </p:spPr>
      </p:pic>
      <p:sp>
        <p:nvSpPr>
          <p:cNvPr id="273" name="Rectangle 272"/>
          <p:cNvSpPr/>
          <p:nvPr/>
        </p:nvSpPr>
        <p:spPr>
          <a:xfrm>
            <a:off x="4866279" y="2303078"/>
            <a:ext cx="889987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</a:t>
            </a:r>
            <a:r>
              <a:rPr lang="en-US" sz="1500" b="1" kern="0" baseline="300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3</a:t>
            </a:r>
            <a:r>
              <a:rPr lang="en-US" sz="1500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 – </a:t>
            </a:r>
            <a:r>
              <a:rPr lang="en-US" sz="1500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</a:t>
            </a:r>
            <a:r>
              <a:rPr lang="en-US" sz="1500" kern="0" baseline="300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3</a:t>
            </a:r>
            <a:r>
              <a:rPr lang="en-US" sz="1500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 </a:t>
            </a:r>
            <a:endParaRPr lang="en-US" sz="1500" b="1" kern="0" baseline="3000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sysClr val="windowText" lastClr="000000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686718" y="2324865"/>
            <a:ext cx="816693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( – )</a:t>
            </a:r>
            <a:endParaRPr lang="en-US" sz="1500" kern="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sysClr val="windowText" lastClr="000000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6841770" y="2320103"/>
            <a:ext cx="778944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( – )</a:t>
            </a:r>
            <a:endParaRPr lang="en-US" sz="1500" kern="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sysClr val="windowText" lastClr="000000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519991" y="2229013"/>
            <a:ext cx="6394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77" name="Text Box 4"/>
          <p:cNvSpPr txBox="1">
            <a:spLocks noChangeArrowheads="1"/>
          </p:cNvSpPr>
          <p:nvPr/>
        </p:nvSpPr>
        <p:spPr bwMode="auto">
          <a:xfrm>
            <a:off x="1262050" y="1741562"/>
            <a:ext cx="927733" cy="31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</a:t>
            </a:r>
            <a:r>
              <a:rPr lang="en-US" sz="1400" b="1" kern="0" baseline="3000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 – </a:t>
            </a:r>
            <a:r>
              <a:rPr lang="en-US" sz="1400" b="1" kern="0" baseline="3000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 3 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= 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8" name="Text Box 4"/>
          <p:cNvSpPr txBox="1">
            <a:spLocks noChangeArrowheads="1"/>
          </p:cNvSpPr>
          <p:nvPr/>
        </p:nvSpPr>
        <p:spPr bwMode="auto">
          <a:xfrm>
            <a:off x="2130830" y="1741562"/>
            <a:ext cx="9735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(           )</a:t>
            </a:r>
            <a:endParaRPr lang="en-US" sz="1400" b="1" kern="0" baseline="3000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9" name="Text Box 4"/>
          <p:cNvSpPr txBox="1">
            <a:spLocks noChangeArrowheads="1"/>
          </p:cNvSpPr>
          <p:nvPr/>
        </p:nvSpPr>
        <p:spPr bwMode="auto">
          <a:xfrm>
            <a:off x="2820948" y="1741562"/>
            <a:ext cx="381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+</a:t>
            </a:r>
            <a:endParaRPr lang="en-US" sz="1400" b="1" kern="0" baseline="3000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0" name="Text Box 4"/>
          <p:cNvSpPr txBox="1">
            <a:spLocks noChangeArrowheads="1"/>
          </p:cNvSpPr>
          <p:nvPr/>
        </p:nvSpPr>
        <p:spPr bwMode="auto">
          <a:xfrm>
            <a:off x="3361070" y="1741562"/>
            <a:ext cx="828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(           )       </a:t>
            </a:r>
            <a:endParaRPr lang="en-US" sz="1400" b="1" kern="0" baseline="3000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1" name="Text Box 4"/>
          <p:cNvSpPr txBox="1">
            <a:spLocks noChangeArrowheads="1"/>
          </p:cNvSpPr>
          <p:nvPr/>
        </p:nvSpPr>
        <p:spPr bwMode="auto">
          <a:xfrm>
            <a:off x="2189783" y="1741562"/>
            <a:ext cx="86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–    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2" name="Text Box 4"/>
          <p:cNvSpPr txBox="1">
            <a:spLocks noChangeArrowheads="1"/>
          </p:cNvSpPr>
          <p:nvPr/>
        </p:nvSpPr>
        <p:spPr bwMode="auto">
          <a:xfrm>
            <a:off x="3406858" y="1741562"/>
            <a:ext cx="646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–    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3" name="Text Box 4"/>
          <p:cNvSpPr txBox="1">
            <a:spLocks noChangeArrowheads="1"/>
          </p:cNvSpPr>
          <p:nvPr/>
        </p:nvSpPr>
        <p:spPr bwMode="auto">
          <a:xfrm>
            <a:off x="2915239" y="1741562"/>
            <a:ext cx="91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  3</a:t>
            </a:r>
            <a:endParaRPr lang="en-US" sz="1400" b="1" kern="0" baseline="3000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4" name="Text Box 4"/>
          <p:cNvSpPr txBox="1">
            <a:spLocks noChangeArrowheads="1"/>
          </p:cNvSpPr>
          <p:nvPr/>
        </p:nvSpPr>
        <p:spPr bwMode="auto">
          <a:xfrm>
            <a:off x="2705755" y="1741562"/>
            <a:ext cx="381000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400" b="1" kern="0" baseline="3000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endParaRPr lang="en-US" sz="1400" b="1" kern="0" baseline="3000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6" name="Rounded Rectangle 285"/>
          <p:cNvSpPr/>
          <p:nvPr/>
        </p:nvSpPr>
        <p:spPr>
          <a:xfrm>
            <a:off x="2339752" y="2897154"/>
            <a:ext cx="2191821" cy="7458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Which formula is applicable as per the given information ? 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2401335" y="2920791"/>
            <a:ext cx="2260511" cy="79783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Since both are unknown we need to use two formulae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4655856" y="1165937"/>
            <a:ext cx="2690760" cy="67247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Now we have to find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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+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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4664626" y="889591"/>
            <a:ext cx="2265751" cy="87871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Now use anyone of the formula from the </a:t>
            </a:r>
            <a:r>
              <a:rPr lang="en-US" sz="1400" b="1" kern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remaining formulae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677427" y="2370448"/>
            <a:ext cx="2815555" cy="233025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515782" y="2809840"/>
            <a:ext cx="6394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00"/>
                </a:solidFill>
                <a:latin typeface="Bookman Old Style" pitchFamily="18" charset="0"/>
                <a:sym typeface="Wingdings"/>
              </a:rPr>
              <a:t></a:t>
            </a:r>
            <a:endParaRPr lang="en-IN" sz="3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11" name="Rounded Rectangle 310"/>
          <p:cNvSpPr/>
          <p:nvPr/>
        </p:nvSpPr>
        <p:spPr>
          <a:xfrm>
            <a:off x="4862351" y="826602"/>
            <a:ext cx="1948579" cy="78457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Which formula is applicable as per the information ?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4838532" y="2871925"/>
            <a:ext cx="891530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kern="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(</a:t>
            </a:r>
            <a:r>
              <a:rPr lang="en-US" sz="1500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 – )</a:t>
            </a:r>
            <a:r>
              <a:rPr lang="en-US" sz="1500" kern="0" baseline="300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2</a:t>
            </a:r>
            <a:endParaRPr lang="en-US" sz="1500" kern="0" baseline="3000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sysClr val="windowText" lastClr="000000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6586714" y="2875100"/>
            <a:ext cx="411860" cy="3231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27000">
                    <a:sysClr val="windowText" lastClr="000000"/>
                  </a:glow>
                </a:effectLst>
                <a:latin typeface="Bookman Old Style" pitchFamily="18" charset="0"/>
                <a:sym typeface="Symbol"/>
              </a:rPr>
              <a:t></a:t>
            </a:r>
            <a:endParaRPr lang="en-US" sz="1500" kern="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127000">
                  <a:sysClr val="windowText" lastClr="000000"/>
                </a:glow>
              </a:effectLst>
              <a:latin typeface="Bookman Old Style" pitchFamily="18" charset="0"/>
              <a:sym typeface="Symbol"/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4649767" y="1502173"/>
            <a:ext cx="1882247" cy="33489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4649767" y="1862692"/>
            <a:ext cx="2103097" cy="36837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5" name="Rounded Rectangle 264"/>
          <p:cNvSpPr/>
          <p:nvPr/>
        </p:nvSpPr>
        <p:spPr>
          <a:xfrm>
            <a:off x="4649767" y="686891"/>
            <a:ext cx="2499875" cy="78965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there are two things required.</a:t>
            </a:r>
          </a:p>
        </p:txBody>
      </p:sp>
      <p:sp>
        <p:nvSpPr>
          <p:cNvPr id="316" name="Curved Down Arrow 315"/>
          <p:cNvSpPr>
            <a:spLocks noChangeArrowheads="1"/>
          </p:cNvSpPr>
          <p:nvPr/>
        </p:nvSpPr>
        <p:spPr bwMode="auto">
          <a:xfrm rot="10800000" flipV="1">
            <a:off x="1686355" y="2111125"/>
            <a:ext cx="644667" cy="2202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2813">
              <a:defRPr/>
            </a:pP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035456" y="3894369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(6)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4452367" y="272777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\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808191" y="2727771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62874" y="27277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234653" y="2727771"/>
            <a:ext cx="657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±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7)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887194" y="2727771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060238" y="2727771"/>
            <a:ext cx="351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47234" y="272777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422789" y="2727771"/>
            <a:ext cx="339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697500" y="2727771"/>
            <a:ext cx="371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5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5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2000"/>
                            </p:stCondLst>
                            <p:childTnLst>
                              <p:par>
                                <p:cTn id="5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25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500"/>
                            </p:stCondLst>
                            <p:childTnLst>
                              <p:par>
                                <p:cTn id="7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500"/>
                            </p:stCondLst>
                            <p:childTnLst>
                              <p:par>
                                <p:cTn id="8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500"/>
                            </p:stCondLst>
                            <p:childTnLst>
                              <p:par>
                                <p:cTn id="8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4" fill="hold">
                      <p:stCondLst>
                        <p:cond delay="indefinite"/>
                      </p:stCondLst>
                      <p:childTnLst>
                        <p:par>
                          <p:cTn id="1055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6" grpId="1" animBg="1"/>
      <p:bldP spid="215" grpId="0" animBg="1"/>
      <p:bldP spid="215" grpId="1" animBg="1"/>
      <p:bldP spid="214" grpId="0" animBg="1"/>
      <p:bldP spid="214" grpId="1" animBg="1"/>
      <p:bldP spid="213" grpId="0" animBg="1"/>
      <p:bldP spid="213" grpId="1" animBg="1"/>
      <p:bldP spid="268" grpId="0" animBg="1"/>
      <p:bldP spid="268" grpId="1" animBg="1"/>
      <p:bldP spid="326" grpId="0" animBg="1"/>
      <p:bldP spid="326" grpId="1" animBg="1"/>
      <p:bldP spid="325" grpId="0" animBg="1"/>
      <p:bldP spid="325" grpId="1" animBg="1"/>
      <p:bldP spid="324" grpId="0" animBg="1"/>
      <p:bldP spid="324" grpId="1" animBg="1"/>
      <p:bldP spid="323" grpId="0" animBg="1"/>
      <p:bldP spid="323" grpId="1" animBg="1"/>
      <p:bldP spid="321" grpId="0" animBg="1"/>
      <p:bldP spid="321" grpId="1" animBg="1"/>
      <p:bldP spid="322" grpId="0" animBg="1"/>
      <p:bldP spid="322" grpId="1" animBg="1"/>
      <p:bldP spid="318" grpId="0" animBg="1"/>
      <p:bldP spid="318" grpId="1" animBg="1"/>
      <p:bldP spid="317" grpId="0" animBg="1"/>
      <p:bldP spid="317" grpId="1" animBg="1"/>
      <p:bldP spid="315" grpId="0" animBg="1"/>
      <p:bldP spid="315" grpId="1" animBg="1"/>
      <p:bldP spid="314" grpId="0" animBg="1"/>
      <p:bldP spid="314" grpId="1" animBg="1"/>
      <p:bldP spid="189" grpId="0" animBg="1"/>
      <p:bldP spid="189" grpId="1" animBg="1"/>
      <p:bldP spid="184" grpId="0" animBg="1"/>
      <p:bldP spid="184" grpId="1" animBg="1"/>
      <p:bldP spid="187" grpId="0" animBg="1"/>
      <p:bldP spid="187" grpId="1" animBg="1"/>
      <p:bldP spid="188" grpId="0" animBg="1"/>
      <p:bldP spid="188" grpId="1" animBg="1"/>
      <p:bldP spid="185" grpId="0" animBg="1"/>
      <p:bldP spid="185" grpId="1" animBg="1"/>
      <p:bldP spid="186" grpId="0" animBg="1"/>
      <p:bldP spid="186" grpId="1" animBg="1"/>
      <p:bldP spid="285" grpId="0"/>
      <p:bldP spid="264" grpId="0" animBg="1"/>
      <p:bldP spid="264" grpId="1" animBg="1"/>
      <p:bldP spid="262" grpId="0" animBg="1"/>
      <p:bldP spid="262" grpId="1" animBg="1"/>
      <p:bldP spid="261" grpId="0" animBg="1"/>
      <p:bldP spid="261" grpId="1" animBg="1"/>
      <p:bldP spid="260" grpId="0" animBg="1"/>
      <p:bldP spid="260" grpId="1" animBg="1"/>
      <p:bldP spid="257" grpId="0" animBg="1"/>
      <p:bldP spid="257" grpId="1" animBg="1"/>
      <p:bldP spid="2" grpId="0"/>
      <p:bldP spid="61" grpId="0"/>
      <p:bldP spid="62" grpId="0"/>
      <p:bldP spid="64" grpId="0"/>
      <p:bldP spid="65" grpId="0"/>
      <p:bldP spid="73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3" grpId="0"/>
      <p:bldP spid="134" grpId="0"/>
      <p:bldP spid="135" grpId="0"/>
      <p:bldP spid="136" grpId="0"/>
      <p:bldP spid="68" grpId="0"/>
      <p:bldP spid="69" grpId="0"/>
      <p:bldP spid="70" grpId="0"/>
      <p:bldP spid="72" grpId="0"/>
      <p:bldP spid="75" grpId="0"/>
      <p:bldP spid="98" grpId="0"/>
      <p:bldP spid="115" grpId="0"/>
      <p:bldP spid="132" grpId="0"/>
      <p:bldP spid="137" grpId="0"/>
      <p:bldP spid="138" grpId="0"/>
      <p:bldP spid="139" grpId="0"/>
      <p:bldP spid="140" grpId="0"/>
      <p:bldP spid="141" grpId="0"/>
      <p:bldP spid="156" grpId="0"/>
      <p:bldP spid="157" grpId="0"/>
      <p:bldP spid="158" grpId="0"/>
      <p:bldP spid="159" grpId="0"/>
      <p:bldP spid="160" grpId="0"/>
      <p:bldP spid="161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 animBg="1"/>
      <p:bldP spid="258" grpId="0" animBg="1"/>
      <p:bldP spid="258" grpId="1" animBg="1"/>
      <p:bldP spid="259" grpId="0" animBg="1"/>
      <p:bldP spid="259" grpId="1" animBg="1"/>
      <p:bldP spid="263" grpId="0" animBg="1"/>
      <p:bldP spid="263" grpId="1" animBg="1"/>
      <p:bldP spid="273" grpId="0"/>
      <p:bldP spid="273" grpId="1"/>
      <p:bldP spid="273" grpId="2"/>
      <p:bldP spid="274" grpId="0"/>
      <p:bldP spid="274" grpId="1"/>
      <p:bldP spid="274" grpId="2"/>
      <p:bldP spid="275" grpId="0"/>
      <p:bldP spid="275" grpId="1"/>
      <p:bldP spid="275" grpId="2"/>
      <p:bldP spid="276" grpId="0"/>
      <p:bldP spid="276" grpId="1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6" grpId="0" animBg="1"/>
      <p:bldP spid="286" grpId="1" animBg="1"/>
      <p:bldP spid="289" grpId="0" animBg="1"/>
      <p:bldP spid="289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5" grpId="1" animBg="1"/>
      <p:bldP spid="310" grpId="0"/>
      <p:bldP spid="310" grpId="1"/>
      <p:bldP spid="311" grpId="0" animBg="1"/>
      <p:bldP spid="311" grpId="1" animBg="1"/>
      <p:bldP spid="312" grpId="0"/>
      <p:bldP spid="312" grpId="1"/>
      <p:bldP spid="312" grpId="2"/>
      <p:bldP spid="313" grpId="0"/>
      <p:bldP spid="313" grpId="1"/>
      <p:bldP spid="313" grpId="2"/>
      <p:bldP spid="266" grpId="0" animBg="1"/>
      <p:bldP spid="266" grpId="1" animBg="1"/>
      <p:bldP spid="267" grpId="0" animBg="1"/>
      <p:bldP spid="267" grpId="1" animBg="1"/>
      <p:bldP spid="265" grpId="0" animBg="1"/>
      <p:bldP spid="265" grpId="1" animBg="1"/>
      <p:bldP spid="316" grpId="0" animBg="1"/>
      <p:bldP spid="316" grpId="1" animBg="1"/>
      <p:bldP spid="327" grpId="0"/>
      <p:bldP spid="178" grpId="0"/>
      <p:bldP spid="179" grpId="0"/>
      <p:bldP spid="180" grpId="0"/>
      <p:bldP spid="181" grpId="0"/>
      <p:bldP spid="182" grpId="0"/>
      <p:bldP spid="183" grpId="0"/>
      <p:bldP spid="211" grpId="0"/>
      <p:bldP spid="212" grpId="0"/>
      <p:bldP spid="2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20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547" y="1085410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209203"/>
            <a:ext cx="68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7584" y="264636"/>
            <a:ext cx="6697007" cy="785710"/>
            <a:chOff x="1115353" y="264636"/>
            <a:chExt cx="6697007" cy="785710"/>
          </a:xfrm>
        </p:grpSpPr>
        <p:sp>
          <p:nvSpPr>
            <p:cNvPr id="33" name="Rectangle 32"/>
            <p:cNvSpPr/>
            <p:nvPr/>
          </p:nvSpPr>
          <p:spPr>
            <a:xfrm>
              <a:off x="1115353" y="264636"/>
              <a:ext cx="66970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5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x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+ 4,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16860" y="604479"/>
              <a:ext cx="1780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find the value of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76591" y="521757"/>
              <a:ext cx="756747" cy="528589"/>
              <a:chOff x="5252550" y="1868351"/>
              <a:chExt cx="756747" cy="52858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321146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5263771" y="205821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252550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765677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5712421" y="2089163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07612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495640" y="604479"/>
              <a:ext cx="7266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 2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217317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4430" y="1085410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38249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780251" y="108541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71565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55302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989" y="1403259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94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52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4815" y="1403259"/>
            <a:ext cx="415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2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900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79607" y="1403259"/>
            <a:ext cx="488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–5,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527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385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028158" y="1403259"/>
            <a:ext cx="32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38499" y="171164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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67" y="1711643"/>
            <a:ext cx="2823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f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x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38499" y="21103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42840" y="211032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28639" y="21103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18244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329878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610684" y="2263429"/>
            <a:ext cx="25428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1593984" y="219955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56313" y="1997218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892451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151378" y="2263429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7" name="TextBox 136"/>
          <p:cNvSpPr txBox="1"/>
          <p:nvPr/>
        </p:nvSpPr>
        <p:spPr>
          <a:xfrm>
            <a:off x="2292651" y="219955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13674" y="1972726"/>
            <a:ext cx="26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05447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65499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38499" y="2553873"/>
            <a:ext cx="58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12399" y="2553873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329878" y="255535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663077" y="270846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5" name="TextBox 144"/>
          <p:cNvSpPr txBox="1"/>
          <p:nvPr/>
        </p:nvSpPr>
        <p:spPr>
          <a:xfrm>
            <a:off x="1593984" y="264459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605205" y="24422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92451" y="255535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225201" y="270846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9" name="TextBox 148"/>
          <p:cNvSpPr txBox="1"/>
          <p:nvPr/>
        </p:nvSpPr>
        <p:spPr>
          <a:xfrm>
            <a:off x="2161154" y="265383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72045" y="2433018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461795" y="255535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621847" y="2555358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113743" y="318163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5" name="TextBox 154"/>
          <p:cNvSpPr txBox="1"/>
          <p:nvPr/>
        </p:nvSpPr>
        <p:spPr>
          <a:xfrm>
            <a:off x="1049343" y="3117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60564" y="2915427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329878" y="300544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685390" y="3181638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9" name="TextBox 158"/>
          <p:cNvSpPr txBox="1"/>
          <p:nvPr/>
        </p:nvSpPr>
        <p:spPr>
          <a:xfrm>
            <a:off x="1616513" y="312700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627404" y="2906191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898682" y="300544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077206" y="3005441"/>
            <a:ext cx="5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483982" y="300544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759576" y="3158548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5" name="TextBox 164"/>
          <p:cNvSpPr txBox="1"/>
          <p:nvPr/>
        </p:nvSpPr>
        <p:spPr>
          <a:xfrm>
            <a:off x="2844022" y="313162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705204" y="2864629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77937" y="2864629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60046" y="2864629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313600" y="300544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92124" y="3005441"/>
            <a:ext cx="5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329878" y="3544049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1622604" y="3697156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5" name="TextBox 174"/>
          <p:cNvSpPr txBox="1"/>
          <p:nvPr/>
        </p:nvSpPr>
        <p:spPr>
          <a:xfrm>
            <a:off x="1707050" y="367022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68232" y="3403237"/>
            <a:ext cx="653259" cy="307777"/>
            <a:chOff x="1568232" y="3403237"/>
            <a:chExt cx="653259" cy="307777"/>
          </a:xfrm>
        </p:grpSpPr>
        <p:sp>
          <p:nvSpPr>
            <p:cNvPr id="176" name="TextBox 175"/>
            <p:cNvSpPr txBox="1"/>
            <p:nvPr/>
          </p:nvSpPr>
          <p:spPr>
            <a:xfrm>
              <a:off x="1568232" y="3403237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740965" y="3403237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923074" y="3403237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76628" y="3521824"/>
            <a:ext cx="710044" cy="307777"/>
            <a:chOff x="2176628" y="3476593"/>
            <a:chExt cx="710044" cy="307777"/>
          </a:xfrm>
        </p:grpSpPr>
        <p:sp>
          <p:nvSpPr>
            <p:cNvPr id="179" name="Rectangle 178"/>
            <p:cNvSpPr/>
            <p:nvPr/>
          </p:nvSpPr>
          <p:spPr>
            <a:xfrm>
              <a:off x="2176628" y="3476593"/>
              <a:ext cx="2878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355152" y="3476593"/>
              <a:ext cx="5315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2</a:t>
              </a:r>
              <a:r>
                <a:rPr lang="el-GR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181" name="Rectangle 180"/>
          <p:cNvSpPr/>
          <p:nvPr/>
        </p:nvSpPr>
        <p:spPr>
          <a:xfrm>
            <a:off x="1329878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665107" y="4196882"/>
            <a:ext cx="16189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3" name="TextBox 182"/>
          <p:cNvSpPr txBox="1"/>
          <p:nvPr/>
        </p:nvSpPr>
        <p:spPr>
          <a:xfrm>
            <a:off x="1597241" y="414146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608132" y="3920654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879410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039462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230491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×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409015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589303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2898101" y="4196882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1" name="TextBox 190"/>
          <p:cNvSpPr txBox="1"/>
          <p:nvPr/>
        </p:nvSpPr>
        <p:spPr>
          <a:xfrm>
            <a:off x="2827526" y="414146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838417" y="3920654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109695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269747" y="4042994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8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329878" y="456547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1587540" y="4718577"/>
            <a:ext cx="64008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7" name="TextBox 196"/>
          <p:cNvSpPr txBox="1"/>
          <p:nvPr/>
        </p:nvSpPr>
        <p:spPr>
          <a:xfrm>
            <a:off x="1752124" y="46916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560876" y="4424658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733609" y="4424658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888009" y="4424658"/>
            <a:ext cx="41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32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211106" y="4561051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2554518" y="4714939"/>
            <a:ext cx="33585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3" name="TextBox 202"/>
          <p:cNvSpPr txBox="1"/>
          <p:nvPr/>
        </p:nvSpPr>
        <p:spPr>
          <a:xfrm>
            <a:off x="2606984" y="465952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490700" y="4438711"/>
            <a:ext cx="477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–27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645638" y="287266"/>
            <a:ext cx="1537585" cy="287636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49146" y="1137698"/>
            <a:ext cx="174703" cy="20320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entury Schoolbook" pitchFamily="18" charset="0"/>
              </a:rPr>
              <a:t>1</a:t>
            </a:r>
          </a:p>
        </p:txBody>
      </p:sp>
      <p:sp>
        <p:nvSpPr>
          <p:cNvPr id="113" name="Oval 112"/>
          <p:cNvSpPr/>
          <p:nvPr/>
        </p:nvSpPr>
        <p:spPr>
          <a:xfrm>
            <a:off x="1681427" y="1109001"/>
            <a:ext cx="317095" cy="2605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291780" y="1136378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909649" y="2167639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665967" y="2613481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26222" y="4468757"/>
            <a:ext cx="2216998" cy="566834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2210022" y="1972726"/>
            <a:ext cx="52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(–5)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704668" y="2024742"/>
            <a:ext cx="183723" cy="2406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2322842" y="1436820"/>
            <a:ext cx="292832" cy="2406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1643194" y="2279631"/>
            <a:ext cx="202326" cy="19722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653693" y="1451109"/>
            <a:ext cx="219433" cy="220039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156659" y="205466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323190" y="205466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1652632" y="2528965"/>
            <a:ext cx="183450" cy="17677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3064809" y="1472092"/>
            <a:ext cx="219433" cy="1895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1660093" y="2727532"/>
            <a:ext cx="178055" cy="189530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469267" y="545712"/>
            <a:ext cx="1391954" cy="507189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/>
          <p:cNvCxnSpPr/>
          <p:nvPr/>
        </p:nvCxnSpPr>
        <p:spPr>
          <a:xfrm flipH="1" flipV="1">
            <a:off x="1308264" y="3084096"/>
            <a:ext cx="340665" cy="22720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1304216" y="3082280"/>
            <a:ext cx="356724" cy="218030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1289239" y="3279850"/>
            <a:ext cx="405083" cy="716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3286651" y="4253301"/>
            <a:ext cx="319223" cy="261610"/>
            <a:chOff x="4059441" y="3663907"/>
            <a:chExt cx="319223" cy="261610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cxnSp>
        <p:nvCxnSpPr>
          <p:cNvPr id="226" name="Straight Arrow Connector 225"/>
          <p:cNvCxnSpPr/>
          <p:nvPr/>
        </p:nvCxnSpPr>
        <p:spPr>
          <a:xfrm flipH="1" flipV="1">
            <a:off x="3035525" y="4124040"/>
            <a:ext cx="340665" cy="261163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3044196" y="4229878"/>
            <a:ext cx="307265" cy="8642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1548495" y="4438977"/>
            <a:ext cx="751925" cy="269602"/>
          </a:xfrm>
          <a:prstGeom prst="ellipse">
            <a:avLst/>
          </a:prstGeom>
          <a:noFill/>
          <a:ln w="1905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1602905" y="3446510"/>
            <a:ext cx="607922" cy="24027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1732756" y="3709462"/>
            <a:ext cx="348220" cy="24027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995936" y="458116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75468" y="4488646"/>
            <a:ext cx="1466052" cy="512714"/>
            <a:chOff x="4375468" y="4488646"/>
            <a:chExt cx="1466052" cy="512714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4421868" y="4752174"/>
              <a:ext cx="20218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4" name="TextBox 233"/>
            <p:cNvSpPr txBox="1"/>
            <p:nvPr/>
          </p:nvSpPr>
          <p:spPr>
            <a:xfrm>
              <a:off x="4379333" y="466818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75468" y="4488646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653891" y="4591709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4949385" y="4752174"/>
              <a:ext cx="20218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38" name="TextBox 237"/>
            <p:cNvSpPr txBox="1"/>
            <p:nvPr/>
          </p:nvSpPr>
          <p:spPr>
            <a:xfrm>
              <a:off x="4906850" y="46935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902985" y="4488646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168770" y="4591709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–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331514" y="4591709"/>
              <a:ext cx="510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2</a:t>
              </a:r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5738869" y="460901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6090663" y="4762898"/>
            <a:ext cx="33832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4" name="TextBox 243"/>
          <p:cNvSpPr txBox="1"/>
          <p:nvPr/>
        </p:nvSpPr>
        <p:spPr>
          <a:xfrm>
            <a:off x="6134747" y="470748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018463" y="4486670"/>
            <a:ext cx="477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–27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70401" y="3405113"/>
            <a:ext cx="653259" cy="307777"/>
            <a:chOff x="735512" y="3815702"/>
            <a:chExt cx="653259" cy="307777"/>
          </a:xfrm>
        </p:grpSpPr>
        <p:sp>
          <p:nvSpPr>
            <p:cNvPr id="247" name="TextBox 246"/>
            <p:cNvSpPr txBox="1"/>
            <p:nvPr/>
          </p:nvSpPr>
          <p:spPr>
            <a:xfrm>
              <a:off x="735512" y="3815702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08245" y="3815702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90354" y="3815702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54" name="Oval 253"/>
          <p:cNvSpPr/>
          <p:nvPr/>
        </p:nvSpPr>
        <p:spPr>
          <a:xfrm>
            <a:off x="2529524" y="3571052"/>
            <a:ext cx="278918" cy="24268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2133572" y="4305792"/>
            <a:ext cx="474990" cy="7167"/>
          </a:xfrm>
          <a:prstGeom prst="straightConnector1">
            <a:avLst/>
          </a:prstGeom>
          <a:ln w="19050" cap="rnd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3035526" y="4315068"/>
            <a:ext cx="339182" cy="78269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5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2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25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0" dur="25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25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6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2" fill="hold">
                          <p:stCondLst>
                            <p:cond delay="indefinite"/>
                          </p:stCondLst>
                          <p:childTnLst>
                            <p:par>
                              <p:cTn id="3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3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8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9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7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8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6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8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9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8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8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9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8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9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3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8" dur="25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9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5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25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8" dur="250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9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4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0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7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25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8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9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9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2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3" fill="hold">
                          <p:stCondLst>
                            <p:cond delay="indefinite"/>
                          </p:stCondLst>
                          <p:childTnLst>
                            <p:par>
                              <p:cTn id="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569 -0.10525 L 0.00069 3.33333E-6 " pathEditMode="relative" rAng="0" ptsTypes="AA">
                                          <p:cBhvr>
                                            <p:cTn id="5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50" y="5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9" fill="hold">
                          <p:stCondLst>
                            <p:cond delay="indefinite"/>
                          </p:stCondLst>
                          <p:childTnLst>
                            <p:par>
                              <p:cTn id="5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1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2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3" dur="1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4" dur="1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6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527" presetID="45" presetClass="entr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9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0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1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708 -0.09197 L 4.72222E-6 -3.33333E-6 " pathEditMode="relative" rAng="0" ptsTypes="AA">
                                          <p:cBhvr>
                                            <p:cTn id="5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54" y="459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2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3767 -0.09846 L 0.00312 3.82716E-6 " pathEditMode="relative" rAng="0" ptsTypes="AA">
                                          <p:cBhvr>
                                            <p:cTn id="5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736" y="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5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9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5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6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7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6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4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5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7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8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9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6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0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7" fill="hold">
                          <p:stCondLst>
                            <p:cond delay="indefinite"/>
                          </p:stCondLst>
                          <p:childTnLst>
                            <p:par>
                              <p:cTn id="6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25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2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6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7" fill="hold">
                          <p:stCondLst>
                            <p:cond delay="indefinite"/>
                          </p:stCondLst>
                          <p:childTnLst>
                            <p:par>
                              <p:cTn id="6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1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2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3" fill="hold">
                          <p:stCondLst>
                            <p:cond delay="indefinite"/>
                          </p:stCondLst>
                          <p:childTnLst>
                            <p:par>
                              <p:cTn id="6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7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8" fill="hold">
                          <p:stCondLst>
                            <p:cond delay="indefinite"/>
                          </p:stCondLst>
                          <p:childTnLst>
                            <p:par>
                              <p:cTn id="6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0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7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3" fill="hold">
                          <p:stCondLst>
                            <p:cond delay="indefinite"/>
                          </p:stCondLst>
                          <p:childTnLst>
                            <p:par>
                              <p:cTn id="6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7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9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80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1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6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1" dur="25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2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0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5" dur="25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25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2" dur="25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8" fill="hold">
                          <p:stCondLst>
                            <p:cond delay="indefinite"/>
                          </p:stCondLst>
                          <p:childTnLst>
                            <p:par>
                              <p:cTn id="7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2" dur="25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3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2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6" dur="25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6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1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42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5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6" dur="25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1" dur="25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2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64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65" dur="25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5" dur="25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6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8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0" fill="hold">
                          <p:stCondLst>
                            <p:cond delay="indefinite"/>
                          </p:stCondLst>
                          <p:childTnLst>
                            <p:par>
                              <p:cTn id="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4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5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6" fill="hold">
                          <p:stCondLst>
                            <p:cond delay="indefinite"/>
                          </p:stCondLst>
                          <p:childTnLst>
                            <p:par>
                              <p:cTn id="7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1" fill="hold">
                          <p:stCondLst>
                            <p:cond delay="indefinite"/>
                          </p:stCondLst>
                          <p:childTnLst>
                            <p:par>
                              <p:cTn id="7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5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6" fill="hold">
                          <p:stCondLst>
                            <p:cond delay="indefinite"/>
                          </p:stCondLst>
                          <p:childTnLst>
                            <p:par>
                              <p:cTn id="7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0" dur="250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1" dur="25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0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5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8" dur="250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9" dur="25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5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7" grpId="0"/>
          <p:bldP spid="138" grpId="0"/>
          <p:bldP spid="139" grpId="0"/>
          <p:bldP spid="140" grpId="0"/>
          <p:bldP spid="141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2" grpId="0"/>
          <p:bldP spid="155" grpId="0"/>
          <p:bldP spid="156" grpId="0"/>
          <p:bldP spid="157" grpId="0"/>
          <p:bldP spid="159" grpId="0"/>
          <p:bldP spid="160" grpId="0"/>
          <p:bldP spid="161" grpId="0"/>
          <p:bldP spid="162" grpId="0"/>
          <p:bldP spid="163" grpId="0"/>
          <p:bldP spid="165" grpId="0"/>
          <p:bldP spid="166" grpId="0"/>
          <p:bldP spid="169" grpId="0"/>
          <p:bldP spid="170" grpId="0"/>
          <p:bldP spid="171" grpId="0"/>
          <p:bldP spid="172" grpId="0"/>
          <p:bldP spid="173" grpId="0"/>
          <p:bldP spid="175" grpId="0"/>
          <p:bldP spid="175" grpId="1"/>
          <p:bldP spid="181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1" grpId="0"/>
          <p:bldP spid="192" grpId="0"/>
          <p:bldP spid="193" grpId="0"/>
          <p:bldP spid="194" grpId="0"/>
          <p:bldP spid="195" grpId="0"/>
          <p:bldP spid="197" grpId="0"/>
          <p:bldP spid="198" grpId="0"/>
          <p:bldP spid="199" grpId="0"/>
          <p:bldP spid="200" grpId="0"/>
          <p:bldP spid="201" grpId="0"/>
          <p:bldP spid="203" grpId="0"/>
          <p:bldP spid="204" grpId="0"/>
          <p:bldP spid="2" grpId="0" animBg="1"/>
          <p:bldP spid="2" grpId="1" animBg="1"/>
          <p:bldP spid="3" grpId="0" animBg="1"/>
          <p:bldP spid="3" grpId="1" animBg="1"/>
          <p:bldP spid="113" grpId="0" animBg="1"/>
          <p:bldP spid="113" grpId="1" animBg="1"/>
          <p:bldP spid="114" grpId="0" animBg="1"/>
          <p:bldP spid="114" grpId="1" animBg="1"/>
          <p:bldP spid="115" grpId="0" animBg="1"/>
          <p:bldP spid="115" grpId="1" animBg="1"/>
          <p:bldP spid="120" grpId="0" animBg="1"/>
          <p:bldP spid="120" grpId="1" animBg="1"/>
          <p:bldP spid="120" grpId="2" animBg="1"/>
          <p:bldP spid="120" grpId="3" animBg="1"/>
          <p:bldP spid="4" grpId="0" animBg="1"/>
          <p:bldP spid="167" grpId="0"/>
          <p:bldP spid="168" grpId="0" animBg="1"/>
          <p:bldP spid="168" grpId="1" animBg="1"/>
          <p:bldP spid="205" grpId="0" animBg="1"/>
          <p:bldP spid="205" grpId="1" animBg="1"/>
          <p:bldP spid="206" grpId="0" animBg="1"/>
          <p:bldP spid="206" grpId="1" animBg="1"/>
          <p:bldP spid="207" grpId="0" animBg="1"/>
          <p:bldP spid="207" grpId="1" animBg="1"/>
          <p:bldP spid="207" grpId="2" animBg="1"/>
          <p:bldP spid="207" grpId="3" animBg="1"/>
          <p:bldP spid="208" grpId="0" animBg="1"/>
          <p:bldP spid="208" grpId="1" animBg="1"/>
          <p:bldP spid="209" grpId="0" animBg="1"/>
          <p:bldP spid="209" grpId="1" animBg="1"/>
          <p:bldP spid="210" grpId="0" animBg="1"/>
          <p:bldP spid="210" grpId="1" animBg="1"/>
          <p:bldP spid="213" grpId="0" animBg="1"/>
          <p:bldP spid="213" grpId="1" animBg="1"/>
          <p:bldP spid="214" grpId="0" animBg="1"/>
          <p:bldP spid="214" grpId="1" animBg="1"/>
          <p:bldP spid="215" grpId="0" animBg="1"/>
          <p:bldP spid="215" grpId="1" animBg="1"/>
          <p:bldP spid="228" grpId="0" animBg="1"/>
          <p:bldP spid="228" grpId="1" animBg="1"/>
          <p:bldP spid="230" grpId="0" animBg="1"/>
          <p:bldP spid="230" grpId="1" animBg="1"/>
          <p:bldP spid="231" grpId="0" animBg="1"/>
          <p:bldP spid="231" grpId="1" animBg="1"/>
          <p:bldP spid="232" grpId="0"/>
          <p:bldP spid="242" grpId="0"/>
          <p:bldP spid="244" grpId="0"/>
          <p:bldP spid="245" grpId="0"/>
          <p:bldP spid="254" grpId="0" animBg="1"/>
          <p:bldP spid="25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25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2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25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0" dur="25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25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9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4" fill="hold">
                          <p:stCondLst>
                            <p:cond delay="indefinite"/>
                          </p:stCondLst>
                          <p:childTnLst>
                            <p:par>
                              <p:cTn id="2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4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6" fill="hold">
                          <p:stCondLst>
                            <p:cond delay="indefinite"/>
                          </p:stCondLst>
                          <p:childTnLst>
                            <p:par>
                              <p:cTn id="2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1" fill="hold">
                          <p:stCondLst>
                            <p:cond delay="indefinite"/>
                          </p:stCondLst>
                          <p:childTnLst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6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9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7" fill="hold">
                          <p:stCondLst>
                            <p:cond delay="indefinite"/>
                          </p:stCondLst>
                          <p:childTnLst>
                            <p:par>
                              <p:cTn id="3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2" fill="hold">
                          <p:stCondLst>
                            <p:cond delay="indefinite"/>
                          </p:stCondLst>
                          <p:childTnLst>
                            <p:par>
                              <p:cTn id="3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8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3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8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9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1" fill="hold">
                          <p:stCondLst>
                            <p:cond delay="indefinite"/>
                          </p:stCondLst>
                          <p:childTnLst>
                            <p:par>
                              <p:cTn id="3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3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1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2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7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8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6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0" presetClass="exit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8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9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8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8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9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8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9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0" fill="hold">
                          <p:stCondLst>
                            <p:cond delay="indefinite"/>
                          </p:stCondLst>
                          <p:childTnLst>
                            <p:par>
                              <p:cTn id="4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9" fill="hold">
                          <p:stCondLst>
                            <p:cond delay="indefinite"/>
                          </p:stCondLst>
                          <p:childTnLst>
                            <p:par>
                              <p:cTn id="4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43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8" dur="25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9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5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25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8" dur="250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9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0" fill="hold">
                          <p:stCondLst>
                            <p:cond delay="indefinite"/>
                          </p:stCondLst>
                          <p:childTnLst>
                            <p:par>
                              <p:cTn id="4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4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5" fill="hold">
                          <p:stCondLst>
                            <p:cond delay="indefinite"/>
                          </p:stCondLst>
                          <p:childTnLst>
                            <p:par>
                              <p:cTn id="4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9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0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7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25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8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9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9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2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3" fill="hold">
                          <p:stCondLst>
                            <p:cond delay="indefinite"/>
                          </p:stCondLst>
                          <p:childTnLst>
                            <p:par>
                              <p:cTn id="5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569 -0.10525 L 0.00069 3.33333E-6 " pathEditMode="relative" rAng="0" ptsTypes="AA">
                                          <p:cBhvr>
                                            <p:cTn id="5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50" y="5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9" fill="hold">
                          <p:stCondLst>
                            <p:cond delay="indefinite"/>
                          </p:stCondLst>
                          <p:childTnLst>
                            <p:par>
                              <p:cTn id="5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1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2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3" dur="1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4" dur="1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6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527" presetID="45" presetClass="entr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9" dur="1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0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1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708 -0.09197 L 4.72222E-6 -3.33333E-6 " pathEditMode="relative" rAng="0" ptsTypes="AA">
                                          <p:cBhvr>
                                            <p:cTn id="537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354" y="459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2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3767 -0.09846 L 0.00312 3.82716E-6 " pathEditMode="relative" rAng="0" ptsTypes="AA">
                                          <p:cBhvr>
                                            <p:cTn id="5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736" y="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4" fill="hold">
                          <p:stCondLst>
                            <p:cond delay="indefinite"/>
                          </p:stCondLst>
                          <p:childTnLst>
                            <p:par>
                              <p:cTn id="5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8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9" fill="hold">
                          <p:stCondLst>
                            <p:cond delay="indefinite"/>
                          </p:stCondLst>
                          <p:childTnLst>
                            <p:par>
                              <p:cTn id="5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5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9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0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5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6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7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6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4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95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9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1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3" fill="hold">
                          <p:stCondLst>
                            <p:cond delay="indefinite"/>
                          </p:stCondLst>
                          <p:childTnLst>
                            <p:par>
                              <p:cTn id="6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7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8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9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0" fill="hold">
                          <p:stCondLst>
                            <p:cond delay="indefinite"/>
                          </p:stCondLst>
                          <p:childTnLst>
                            <p:par>
                              <p:cTn id="6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6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0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2" fill="hold">
                          <p:stCondLst>
                            <p:cond delay="indefinite"/>
                          </p:stCondLst>
                          <p:childTnLst>
                            <p:par>
                              <p:cTn id="6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7" fill="hold">
                          <p:stCondLst>
                            <p:cond delay="indefinite"/>
                          </p:stCondLst>
                          <p:childTnLst>
                            <p:par>
                              <p:cTn id="6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25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2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6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7" fill="hold">
                          <p:stCondLst>
                            <p:cond delay="indefinite"/>
                          </p:stCondLst>
                          <p:childTnLst>
                            <p:par>
                              <p:cTn id="6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1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2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3" fill="hold">
                          <p:stCondLst>
                            <p:cond delay="indefinite"/>
                          </p:stCondLst>
                          <p:childTnLst>
                            <p:par>
                              <p:cTn id="6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7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8" fill="hold">
                          <p:stCondLst>
                            <p:cond delay="indefinite"/>
                          </p:stCondLst>
                          <p:childTnLst>
                            <p:par>
                              <p:cTn id="6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0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7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3" fill="hold">
                          <p:stCondLst>
                            <p:cond delay="indefinite"/>
                          </p:stCondLst>
                          <p:childTnLst>
                            <p:par>
                              <p:cTn id="6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7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9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680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1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6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7" fill="hold">
                          <p:stCondLst>
                            <p:cond delay="indefinite"/>
                          </p:stCondLst>
                          <p:childTnLst>
                            <p:par>
                              <p:cTn id="6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1" dur="25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2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0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5" dur="25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7" fill="hold">
                          <p:stCondLst>
                            <p:cond delay="indefinite"/>
                          </p:stCondLst>
                          <p:childTnLst>
                            <p:par>
                              <p:cTn id="7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25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2" dur="25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3" fill="hold">
                          <p:stCondLst>
                            <p:cond delay="indefinite"/>
                          </p:stCondLst>
                          <p:childTnLst>
                            <p:par>
                              <p:cTn id="7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7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8" fill="hold">
                          <p:stCondLst>
                            <p:cond delay="indefinite"/>
                          </p:stCondLst>
                          <p:childTnLst>
                            <p:par>
                              <p:cTn id="7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0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2" dur="25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3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2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6" dur="25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1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2" fill="hold">
                          <p:stCondLst>
                            <p:cond delay="indefinite"/>
                          </p:stCondLst>
                          <p:childTnLst>
                            <p:par>
                              <p:cTn id="7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6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7" fill="hold">
                          <p:stCondLst>
                            <p:cond delay="indefinite"/>
                          </p:stCondLst>
                          <p:childTnLst>
                            <p:par>
                              <p:cTn id="7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1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42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5" dur="25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7" fill="hold">
                          <p:stCondLst>
                            <p:cond delay="indefinite"/>
                          </p:stCondLst>
                          <p:childTnLst>
                            <p:par>
                              <p:cTn id="7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2" fill="hold">
                          <p:stCondLst>
                            <p:cond delay="indefinite"/>
                          </p:stCondLst>
                          <p:childTnLst>
                            <p:par>
                              <p:cTn id="7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4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6" dur="25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7" fill="hold">
                          <p:stCondLst>
                            <p:cond delay="indefinite"/>
                          </p:stCondLst>
                          <p:childTnLst>
                            <p:par>
                              <p:cTn id="7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9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1" dur="25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2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64" presetID="21" presetClass="exit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65" dur="25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0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1" fill="hold">
                          <p:stCondLst>
                            <p:cond delay="indefinite"/>
                          </p:stCondLst>
                          <p:childTnLst>
                            <p:par>
                              <p:cTn id="7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5" dur="25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6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8" dur="25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0" fill="hold">
                          <p:stCondLst>
                            <p:cond delay="indefinite"/>
                          </p:stCondLst>
                          <p:childTnLst>
                            <p:par>
                              <p:cTn id="7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4" dur="250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5" dur="25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6" fill="hold">
                          <p:stCondLst>
                            <p:cond delay="indefinite"/>
                          </p:stCondLst>
                          <p:childTnLst>
                            <p:par>
                              <p:cTn id="7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1" fill="hold">
                          <p:stCondLst>
                            <p:cond delay="indefinite"/>
                          </p:stCondLst>
                          <p:childTnLst>
                            <p:par>
                              <p:cTn id="7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5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6" fill="hold">
                          <p:stCondLst>
                            <p:cond delay="indefinite"/>
                          </p:stCondLst>
                          <p:childTnLst>
                            <p:par>
                              <p:cTn id="7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0" dur="250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1" dur="25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80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5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8" dur="250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9" dur="25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8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5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7" grpId="0"/>
          <p:bldP spid="138" grpId="0"/>
          <p:bldP spid="139" grpId="0"/>
          <p:bldP spid="140" grpId="0"/>
          <p:bldP spid="141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1" grpId="0"/>
          <p:bldP spid="152" grpId="0"/>
          <p:bldP spid="155" grpId="0"/>
          <p:bldP spid="156" grpId="0"/>
          <p:bldP spid="157" grpId="0"/>
          <p:bldP spid="159" grpId="0"/>
          <p:bldP spid="160" grpId="0"/>
          <p:bldP spid="161" grpId="0"/>
          <p:bldP spid="162" grpId="0"/>
          <p:bldP spid="163" grpId="0"/>
          <p:bldP spid="165" grpId="0"/>
          <p:bldP spid="166" grpId="0"/>
          <p:bldP spid="169" grpId="0"/>
          <p:bldP spid="170" grpId="0"/>
          <p:bldP spid="171" grpId="0"/>
          <p:bldP spid="172" grpId="0"/>
          <p:bldP spid="173" grpId="0"/>
          <p:bldP spid="175" grpId="0"/>
          <p:bldP spid="175" grpId="1"/>
          <p:bldP spid="181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1" grpId="0"/>
          <p:bldP spid="192" grpId="0"/>
          <p:bldP spid="193" grpId="0"/>
          <p:bldP spid="194" grpId="0"/>
          <p:bldP spid="195" grpId="0"/>
          <p:bldP spid="197" grpId="0"/>
          <p:bldP spid="198" grpId="0"/>
          <p:bldP spid="199" grpId="0"/>
          <p:bldP spid="200" grpId="0"/>
          <p:bldP spid="201" grpId="0"/>
          <p:bldP spid="203" grpId="0"/>
          <p:bldP spid="204" grpId="0"/>
          <p:bldP spid="2" grpId="0" animBg="1"/>
          <p:bldP spid="2" grpId="1" animBg="1"/>
          <p:bldP spid="3" grpId="0" animBg="1"/>
          <p:bldP spid="3" grpId="1" animBg="1"/>
          <p:bldP spid="113" grpId="0" animBg="1"/>
          <p:bldP spid="113" grpId="1" animBg="1"/>
          <p:bldP spid="114" grpId="0" animBg="1"/>
          <p:bldP spid="114" grpId="1" animBg="1"/>
          <p:bldP spid="115" grpId="0" animBg="1"/>
          <p:bldP spid="115" grpId="1" animBg="1"/>
          <p:bldP spid="120" grpId="0" animBg="1"/>
          <p:bldP spid="120" grpId="1" animBg="1"/>
          <p:bldP spid="120" grpId="2" animBg="1"/>
          <p:bldP spid="120" grpId="3" animBg="1"/>
          <p:bldP spid="4" grpId="0" animBg="1"/>
          <p:bldP spid="167" grpId="0"/>
          <p:bldP spid="168" grpId="0" animBg="1"/>
          <p:bldP spid="168" grpId="1" animBg="1"/>
          <p:bldP spid="205" grpId="0" animBg="1"/>
          <p:bldP spid="205" grpId="1" animBg="1"/>
          <p:bldP spid="206" grpId="0" animBg="1"/>
          <p:bldP spid="206" grpId="1" animBg="1"/>
          <p:bldP spid="207" grpId="0" animBg="1"/>
          <p:bldP spid="207" grpId="1" animBg="1"/>
          <p:bldP spid="207" grpId="2" animBg="1"/>
          <p:bldP spid="207" grpId="4" animBg="1"/>
          <p:bldP spid="208" grpId="0" animBg="1"/>
          <p:bldP spid="208" grpId="1" animBg="1"/>
          <p:bldP spid="209" grpId="0" animBg="1"/>
          <p:bldP spid="209" grpId="1" animBg="1"/>
          <p:bldP spid="210" grpId="0" animBg="1"/>
          <p:bldP spid="210" grpId="1" animBg="1"/>
          <p:bldP spid="213" grpId="0" animBg="1"/>
          <p:bldP spid="213" grpId="1" animBg="1"/>
          <p:bldP spid="214" grpId="0" animBg="1"/>
          <p:bldP spid="214" grpId="1" animBg="1"/>
          <p:bldP spid="215" grpId="0" animBg="1"/>
          <p:bldP spid="215" grpId="1" animBg="1"/>
          <p:bldP spid="228" grpId="0" animBg="1"/>
          <p:bldP spid="228" grpId="1" animBg="1"/>
          <p:bldP spid="230" grpId="0" animBg="1"/>
          <p:bldP spid="230" grpId="1" animBg="1"/>
          <p:bldP spid="231" grpId="0" animBg="1"/>
          <p:bldP spid="231" grpId="1" animBg="1"/>
          <p:bldP spid="232" grpId="0"/>
          <p:bldP spid="242" grpId="0"/>
          <p:bldP spid="244" grpId="0"/>
          <p:bldP spid="245" grpId="0"/>
          <p:bldP spid="254" grpId="0" animBg="1"/>
          <p:bldP spid="254" grpId="1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831" y="108541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Sol.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547" y="1085410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410" y="209203"/>
            <a:ext cx="69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Q.</a:t>
            </a:r>
            <a:r>
              <a:rPr lang="en-US" sz="20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</a:t>
            </a:r>
            <a:endParaRPr lang="en-US" sz="3200" b="1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5576" y="264636"/>
            <a:ext cx="6541612" cy="771421"/>
            <a:chOff x="1115354" y="264636"/>
            <a:chExt cx="6541612" cy="771421"/>
          </a:xfrm>
        </p:grpSpPr>
        <p:sp>
          <p:nvSpPr>
            <p:cNvPr id="33" name="Rectangle 32"/>
            <p:cNvSpPr/>
            <p:nvPr/>
          </p:nvSpPr>
          <p:spPr>
            <a:xfrm>
              <a:off x="1115354" y="264636"/>
              <a:ext cx="65416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If  and </a:t>
              </a:r>
              <a:r>
                <a:rPr lang="el-GR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are the zeros of the quadratic polynomial 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p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(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y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) = 5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y</a:t>
              </a:r>
              <a:r>
                <a:rPr lang="en-US" sz="1400" b="1" baseline="300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2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 – 7</a:t>
              </a:r>
              <a:r>
                <a:rPr lang="en-US" sz="1400" b="1" i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y </a:t>
              </a:r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+ 1,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16859" y="604479"/>
              <a:ext cx="25796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1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find the value of                .</a:t>
              </a:r>
              <a:endParaRPr lang="en-US" sz="1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76591" y="521757"/>
              <a:ext cx="740080" cy="514300"/>
              <a:chOff x="5252550" y="1868351"/>
              <a:chExt cx="740080" cy="514300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481444" y="1979116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+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312499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5263771" y="205582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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252550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753756" y="2134562"/>
                <a:ext cx="1645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6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5695754" y="2074874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β</a:t>
                </a:r>
                <a:endParaRPr lang="en-US" sz="1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690945" y="1868351"/>
                <a:ext cx="287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itchFamily="18" charset="0"/>
                  </a:rPr>
                  <a:t>1</a:t>
                </a: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1217317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74430" y="1085410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r>
              <a:rPr lang="en-US" sz="1400" b="1" baseline="30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2</a:t>
            </a:r>
            <a:endParaRPr lang="en-US" sz="1400" b="1" i="1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88409" y="108541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30411" y="108541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21725" y="10854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05462" y="108541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1989" y="1403259"/>
            <a:ext cx="70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Here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94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5211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24815" y="1403259"/>
            <a:ext cx="415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2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90003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79607" y="1403259"/>
            <a:ext cx="488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–7,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527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38554" y="1403259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028158" y="1403259"/>
            <a:ext cx="3277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38499" y="1711643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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67" y="1711643"/>
            <a:ext cx="2733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 and 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are the zeros of 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p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</a:t>
            </a:r>
            <a:r>
              <a:rPr lang="en-US" sz="14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y</a:t>
            </a:r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)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38499" y="2110322"/>
            <a:ext cx="311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36791" y="2110322"/>
            <a:ext cx="269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04118" y="2110322"/>
            <a:ext cx="307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306560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18194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805861" y="2263429"/>
            <a:ext cx="235493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" name="TextBox 132"/>
          <p:cNvSpPr txBox="1"/>
          <p:nvPr/>
        </p:nvSpPr>
        <p:spPr>
          <a:xfrm>
            <a:off x="1782300" y="218050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44629" y="1997218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b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80767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430020" y="2270572"/>
            <a:ext cx="49667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7" name="TextBox 136"/>
          <p:cNvSpPr txBox="1"/>
          <p:nvPr/>
        </p:nvSpPr>
        <p:spPr>
          <a:xfrm>
            <a:off x="2534730" y="219956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485907" y="1998840"/>
            <a:ext cx="55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(–7)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928299" y="2110322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38499" y="2635305"/>
            <a:ext cx="58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MT Extra"/>
              </a:rPr>
              <a:t>and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93927" y="2635305"/>
            <a:ext cx="400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311406" y="263679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649358" y="278989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5" name="TextBox 144"/>
          <p:cNvSpPr txBox="1"/>
          <p:nvPr/>
        </p:nvSpPr>
        <p:spPr>
          <a:xfrm>
            <a:off x="1575512" y="2706976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a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593876" y="25260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c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73979" y="263679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2206910" y="278989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9" name="TextBox 148"/>
          <p:cNvSpPr txBox="1"/>
          <p:nvPr/>
        </p:nvSpPr>
        <p:spPr>
          <a:xfrm>
            <a:off x="2147444" y="273526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41668" y="2523976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099964" y="333364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5" name="TextBox 154"/>
          <p:cNvSpPr txBox="1"/>
          <p:nvPr/>
        </p:nvSpPr>
        <p:spPr>
          <a:xfrm>
            <a:off x="1030871" y="32596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42092" y="305358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259013" y="316899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1614456" y="333364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9" name="TextBox 158"/>
          <p:cNvSpPr txBox="1"/>
          <p:nvPr/>
        </p:nvSpPr>
        <p:spPr>
          <a:xfrm>
            <a:off x="1545648" y="327872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556539" y="3053582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813314" y="316899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2146064" y="3333647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5" name="TextBox 164"/>
          <p:cNvSpPr txBox="1"/>
          <p:nvPr/>
        </p:nvSpPr>
        <p:spPr>
          <a:xfrm>
            <a:off x="2240036" y="32787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101218" y="3044056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73951" y="3053582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+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456060" y="3053582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1105741" y="3858273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5" name="TextBox 174"/>
          <p:cNvSpPr txBox="1"/>
          <p:nvPr/>
        </p:nvSpPr>
        <p:spPr>
          <a:xfrm>
            <a:off x="1037104" y="380594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31525" y="3607393"/>
            <a:ext cx="29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5576" y="391517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105741" y="4305672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3" name="TextBox 182"/>
          <p:cNvSpPr txBox="1"/>
          <p:nvPr/>
        </p:nvSpPr>
        <p:spPr>
          <a:xfrm>
            <a:off x="1037104" y="425025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47995" y="4048494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355916" y="391517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1666435" y="407176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1" name="TextBox 190"/>
          <p:cNvSpPr txBox="1"/>
          <p:nvPr/>
        </p:nvSpPr>
        <p:spPr>
          <a:xfrm>
            <a:off x="1592869" y="401634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603760" y="3805063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842940" y="391440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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70317" y="1998840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–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3260742" y="2261897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4" name="TextBox 113"/>
          <p:cNvSpPr txBox="1"/>
          <p:nvPr/>
        </p:nvSpPr>
        <p:spPr>
          <a:xfrm>
            <a:off x="3195510" y="219956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06401" y="2002325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20922" y="3168995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3051861" y="3333647"/>
            <a:ext cx="54864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8" name="TextBox 167"/>
          <p:cNvSpPr txBox="1"/>
          <p:nvPr/>
        </p:nvSpPr>
        <p:spPr>
          <a:xfrm>
            <a:off x="3136307" y="32787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</a:t>
            </a:r>
            <a:r>
              <a:rPr lang="el-G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β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97489" y="3044056"/>
            <a:ext cx="653259" cy="317303"/>
            <a:chOff x="2997489" y="3183659"/>
            <a:chExt cx="653259" cy="317303"/>
          </a:xfrm>
        </p:grpSpPr>
        <p:sp>
          <p:nvSpPr>
            <p:cNvPr id="205" name="TextBox 204"/>
            <p:cNvSpPr txBox="1"/>
            <p:nvPr/>
          </p:nvSpPr>
          <p:spPr>
            <a:xfrm>
              <a:off x="2997489" y="3193185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70222" y="3193185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352331" y="3183659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</p:grpSp>
      <p:cxnSp>
        <p:nvCxnSpPr>
          <p:cNvPr id="208" name="Straight Connector 207"/>
          <p:cNvCxnSpPr/>
          <p:nvPr/>
        </p:nvCxnSpPr>
        <p:spPr>
          <a:xfrm>
            <a:off x="996793" y="4082551"/>
            <a:ext cx="35886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0" name="Straight Connector 209"/>
          <p:cNvCxnSpPr/>
          <p:nvPr/>
        </p:nvCxnSpPr>
        <p:spPr>
          <a:xfrm>
            <a:off x="2134651" y="407176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1" name="TextBox 210"/>
          <p:cNvSpPr txBox="1"/>
          <p:nvPr/>
        </p:nvSpPr>
        <p:spPr>
          <a:xfrm>
            <a:off x="2070609" y="401634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071976" y="3805063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210389" y="391132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406310" y="391132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554944" y="287266"/>
            <a:ext cx="1681635" cy="287636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403648" y="1131590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719527" y="1101381"/>
            <a:ext cx="317095" cy="26059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337500" y="1136378"/>
            <a:ext cx="196891" cy="21536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188564" y="2040696"/>
            <a:ext cx="306483" cy="4597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126303" y="2562537"/>
            <a:ext cx="315769" cy="45972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015434" y="3073068"/>
            <a:ext cx="605097" cy="24166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166578" y="3333084"/>
            <a:ext cx="350438" cy="241665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318468" y="1439374"/>
            <a:ext cx="303127" cy="23554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1879941" y="2061738"/>
            <a:ext cx="181919" cy="198888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entury Schoolbook" pitchFamily="18" charset="0"/>
              </a:rPr>
              <a:t> </a:t>
            </a:r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2599856" y="407176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3" name="TextBox 172"/>
          <p:cNvSpPr txBox="1"/>
          <p:nvPr/>
        </p:nvSpPr>
        <p:spPr>
          <a:xfrm>
            <a:off x="2535814" y="401634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537181" y="3805063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731905" y="391440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×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044253" y="4071765"/>
            <a:ext cx="164592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0" name="TextBox 179"/>
          <p:cNvSpPr txBox="1"/>
          <p:nvPr/>
        </p:nvSpPr>
        <p:spPr>
          <a:xfrm>
            <a:off x="2984976" y="401634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981578" y="3795537"/>
            <a:ext cx="26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3048885" y="3914406"/>
            <a:ext cx="140751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622173" y="4141667"/>
            <a:ext cx="140751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992255" y="4082551"/>
            <a:ext cx="392487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4" name="Rectangle 193"/>
          <p:cNvSpPr/>
          <p:nvPr/>
        </p:nvSpPr>
        <p:spPr>
          <a:xfrm>
            <a:off x="2278785" y="3914406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446950" y="546956"/>
            <a:ext cx="693631" cy="50216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1644967" y="1453663"/>
            <a:ext cx="258514" cy="23554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1838328" y="2267878"/>
            <a:ext cx="188018" cy="18923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059278" y="1459131"/>
            <a:ext cx="218284" cy="20903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635039" y="2605611"/>
            <a:ext cx="189898" cy="20288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636473" y="2778551"/>
            <a:ext cx="180681" cy="202886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H="1" flipV="1">
            <a:off x="1270845" y="3231481"/>
            <a:ext cx="340665" cy="22720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1266797" y="3229665"/>
            <a:ext cx="356724" cy="218030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1243821" y="3452707"/>
            <a:ext cx="381606" cy="7167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999870" y="3053331"/>
            <a:ext cx="653259" cy="307777"/>
            <a:chOff x="2997489" y="2750243"/>
            <a:chExt cx="653259" cy="307777"/>
          </a:xfrm>
        </p:grpSpPr>
        <p:sp>
          <p:nvSpPr>
            <p:cNvPr id="215" name="TextBox 214"/>
            <p:cNvSpPr txBox="1"/>
            <p:nvPr/>
          </p:nvSpPr>
          <p:spPr>
            <a:xfrm>
              <a:off x="2997489" y="2750243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170222" y="2750243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352331" y="2750243"/>
              <a:ext cx="29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18" name="Rounded Rectangle 217"/>
          <p:cNvSpPr/>
          <p:nvPr/>
        </p:nvSpPr>
        <p:spPr>
          <a:xfrm>
            <a:off x="1067105" y="4538810"/>
            <a:ext cx="1306001" cy="503036"/>
          </a:xfrm>
          <a:prstGeom prst="roundRect">
            <a:avLst>
              <a:gd name="adj" fmla="val 24242"/>
            </a:avLst>
          </a:prstGeom>
          <a:noFill/>
          <a:ln>
            <a:solidFill>
              <a:srgbClr val="66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02618" y="462408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1082150" y="4531563"/>
            <a:ext cx="860605" cy="512714"/>
            <a:chOff x="4375468" y="4488646"/>
            <a:chExt cx="860605" cy="512714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4421868" y="4752174"/>
              <a:ext cx="20218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2" name="TextBox 221"/>
            <p:cNvSpPr txBox="1"/>
            <p:nvPr/>
          </p:nvSpPr>
          <p:spPr>
            <a:xfrm>
              <a:off x="4379333" y="466818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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375468" y="4488646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653891" y="4591709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+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4949385" y="4752174"/>
              <a:ext cx="202189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6" name="TextBox 225"/>
            <p:cNvSpPr txBox="1"/>
            <p:nvPr/>
          </p:nvSpPr>
          <p:spPr>
            <a:xfrm>
              <a:off x="4906850" y="46935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β</a:t>
              </a:r>
              <a:endPara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902985" y="4488646"/>
              <a:ext cx="333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itchFamily="18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endParaRPr>
            </a:p>
          </p:txBody>
        </p:sp>
      </p:grpSp>
      <p:sp>
        <p:nvSpPr>
          <p:cNvPr id="230" name="Rectangle 229"/>
          <p:cNvSpPr/>
          <p:nvPr/>
        </p:nvSpPr>
        <p:spPr>
          <a:xfrm>
            <a:off x="1892292" y="4639227"/>
            <a:ext cx="287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=</a:t>
            </a:r>
            <a:endParaRPr lang="en-US" sz="1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096764" y="4632208"/>
            <a:ext cx="33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7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429492" y="208641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596023" y="208641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25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9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25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25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25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8" dur="2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7" dur="25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8" dur="25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6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7" fill="hold">
                          <p:stCondLst>
                            <p:cond delay="indefinite"/>
                          </p:stCondLst>
                          <p:childTnLst>
                            <p:par>
                              <p:cTn id="3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8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2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3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8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9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8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8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70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1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8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9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8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8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9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8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9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2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3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8" dur="25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9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4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2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8" dur="250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9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4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0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3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3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8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9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8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2" dur="25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121 0.00185 L -0.00208 0.00463 " pathEditMode="relative" rAng="0" ptsTypes="AA">
                                          <p:cBhvr>
                                            <p:cTn id="49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8" y="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8" dur="1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9" dur="1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1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2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4" dur="1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5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6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7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5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1" fill="hold">
                          <p:stCondLst>
                            <p:cond delay="indefinite"/>
                          </p:stCondLst>
                          <p:childTnLst>
                            <p:par>
                              <p:cTn id="5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25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6" dur="25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8" dur="250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9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25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8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9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0" fill="hold">
                          <p:stCondLst>
                            <p:cond delay="indefinite"/>
                          </p:stCondLst>
                          <p:childTnLst>
                            <p:par>
                              <p:cTn id="5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6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7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8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5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6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4" fill="hold">
                          <p:stCondLst>
                            <p:cond delay="indefinite"/>
                          </p:stCondLst>
                          <p:childTnLst>
                            <p:par>
                              <p:cTn id="5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8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9" fill="hold">
                          <p:stCondLst>
                            <p:cond delay="indefinite"/>
                          </p:stCondLst>
                          <p:childTnLst>
                            <p:par>
                              <p:cTn id="6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25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04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0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3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4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5" fill="hold">
                          <p:stCondLst>
                            <p:cond delay="indefinite"/>
                          </p:stCondLst>
                          <p:childTnLst>
                            <p:par>
                              <p:cTn id="6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9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7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3" dur="25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4" dur="25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25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4" dur="2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4" dur="25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5" dur="25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4" dur="250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5" dur="25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6" fill="hold">
                          <p:stCondLst>
                            <p:cond delay="indefinite"/>
                          </p:stCondLst>
                          <p:childTnLst>
                            <p:par>
                              <p:cTn id="6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0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1" fill="hold">
                          <p:stCondLst>
                            <p:cond delay="indefinite"/>
                          </p:stCondLst>
                          <p:childTnLst>
                            <p:par>
                              <p:cTn id="6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250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6" dur="25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5" dur="250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86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00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1" fill="hold">
                          <p:stCondLst>
                            <p:cond delay="indefinite"/>
                          </p:stCondLst>
                          <p:childTnLst>
                            <p:par>
                              <p:cTn id="7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6" fill="hold">
                          <p:stCondLst>
                            <p:cond delay="indefinite"/>
                          </p:stCondLst>
                          <p:childTnLst>
                            <p:par>
                              <p:cTn id="7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0" dur="25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1" dur="25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6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6" dur="25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7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1" dur="25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2" dur="25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3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7" grpId="0"/>
          <p:bldP spid="138" grpId="0"/>
          <p:bldP spid="139" grpId="0"/>
          <p:bldP spid="141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5" grpId="0"/>
          <p:bldP spid="156" grpId="0"/>
          <p:bldP spid="157" grpId="0"/>
          <p:bldP spid="159" grpId="0"/>
          <p:bldP spid="160" grpId="0"/>
          <p:bldP spid="163" grpId="0"/>
          <p:bldP spid="165" grpId="0"/>
          <p:bldP spid="166" grpId="0"/>
          <p:bldP spid="169" grpId="0"/>
          <p:bldP spid="170" grpId="0"/>
          <p:bldP spid="175" grpId="0"/>
          <p:bldP spid="176" grpId="0"/>
          <p:bldP spid="181" grpId="0"/>
          <p:bldP spid="183" grpId="0"/>
          <p:bldP spid="184" grpId="0"/>
          <p:bldP spid="189" grpId="0"/>
          <p:bldP spid="191" grpId="0"/>
          <p:bldP spid="192" grpId="0"/>
          <p:bldP spid="193" grpId="0"/>
          <p:bldP spid="112" grpId="0"/>
          <p:bldP spid="114" grpId="0"/>
          <p:bldP spid="115" grpId="0"/>
          <p:bldP spid="120" grpId="0"/>
          <p:bldP spid="168" grpId="0"/>
          <p:bldP spid="211" grpId="0"/>
          <p:bldP spid="212" grpId="0"/>
          <p:bldP spid="213" grpId="0"/>
          <p:bldP spid="214" grpId="0"/>
          <p:bldP spid="103" grpId="0" animBg="1"/>
          <p:bldP spid="103" grpId="1" animBg="1"/>
          <p:bldP spid="104" grpId="0" animBg="1"/>
          <p:bldP spid="104" grpId="1" animBg="1"/>
          <p:bldP spid="106" grpId="0" animBg="1"/>
          <p:bldP spid="106" grpId="1" animBg="1"/>
          <p:bldP spid="107" grpId="0" animBg="1"/>
          <p:bldP spid="107" grpId="1" animBg="1"/>
          <p:bldP spid="108" grpId="0" animBg="1"/>
          <p:bldP spid="108" grpId="1" animBg="1"/>
          <p:bldP spid="109" grpId="0" animBg="1"/>
          <p:bldP spid="109" grpId="1" animBg="1"/>
          <p:bldP spid="140" grpId="0" animBg="1"/>
          <p:bldP spid="140" grpId="1" animBg="1"/>
          <p:bldP spid="151" grpId="0" animBg="1"/>
          <p:bldP spid="151" grpId="1" animBg="1"/>
          <p:bldP spid="161" grpId="0" animBg="1"/>
          <p:bldP spid="161" grpId="1" animBg="1"/>
          <p:bldP spid="162" grpId="0" animBg="1"/>
          <p:bldP spid="162" grpId="1" animBg="1"/>
          <p:bldP spid="173" grpId="0"/>
          <p:bldP spid="177" grpId="0"/>
          <p:bldP spid="178" grpId="0"/>
          <p:bldP spid="180" grpId="0"/>
          <p:bldP spid="185" grpId="0"/>
          <p:bldP spid="194" grpId="0"/>
          <p:bldP spid="195" grpId="0" animBg="1"/>
          <p:bldP spid="195" grpId="1" animBg="1"/>
          <p:bldP spid="196" grpId="0" animBg="1"/>
          <p:bldP spid="196" grpId="1" animBg="1"/>
          <p:bldP spid="196" grpId="2" animBg="1"/>
          <p:bldP spid="196" grpId="3" animBg="1"/>
          <p:bldP spid="197" grpId="0" animBg="1"/>
          <p:bldP spid="197" grpId="1" animBg="1"/>
          <p:bldP spid="200" grpId="0" animBg="1"/>
          <p:bldP spid="200" grpId="1" animBg="1"/>
          <p:bldP spid="201" grpId="0" animBg="1"/>
          <p:bldP spid="201" grpId="1" animBg="1"/>
          <p:bldP spid="202" grpId="0" animBg="1"/>
          <p:bldP spid="202" grpId="1" animBg="1"/>
          <p:bldP spid="218" grpId="0" animBg="1"/>
          <p:bldP spid="219" grpId="0"/>
          <p:bldP spid="230" grpId="0"/>
          <p:bldP spid="233" grpId="0"/>
          <p:bldP spid="152" grpId="0" animBg="1"/>
          <p:bldP spid="152" grpId="1" animBg="1"/>
          <p:bldP spid="153" grpId="0" animBg="1"/>
          <p:bldP spid="15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6" fill="hold">
                          <p:stCondLst>
                            <p:cond delay="indefinite"/>
                          </p:stCondLst>
                          <p:childTnLst>
                            <p:par>
                              <p:cTn id="1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1" dur="25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25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4" fill="hold">
                          <p:stCondLst>
                            <p:cond delay="indefinite"/>
                          </p:stCondLst>
                          <p:childTnLst>
                            <p:par>
                              <p:cTn id="2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8" dur="25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9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25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25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8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1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6" fill="hold">
                          <p:stCondLst>
                            <p:cond delay="indefinite"/>
                          </p:stCondLst>
                          <p:childTnLst>
                            <p:par>
                              <p:cTn id="2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1" fill="hold">
                          <p:stCondLst>
                            <p:cond delay="indefinite"/>
                          </p:stCondLst>
                          <p:childTnLst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25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8" dur="25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7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2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3" fill="hold">
                          <p:stCondLst>
                            <p:cond delay="indefinite"/>
                          </p:stCondLst>
                          <p:childTnLst>
                            <p:par>
                              <p:cTn id="2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7" dur="25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8" dur="25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8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4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6" fill="hold">
                          <p:stCondLst>
                            <p:cond delay="indefinite"/>
                          </p:stCondLst>
                          <p:childTnLst>
                            <p:par>
                              <p:cTn id="2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1" fill="hold">
                          <p:stCondLst>
                            <p:cond delay="indefinite"/>
                          </p:stCondLst>
                          <p:childTnLst>
                            <p:par>
                              <p:cTn id="2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6" fill="hold">
                          <p:stCondLst>
                            <p:cond delay="indefinite"/>
                          </p:stCondLst>
                          <p:childTnLst>
                            <p:par>
                              <p:cTn id="2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0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1" fill="hold">
                          <p:stCondLst>
                            <p:cond delay="indefinite"/>
                          </p:stCondLst>
                          <p:childTnLst>
                            <p:par>
                              <p:cTn id="3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5" dur="25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6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25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7" fill="hold">
                          <p:stCondLst>
                            <p:cond delay="indefinite"/>
                          </p:stCondLst>
                          <p:childTnLst>
                            <p:par>
                              <p:cTn id="3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2" fill="hold">
                          <p:stCondLst>
                            <p:cond delay="indefinite"/>
                          </p:stCondLst>
                          <p:childTnLst>
                            <p:par>
                              <p:cTn id="3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7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8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2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3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4" fill="hold">
                          <p:stCondLst>
                            <p:cond delay="indefinite"/>
                          </p:stCondLst>
                          <p:childTnLst>
                            <p:par>
                              <p:cTn id="3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8" dur="25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9" dur="2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4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5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5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7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8" presetID="53" presetClass="entr" presetSubtype="16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25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8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70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1" dur="25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1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25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8" dur="25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9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7" dur="25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8" dur="25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8" dur="250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9" dur="25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8" dur="25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9" dur="2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2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3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4" fill="hold">
                          <p:stCondLst>
                            <p:cond delay="indefinite"/>
                          </p:stCondLst>
                          <p:childTnLst>
                            <p:par>
                              <p:cTn id="4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8" dur="25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39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4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2" dur="25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4" fill="hold">
                          <p:stCondLst>
                            <p:cond delay="indefinite"/>
                          </p:stCondLst>
                          <p:childTnLst>
                            <p:par>
                              <p:cTn id="4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8" dur="250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9" dur="25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0" fill="hold">
                          <p:stCondLst>
                            <p:cond delay="indefinite"/>
                          </p:stCondLst>
                          <p:childTnLst>
                            <p:par>
                              <p:cTn id="4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4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2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0" dur="25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6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3" dur="25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3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4" fill="hold">
                          <p:stCondLst>
                            <p:cond delay="indefinite"/>
                          </p:stCondLst>
                          <p:childTnLst>
                            <p:par>
                              <p:cTn id="4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8" dur="250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79" dur="2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48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2" dur="25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4" fill="hold">
                          <p:stCondLst>
                            <p:cond delay="indefinite"/>
                          </p:stCondLst>
                          <p:childTnLst>
                            <p:par>
                              <p:cTn id="4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9" fill="hold">
                          <p:stCondLst>
                            <p:cond delay="indefinite"/>
                          </p:stCondLst>
                          <p:childTnLst>
                            <p:par>
                              <p:cTn id="4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3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0121 0.00185 L -0.00208 0.00463 " pathEditMode="relative" rAng="0" ptsTypes="AA">
                                          <p:cBhvr>
                                            <p:cTn id="49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8" y="1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45" presetClass="exit" presetSubtype="0" repeatCount="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8" dur="1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9" dur="1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0" dur="1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2" presetID="45" presetClass="entr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4" dur="1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5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6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7" fill="hold">
                                <p:stCondLst>
                                  <p:cond delay="200"/>
                                </p:stCondLst>
                                <p:childTnLst>
                                  <p:par>
                                    <p:cTn id="50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1" fill="hold">
                          <p:stCondLst>
                            <p:cond delay="indefinite"/>
                          </p:stCondLst>
                          <p:childTnLst>
                            <p:par>
                              <p:cTn id="5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25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6" dur="25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3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4" fill="hold">
                          <p:stCondLst>
                            <p:cond delay="indefinite"/>
                          </p:stCondLst>
                          <p:childTnLst>
                            <p:par>
                              <p:cTn id="5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6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8" dur="250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9" dur="25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25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8" dur="2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9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0" fill="hold">
                          <p:stCondLst>
                            <p:cond delay="indefinite"/>
                          </p:stCondLst>
                          <p:childTnLst>
                            <p:par>
                              <p:cTn id="5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2" fill="hold">
                          <p:stCondLst>
                            <p:cond delay="indefinite"/>
                          </p:stCondLst>
                          <p:childTnLst>
                            <p:par>
                              <p:cTn id="5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6" dur="250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7" dur="25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58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5" dur="25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6" dur="25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4" fill="hold">
                          <p:stCondLst>
                            <p:cond delay="indefinite"/>
                          </p:stCondLst>
                          <p:childTnLst>
                            <p:par>
                              <p:cTn id="5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8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9" fill="hold">
                          <p:stCondLst>
                            <p:cond delay="indefinite"/>
                          </p:stCondLst>
                          <p:childTnLst>
                            <p:par>
                              <p:cTn id="6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250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04" dur="25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0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8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9" fill="hold">
                          <p:stCondLst>
                            <p:cond delay="indefinite"/>
                          </p:stCondLst>
                          <p:childTnLst>
                            <p:par>
                              <p:cTn id="6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3" dur="250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4" dur="25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5" fill="hold">
                          <p:stCondLst>
                            <p:cond delay="indefinite"/>
                          </p:stCondLst>
                          <p:childTnLst>
                            <p:par>
                              <p:cTn id="6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9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0" fill="hold">
                          <p:stCondLst>
                            <p:cond delay="indefinite"/>
                          </p:stCondLst>
                          <p:childTnLst>
                            <p:par>
                              <p:cTn id="6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7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9" fill="hold">
                          <p:stCondLst>
                            <p:cond delay="indefinite"/>
                          </p:stCondLst>
                          <p:childTnLst>
                            <p:par>
                              <p:cTn id="6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3" dur="25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4" dur="25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5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8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9" fill="hold">
                          <p:stCondLst>
                            <p:cond delay="indefinite"/>
                          </p:stCondLst>
                          <p:childTnLst>
                            <p:par>
                              <p:cTn id="6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25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44" dur="25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5" fill="hold">
                          <p:stCondLst>
                            <p:cond delay="indefinite"/>
                          </p:stCondLst>
                          <p:childTnLst>
                            <p:par>
                              <p:cTn id="6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9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0" fill="hold">
                          <p:stCondLst>
                            <p:cond delay="indefinite"/>
                          </p:stCondLst>
                          <p:childTnLst>
                            <p:par>
                              <p:cTn id="6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4" dur="25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5" dur="25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4" dur="250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5" dur="25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6" fill="hold">
                          <p:stCondLst>
                            <p:cond delay="indefinite"/>
                          </p:stCondLst>
                          <p:childTnLst>
                            <p:par>
                              <p:cTn id="6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0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1" fill="hold">
                          <p:stCondLst>
                            <p:cond delay="indefinite"/>
                          </p:stCondLst>
                          <p:childTnLst>
                            <p:par>
                              <p:cTn id="6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250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6" dur="25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6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1" fill="hold">
                          <p:stCondLst>
                            <p:cond delay="indefinite"/>
                          </p:stCondLst>
                          <p:childTnLst>
                            <p:par>
                              <p:cTn id="6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3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5" dur="250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86" dur="25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6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00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1" fill="hold">
                          <p:stCondLst>
                            <p:cond delay="indefinite"/>
                          </p:stCondLst>
                          <p:childTnLst>
                            <p:par>
                              <p:cTn id="7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6" fill="hold">
                          <p:stCondLst>
                            <p:cond delay="indefinite"/>
                          </p:stCondLst>
                          <p:childTnLst>
                            <p:par>
                              <p:cTn id="7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8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0" dur="25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1" dur="25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2" fill="hold">
                          <p:stCondLst>
                            <p:cond delay="indefinite"/>
                          </p:stCondLst>
                          <p:childTnLst>
                            <p:par>
                              <p:cTn id="7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6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7" fill="hold">
                          <p:stCondLst>
                            <p:cond delay="indefinite"/>
                          </p:stCondLst>
                          <p:childTnLst>
                            <p:par>
                              <p:cTn id="7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1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2" fill="hold">
                          <p:stCondLst>
                            <p:cond delay="indefinite"/>
                          </p:stCondLst>
                          <p:childTnLst>
                            <p:par>
                              <p:cTn id="7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4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6" dur="250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7" dur="25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7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1" dur="25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2" dur="25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3" dur="25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25" grpId="0"/>
          <p:bldP spid="89" grpId="0"/>
          <p:bldP spid="90" grpId="0"/>
          <p:bldP spid="92" grpId="0"/>
          <p:bldP spid="99" grpId="0"/>
          <p:bldP spid="100" grpId="0"/>
          <p:bldP spid="101" grpId="0"/>
          <p:bldP spid="102" grpId="0"/>
          <p:bldP spid="110" grpId="0"/>
          <p:bldP spid="116" grpId="0"/>
          <p:bldP spid="117" grpId="0"/>
          <p:bldP spid="118" grpId="0"/>
          <p:bldP spid="119" grpId="0"/>
          <p:bldP spid="121" grpId="0"/>
          <p:bldP spid="122" grpId="0"/>
          <p:bldP spid="123" grpId="0"/>
          <p:bldP spid="124" grpId="0"/>
          <p:bldP spid="125" grpId="0"/>
          <p:bldP spid="126" grpId="0"/>
          <p:bldP spid="127" grpId="0"/>
          <p:bldP spid="128" grpId="0"/>
          <p:bldP spid="129" grpId="0"/>
          <p:bldP spid="130" grpId="0"/>
          <p:bldP spid="131" grpId="0"/>
          <p:bldP spid="133" grpId="0"/>
          <p:bldP spid="134" grpId="0"/>
          <p:bldP spid="135" grpId="0"/>
          <p:bldP spid="137" grpId="0"/>
          <p:bldP spid="138" grpId="0"/>
          <p:bldP spid="139" grpId="0"/>
          <p:bldP spid="141" grpId="0"/>
          <p:bldP spid="142" grpId="0"/>
          <p:bldP spid="143" grpId="0"/>
          <p:bldP spid="145" grpId="0"/>
          <p:bldP spid="146" grpId="0"/>
          <p:bldP spid="147" grpId="0"/>
          <p:bldP spid="149" grpId="0"/>
          <p:bldP spid="150" grpId="0"/>
          <p:bldP spid="155" grpId="0"/>
          <p:bldP spid="156" grpId="0"/>
          <p:bldP spid="157" grpId="0"/>
          <p:bldP spid="159" grpId="0"/>
          <p:bldP spid="160" grpId="0"/>
          <p:bldP spid="163" grpId="0"/>
          <p:bldP spid="165" grpId="0"/>
          <p:bldP spid="166" grpId="0"/>
          <p:bldP spid="169" grpId="0"/>
          <p:bldP spid="170" grpId="0"/>
          <p:bldP spid="175" grpId="0"/>
          <p:bldP spid="176" grpId="0"/>
          <p:bldP spid="181" grpId="0"/>
          <p:bldP spid="183" grpId="0"/>
          <p:bldP spid="184" grpId="0"/>
          <p:bldP spid="189" grpId="0"/>
          <p:bldP spid="191" grpId="0"/>
          <p:bldP spid="192" grpId="0"/>
          <p:bldP spid="193" grpId="0"/>
          <p:bldP spid="112" grpId="0"/>
          <p:bldP spid="114" grpId="0"/>
          <p:bldP spid="115" grpId="0"/>
          <p:bldP spid="120" grpId="0"/>
          <p:bldP spid="168" grpId="0"/>
          <p:bldP spid="211" grpId="0"/>
          <p:bldP spid="212" grpId="0"/>
          <p:bldP spid="213" grpId="0"/>
          <p:bldP spid="214" grpId="0"/>
          <p:bldP spid="103" grpId="0" animBg="1"/>
          <p:bldP spid="103" grpId="1" animBg="1"/>
          <p:bldP spid="104" grpId="0" animBg="1"/>
          <p:bldP spid="104" grpId="1" animBg="1"/>
          <p:bldP spid="106" grpId="0" animBg="1"/>
          <p:bldP spid="106" grpId="1" animBg="1"/>
          <p:bldP spid="107" grpId="0" animBg="1"/>
          <p:bldP spid="107" grpId="1" animBg="1"/>
          <p:bldP spid="108" grpId="0" animBg="1"/>
          <p:bldP spid="108" grpId="1" animBg="1"/>
          <p:bldP spid="109" grpId="0" animBg="1"/>
          <p:bldP spid="109" grpId="1" animBg="1"/>
          <p:bldP spid="140" grpId="0" animBg="1"/>
          <p:bldP spid="140" grpId="1" animBg="1"/>
          <p:bldP spid="151" grpId="0" animBg="1"/>
          <p:bldP spid="151" grpId="1" animBg="1"/>
          <p:bldP spid="161" grpId="0" animBg="1"/>
          <p:bldP spid="161" grpId="1" animBg="1"/>
          <p:bldP spid="162" grpId="0" animBg="1"/>
          <p:bldP spid="162" grpId="1" animBg="1"/>
          <p:bldP spid="173" grpId="0"/>
          <p:bldP spid="177" grpId="0"/>
          <p:bldP spid="178" grpId="0"/>
          <p:bldP spid="180" grpId="0"/>
          <p:bldP spid="185" grpId="0"/>
          <p:bldP spid="194" grpId="0"/>
          <p:bldP spid="195" grpId="0" animBg="1"/>
          <p:bldP spid="195" grpId="1" animBg="1"/>
          <p:bldP spid="196" grpId="0" animBg="1"/>
          <p:bldP spid="196" grpId="1" animBg="1"/>
          <p:bldP spid="196" grpId="2" animBg="1"/>
          <p:bldP spid="196" grpId="3" animBg="1"/>
          <p:bldP spid="197" grpId="0" animBg="1"/>
          <p:bldP spid="197" grpId="1" animBg="1"/>
          <p:bldP spid="200" grpId="0" animBg="1"/>
          <p:bldP spid="200" grpId="1" animBg="1"/>
          <p:bldP spid="201" grpId="0" animBg="1"/>
          <p:bldP spid="201" grpId="1" animBg="1"/>
          <p:bldP spid="202" grpId="0" animBg="1"/>
          <p:bldP spid="202" grpId="1" animBg="1"/>
          <p:bldP spid="218" grpId="0" animBg="1"/>
          <p:bldP spid="219" grpId="0"/>
          <p:bldP spid="230" grpId="0"/>
          <p:bldP spid="233" grpId="0"/>
          <p:bldP spid="152" grpId="0" animBg="1"/>
          <p:bldP spid="152" grpId="1" animBg="1"/>
          <p:bldP spid="153" grpId="0" animBg="1"/>
          <p:bldP spid="153" grpId="1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2090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3402091" y="1595148"/>
            <a:ext cx="333909" cy="237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11254" y="1595769"/>
            <a:ext cx="271650" cy="237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412238" y="1594527"/>
            <a:ext cx="333909" cy="237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221401" y="1595148"/>
            <a:ext cx="271650" cy="237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750400" y="701719"/>
            <a:ext cx="1011681" cy="24812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784104" y="697888"/>
            <a:ext cx="882410" cy="24812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78570" y="681555"/>
            <a:ext cx="2488297" cy="23590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kern="0" dirty="0" smtClean="0">
                <a:solidFill>
                  <a:prstClr val="white"/>
                </a:solidFill>
              </a:rPr>
              <a:t> </a:t>
            </a:r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515213" y="2668523"/>
            <a:ext cx="336707" cy="24709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417570" y="2150166"/>
            <a:ext cx="515894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0852" y="638510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/>
            <a:r>
              <a:rPr lang="en-US" sz="1600" b="1" dirty="0" smtClea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–3 and –11</a:t>
            </a:r>
            <a:endParaRPr lang="en-US" sz="1600" b="1" baseline="30000" dirty="0">
              <a:solidFill>
                <a:srgbClr val="0000FF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866" y="125655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4134" y="1271944"/>
            <a:ext cx="4631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 roots of the quadratic equation are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–11.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4893" y="1544682"/>
            <a:ext cx="494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Let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980" y="1544682"/>
            <a:ext cx="918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9666" y="1544682"/>
            <a:ext cx="5661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4700" y="1544682"/>
            <a:ext cx="911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–11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750" y="2098705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</a:t>
            </a:r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+ </a:t>
            </a:r>
            <a:r>
              <a:rPr lang="pt-BR" sz="16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2975" y="2098705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45466" y="2098705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54282" y="2098705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99214" y="2098705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9769" y="2628161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 </a:t>
            </a:r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 </a:t>
            </a:r>
            <a:r>
              <a:rPr lang="pt-BR" sz="16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2621" y="2628161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1400" y="2628161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–3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6704" y="2628161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7929" y="2628161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11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92796" y="2628161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4148" y="262816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33</a:t>
            </a:r>
            <a:endParaRPr lang="pt-BR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50915" y="2894169"/>
            <a:ext cx="3174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 required quadratic equation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27584" y="4174237"/>
                <a:ext cx="3465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74237"/>
                <a:ext cx="34657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2026500" y="4174237"/>
            <a:ext cx="359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95342" y="4174237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1592" y="4174237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14x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49990" y="4174237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37079" y="4174237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93553" y="417423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69804" y="417423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7584" y="4515966"/>
                <a:ext cx="3465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15966"/>
                <a:ext cx="34657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561916" y="4488670"/>
            <a:ext cx="4810284" cy="338554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 required quadratic equation is x</a:t>
            </a:r>
            <a:r>
              <a:rPr lang="en-US" sz="16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+ 14x + 33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 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39952" y="2098705"/>
            <a:ext cx="338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386630" y="209870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14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7210" y="616950"/>
            <a:ext cx="6792434" cy="338554"/>
          </a:xfrm>
          <a:prstGeom prst="rect">
            <a:avLst/>
          </a:prstGeom>
          <a:noFill/>
          <a:ln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rgbClr val="0000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Q.)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Form the quadratic equation if its roots are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891613" y="1806928"/>
            <a:ext cx="2576112" cy="7450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two things are required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891614" y="2609128"/>
            <a:ext cx="1833162" cy="4094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891613" y="3075806"/>
            <a:ext cx="2150975" cy="40262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49424" y="1854845"/>
            <a:ext cx="1642386" cy="242798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Sum of the roots : 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549424" y="2421522"/>
            <a:ext cx="1915195" cy="220725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Product of the roots : 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549424" y="3230027"/>
            <a:ext cx="4238600" cy="242798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(sum of the roots)x + Product of the roots = 0 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217918" y="3516576"/>
            <a:ext cx="327273" cy="2851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191810" y="3516474"/>
            <a:ext cx="602481" cy="2851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108"/>
              <p:cNvSpPr txBox="1">
                <a:spLocks noChangeArrowheads="1"/>
              </p:cNvSpPr>
              <p:nvPr/>
            </p:nvSpPr>
            <p:spPr bwMode="auto">
              <a:xfrm>
                <a:off x="827584" y="3854210"/>
                <a:ext cx="13756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  <m:r>
                        <a:rPr lang="en-US" sz="1600" b="1" i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             </m:t>
                      </m:r>
                      <m:r>
                        <a:rPr lang="en-US" sz="1600" b="1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600" b="1" baseline="3000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6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</m:oMath>
                  </m:oMathPara>
                </a14:m>
                <a:endParaRPr lang="en-US" sz="16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3854210"/>
                <a:ext cx="137569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108"/>
              <p:cNvSpPr txBox="1">
                <a:spLocks noChangeArrowheads="1"/>
              </p:cNvSpPr>
              <p:nvPr/>
            </p:nvSpPr>
            <p:spPr bwMode="auto">
              <a:xfrm>
                <a:off x="1967822" y="3854210"/>
                <a:ext cx="8018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(−</m:t>
                      </m:r>
                      <m:r>
                        <a:rPr lang="en-US" sz="16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𝟏𝟒</m:t>
                      </m:r>
                      <m:r>
                        <a:rPr lang="en-US" sz="16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7822" y="3854210"/>
                <a:ext cx="801822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71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108"/>
              <p:cNvSpPr txBox="1">
                <a:spLocks noChangeArrowheads="1"/>
              </p:cNvSpPr>
              <p:nvPr/>
            </p:nvSpPr>
            <p:spPr bwMode="auto">
              <a:xfrm>
                <a:off x="2564789" y="3846516"/>
                <a:ext cx="33695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</m:oMath>
                  </m:oMathPara>
                </a14:m>
                <a:endParaRPr lang="en-US" sz="16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789" y="3846516"/>
                <a:ext cx="33695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108"/>
              <p:cNvSpPr txBox="1">
                <a:spLocks noChangeArrowheads="1"/>
              </p:cNvSpPr>
              <p:nvPr/>
            </p:nvSpPr>
            <p:spPr bwMode="auto">
              <a:xfrm>
                <a:off x="2771280" y="3854210"/>
                <a:ext cx="3834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</m:oMath>
                  </m:oMathPara>
                </a14:m>
                <a:endParaRPr lang="en-US" sz="16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280" y="3854210"/>
                <a:ext cx="38343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2987824" y="3854210"/>
                <a:ext cx="47641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𝟑𝟑</m:t>
                      </m:r>
                    </m:oMath>
                  </m:oMathPara>
                </a14:m>
                <a:endParaRPr lang="en-US" sz="16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3854210"/>
                <a:ext cx="47641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108"/>
              <p:cNvSpPr txBox="1">
                <a:spLocks noChangeArrowheads="1"/>
              </p:cNvSpPr>
              <p:nvPr/>
            </p:nvSpPr>
            <p:spPr bwMode="auto">
              <a:xfrm>
                <a:off x="3444311" y="3854210"/>
                <a:ext cx="57509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6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4311" y="3854210"/>
                <a:ext cx="575094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08"/>
              <p:cNvSpPr txBox="1">
                <a:spLocks noChangeArrowheads="1"/>
              </p:cNvSpPr>
              <p:nvPr/>
            </p:nvSpPr>
            <p:spPr bwMode="auto">
              <a:xfrm>
                <a:off x="1560364" y="3484320"/>
                <a:ext cx="24678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600" b="1" baseline="3000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1600" b="1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𝛂</m:t>
                          </m:r>
                          <m:r>
                            <a:rPr lang="en-US" sz="1600" b="1" smtClea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 </m:t>
                          </m:r>
                          <m:r>
                            <a:rPr lang="en-US" sz="1600" b="1" smtClea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𝛃</m:t>
                          </m:r>
                        </m:e>
                      </m:d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𝛂𝛃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6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364" y="3484320"/>
                <a:ext cx="2467855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3707904" y="2098705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11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05164" y="2098705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(–11) 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5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3" grpId="1" animBg="1"/>
      <p:bldP spid="80" grpId="0" animBg="1"/>
      <p:bldP spid="80" grpId="1" animBg="1"/>
      <p:bldP spid="81" grpId="0" animBg="1"/>
      <p:bldP spid="81" grpId="1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65" grpId="0" animBg="1"/>
      <p:bldP spid="65" grpId="1" animBg="1"/>
      <p:bldP spid="65" grpId="2" animBg="1"/>
      <p:bldP spid="67" grpId="0" animBg="1"/>
      <p:bldP spid="67" grpId="1" animBg="1"/>
      <p:bldP spid="67" grpId="2" animBg="1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919524" y="1514791"/>
            <a:ext cx="388908" cy="4511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51926" y="1514791"/>
            <a:ext cx="290854" cy="4511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923700" y="1514791"/>
            <a:ext cx="388908" cy="4511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56102" y="1514791"/>
            <a:ext cx="290854" cy="45112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958833" y="718238"/>
            <a:ext cx="2519641" cy="28544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902103" y="613340"/>
            <a:ext cx="2280999" cy="451127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28947" y="4430515"/>
            <a:ext cx="358408" cy="43317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34912" y="3623826"/>
            <a:ext cx="276642" cy="46771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716016" y="2216730"/>
            <a:ext cx="247769" cy="2459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84357" y="2243360"/>
            <a:ext cx="541869" cy="23837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62172" y="4224042"/>
            <a:ext cx="2738272" cy="527112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497904" y="556465"/>
                <a:ext cx="5874296" cy="53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Q.) Form the quadratic equation if its roots are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IN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1600" b="1" dirty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and   </a:t>
                </a:r>
                <a:r>
                  <a:rPr lang="en-US" sz="2000" b="1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904" y="556465"/>
                <a:ext cx="5874296" cy="535468"/>
              </a:xfrm>
              <a:prstGeom prst="rect">
                <a:avLst/>
              </a:prstGeom>
              <a:blipFill rotWithShape="1">
                <a:blip r:embed="rId3"/>
                <a:stretch>
                  <a:fillRect l="-623" b="-56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38853" y="978159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Sol: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31844" y="2329779"/>
            <a:ext cx="1378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70916" y="4458316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02036" y="2808500"/>
            <a:ext cx="1505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404772" y="3241503"/>
            <a:ext cx="1336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893748" y="1643266"/>
            <a:ext cx="40808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Now, required quadratic equation is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9576" y="3595797"/>
            <a:ext cx="2868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Multiplying throughout by 8 we get,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"/>
              <p:cNvSpPr txBox="1">
                <a:spLocks noChangeArrowheads="1"/>
              </p:cNvSpPr>
              <p:nvPr/>
            </p:nvSpPr>
            <p:spPr bwMode="auto">
              <a:xfrm>
                <a:off x="3262172" y="4227934"/>
                <a:ext cx="27499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The required quadratic equation is </a:t>
                </a:r>
                <a14:m>
                  <m:oMath xmlns:m="http://schemas.openxmlformats.org/officeDocument/2006/math">
                    <m:r>
                      <a:rPr lang="en-US" sz="1400" b="1" kern="0" smtClea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  </m:t>
                    </m:r>
                    <m:r>
                      <a:rPr lang="en-US" sz="1400" b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𝟖𝐱</m:t>
                    </m:r>
                    <m:r>
                      <a:rPr lang="en-US" sz="1400" b="1" kern="0" baseline="3000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𝟐</m:t>
                    </m:r>
                    <m:r>
                      <a:rPr lang="en-US" sz="1400" b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+</m:t>
                    </m:r>
                    <m:r>
                      <a:rPr lang="en-US" sz="1400" b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𝟐𝐱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−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𝟑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𝟎</m:t>
                    </m:r>
                  </m:oMath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2172" y="4227934"/>
                <a:ext cx="274998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443" t="-2353" b="-105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42104" y="1941127"/>
            <a:ext cx="3960440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– (sum of the roots) x + Product of the roots = 0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17371" y="1712686"/>
            <a:ext cx="3725" cy="3108061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14661" y="1981172"/>
            <a:ext cx="1529090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 Sum of the roots : 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505644" y="4132174"/>
            <a:ext cx="1770786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Product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of the roots :</a:t>
            </a:r>
            <a:r>
              <a:rPr lang="en-US" sz="1400" dirty="0"/>
              <a:t> 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94716" y="3723248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60808" y="1288786"/>
            <a:ext cx="5125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Let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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be the roots of the quadratic equation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860524" y="1212633"/>
            <a:ext cx="2509232" cy="84744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two things are required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868144" y="2082934"/>
            <a:ext cx="1925245" cy="4021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868144" y="2502478"/>
            <a:ext cx="2160240" cy="38778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08"/>
              <p:cNvSpPr txBox="1">
                <a:spLocks noChangeArrowheads="1"/>
              </p:cNvSpPr>
              <p:nvPr/>
            </p:nvSpPr>
            <p:spPr bwMode="auto">
              <a:xfrm>
                <a:off x="3226898" y="2202185"/>
                <a:ext cx="21897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sz="1400" b="1" baseline="30000" smtClean="0">
                          <a:solidFill>
                            <a:prstClr val="black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</m:t>
                          </m:r>
                          <m:r>
                            <a:rPr lang="en-US" sz="1400" b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 </m:t>
                          </m:r>
                          <m:r>
                            <a:rPr lang="en-US" sz="1400" b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𝛃</m:t>
                          </m:r>
                        </m:e>
                      </m:d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</a:rPr>
                        <m:t>+ 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𝛂𝛃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6898" y="2202185"/>
                <a:ext cx="218976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108"/>
              <p:cNvSpPr txBox="1">
                <a:spLocks noChangeArrowheads="1"/>
              </p:cNvSpPr>
              <p:nvPr/>
            </p:nvSpPr>
            <p:spPr bwMode="auto">
              <a:xfrm>
                <a:off x="2872635" y="2658113"/>
                <a:ext cx="76326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2635" y="2658113"/>
                <a:ext cx="763261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08"/>
              <p:cNvSpPr txBox="1">
                <a:spLocks noChangeArrowheads="1"/>
              </p:cNvSpPr>
              <p:nvPr/>
            </p:nvSpPr>
            <p:spPr bwMode="auto">
              <a:xfrm>
                <a:off x="2888764" y="3244119"/>
                <a:ext cx="74713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∴     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        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764" y="3244119"/>
                <a:ext cx="747132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5082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08"/>
              <p:cNvSpPr txBox="1">
                <a:spLocks noChangeArrowheads="1"/>
              </p:cNvSpPr>
              <p:nvPr/>
            </p:nvSpPr>
            <p:spPr bwMode="auto">
              <a:xfrm>
                <a:off x="1948558" y="4378882"/>
                <a:ext cx="719749" cy="497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8558" y="4378882"/>
                <a:ext cx="719749" cy="4971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08"/>
              <p:cNvSpPr txBox="1">
                <a:spLocks noChangeArrowheads="1"/>
              </p:cNvSpPr>
              <p:nvPr/>
            </p:nvSpPr>
            <p:spPr bwMode="auto">
              <a:xfrm>
                <a:off x="1187624" y="4364380"/>
                <a:ext cx="330540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4364380"/>
                <a:ext cx="330540" cy="495649"/>
              </a:xfrm>
              <a:prstGeom prst="rect">
                <a:avLst/>
              </a:prstGeom>
              <a:blipFill rotWithShape="1">
                <a:blip r:embed="rId9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08"/>
              <p:cNvSpPr txBox="1">
                <a:spLocks noChangeArrowheads="1"/>
              </p:cNvSpPr>
              <p:nvPr/>
            </p:nvSpPr>
            <p:spPr bwMode="auto">
              <a:xfrm>
                <a:off x="1547664" y="3616206"/>
                <a:ext cx="465191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616206"/>
                <a:ext cx="465191" cy="49564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108"/>
              <p:cNvSpPr txBox="1">
                <a:spLocks noChangeArrowheads="1"/>
              </p:cNvSpPr>
              <p:nvPr/>
            </p:nvSpPr>
            <p:spPr bwMode="auto">
              <a:xfrm>
                <a:off x="1547664" y="3133300"/>
                <a:ext cx="692434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𝟐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 −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133300"/>
                <a:ext cx="692434" cy="495649"/>
              </a:xfrm>
              <a:prstGeom prst="rect">
                <a:avLst/>
              </a:prstGeom>
              <a:blipFill rotWithShape="1">
                <a:blip r:embed="rId11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08"/>
              <p:cNvSpPr txBox="1">
                <a:spLocks noChangeArrowheads="1"/>
              </p:cNvSpPr>
              <p:nvPr/>
            </p:nvSpPr>
            <p:spPr bwMode="auto">
              <a:xfrm>
                <a:off x="1593159" y="2701252"/>
                <a:ext cx="330540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3159" y="2701252"/>
                <a:ext cx="330540" cy="495649"/>
              </a:xfrm>
              <a:prstGeom prst="rect">
                <a:avLst/>
              </a:prstGeom>
              <a:blipFill rotWithShape="1">
                <a:blip r:embed="rId12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08"/>
              <p:cNvSpPr txBox="1">
                <a:spLocks noChangeArrowheads="1"/>
              </p:cNvSpPr>
              <p:nvPr/>
            </p:nvSpPr>
            <p:spPr bwMode="auto">
              <a:xfrm>
                <a:off x="1547664" y="2185193"/>
                <a:ext cx="330539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185193"/>
                <a:ext cx="330539" cy="4956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08"/>
              <p:cNvSpPr txBox="1">
                <a:spLocks noChangeArrowheads="1"/>
              </p:cNvSpPr>
              <p:nvPr/>
            </p:nvSpPr>
            <p:spPr bwMode="auto">
              <a:xfrm>
                <a:off x="495696" y="1470269"/>
                <a:ext cx="1921105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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𝐚𝐧𝐝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𝛃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 =−</m:t>
                      </m:r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696" y="1470269"/>
                <a:ext cx="1921105" cy="495649"/>
              </a:xfrm>
              <a:prstGeom prst="rect">
                <a:avLst/>
              </a:prstGeom>
              <a:blipFill rotWithShape="1">
                <a:blip r:embed="rId14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4"/>
              <p:cNvSpPr txBox="1">
                <a:spLocks noChangeArrowheads="1"/>
              </p:cNvSpPr>
              <p:nvPr/>
            </p:nvSpPr>
            <p:spPr bwMode="auto">
              <a:xfrm>
                <a:off x="899592" y="930806"/>
                <a:ext cx="3845178" cy="402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4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  <a:sym typeface="Symbol"/>
                  </a:rPr>
                  <a:t>The roots of the quadratic equation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b="1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−</m:t>
                    </m:r>
                    <m:f>
                      <m:fPr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930806"/>
                <a:ext cx="3845178" cy="402482"/>
              </a:xfrm>
              <a:prstGeom prst="rect">
                <a:avLst/>
              </a:prstGeom>
              <a:blipFill rotWithShape="1">
                <a:blip r:embed="rId15"/>
                <a:stretch>
                  <a:fillRect l="-476" b="-15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108"/>
              <p:cNvSpPr txBox="1">
                <a:spLocks noChangeArrowheads="1"/>
              </p:cNvSpPr>
              <p:nvPr/>
            </p:nvSpPr>
            <p:spPr bwMode="auto">
              <a:xfrm>
                <a:off x="2915816" y="3867894"/>
                <a:ext cx="181453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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𝟖𝐱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𝟐𝐱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−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𝟑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=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3867894"/>
                <a:ext cx="1814536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08"/>
              <p:cNvSpPr txBox="1">
                <a:spLocks noChangeArrowheads="1"/>
              </p:cNvSpPr>
              <p:nvPr/>
            </p:nvSpPr>
            <p:spPr bwMode="auto">
              <a:xfrm>
                <a:off x="1756068" y="2701252"/>
                <a:ext cx="535210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068" y="2701252"/>
                <a:ext cx="535210" cy="495649"/>
              </a:xfrm>
              <a:prstGeom prst="rect">
                <a:avLst/>
              </a:prstGeom>
              <a:blipFill rotWithShape="1">
                <a:blip r:embed="rId17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08"/>
              <p:cNvSpPr txBox="1">
                <a:spLocks noChangeArrowheads="1"/>
              </p:cNvSpPr>
              <p:nvPr/>
            </p:nvSpPr>
            <p:spPr bwMode="auto">
              <a:xfrm>
                <a:off x="3443075" y="2523813"/>
                <a:ext cx="624869" cy="576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d>
                        <m:d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i="1" ker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3075" y="2523813"/>
                <a:ext cx="624869" cy="576376"/>
              </a:xfrm>
              <a:prstGeom prst="rect">
                <a:avLst/>
              </a:prstGeom>
              <a:blipFill rotWithShape="1">
                <a:blip r:embed="rId18"/>
                <a:stretch>
                  <a:fillRect r="-19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108"/>
              <p:cNvSpPr txBox="1">
                <a:spLocks noChangeArrowheads="1"/>
              </p:cNvSpPr>
              <p:nvPr/>
            </p:nvSpPr>
            <p:spPr bwMode="auto">
              <a:xfrm>
                <a:off x="4001993" y="2658113"/>
                <a:ext cx="55476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𝐱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+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1993" y="2658113"/>
                <a:ext cx="554767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108"/>
              <p:cNvSpPr txBox="1">
                <a:spLocks noChangeArrowheads="1"/>
              </p:cNvSpPr>
              <p:nvPr/>
            </p:nvSpPr>
            <p:spPr bwMode="auto">
              <a:xfrm>
                <a:off x="4383005" y="2523813"/>
                <a:ext cx="723531" cy="576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1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1400" b="1" i="1" kern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3005" y="2523813"/>
                <a:ext cx="723531" cy="57637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108"/>
              <p:cNvSpPr txBox="1">
                <a:spLocks noChangeArrowheads="1"/>
              </p:cNvSpPr>
              <p:nvPr/>
            </p:nvSpPr>
            <p:spPr bwMode="auto">
              <a:xfrm>
                <a:off x="4898132" y="2658113"/>
                <a:ext cx="5375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8132" y="2658113"/>
                <a:ext cx="53751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108"/>
              <p:cNvSpPr txBox="1">
                <a:spLocks noChangeArrowheads="1"/>
              </p:cNvSpPr>
              <p:nvPr/>
            </p:nvSpPr>
            <p:spPr bwMode="auto">
              <a:xfrm>
                <a:off x="4570670" y="3149478"/>
                <a:ext cx="418138" cy="497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670" y="3149478"/>
                <a:ext cx="418138" cy="497059"/>
              </a:xfrm>
              <a:prstGeom prst="rect">
                <a:avLst/>
              </a:prstGeom>
              <a:blipFill rotWithShape="1">
                <a:blip r:embed="rId22"/>
                <a:stretch>
                  <a:fillRect r="-1471"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4006984" y="3150183"/>
                <a:ext cx="634987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6984" y="3150183"/>
                <a:ext cx="634987" cy="495649"/>
              </a:xfrm>
              <a:prstGeom prst="rect">
                <a:avLst/>
              </a:prstGeom>
              <a:blipFill rotWithShape="1">
                <a:blip r:embed="rId23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108"/>
              <p:cNvSpPr txBox="1">
                <a:spLocks noChangeArrowheads="1"/>
              </p:cNvSpPr>
              <p:nvPr/>
            </p:nvSpPr>
            <p:spPr bwMode="auto">
              <a:xfrm>
                <a:off x="4860032" y="3244119"/>
                <a:ext cx="5269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244119"/>
                <a:ext cx="52691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08"/>
              <p:cNvSpPr txBox="1">
                <a:spLocks noChangeArrowheads="1"/>
              </p:cNvSpPr>
              <p:nvPr/>
            </p:nvSpPr>
            <p:spPr bwMode="auto">
              <a:xfrm>
                <a:off x="2915816" y="4212694"/>
                <a:ext cx="40107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4212694"/>
                <a:ext cx="401071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108"/>
              <p:cNvSpPr txBox="1">
                <a:spLocks noChangeArrowheads="1"/>
              </p:cNvSpPr>
              <p:nvPr/>
            </p:nvSpPr>
            <p:spPr bwMode="auto">
              <a:xfrm>
                <a:off x="1691680" y="2185193"/>
                <a:ext cx="865686" cy="576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1400" b="1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185193"/>
                <a:ext cx="865686" cy="57637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108"/>
              <p:cNvSpPr txBox="1">
                <a:spLocks noChangeArrowheads="1"/>
              </p:cNvSpPr>
              <p:nvPr/>
            </p:nvSpPr>
            <p:spPr bwMode="auto">
              <a:xfrm>
                <a:off x="1382393" y="4364380"/>
                <a:ext cx="673389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393" y="4364380"/>
                <a:ext cx="673389" cy="495649"/>
              </a:xfrm>
              <a:prstGeom prst="rect">
                <a:avLst/>
              </a:prstGeom>
              <a:blipFill rotWithShape="1">
                <a:blip r:embed="rId27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5166892" y="1384068"/>
            <a:ext cx="2969008" cy="83266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To remove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4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&amp;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8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from the denominator multiply by their LCM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i.e. 8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83" name="Picture 2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124" y="990601"/>
            <a:ext cx="2867176" cy="13027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101663" y="1270578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8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× x</a:t>
            </a:r>
            <a:r>
              <a:rPr lang="en-US" sz="12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200" b="1" kern="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571140" y="1136475"/>
                <a:ext cx="983101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+ 8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m:rPr>
                        <m:nor/>
                      </m:rPr>
                      <a:rPr lang="en-US" sz="1600" b="1" kern="0" dirty="0">
                        <a:solidFill>
                          <a:prstClr val="white"/>
                        </a:solidFill>
                        <a:latin typeface="Bookman Old Style" pitchFamily="18" charset="0"/>
                      </a:rPr>
                      <m:t>x</m:t>
                    </m:r>
                  </m:oMath>
                </a14:m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40" y="1136475"/>
                <a:ext cx="983101" cy="533992"/>
              </a:xfrm>
              <a:prstGeom prst="rect">
                <a:avLst/>
              </a:prstGeom>
              <a:blipFill rotWithShape="1">
                <a:blip r:embed="rId29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8042802" y="1242867"/>
            <a:ext cx="123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= 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034516" y="1656072"/>
            <a:ext cx="4808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8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2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074531" y="1519866"/>
            <a:ext cx="122956" cy="98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784160" y="1394663"/>
            <a:ext cx="122956" cy="98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379743" y="1656072"/>
            <a:ext cx="5872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+ 2x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774479" y="1656072"/>
            <a:ext cx="9111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– 3 = 0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57825" y="1130167"/>
                <a:ext cx="1127283" cy="55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– 8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25" y="1130167"/>
                <a:ext cx="1127283" cy="554832"/>
              </a:xfrm>
              <a:prstGeom prst="rect">
                <a:avLst/>
              </a:prstGeom>
              <a:blipFill rotWithShape="1">
                <a:blip r:embed="rId30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731704" y="1144384"/>
            <a:ext cx="3022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0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</a:t>
            </a:r>
            <a:endParaRPr lang="en-US" sz="10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7862696" y="1498394"/>
            <a:ext cx="122956" cy="98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572325" y="1373191"/>
            <a:ext cx="122956" cy="98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6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 animBg="1"/>
      <p:bldP spid="81" grpId="1" animBg="1"/>
      <p:bldP spid="79" grpId="0" animBg="1"/>
      <p:bldP spid="79" grpId="1" animBg="1"/>
      <p:bldP spid="78" grpId="0" animBg="1"/>
      <p:bldP spid="78" grpId="1" animBg="1"/>
      <p:bldP spid="77" grpId="0" animBg="1"/>
      <p:bldP spid="77" grpId="1" animBg="1"/>
      <p:bldP spid="77" grpId="2" animBg="1"/>
      <p:bldP spid="76" grpId="0" animBg="1"/>
      <p:bldP spid="76" grpId="1" animBg="1"/>
      <p:bldP spid="76" grpId="2" animBg="1"/>
      <p:bldP spid="43" grpId="0" animBg="1"/>
      <p:bldP spid="43" grpId="1" animBg="1"/>
      <p:bldP spid="43" grpId="2" animBg="1"/>
      <p:bldP spid="42" grpId="0" animBg="1"/>
      <p:bldP spid="42" grpId="1" animBg="1"/>
      <p:bldP spid="42" grpId="2" animBg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28" grpId="0" animBg="1"/>
      <p:bldP spid="2" grpId="0"/>
      <p:bldP spid="22" grpId="0"/>
      <p:bldP spid="27" grpId="0"/>
      <p:bldP spid="30" grpId="0"/>
      <p:bldP spid="32" grpId="0"/>
      <p:bldP spid="36" grpId="0"/>
      <p:bldP spid="40" grpId="0"/>
      <p:bldP spid="46" grpId="0"/>
      <p:bldP spid="48" grpId="0"/>
      <p:bldP spid="51" grpId="0" animBg="1"/>
      <p:bldP spid="52" grpId="0" animBg="1"/>
      <p:bldP spid="53" grpId="0" animBg="1"/>
      <p:bldP spid="38" grpId="0"/>
      <p:bldP spid="49" grpId="0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44" grpId="0"/>
      <p:bldP spid="45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37" grpId="0"/>
      <p:bldP spid="4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61" grpId="0"/>
      <p:bldP spid="75" grpId="0"/>
      <p:bldP spid="82" grpId="0" animBg="1"/>
      <p:bldP spid="82" grpId="1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2485138" y="1407861"/>
            <a:ext cx="315595" cy="47293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454156" y="1526673"/>
            <a:ext cx="315595" cy="237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483768" y="1407861"/>
            <a:ext cx="315595" cy="47293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452786" y="1526673"/>
            <a:ext cx="315595" cy="23762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68408" y="590603"/>
            <a:ext cx="2463660" cy="23590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IN" kern="0" dirty="0" smtClean="0">
                <a:solidFill>
                  <a:prstClr val="white"/>
                </a:solidFill>
              </a:rPr>
              <a:t> </a:t>
            </a:r>
            <a:endParaRPr lang="en-IN" kern="0" dirty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851920" y="454471"/>
            <a:ext cx="2304257" cy="49624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05231" y="3040863"/>
            <a:ext cx="277186" cy="45918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540454" y="4546105"/>
            <a:ext cx="568734" cy="3068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02908" y="4034498"/>
            <a:ext cx="2853268" cy="554578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400" b="1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467672" y="403573"/>
                <a:ext cx="7128664" cy="53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600" b="1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Q.) Form the quadratic equation if its roots are : (iv)  </a:t>
                </a:r>
                <a:r>
                  <a:rPr lang="en-US" sz="1600" b="1" dirty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–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 2  and</a:t>
                </a: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  <m:t>𝟏𝟏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endParaRPr lang="en-US" sz="1600" b="1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672" y="403573"/>
                <a:ext cx="7128664" cy="535468"/>
              </a:xfrm>
              <a:prstGeom prst="rect">
                <a:avLst/>
              </a:prstGeom>
              <a:blipFill rotWithShape="1">
                <a:blip r:embed="rId3"/>
                <a:stretch>
                  <a:fillRect l="-5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7544" y="845318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67544" y="2110488"/>
            <a:ext cx="1378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852984" y="3954814"/>
            <a:ext cx="8230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81612" y="2602542"/>
            <a:ext cx="1364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8060" y="453025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490698" y="3066559"/>
            <a:ext cx="1336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101360" y="1514377"/>
            <a:ext cx="40808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Now, required quadratic equation is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131840" y="3382888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Multiplying throughout by 2 we get,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"/>
              <p:cNvSpPr txBox="1">
                <a:spLocks noChangeArrowheads="1"/>
              </p:cNvSpPr>
              <p:nvPr/>
            </p:nvSpPr>
            <p:spPr bwMode="auto">
              <a:xfrm>
                <a:off x="3275856" y="4048264"/>
                <a:ext cx="288032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The required quadratic equation is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𝟐𝐱</m:t>
                    </m:r>
                    <m:r>
                      <a:rPr lang="en-US" sz="1400" b="1" kern="0" baseline="3000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𝟐</m:t>
                    </m:r>
                    <m:r>
                      <a:rPr lang="en-US" sz="1400" b="1" i="1" kern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−</m:t>
                    </m:r>
                    <m:r>
                      <a:rPr lang="en-US" sz="1400" b="1" i="1" kern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𝟕𝐱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−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𝟐𝟐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=</m:t>
                    </m:r>
                    <m:r>
                      <a:rPr lang="en-US" sz="1400" b="1" i="1" ker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  <a:sym typeface="Symbol"/>
                      </a:rPr>
                      <m:t>𝟎</m:t>
                    </m:r>
                  </m:oMath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048264"/>
                <a:ext cx="288032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423" t="-23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1677435" y="4058518"/>
            <a:ext cx="192169" cy="1344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85644" y="4191942"/>
            <a:ext cx="144000" cy="108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3110298" y="1823799"/>
            <a:ext cx="4270014" cy="30777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 – (sum of the roots)x + Product of the roots = 0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60000">
            <a:off x="3059832" y="1514426"/>
            <a:ext cx="34308" cy="3291840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49424" y="1776175"/>
            <a:ext cx="1521346" cy="210215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 Sum of the roots : 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549424" y="3533254"/>
            <a:ext cx="1790328" cy="254361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5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 Product of the roots : 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959780" y="1154386"/>
            <a:ext cx="40031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Let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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be the roots of the quadratic equation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91613" y="1439606"/>
            <a:ext cx="2684980" cy="7450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two things are required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891613" y="2216032"/>
            <a:ext cx="1848739" cy="33842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891613" y="2585866"/>
            <a:ext cx="2136771" cy="33274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8"/>
              <p:cNvSpPr txBox="1">
                <a:spLocks noChangeArrowheads="1"/>
              </p:cNvSpPr>
              <p:nvPr/>
            </p:nvSpPr>
            <p:spPr bwMode="auto">
              <a:xfrm>
                <a:off x="775672" y="1385144"/>
                <a:ext cx="2376878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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=−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𝐚𝐧𝐝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𝛃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672" y="1385144"/>
                <a:ext cx="2376878" cy="4956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4"/>
              <p:cNvSpPr txBox="1">
                <a:spLocks noChangeArrowheads="1"/>
              </p:cNvSpPr>
              <p:nvPr/>
            </p:nvSpPr>
            <p:spPr bwMode="auto">
              <a:xfrm>
                <a:off x="808534" y="751382"/>
                <a:ext cx="4052337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roots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quadratic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 −2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a</m:t>
                      </m:r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𝐧𝐝</m:t>
                      </m:r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34" y="751382"/>
                <a:ext cx="4052337" cy="4956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08"/>
              <p:cNvSpPr txBox="1">
                <a:spLocks noChangeArrowheads="1"/>
              </p:cNvSpPr>
              <p:nvPr/>
            </p:nvSpPr>
            <p:spPr bwMode="auto">
              <a:xfrm>
                <a:off x="2998436" y="3680445"/>
                <a:ext cx="250062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 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             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𝟐𝐱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−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𝟕𝐱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−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𝟐𝟐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=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8436" y="3680445"/>
                <a:ext cx="2500621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08"/>
              <p:cNvSpPr txBox="1">
                <a:spLocks noChangeArrowheads="1"/>
              </p:cNvSpPr>
              <p:nvPr/>
            </p:nvSpPr>
            <p:spPr bwMode="auto">
              <a:xfrm>
                <a:off x="3042940" y="3034839"/>
                <a:ext cx="11835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            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2940" y="3034839"/>
                <a:ext cx="118352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4816423" y="2214327"/>
            <a:ext cx="270474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924069" y="2215808"/>
            <a:ext cx="490684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108"/>
              <p:cNvSpPr txBox="1">
                <a:spLocks noChangeArrowheads="1"/>
              </p:cNvSpPr>
              <p:nvPr/>
            </p:nvSpPr>
            <p:spPr bwMode="auto">
              <a:xfrm>
                <a:off x="3059832" y="2543785"/>
                <a:ext cx="99738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    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2543785"/>
                <a:ext cx="99738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08"/>
              <p:cNvSpPr txBox="1">
                <a:spLocks noChangeArrowheads="1"/>
              </p:cNvSpPr>
              <p:nvPr/>
            </p:nvSpPr>
            <p:spPr bwMode="auto">
              <a:xfrm>
                <a:off x="3942004" y="2461918"/>
                <a:ext cx="330540" cy="494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004" y="2461918"/>
                <a:ext cx="330540" cy="494238"/>
              </a:xfrm>
              <a:prstGeom prst="rect">
                <a:avLst/>
              </a:prstGeom>
              <a:blipFill rotWithShape="1">
                <a:blip r:embed="rId10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08"/>
              <p:cNvSpPr txBox="1">
                <a:spLocks noChangeArrowheads="1"/>
              </p:cNvSpPr>
              <p:nvPr/>
            </p:nvSpPr>
            <p:spPr bwMode="auto">
              <a:xfrm>
                <a:off x="4101800" y="2543785"/>
                <a:ext cx="31771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1800" y="2543785"/>
                <a:ext cx="31771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108"/>
              <p:cNvSpPr txBox="1">
                <a:spLocks noChangeArrowheads="1"/>
              </p:cNvSpPr>
              <p:nvPr/>
            </p:nvSpPr>
            <p:spPr bwMode="auto">
              <a:xfrm>
                <a:off x="4276549" y="2543785"/>
                <a:ext cx="35779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6549" y="2543785"/>
                <a:ext cx="35779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108"/>
              <p:cNvSpPr txBox="1">
                <a:spLocks noChangeArrowheads="1"/>
              </p:cNvSpPr>
              <p:nvPr/>
            </p:nvSpPr>
            <p:spPr bwMode="auto">
              <a:xfrm>
                <a:off x="4473523" y="2543785"/>
                <a:ext cx="7216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1400" b="1" i="1" ker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3523" y="2543785"/>
                <a:ext cx="72160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108"/>
              <p:cNvSpPr txBox="1">
                <a:spLocks noChangeArrowheads="1"/>
              </p:cNvSpPr>
              <p:nvPr/>
            </p:nvSpPr>
            <p:spPr bwMode="auto">
              <a:xfrm>
                <a:off x="4993028" y="2543785"/>
                <a:ext cx="51507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028" y="2543785"/>
                <a:ext cx="51507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108"/>
              <p:cNvSpPr txBox="1">
                <a:spLocks noChangeArrowheads="1"/>
              </p:cNvSpPr>
              <p:nvPr/>
            </p:nvSpPr>
            <p:spPr bwMode="auto">
              <a:xfrm>
                <a:off x="3364110" y="2161292"/>
                <a:ext cx="214430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baseline="3000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</m:t>
                          </m:r>
                          <m:r>
                            <a:rPr lang="en-US" sz="1400" b="1" smtClea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 </m:t>
                          </m:r>
                          <m:r>
                            <a:rPr lang="en-US" sz="1400" b="1" smtClea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𝛃</m:t>
                          </m:r>
                        </m:e>
                      </m:d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𝛂𝛃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4110" y="2161292"/>
                <a:ext cx="2144305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08"/>
              <p:cNvSpPr txBox="1">
                <a:spLocks noChangeArrowheads="1"/>
              </p:cNvSpPr>
              <p:nvPr/>
            </p:nvSpPr>
            <p:spPr bwMode="auto">
              <a:xfrm>
                <a:off x="1652920" y="2110488"/>
                <a:ext cx="5544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− </m:t>
                      </m:r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𝟐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920" y="2110488"/>
                <a:ext cx="554416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08"/>
              <p:cNvSpPr txBox="1">
                <a:spLocks noChangeArrowheads="1"/>
              </p:cNvSpPr>
              <p:nvPr/>
            </p:nvSpPr>
            <p:spPr bwMode="auto">
              <a:xfrm>
                <a:off x="1655865" y="2507791"/>
                <a:ext cx="1108832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− </m:t>
                          </m:r>
                          <m: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𝟒</m:t>
                          </m:r>
                          <m: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+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865" y="2507791"/>
                <a:ext cx="1108832" cy="49564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108"/>
              <p:cNvSpPr txBox="1">
                <a:spLocks noChangeArrowheads="1"/>
              </p:cNvSpPr>
              <p:nvPr/>
            </p:nvSpPr>
            <p:spPr bwMode="auto">
              <a:xfrm>
                <a:off x="1778824" y="3007266"/>
                <a:ext cx="321188" cy="494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8824" y="3007266"/>
                <a:ext cx="321188" cy="494238"/>
              </a:xfrm>
              <a:prstGeom prst="rect">
                <a:avLst/>
              </a:prstGeom>
              <a:blipFill rotWithShape="1">
                <a:blip r:embed="rId18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1379595" y="3954814"/>
                <a:ext cx="59592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− 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9595" y="3954814"/>
                <a:ext cx="595926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108"/>
              <p:cNvSpPr txBox="1">
                <a:spLocks noChangeArrowheads="1"/>
              </p:cNvSpPr>
              <p:nvPr/>
            </p:nvSpPr>
            <p:spPr bwMode="auto">
              <a:xfrm>
                <a:off x="1463914" y="4530254"/>
                <a:ext cx="6259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− 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𝟏𝟏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3914" y="4530254"/>
                <a:ext cx="62590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108"/>
              <p:cNvSpPr txBox="1">
                <a:spLocks noChangeArrowheads="1"/>
              </p:cNvSpPr>
              <p:nvPr/>
            </p:nvSpPr>
            <p:spPr bwMode="auto">
              <a:xfrm>
                <a:off x="3018801" y="4048264"/>
                <a:ext cx="40107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8801" y="4048264"/>
                <a:ext cx="401071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08"/>
              <p:cNvSpPr txBox="1">
                <a:spLocks noChangeArrowheads="1"/>
              </p:cNvSpPr>
              <p:nvPr/>
            </p:nvSpPr>
            <p:spPr bwMode="auto">
              <a:xfrm>
                <a:off x="4067944" y="2941608"/>
                <a:ext cx="659731" cy="494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2941608"/>
                <a:ext cx="659731" cy="494238"/>
              </a:xfrm>
              <a:prstGeom prst="rect">
                <a:avLst/>
              </a:prstGeom>
              <a:blipFill rotWithShape="1">
                <a:blip r:embed="rId22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08"/>
              <p:cNvSpPr txBox="1">
                <a:spLocks noChangeArrowheads="1"/>
              </p:cNvSpPr>
              <p:nvPr/>
            </p:nvSpPr>
            <p:spPr bwMode="auto">
              <a:xfrm>
                <a:off x="4572000" y="3034839"/>
                <a:ext cx="57259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𝟏𝟏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034839"/>
                <a:ext cx="572593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108"/>
              <p:cNvSpPr txBox="1">
                <a:spLocks noChangeArrowheads="1"/>
              </p:cNvSpPr>
              <p:nvPr/>
            </p:nvSpPr>
            <p:spPr bwMode="auto">
              <a:xfrm>
                <a:off x="5004048" y="3034839"/>
                <a:ext cx="51507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3034839"/>
                <a:ext cx="51507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08"/>
              <p:cNvSpPr txBox="1">
                <a:spLocks noChangeArrowheads="1"/>
              </p:cNvSpPr>
              <p:nvPr/>
            </p:nvSpPr>
            <p:spPr bwMode="auto">
              <a:xfrm>
                <a:off x="2051720" y="1995686"/>
                <a:ext cx="554416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1995686"/>
                <a:ext cx="554416" cy="49564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08"/>
              <p:cNvSpPr txBox="1">
                <a:spLocks noChangeArrowheads="1"/>
              </p:cNvSpPr>
              <p:nvPr/>
            </p:nvSpPr>
            <p:spPr bwMode="auto">
              <a:xfrm>
                <a:off x="1777734" y="3851918"/>
                <a:ext cx="595926" cy="495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7734" y="3851918"/>
                <a:ext cx="595926" cy="495649"/>
              </a:xfrm>
              <a:prstGeom prst="rect">
                <a:avLst/>
              </a:prstGeom>
              <a:blipFill rotWithShape="1">
                <a:blip r:embed="rId26"/>
                <a:stretch>
                  <a:fillRect b="-123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6257704" y="1537504"/>
            <a:ext cx="1952797" cy="58185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Remove 2 from denominator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8" name="Picture 28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" b="4312"/>
          <a:stretch/>
        </p:blipFill>
        <p:spPr bwMode="auto">
          <a:xfrm>
            <a:off x="6051722" y="987574"/>
            <a:ext cx="2768750" cy="12002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169057" y="1193685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 × x</a:t>
            </a:r>
            <a:r>
              <a:rPr lang="en-US" sz="12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200" b="1" kern="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638534" y="1059582"/>
                <a:ext cx="983101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– </a:t>
                </a:r>
                <a:r>
                  <a:rPr lang="en-US" sz="1200" b="1" kern="0" dirty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200" b="1" kern="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en-US" sz="1600" b="1" kern="0" dirty="0">
                        <a:solidFill>
                          <a:prstClr val="white"/>
                        </a:solidFill>
                        <a:latin typeface="Bookman Old Style" pitchFamily="18" charset="0"/>
                      </a:rPr>
                      <m:t>x</m:t>
                    </m:r>
                  </m:oMath>
                </a14:m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34" y="1059582"/>
                <a:ext cx="983101" cy="533992"/>
              </a:xfrm>
              <a:prstGeom prst="rect">
                <a:avLst/>
              </a:prstGeom>
              <a:blipFill rotWithShape="1">
                <a:blip r:embed="rId28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7448469" y="1199551"/>
            <a:ext cx="123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– 2 × 11 = 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965154" y="1579179"/>
            <a:ext cx="4764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200" b="1" kern="0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7141925" y="1442973"/>
            <a:ext cx="122956" cy="98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851554" y="1317770"/>
            <a:ext cx="122956" cy="983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7297636" y="1579179"/>
            <a:ext cx="5872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–  7x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753776" y="1579179"/>
            <a:ext cx="9111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Bookman Old Style" pitchFamily="18" charset="0"/>
                <a:sym typeface="Symbol" pitchFamily="18" charset="2"/>
              </a:rPr>
              <a:t>– 22 = 0</a:t>
            </a: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3" grpId="0" animBg="1"/>
      <p:bldP spid="83" grpId="1" animBg="1"/>
      <p:bldP spid="82" grpId="0" animBg="1"/>
      <p:bldP spid="82" grpId="1" animBg="1"/>
      <p:bldP spid="81" grpId="0" animBg="1"/>
      <p:bldP spid="81" grpId="1" animBg="1"/>
      <p:bldP spid="81" grpId="2" animBg="1"/>
      <p:bldP spid="80" grpId="0" animBg="1"/>
      <p:bldP spid="80" grpId="1" animBg="1"/>
      <p:bldP spid="80" grpId="2" animBg="1"/>
      <p:bldP spid="63" grpId="0" animBg="1"/>
      <p:bldP spid="63" grpId="1" animBg="1"/>
      <p:bldP spid="63" grpId="2" animBg="1"/>
      <p:bldP spid="61" grpId="0" animBg="1"/>
      <p:bldP spid="61" grpId="1" animBg="1"/>
      <p:bldP spid="61" grpId="2" animBg="1"/>
      <p:bldP spid="28" grpId="0" animBg="1"/>
      <p:bldP spid="2" grpId="0"/>
      <p:bldP spid="22" grpId="0"/>
      <p:bldP spid="27" grpId="0"/>
      <p:bldP spid="30" grpId="0"/>
      <p:bldP spid="32" grpId="0"/>
      <p:bldP spid="34" grpId="0"/>
      <p:bldP spid="36" grpId="0"/>
      <p:bldP spid="40" grpId="0"/>
      <p:bldP spid="46" grpId="0"/>
      <p:bldP spid="48" grpId="0"/>
      <p:bldP spid="51" grpId="0" animBg="1"/>
      <p:bldP spid="52" grpId="0" animBg="1"/>
      <p:bldP spid="53" grpId="0" animBg="1"/>
      <p:bldP spid="3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4" grpId="0"/>
      <p:bldP spid="55" grpId="0"/>
      <p:bldP spid="56" grpId="0"/>
      <p:bldP spid="59" grpId="0"/>
      <p:bldP spid="60" grpId="0" animBg="1"/>
      <p:bldP spid="60" grpId="1" animBg="1"/>
      <p:bldP spid="60" grpId="2" animBg="1"/>
      <p:bldP spid="62" grpId="0" animBg="1"/>
      <p:bldP spid="62" grpId="1" animBg="1"/>
      <p:bldP spid="62" grpId="2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57" grpId="0"/>
      <p:bldP spid="58" grpId="0"/>
      <p:bldP spid="71" grpId="0"/>
      <p:bldP spid="72" grpId="0"/>
      <p:bldP spid="73" grpId="0"/>
      <p:bldP spid="75" grpId="0"/>
      <p:bldP spid="47" grpId="0"/>
      <p:bldP spid="76" grpId="0"/>
      <p:bldP spid="77" grpId="0"/>
      <p:bldP spid="78" grpId="0"/>
      <p:bldP spid="79" grpId="0"/>
      <p:bldP spid="86" grpId="0" animBg="1"/>
      <p:bldP spid="86" grpId="1" animBg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5" grpId="0"/>
      <p:bldP spid="105" grpId="1"/>
      <p:bldP spid="108" grpId="0"/>
      <p:bldP spid="1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Module 18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954454" y="1823737"/>
            <a:ext cx="795370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359468" y="1810110"/>
            <a:ext cx="795370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17254" y="2354845"/>
                <a:ext cx="956224" cy="337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  <m:r>
                        <m:rPr>
                          <m:nor/>
                        </m:rPr>
                        <a:rPr lang="en-US" sz="1400" b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54" y="2354845"/>
                <a:ext cx="956224" cy="3375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2954454" y="1829789"/>
            <a:ext cx="795370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359468" y="1816162"/>
            <a:ext cx="795370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793800" y="1891011"/>
            <a:ext cx="0" cy="294031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3409264" y="3632160"/>
                <a:ext cx="949360" cy="318876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a</a:t>
                </a:r>
                <a:r>
                  <a:rPr lang="en-IN" sz="1400" b="1" kern="0" baseline="30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400" b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IN" sz="1400" b="1" kern="0" baseline="30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64" y="3632160"/>
                <a:ext cx="949360" cy="318876"/>
              </a:xfrm>
              <a:prstGeom prst="roundRect">
                <a:avLst/>
              </a:prstGeom>
              <a:blipFill rotWithShape="1">
                <a:blip r:embed="rId3"/>
                <a:stretch>
                  <a:fillRect b="-12963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ounded Rectangle 85"/>
              <p:cNvSpPr/>
              <p:nvPr/>
            </p:nvSpPr>
            <p:spPr>
              <a:xfrm>
                <a:off x="2582157" y="3447197"/>
                <a:ext cx="908691" cy="519238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400" b="1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(a  </a:t>
                </a:r>
                <a14:m>
                  <m:oMath xmlns:m="http://schemas.openxmlformats.org/officeDocument/2006/math"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+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 b)</a:t>
                </a:r>
              </a:p>
            </p:txBody>
          </p:sp>
        </mc:Choice>
        <mc:Fallback xmlns="">
          <p:sp>
            <p:nvSpPr>
              <p:cNvPr id="86" name="Rounded 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57" y="3447197"/>
                <a:ext cx="908691" cy="519238"/>
              </a:xfrm>
              <a:prstGeom prst="round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/>
              <p:cNvSpPr/>
              <p:nvPr/>
            </p:nvSpPr>
            <p:spPr>
              <a:xfrm>
                <a:off x="1682991" y="3449403"/>
                <a:ext cx="908691" cy="519238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400" b="1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(a  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 b)</a:t>
                </a:r>
              </a:p>
            </p:txBody>
          </p:sp>
        </mc:Choice>
        <mc:Fallback xmlns="">
          <p:sp>
            <p:nvSpPr>
              <p:cNvPr id="87" name="Rounded 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91" y="3449403"/>
                <a:ext cx="908691" cy="519238"/>
              </a:xfrm>
              <a:prstGeom prst="roundRect">
                <a:avLst/>
              </a:prstGeom>
              <a:blipFill rotWithShape="1">
                <a:blip r:embed="rId5"/>
                <a:stretch>
                  <a:fillRect b="-919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65485" y="646692"/>
            <a:ext cx="2518662" cy="2520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433506" y="1337488"/>
            <a:ext cx="764509" cy="2633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693822" y="869021"/>
            <a:ext cx="787853" cy="2520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199947" y="898751"/>
            <a:ext cx="1499846" cy="24709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192910" y="3253730"/>
            <a:ext cx="2169790" cy="5232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 required quadratic </a:t>
            </a:r>
            <a:endParaRPr lang="en-US" sz="1400" b="1" dirty="0" smtClean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equation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is x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-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6x - 11 = 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680915" y="4484633"/>
            <a:ext cx="492974" cy="27180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710211" y="2689342"/>
            <a:ext cx="251987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3809992" y="1753901"/>
            <a:ext cx="36055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Now, required quadratic equation is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6" name="Text Box 4"/>
          <p:cNvSpPr txBox="1">
            <a:spLocks noChangeArrowheads="1"/>
          </p:cNvSpPr>
          <p:nvPr/>
        </p:nvSpPr>
        <p:spPr bwMode="auto">
          <a:xfrm>
            <a:off x="3824280" y="2010926"/>
            <a:ext cx="3988080" cy="254361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(sum of the roots)x + Product of the roots = 0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47210" y="589795"/>
            <a:ext cx="5911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 smtClean="0"/>
              <a:t>Q.) </a:t>
            </a:r>
            <a:r>
              <a:rPr lang="en-US" dirty="0"/>
              <a:t>Form the quadratic equation with real coefficients,     </a:t>
            </a:r>
          </a:p>
          <a:p>
            <a:r>
              <a:rPr lang="en-US" dirty="0"/>
              <a:t>    if its one of the root is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0027" y="1315259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69900" y="833048"/>
            <a:ext cx="2075980" cy="330219"/>
            <a:chOff x="671512" y="441697"/>
            <a:chExt cx="745952" cy="330219"/>
          </a:xfrm>
        </p:grpSpPr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671512" y="441697"/>
              <a:ext cx="471488" cy="23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912813"/>
              <a:endParaRPr lang="en-US" sz="1400" b="1" baseline="300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99182" y="441697"/>
                  <a:ext cx="618282" cy="3302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2813"/>
                  <a:r>
                    <a:rPr lang="en-US" sz="1400" b="1" dirty="0" smtClean="0">
                      <a:solidFill>
                        <a:srgbClr val="0000FF"/>
                      </a:solidFill>
                      <a:latin typeface="Cambria Math" pitchFamily="18" charset="0"/>
                      <a:ea typeface="Cambria Math" pitchFamily="18" charset="0"/>
                    </a:rPr>
                    <a:t>3 – </a:t>
                  </a:r>
                  <a14:m>
                    <m:oMath xmlns:m="http://schemas.openxmlformats.org/officeDocument/2006/math">
                      <m:r>
                        <a:rPr lang="en-US" sz="1400" b="1" smtClean="0">
                          <a:solidFill>
                            <a:srgbClr val="0000FF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smtClean="0">
                              <a:solidFill>
                                <a:srgbClr val="0000FF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</m:oMath>
                  </a14:m>
                  <a:endParaRPr lang="en-US" sz="1400" b="1" baseline="30000" dirty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82" y="441697"/>
                  <a:ext cx="618282" cy="33021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64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937320" y="1315259"/>
            <a:ext cx="3636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If one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of the root of the quadratic equation is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4533" y="1540537"/>
            <a:ext cx="1847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then the other root is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9444" y="1815746"/>
            <a:ext cx="494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Let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6892" y="1815746"/>
            <a:ext cx="522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=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23728" y="1815746"/>
            <a:ext cx="566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5776" y="1815746"/>
            <a:ext cx="51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194" y="2390868"/>
            <a:ext cx="702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Now,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1342" y="2390868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+ </a:t>
            </a:r>
            <a:r>
              <a:rPr lang="pt-BR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3648" y="2390868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03648" y="2650869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82050" y="265086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27575" y="3435846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. </a:t>
            </a:r>
            <a:r>
              <a:rPr lang="pt-BR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03648" y="3435846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7544" y="3435846"/>
            <a:ext cx="5661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and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647595" y="3941807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98193" y="3941807"/>
            <a:ext cx="35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–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74667" y="3935457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(4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10447" y="3941807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512872" y="3941807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5)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40260" y="4194787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9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90858" y="4194787"/>
            <a:ext cx="35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–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99082" y="4194787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20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29627" y="4447768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11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45172" y="2934226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1400" b="1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50948" y="29342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022233" y="2934226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6x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76179" y="29342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09846" y="2934226"/>
            <a:ext cx="468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11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965804" y="2934226"/>
                <a:ext cx="3593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kern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</m:oMath>
                </a14:m>
                <a:r>
                  <a:rPr lang="en-US" sz="1400" b="1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04" y="2934226"/>
                <a:ext cx="359394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6229594" y="293422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08"/>
              <p:cNvSpPr txBox="1">
                <a:spLocks noChangeArrowheads="1"/>
              </p:cNvSpPr>
              <p:nvPr/>
            </p:nvSpPr>
            <p:spPr bwMode="auto">
              <a:xfrm>
                <a:off x="4201664" y="1300383"/>
                <a:ext cx="1262635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1664" y="1300383"/>
                <a:ext cx="1262635" cy="3375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08"/>
              <p:cNvSpPr txBox="1">
                <a:spLocks noChangeArrowheads="1"/>
              </p:cNvSpPr>
              <p:nvPr/>
            </p:nvSpPr>
            <p:spPr bwMode="auto">
              <a:xfrm>
                <a:off x="2487189" y="1506488"/>
                <a:ext cx="1262635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7189" y="1506488"/>
                <a:ext cx="1262635" cy="3375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 Box 108"/>
              <p:cNvSpPr txBox="1">
                <a:spLocks noChangeArrowheads="1"/>
              </p:cNvSpPr>
              <p:nvPr/>
            </p:nvSpPr>
            <p:spPr bwMode="auto">
              <a:xfrm>
                <a:off x="2699792" y="1800870"/>
                <a:ext cx="1262635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1800870"/>
                <a:ext cx="1262635" cy="3375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 Box 108"/>
              <p:cNvSpPr txBox="1">
                <a:spLocks noChangeArrowheads="1"/>
              </p:cNvSpPr>
              <p:nvPr/>
            </p:nvSpPr>
            <p:spPr bwMode="auto">
              <a:xfrm>
                <a:off x="1115616" y="1800870"/>
                <a:ext cx="1262635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800870"/>
                <a:ext cx="1262635" cy="33752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 Box 108"/>
              <p:cNvSpPr txBox="1">
                <a:spLocks noChangeArrowheads="1"/>
              </p:cNvSpPr>
              <p:nvPr/>
            </p:nvSpPr>
            <p:spPr bwMode="auto">
              <a:xfrm>
                <a:off x="1680939" y="2368426"/>
                <a:ext cx="874837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0939" y="2368426"/>
                <a:ext cx="874837" cy="3375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108"/>
              <p:cNvSpPr txBox="1">
                <a:spLocks noChangeArrowheads="1"/>
              </p:cNvSpPr>
              <p:nvPr/>
            </p:nvSpPr>
            <p:spPr bwMode="auto">
              <a:xfrm>
                <a:off x="1612052" y="3416796"/>
                <a:ext cx="1042846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𝟑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2052" y="3416796"/>
                <a:ext cx="1042846" cy="330219"/>
              </a:xfrm>
              <a:prstGeom prst="rect">
                <a:avLst/>
              </a:prstGeom>
              <a:blipFill rotWithShape="1">
                <a:blip r:embed="rId13"/>
                <a:stretch>
                  <a:fillRect l="-1163" r="-581" b="-145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108"/>
              <p:cNvSpPr txBox="1">
                <a:spLocks noChangeArrowheads="1"/>
              </p:cNvSpPr>
              <p:nvPr/>
            </p:nvSpPr>
            <p:spPr bwMode="auto">
              <a:xfrm>
                <a:off x="1642539" y="3681897"/>
                <a:ext cx="5313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𝟑</m:t>
                    </m:r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400" b="1" kern="0" baseline="3000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2539" y="3681897"/>
                <a:ext cx="531350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2273" t="-4000" b="-18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 Box 4"/>
          <p:cNvSpPr txBox="1">
            <a:spLocks noChangeArrowheads="1"/>
          </p:cNvSpPr>
          <p:nvPr/>
        </p:nvSpPr>
        <p:spPr bwMode="auto">
          <a:xfrm>
            <a:off x="510977" y="2105812"/>
            <a:ext cx="1540033" cy="254361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Sum of the roots : </a:t>
            </a: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510977" y="3075806"/>
            <a:ext cx="1830720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Product of the roots :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79661" y="2650869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</a:t>
            </a:r>
            <a:r>
              <a:rPr lang="pt-BR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pt-BR" sz="1400" b="1" dirty="0" smtClean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a</a:t>
            </a:r>
            <a:r>
              <a:rPr lang="pt-BR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</a:t>
            </a:r>
            <a:r>
              <a:rPr lang="pt-BR" sz="1400" b="1" dirty="0">
                <a:solidFill>
                  <a:prstClr val="black"/>
                </a:solidFill>
                <a:latin typeface="Symbol" pitchFamily="18" charset="2"/>
                <a:ea typeface="Cambria Math" pitchFamily="18" charset="0"/>
              </a:rPr>
              <a:t>b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651756" y="1427141"/>
            <a:ext cx="2684980" cy="81951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there are two things required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100287" y="2444511"/>
            <a:ext cx="393192" cy="20116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989783" y="2438010"/>
            <a:ext cx="396044" cy="1973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5534392" y="2337522"/>
            <a:ext cx="327273" cy="2851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4644976" y="2362161"/>
            <a:ext cx="547710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 Box 108"/>
              <p:cNvSpPr txBox="1">
                <a:spLocks noChangeArrowheads="1"/>
              </p:cNvSpPr>
              <p:nvPr/>
            </p:nvSpPr>
            <p:spPr bwMode="auto">
              <a:xfrm>
                <a:off x="3787532" y="2624708"/>
                <a:ext cx="11864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           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baseline="3000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7532" y="2624708"/>
                <a:ext cx="1186483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 Box 108"/>
              <p:cNvSpPr txBox="1">
                <a:spLocks noChangeArrowheads="1"/>
              </p:cNvSpPr>
              <p:nvPr/>
            </p:nvSpPr>
            <p:spPr bwMode="auto">
              <a:xfrm>
                <a:off x="4858221" y="2624708"/>
                <a:ext cx="3305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𝟔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8221" y="2624708"/>
                <a:ext cx="330540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108"/>
              <p:cNvSpPr txBox="1">
                <a:spLocks noChangeArrowheads="1"/>
              </p:cNvSpPr>
              <p:nvPr/>
            </p:nvSpPr>
            <p:spPr bwMode="auto">
              <a:xfrm>
                <a:off x="4973567" y="2624708"/>
                <a:ext cx="3177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3567" y="2624708"/>
                <a:ext cx="317716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 Box 108"/>
              <p:cNvSpPr txBox="1">
                <a:spLocks noChangeArrowheads="1"/>
              </p:cNvSpPr>
              <p:nvPr/>
            </p:nvSpPr>
            <p:spPr bwMode="auto">
              <a:xfrm>
                <a:off x="5151491" y="2624708"/>
                <a:ext cx="35939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1491" y="2624708"/>
                <a:ext cx="359393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 Box 108"/>
              <p:cNvSpPr txBox="1">
                <a:spLocks noChangeArrowheads="1"/>
              </p:cNvSpPr>
              <p:nvPr/>
            </p:nvSpPr>
            <p:spPr bwMode="auto">
              <a:xfrm>
                <a:off x="5348465" y="2624708"/>
                <a:ext cx="7216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1400" b="1" i="1" kern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3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65" y="2624708"/>
                <a:ext cx="72160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108"/>
              <p:cNvSpPr txBox="1">
                <a:spLocks noChangeArrowheads="1"/>
              </p:cNvSpPr>
              <p:nvPr/>
            </p:nvSpPr>
            <p:spPr bwMode="auto">
              <a:xfrm>
                <a:off x="5937229" y="2624708"/>
                <a:ext cx="51507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29" y="2624708"/>
                <a:ext cx="515077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 Box 108"/>
              <p:cNvSpPr txBox="1">
                <a:spLocks noChangeArrowheads="1"/>
              </p:cNvSpPr>
              <p:nvPr/>
            </p:nvSpPr>
            <p:spPr bwMode="auto">
              <a:xfrm>
                <a:off x="4094679" y="2305266"/>
                <a:ext cx="216732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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 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𝛃</m:t>
                          </m:r>
                        </m:e>
                      </m:d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𝛂𝛃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4679" y="2305266"/>
                <a:ext cx="2167324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784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 Box 108"/>
              <p:cNvSpPr txBox="1">
                <a:spLocks noChangeArrowheads="1"/>
              </p:cNvSpPr>
              <p:nvPr/>
            </p:nvSpPr>
            <p:spPr bwMode="auto">
              <a:xfrm>
                <a:off x="3791362" y="3253730"/>
                <a:ext cx="32573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1362" y="3253730"/>
                <a:ext cx="32573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 Box 108"/>
              <p:cNvSpPr txBox="1">
                <a:spLocks noChangeArrowheads="1"/>
              </p:cNvSpPr>
              <p:nvPr/>
            </p:nvSpPr>
            <p:spPr bwMode="auto">
              <a:xfrm>
                <a:off x="3791362" y="2934226"/>
                <a:ext cx="32573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4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1362" y="2934226"/>
                <a:ext cx="32573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108"/>
              <p:cNvSpPr txBox="1">
                <a:spLocks noChangeArrowheads="1"/>
              </p:cNvSpPr>
              <p:nvPr/>
            </p:nvSpPr>
            <p:spPr bwMode="auto">
              <a:xfrm>
                <a:off x="2418110" y="2368426"/>
                <a:ext cx="34366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8110" y="2368426"/>
                <a:ext cx="343669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08"/>
              <p:cNvSpPr txBox="1">
                <a:spLocks noChangeArrowheads="1"/>
              </p:cNvSpPr>
              <p:nvPr/>
            </p:nvSpPr>
            <p:spPr bwMode="auto">
              <a:xfrm>
                <a:off x="2509279" y="3416796"/>
                <a:ext cx="1042846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𝟑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279" y="3416796"/>
                <a:ext cx="1042846" cy="330219"/>
              </a:xfrm>
              <a:prstGeom prst="rect">
                <a:avLst/>
              </a:prstGeom>
              <a:blipFill rotWithShape="1">
                <a:blip r:embed="rId25"/>
                <a:stretch>
                  <a:fillRect l="-1754" r="-585" b="-145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08"/>
              <p:cNvSpPr txBox="1">
                <a:spLocks noChangeArrowheads="1"/>
              </p:cNvSpPr>
              <p:nvPr/>
            </p:nvSpPr>
            <p:spPr bwMode="auto">
              <a:xfrm>
                <a:off x="2051720" y="3659455"/>
                <a:ext cx="939364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– (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400" b="1" kern="0" baseline="3000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3659455"/>
                <a:ext cx="939364" cy="330219"/>
              </a:xfrm>
              <a:prstGeom prst="rect">
                <a:avLst/>
              </a:prstGeom>
              <a:blipFill rotWithShape="1">
                <a:blip r:embed="rId26"/>
                <a:stretch>
                  <a:fillRect l="-1948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3180969" y="785462"/>
            <a:ext cx="1629933" cy="548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It is an irrational root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796786" y="793921"/>
            <a:ext cx="2153614" cy="548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Then other root will be its conjugate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651756" y="2635394"/>
            <a:ext cx="2150975" cy="40262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79260" y="2275886"/>
            <a:ext cx="1925245" cy="33842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538367" y="3689712"/>
            <a:ext cx="1227408" cy="30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   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2" name="Text Box 4"/>
          <p:cNvSpPr txBox="1">
            <a:spLocks noChangeArrowheads="1"/>
          </p:cNvSpPr>
          <p:nvPr/>
        </p:nvSpPr>
        <p:spPr bwMode="auto">
          <a:xfrm>
            <a:off x="502252" y="4194787"/>
            <a:ext cx="13667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   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538367" y="3941807"/>
            <a:ext cx="12925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   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502252" y="4447768"/>
            <a:ext cx="12003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  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2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3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7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9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1" grpId="0" animBg="1"/>
      <p:bldP spid="91" grpId="1" animBg="1"/>
      <p:bldP spid="7" grpId="0"/>
      <p:bldP spid="88" grpId="0" animBg="1"/>
      <p:bldP spid="88" grpId="1" animBg="1"/>
      <p:bldP spid="89" grpId="0" animBg="1"/>
      <p:bldP spid="89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4" grpId="0" animBg="1"/>
      <p:bldP spid="84" grpId="1" animBg="1"/>
      <p:bldP spid="79" grpId="0" animBg="1"/>
      <p:bldP spid="79" grpId="1" animBg="1"/>
      <p:bldP spid="79" grpId="2" animBg="1"/>
      <p:bldP spid="81" grpId="0" animBg="1"/>
      <p:bldP spid="81" grpId="1" animBg="1"/>
      <p:bldP spid="80" grpId="0" animBg="1"/>
      <p:bldP spid="80" grpId="1" animBg="1"/>
      <p:bldP spid="100" grpId="0" animBg="1"/>
      <p:bldP spid="132" grpId="0" animBg="1"/>
      <p:bldP spid="132" grpId="1" animBg="1"/>
      <p:bldP spid="132" grpId="2" animBg="1"/>
      <p:bldP spid="134" grpId="0" animBg="1"/>
      <p:bldP spid="134" grpId="1" animBg="1"/>
      <p:bldP spid="134" grpId="2" animBg="1"/>
      <p:bldP spid="115" grpId="0"/>
      <p:bldP spid="116" grpId="0" animBg="1"/>
      <p:bldP spid="2" grpId="0"/>
      <p:bldP spid="6" grpId="0"/>
      <p:bldP spid="10" grpId="0"/>
      <p:bldP spid="14" grpId="0"/>
      <p:bldP spid="18" grpId="0"/>
      <p:bldP spid="19" grpId="0"/>
      <p:bldP spid="20" grpId="0"/>
      <p:bldP spid="21" grpId="0"/>
      <p:bldP spid="32" grpId="0"/>
      <p:bldP spid="33" grpId="0"/>
      <p:bldP spid="34" grpId="0"/>
      <p:bldP spid="45" grpId="0"/>
      <p:bldP spid="46" grpId="0"/>
      <p:bldP spid="47" grpId="0"/>
      <p:bldP spid="48" grpId="0"/>
      <p:bldP spid="49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4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03" grpId="0" animBg="1"/>
      <p:bldP spid="111" grpId="0" animBg="1"/>
      <p:bldP spid="114" grpId="0"/>
      <p:bldP spid="117" grpId="0" animBg="1"/>
      <p:bldP spid="117" grpId="1" animBg="1"/>
      <p:bldP spid="131" grpId="0" animBg="1"/>
      <p:bldP spid="131" grpId="1" animBg="1"/>
      <p:bldP spid="131" grpId="2" animBg="1"/>
      <p:bldP spid="133" grpId="0" animBg="1"/>
      <p:bldP spid="133" grpId="1" animBg="1"/>
      <p:bldP spid="133" grpId="2" animBg="1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75" grpId="0"/>
      <p:bldP spid="76" grpId="0"/>
      <p:bldP spid="78" grpId="0"/>
      <p:bldP spid="82" grpId="0" animBg="1"/>
      <p:bldP spid="82" grpId="1" animBg="1"/>
      <p:bldP spid="83" grpId="0" animBg="1"/>
      <p:bldP spid="83" grpId="1" animBg="1"/>
      <p:bldP spid="119" grpId="0" animBg="1"/>
      <p:bldP spid="119" grpId="1" animBg="1"/>
      <p:bldP spid="118" grpId="0" animBg="1"/>
      <p:bldP spid="118" grpId="1" animBg="1"/>
      <p:bldP spid="92" grpId="0"/>
      <p:bldP spid="102" grpId="0"/>
      <p:bldP spid="120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2765783" y="1462871"/>
            <a:ext cx="785529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258527" y="1455251"/>
            <a:ext cx="785529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755121" y="1462871"/>
            <a:ext cx="785529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247865" y="1455251"/>
            <a:ext cx="785529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44255" y="1779662"/>
            <a:ext cx="5145" cy="2961247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ounded Rectangle 83"/>
              <p:cNvSpPr/>
              <p:nvPr/>
            </p:nvSpPr>
            <p:spPr>
              <a:xfrm>
                <a:off x="3178935" y="3080315"/>
                <a:ext cx="949360" cy="318876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a</a:t>
                </a:r>
                <a:r>
                  <a:rPr lang="en-IN" sz="1400" b="1" kern="0" baseline="30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400" b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IN" sz="1400" b="1" kern="0" baseline="30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35" y="3080315"/>
                <a:ext cx="949360" cy="318876"/>
              </a:xfrm>
              <a:prstGeom prst="roundRect">
                <a:avLst/>
              </a:prstGeom>
              <a:blipFill rotWithShape="1">
                <a:blip r:embed="rId3"/>
                <a:stretch>
                  <a:fillRect b="-10909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ounded Rectangle 82"/>
              <p:cNvSpPr/>
              <p:nvPr/>
            </p:nvSpPr>
            <p:spPr>
              <a:xfrm>
                <a:off x="2361353" y="2885827"/>
                <a:ext cx="908691" cy="519238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400" b="1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(a  </a:t>
                </a:r>
                <a14:m>
                  <m:oMath xmlns:m="http://schemas.openxmlformats.org/officeDocument/2006/math"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+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 b)</a:t>
                </a:r>
              </a:p>
            </p:txBody>
          </p:sp>
        </mc:Choice>
        <mc:Fallback xmlns="">
          <p:sp>
            <p:nvSpPr>
              <p:cNvPr id="83" name="Rounded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53" y="2885827"/>
                <a:ext cx="908691" cy="519238"/>
              </a:xfrm>
              <a:prstGeom prst="roundRect">
                <a:avLst/>
              </a:prstGeom>
              <a:blipFill rotWithShape="1">
                <a:blip r:embed="rId4"/>
                <a:stretch>
                  <a:fillRect b="-795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/>
              <p:cNvSpPr/>
              <p:nvPr/>
            </p:nvSpPr>
            <p:spPr>
              <a:xfrm>
                <a:off x="1462187" y="2888033"/>
                <a:ext cx="908691" cy="519238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400" b="1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(a  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 b)</a:t>
                </a:r>
              </a:p>
            </p:txBody>
          </p:sp>
        </mc:Choice>
        <mc:Fallback xmlns=""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87" y="2888033"/>
                <a:ext cx="908691" cy="519238"/>
              </a:xfrm>
              <a:prstGeom prst="roundRect">
                <a:avLst/>
              </a:prstGeom>
              <a:blipFill rotWithShape="1">
                <a:blip r:embed="rId5"/>
                <a:stretch>
                  <a:fillRect b="-919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986538" y="610130"/>
            <a:ext cx="2518662" cy="2520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004373" y="1237930"/>
            <a:ext cx="785529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83944" y="619026"/>
            <a:ext cx="1524503" cy="24709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362815" y="604379"/>
            <a:ext cx="723393" cy="2520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403648" y="4062225"/>
            <a:ext cx="370378" cy="24709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648250" y="2310048"/>
            <a:ext cx="426018" cy="25919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69597" y="3425817"/>
            <a:ext cx="2746619" cy="529284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400" b="1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3396" y="555526"/>
            <a:ext cx="5112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 ker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sz="1600" dirty="0"/>
              <a:t>Q</a:t>
            </a:r>
            <a:r>
              <a:rPr lang="en-US" sz="1600" dirty="0" smtClean="0"/>
              <a:t>.) </a:t>
            </a:r>
            <a:r>
              <a:rPr lang="en-US" sz="1600" dirty="0"/>
              <a:t>Form the quadratic equation if its one of the root is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5257" y="1218435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5416" y="1453808"/>
            <a:ext cx="259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Let  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8236" y="1995686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  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45416" y="2869307"/>
            <a:ext cx="847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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08236" y="226075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81780" y="3166832"/>
            <a:ext cx="10852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81780" y="3710138"/>
            <a:ext cx="1127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3551312" y="3416796"/>
                <a:ext cx="321818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9128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is</m:t>
                      </m:r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kern="0" dirty="0" smtClean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1312" y="3416796"/>
                <a:ext cx="3218186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52500" y="1233824"/>
            <a:ext cx="3835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If one root of the quadratic equation is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7916" y="1233824"/>
            <a:ext cx="245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IN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then </a:t>
            </a:r>
            <a:r>
              <a:rPr lang="en-IN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the other root is 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24312" y="1761750"/>
            <a:ext cx="1593066" cy="254361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>
                <a:latin typeface="Cambria Math" pitchFamily="18" charset="0"/>
                <a:ea typeface="Cambria Math" pitchFamily="18" charset="0"/>
              </a:rPr>
              <a:t> Sum of the roots : 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24312" y="2610020"/>
            <a:ext cx="1874748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Product of the roots : 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540868" y="1759917"/>
            <a:ext cx="40808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Now, required quadratic equation is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540868" y="2048644"/>
            <a:ext cx="4080804" cy="27979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(sum of the roots) x + Product of the roots =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08"/>
              <p:cNvSpPr txBox="1">
                <a:spLocks noChangeArrowheads="1"/>
              </p:cNvSpPr>
              <p:nvPr/>
            </p:nvSpPr>
            <p:spPr bwMode="auto">
              <a:xfrm>
                <a:off x="5289670" y="566036"/>
                <a:ext cx="864944" cy="328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 smtClean="0">
                    <a:solidFill>
                      <a:srgbClr val="0000FF"/>
                    </a:solidFill>
                    <a:latin typeface="Cambria Math" pitchFamily="18" charset="0"/>
                    <a:ea typeface="Cambria Math" pitchFamily="18" charset="0"/>
                  </a:rPr>
                  <a:t> – 4</a:t>
                </a:r>
                <a:endParaRPr lang="en-US" sz="1400" b="1" kern="0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670" y="566036"/>
                <a:ext cx="864944" cy="328744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3885828" y="1208433"/>
                <a:ext cx="1000491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5828" y="1208433"/>
                <a:ext cx="1000491" cy="33316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08"/>
              <p:cNvSpPr txBox="1">
                <a:spLocks noChangeArrowheads="1"/>
              </p:cNvSpPr>
              <p:nvPr/>
            </p:nvSpPr>
            <p:spPr bwMode="auto">
              <a:xfrm>
                <a:off x="6444208" y="1208433"/>
                <a:ext cx="856476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1208433"/>
                <a:ext cx="856476" cy="3331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108"/>
              <p:cNvSpPr txBox="1">
                <a:spLocks noChangeArrowheads="1"/>
              </p:cNvSpPr>
              <p:nvPr/>
            </p:nvSpPr>
            <p:spPr bwMode="auto">
              <a:xfrm>
                <a:off x="1149524" y="1425972"/>
                <a:ext cx="968103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9524" y="1425972"/>
                <a:ext cx="968103" cy="3331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1973362" y="1453808"/>
            <a:ext cx="1178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and  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08"/>
              <p:cNvSpPr txBox="1">
                <a:spLocks noChangeArrowheads="1"/>
              </p:cNvSpPr>
              <p:nvPr/>
            </p:nvSpPr>
            <p:spPr bwMode="auto">
              <a:xfrm>
                <a:off x="2667793" y="1425972"/>
                <a:ext cx="968103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793" y="1425972"/>
                <a:ext cx="968103" cy="33316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108"/>
              <p:cNvSpPr txBox="1">
                <a:spLocks noChangeArrowheads="1"/>
              </p:cNvSpPr>
              <p:nvPr/>
            </p:nvSpPr>
            <p:spPr bwMode="auto">
              <a:xfrm>
                <a:off x="1605211" y="1995686"/>
                <a:ext cx="795089" cy="328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– 4</a:t>
                </a:r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211" y="1995686"/>
                <a:ext cx="795089" cy="328744"/>
              </a:xfrm>
              <a:prstGeom prst="rect">
                <a:avLst/>
              </a:prstGeom>
              <a:blipFill rotWithShape="1">
                <a:blip r:embed="rId12"/>
                <a:stretch>
                  <a:fillRect l="-1527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108"/>
              <p:cNvSpPr txBox="1">
                <a:spLocks noChangeArrowheads="1"/>
              </p:cNvSpPr>
              <p:nvPr/>
            </p:nvSpPr>
            <p:spPr bwMode="auto">
              <a:xfrm>
                <a:off x="1605211" y="2270564"/>
                <a:ext cx="512167" cy="328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211" y="2270564"/>
                <a:ext cx="512167" cy="328744"/>
              </a:xfrm>
              <a:prstGeom prst="rect">
                <a:avLst/>
              </a:prstGeom>
              <a:blipFill rotWithShape="1">
                <a:blip r:embed="rId13"/>
                <a:stretch>
                  <a:fillRect l="-2381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08"/>
              <p:cNvSpPr txBox="1">
                <a:spLocks noChangeArrowheads="1"/>
              </p:cNvSpPr>
              <p:nvPr/>
            </p:nvSpPr>
            <p:spPr bwMode="auto">
              <a:xfrm>
                <a:off x="1403648" y="2869307"/>
                <a:ext cx="1058893" cy="328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𝟒</m:t>
                    </m:r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2869307"/>
                <a:ext cx="1058893" cy="328744"/>
              </a:xfrm>
              <a:prstGeom prst="rect">
                <a:avLst/>
              </a:prstGeom>
              <a:blipFill rotWithShape="1">
                <a:blip r:embed="rId14"/>
                <a:stretch>
                  <a:fillRect l="-1149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8"/>
              <p:cNvSpPr txBox="1">
                <a:spLocks noChangeArrowheads="1"/>
              </p:cNvSpPr>
              <p:nvPr/>
            </p:nvSpPr>
            <p:spPr bwMode="auto">
              <a:xfrm>
                <a:off x="1403401" y="3166832"/>
                <a:ext cx="821642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400" b="1" kern="0" baseline="3000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401" y="3166832"/>
                <a:ext cx="821642" cy="328039"/>
              </a:xfrm>
              <a:prstGeom prst="rect">
                <a:avLst/>
              </a:prstGeom>
              <a:blipFill rotWithShape="1">
                <a:blip r:embed="rId15"/>
                <a:stretch>
                  <a:fillRect l="-1481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Box 108"/>
          <p:cNvSpPr txBox="1">
            <a:spLocks noChangeArrowheads="1"/>
          </p:cNvSpPr>
          <p:nvPr/>
        </p:nvSpPr>
        <p:spPr bwMode="auto">
          <a:xfrm>
            <a:off x="1431063" y="3740915"/>
            <a:ext cx="8493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12 – 16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4" name="Text Box 108"/>
          <p:cNvSpPr txBox="1">
            <a:spLocks noChangeArrowheads="1"/>
          </p:cNvSpPr>
          <p:nvPr/>
        </p:nvSpPr>
        <p:spPr bwMode="auto">
          <a:xfrm>
            <a:off x="1144444" y="4009855"/>
            <a:ext cx="8234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</a:t>
            </a:r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– 4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08"/>
              <p:cNvSpPr txBox="1">
                <a:spLocks noChangeArrowheads="1"/>
              </p:cNvSpPr>
              <p:nvPr/>
            </p:nvSpPr>
            <p:spPr bwMode="auto">
              <a:xfrm>
                <a:off x="3419872" y="3416796"/>
                <a:ext cx="32573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3416796"/>
                <a:ext cx="325730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72884" y="3433580"/>
            <a:ext cx="11436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Text Box 108"/>
          <p:cNvSpPr txBox="1">
            <a:spLocks noChangeArrowheads="1"/>
          </p:cNvSpPr>
          <p:nvPr/>
        </p:nvSpPr>
        <p:spPr bwMode="auto">
          <a:xfrm>
            <a:off x="1431062" y="3464357"/>
            <a:ext cx="1178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(4 × 3) – 16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08"/>
              <p:cNvSpPr txBox="1">
                <a:spLocks noChangeArrowheads="1"/>
              </p:cNvSpPr>
              <p:nvPr/>
            </p:nvSpPr>
            <p:spPr bwMode="auto">
              <a:xfrm>
                <a:off x="3436714" y="3011620"/>
                <a:ext cx="2458430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            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−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6714" y="3011620"/>
                <a:ext cx="2458430" cy="33316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02726" y="4017475"/>
            <a:ext cx="1090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147700" y="2393673"/>
            <a:ext cx="297521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239345" y="2384045"/>
            <a:ext cx="547710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08"/>
              <p:cNvSpPr txBox="1">
                <a:spLocks noChangeArrowheads="1"/>
              </p:cNvSpPr>
              <p:nvPr/>
            </p:nvSpPr>
            <p:spPr bwMode="auto">
              <a:xfrm>
                <a:off x="3436714" y="2725763"/>
                <a:ext cx="91723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∴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 pitchFamily="18" charset="0"/>
                        </a:rPr>
                        <m:t>     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baseline="3000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6714" y="2725763"/>
                <a:ext cx="917239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108"/>
              <p:cNvSpPr txBox="1">
                <a:spLocks noChangeArrowheads="1"/>
              </p:cNvSpPr>
              <p:nvPr/>
            </p:nvSpPr>
            <p:spPr bwMode="auto">
              <a:xfrm>
                <a:off x="4222993" y="2696716"/>
                <a:ext cx="595932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2993" y="2696716"/>
                <a:ext cx="595932" cy="33316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08"/>
              <p:cNvSpPr txBox="1">
                <a:spLocks noChangeArrowheads="1"/>
              </p:cNvSpPr>
              <p:nvPr/>
            </p:nvSpPr>
            <p:spPr bwMode="auto">
              <a:xfrm>
                <a:off x="4604799" y="2725763"/>
                <a:ext cx="3177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799" y="2725763"/>
                <a:ext cx="31771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08"/>
              <p:cNvSpPr txBox="1">
                <a:spLocks noChangeArrowheads="1"/>
              </p:cNvSpPr>
              <p:nvPr/>
            </p:nvSpPr>
            <p:spPr bwMode="auto">
              <a:xfrm>
                <a:off x="4802882" y="2725763"/>
                <a:ext cx="35939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2882" y="2725763"/>
                <a:ext cx="359393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108"/>
              <p:cNvSpPr txBox="1">
                <a:spLocks noChangeArrowheads="1"/>
              </p:cNvSpPr>
              <p:nvPr/>
            </p:nvSpPr>
            <p:spPr bwMode="auto">
              <a:xfrm>
                <a:off x="4975473" y="2725763"/>
                <a:ext cx="61420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14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5473" y="2725763"/>
                <a:ext cx="614207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108"/>
              <p:cNvSpPr txBox="1">
                <a:spLocks noChangeArrowheads="1"/>
              </p:cNvSpPr>
              <p:nvPr/>
            </p:nvSpPr>
            <p:spPr bwMode="auto">
              <a:xfrm>
                <a:off x="5354563" y="2725763"/>
                <a:ext cx="51507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563" y="2725763"/>
                <a:ext cx="515077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108"/>
              <p:cNvSpPr txBox="1">
                <a:spLocks noChangeArrowheads="1"/>
              </p:cNvSpPr>
              <p:nvPr/>
            </p:nvSpPr>
            <p:spPr bwMode="auto">
              <a:xfrm>
                <a:off x="3695643" y="2336676"/>
                <a:ext cx="216732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sz="1400" b="1" ker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𝛂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 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𝛃</m:t>
                          </m:r>
                        </m:e>
                      </m:d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𝛂𝛃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5643" y="2336676"/>
                <a:ext cx="2167324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784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rot="5400000">
            <a:off x="2107736" y="2118494"/>
            <a:ext cx="234615" cy="1348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042108" y="2112313"/>
            <a:ext cx="258077" cy="12255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08"/>
          <p:cNvSpPr txBox="1">
            <a:spLocks noChangeArrowheads="1"/>
          </p:cNvSpPr>
          <p:nvPr/>
        </p:nvSpPr>
        <p:spPr bwMode="auto">
          <a:xfrm>
            <a:off x="2267744" y="1995686"/>
            <a:ext cx="2912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+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08"/>
              <p:cNvSpPr txBox="1">
                <a:spLocks noChangeArrowheads="1"/>
              </p:cNvSpPr>
              <p:nvPr/>
            </p:nvSpPr>
            <p:spPr bwMode="auto">
              <a:xfrm>
                <a:off x="2503426" y="1995686"/>
                <a:ext cx="865397" cy="3280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+ 4</a:t>
                </a:r>
              </a:p>
            </p:txBody>
          </p:sp>
        </mc:Choice>
        <mc:Fallback xmlns="">
          <p:sp>
            <p:nvSpPr>
              <p:cNvPr id="5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26" y="1995686"/>
                <a:ext cx="865397" cy="328039"/>
              </a:xfrm>
              <a:prstGeom prst="rect">
                <a:avLst/>
              </a:prstGeom>
              <a:blipFill rotWithShape="1">
                <a:blip r:embed="rId25"/>
                <a:stretch>
                  <a:fillRect l="-2113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 Box 108"/>
          <p:cNvSpPr txBox="1">
            <a:spLocks noChangeArrowheads="1"/>
          </p:cNvSpPr>
          <p:nvPr/>
        </p:nvSpPr>
        <p:spPr bwMode="auto">
          <a:xfrm>
            <a:off x="2051720" y="3166832"/>
            <a:ext cx="8216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– (4)</a:t>
            </a:r>
            <a:r>
              <a:rPr lang="en-US" sz="1400" b="1" kern="0" baseline="3000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973303" y="690654"/>
            <a:ext cx="1629933" cy="548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It is an irrational root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621129" y="688524"/>
            <a:ext cx="2153614" cy="548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Then other root will be its conjugate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045154" y="1203598"/>
            <a:ext cx="2496811" cy="7450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there are two things required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073729" y="1950148"/>
            <a:ext cx="1848739" cy="3722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092779" y="2323949"/>
            <a:ext cx="2136771" cy="36602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66248" y="3622290"/>
                <a:ext cx="1735283" cy="3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baseline="3000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  <m:r>
                        <a:rPr lang="en-US" sz="1400" b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𝟒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48" y="3622290"/>
                <a:ext cx="1735283" cy="333168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5277" y="2865864"/>
                <a:ext cx="1026756" cy="328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𝟒</m:t>
                    </m:r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77" y="2865864"/>
                <a:ext cx="1026756" cy="328039"/>
              </a:xfrm>
              <a:prstGeom prst="rect">
                <a:avLst/>
              </a:prstGeom>
              <a:blipFill rotWithShape="1">
                <a:blip r:embed="rId27"/>
                <a:stretch>
                  <a:fillRect l="-1786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4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6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5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6" grpId="0" animBg="1"/>
      <p:bldP spid="86" grpId="1" animBg="1"/>
      <p:bldP spid="85" grpId="0" animBg="1"/>
      <p:bldP spid="85" grpId="1" animBg="1"/>
      <p:bldP spid="84" grpId="0" animBg="1"/>
      <p:bldP spid="84" grpId="1" animBg="1"/>
      <p:bldP spid="83" grpId="0" animBg="1"/>
      <p:bldP spid="83" grpId="1" animBg="1"/>
      <p:bldP spid="71" grpId="0" animBg="1"/>
      <p:bldP spid="71" grpId="1" animBg="1"/>
      <p:bldP spid="70" grpId="0" animBg="1"/>
      <p:bldP spid="70" grpId="1" animBg="1"/>
      <p:bldP spid="64" grpId="0" animBg="1"/>
      <p:bldP spid="64" grpId="1" animBg="1"/>
      <p:bldP spid="64" grpId="2" animBg="1"/>
      <p:bldP spid="62" grpId="0" animBg="1"/>
      <p:bldP spid="62" grpId="1" animBg="1"/>
      <p:bldP spid="63" grpId="0" animBg="1"/>
      <p:bldP spid="63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33" grpId="0" animBg="1"/>
      <p:bldP spid="2" grpId="0"/>
      <p:bldP spid="3" grpId="0"/>
      <p:bldP spid="8" grpId="0"/>
      <p:bldP spid="11" grpId="0"/>
      <p:bldP spid="13" grpId="0"/>
      <p:bldP spid="15" grpId="0"/>
      <p:bldP spid="17" grpId="0"/>
      <p:bldP spid="21" grpId="0"/>
      <p:bldP spid="28" grpId="0"/>
      <p:bldP spid="23" grpId="0"/>
      <p:bldP spid="31" grpId="0"/>
      <p:bldP spid="35" grpId="0" animBg="1"/>
      <p:bldP spid="37" grpId="0" animBg="1"/>
      <p:bldP spid="39" grpId="0"/>
      <p:bldP spid="4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7" grpId="0"/>
      <p:bldP spid="58" grpId="0"/>
      <p:bldP spid="59" grpId="0"/>
      <p:bldP spid="60" grpId="0"/>
      <p:bldP spid="50" grpId="0"/>
      <p:bldP spid="72" grpId="0" animBg="1"/>
      <p:bldP spid="72" grpId="1" animBg="1"/>
      <p:bldP spid="72" grpId="2" animBg="1"/>
      <p:bldP spid="74" grpId="0" animBg="1"/>
      <p:bldP spid="74" grpId="1" animBg="1"/>
      <p:bldP spid="74" grpId="2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55" grpId="0"/>
      <p:bldP spid="56" grpId="0"/>
      <p:bldP spid="61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819874" y="1535808"/>
            <a:ext cx="688894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385333" y="1513788"/>
            <a:ext cx="688894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819874" y="1545272"/>
            <a:ext cx="688894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385333" y="1523252"/>
            <a:ext cx="688894" cy="28965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86033" y="2053494"/>
                <a:ext cx="882165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33" y="2053494"/>
                <a:ext cx="882165" cy="330219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 flipH="1">
            <a:off x="3789437" y="1563638"/>
            <a:ext cx="5071" cy="3269619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3505218" y="3348288"/>
                <a:ext cx="949360" cy="318876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a</a:t>
                </a:r>
                <a:r>
                  <a:rPr lang="en-IN" sz="1400" b="1" kern="0" baseline="30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400" b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b</a:t>
                </a:r>
                <a:r>
                  <a:rPr lang="en-IN" sz="1400" b="1" kern="0" baseline="30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8" y="3348288"/>
                <a:ext cx="949360" cy="318876"/>
              </a:xfrm>
              <a:prstGeom prst="roundRect">
                <a:avLst/>
              </a:prstGeom>
              <a:blipFill rotWithShape="1">
                <a:blip r:embed="rId4"/>
                <a:stretch>
                  <a:fillRect b="-10909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/>
              <p:cNvSpPr/>
              <p:nvPr/>
            </p:nvSpPr>
            <p:spPr>
              <a:xfrm>
                <a:off x="2678111" y="3163325"/>
                <a:ext cx="908691" cy="519238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400" b="1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(a  </a:t>
                </a:r>
                <a14:m>
                  <m:oMath xmlns:m="http://schemas.openxmlformats.org/officeDocument/2006/math"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/>
                        <a:ea typeface="Cambria Math" pitchFamily="18" charset="0"/>
                      </a:rPr>
                      <m:t>+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 b)</a:t>
                </a:r>
              </a:p>
            </p:txBody>
          </p:sp>
        </mc:Choice>
        <mc:Fallback xmlns=""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11" y="3163325"/>
                <a:ext cx="908691" cy="519238"/>
              </a:xfrm>
              <a:prstGeom prst="roundRect">
                <a:avLst/>
              </a:prstGeom>
              <a:blipFill rotWithShape="1">
                <a:blip r:embed="rId5"/>
                <a:stretch>
                  <a:fillRect b="-919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/>
              <p:cNvSpPr/>
              <p:nvPr/>
            </p:nvSpPr>
            <p:spPr>
              <a:xfrm>
                <a:off x="1778945" y="3165531"/>
                <a:ext cx="908691" cy="519238"/>
              </a:xfrm>
              <a:prstGeom prst="round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IN" sz="1400" b="1" kern="0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(a  </a:t>
                </a:r>
                <a14:m>
                  <m:oMath xmlns:m="http://schemas.openxmlformats.org/officeDocument/2006/math">
                    <m:r>
                      <a:rPr lang="en-US" sz="1400" b="1" i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</m:oMath>
                </a14:m>
                <a:r>
                  <a:rPr lang="en-IN" sz="1400" b="1" kern="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 b)</a:t>
                </a:r>
              </a:p>
            </p:txBody>
          </p:sp>
        </mc:Choice>
        <mc:Fallback xmlns=""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45" y="3165531"/>
                <a:ext cx="908691" cy="519238"/>
              </a:xfrm>
              <a:prstGeom prst="roundRect">
                <a:avLst/>
              </a:prstGeom>
              <a:blipFill rotWithShape="1">
                <a:blip r:embed="rId6"/>
                <a:stretch>
                  <a:fillRect b="-9195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/>
          <p:cNvSpPr/>
          <p:nvPr/>
        </p:nvSpPr>
        <p:spPr>
          <a:xfrm>
            <a:off x="979785" y="646692"/>
            <a:ext cx="2518662" cy="2520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88314" y="1290466"/>
            <a:ext cx="714117" cy="263318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883944" y="634266"/>
            <a:ext cx="1524503" cy="247092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364444" y="650265"/>
            <a:ext cx="787853" cy="2520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IN" sz="1400" b="1" kern="0">
              <a:solidFill>
                <a:prstClr val="white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887104" y="4046807"/>
            <a:ext cx="209068" cy="22462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970187" y="2399159"/>
            <a:ext cx="384484" cy="2356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02368" y="2820791"/>
            <a:ext cx="2635697" cy="538089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84238" indent="-884238" algn="just">
              <a:tabLst>
                <a:tab pos="457200" algn="ctr"/>
                <a:tab pos="2462213" algn="r"/>
                <a:tab pos="2743200" algn="ctr"/>
                <a:tab pos="3082925" algn="l"/>
              </a:tabLst>
            </a:pPr>
            <a:endParaRPr lang="en-US" sz="1400" b="1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92944" y="577012"/>
            <a:ext cx="62073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dirty="0"/>
              <a:t>Q</a:t>
            </a:r>
            <a:r>
              <a:rPr lang="en-US" dirty="0" smtClean="0"/>
              <a:t>.) </a:t>
            </a:r>
            <a:r>
              <a:rPr lang="en-US" dirty="0"/>
              <a:t>Form the quadratic equation if its one of the root is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2654" y="1239770"/>
            <a:ext cx="685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Sol: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73000" y="1506494"/>
            <a:ext cx="259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Let  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38112" y="2067694"/>
            <a:ext cx="13075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   </a:t>
            </a:r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09266" y="3168525"/>
            <a:ext cx="9239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   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38112" y="2368426"/>
            <a:ext cx="1457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  +   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849985" y="3416211"/>
            <a:ext cx="1149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54435" y="3693776"/>
            <a:ext cx="13118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416" y="1270547"/>
            <a:ext cx="389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If one root of the quadratic equation is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0" y="1283885"/>
            <a:ext cx="24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, then the other root is 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395260" y="2153576"/>
            <a:ext cx="312274" cy="1631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09764" y="2162603"/>
            <a:ext cx="245913" cy="1348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49199" y="1838852"/>
            <a:ext cx="1534591" cy="210215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Sum of the roots : 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49200" y="2854449"/>
            <a:ext cx="1790552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Product of the roots : 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839220" y="1514189"/>
            <a:ext cx="36055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en-US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Now, required quadratic equation is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811580" y="1801887"/>
            <a:ext cx="3928772" cy="231237"/>
          </a:xfrm>
          <a:prstGeom prst="rect">
            <a:avLst/>
          </a:prstGeom>
          <a:solidFill>
            <a:srgbClr val="FF505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defTabSz="912813"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(sum of the roots)x + Product of the roots =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3842851" y="1262918"/>
                <a:ext cx="873165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tabLst>
                    <a:tab pos="60325" algn="l"/>
                  </a:tabLst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–</a:t>
                </a:r>
                <a14:m>
                  <m:oMath xmlns:m="http://schemas.openxmlformats.org/officeDocument/2006/math">
                    <m:r>
                      <a:rPr lang="en-US" sz="1400" b="1" kern="0" dirty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2851" y="1262918"/>
                <a:ext cx="873165" cy="330219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08"/>
              <p:cNvSpPr txBox="1">
                <a:spLocks noChangeArrowheads="1"/>
              </p:cNvSpPr>
              <p:nvPr/>
            </p:nvSpPr>
            <p:spPr bwMode="auto">
              <a:xfrm>
                <a:off x="6418808" y="1262918"/>
                <a:ext cx="873165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tabLst>
                    <a:tab pos="60325" algn="l"/>
                  </a:tabLst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8808" y="1262918"/>
                <a:ext cx="873165" cy="330219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108"/>
              <p:cNvSpPr txBox="1">
                <a:spLocks noChangeArrowheads="1"/>
              </p:cNvSpPr>
              <p:nvPr/>
            </p:nvSpPr>
            <p:spPr bwMode="auto">
              <a:xfrm>
                <a:off x="1322571" y="1514490"/>
                <a:ext cx="873165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tabLst>
                    <a:tab pos="60325" algn="l"/>
                  </a:tabLst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–</a:t>
                </a:r>
                <a14:m>
                  <m:oMath xmlns:m="http://schemas.openxmlformats.org/officeDocument/2006/math">
                    <m:r>
                      <a:rPr lang="en-US" sz="1400" b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571" y="1514490"/>
                <a:ext cx="873165" cy="330219"/>
              </a:xfrm>
              <a:prstGeom prst="rect">
                <a:avLst/>
              </a:prstGeom>
              <a:blipFill rotWithShape="1">
                <a:blip r:embed="rId9"/>
                <a:stretch>
                  <a:fillRect b="-145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08"/>
              <p:cNvSpPr txBox="1">
                <a:spLocks noChangeArrowheads="1"/>
              </p:cNvSpPr>
              <p:nvPr/>
            </p:nvSpPr>
            <p:spPr bwMode="auto">
              <a:xfrm>
                <a:off x="2051720" y="1514490"/>
                <a:ext cx="1531600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tabLst>
                    <a:tab pos="6032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𝐚𝐧𝐝</m:t>
                      </m:r>
                      <m:r>
                        <a:rPr lang="en-US" sz="1400" b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1400" b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𝛃</m:t>
                      </m:r>
                      <m:r>
                        <a:rPr lang="en-US" sz="1400" b="1" kern="0" dirty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  <m:r>
                        <m:rPr>
                          <m:nor/>
                        </m:rPr>
                        <a:rPr lang="en-US" sz="1400" b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+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1514490"/>
                <a:ext cx="1531600" cy="337528"/>
              </a:xfrm>
              <a:prstGeom prst="rect">
                <a:avLst/>
              </a:prstGeom>
              <a:blipFill rotWithShape="1">
                <a:blip r:embed="rId10"/>
                <a:stretch>
                  <a:fillRect b="-714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108"/>
              <p:cNvSpPr txBox="1">
                <a:spLocks noChangeArrowheads="1"/>
              </p:cNvSpPr>
              <p:nvPr/>
            </p:nvSpPr>
            <p:spPr bwMode="auto">
              <a:xfrm>
                <a:off x="5310115" y="596004"/>
                <a:ext cx="842937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kern="0" dirty="0">
                              <a:solidFill>
                                <a:srgbClr val="0000FF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  <m:r>
                        <a:rPr lang="en-US" sz="1400" b="1" kern="0" dirty="0">
                          <a:solidFill>
                            <a:srgbClr val="0000FF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kern="0" dirty="0">
                              <a:solidFill>
                                <a:srgbClr val="0000FF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rgbClr val="0000FF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0115" y="596004"/>
                <a:ext cx="842937" cy="33752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108"/>
              <p:cNvSpPr txBox="1">
                <a:spLocks noChangeArrowheads="1"/>
              </p:cNvSpPr>
              <p:nvPr/>
            </p:nvSpPr>
            <p:spPr bwMode="auto">
              <a:xfrm>
                <a:off x="1907705" y="2067694"/>
                <a:ext cx="873596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5" y="2067694"/>
                <a:ext cx="873596" cy="330219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8"/>
              <p:cNvSpPr txBox="1">
                <a:spLocks noChangeArrowheads="1"/>
              </p:cNvSpPr>
              <p:nvPr/>
            </p:nvSpPr>
            <p:spPr bwMode="auto">
              <a:xfrm>
                <a:off x="1898179" y="2339851"/>
                <a:ext cx="526431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179" y="2339851"/>
                <a:ext cx="526431" cy="33752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8"/>
              <p:cNvSpPr txBox="1">
                <a:spLocks noChangeArrowheads="1"/>
              </p:cNvSpPr>
              <p:nvPr/>
            </p:nvSpPr>
            <p:spPr bwMode="auto">
              <a:xfrm>
                <a:off x="1794424" y="3168525"/>
                <a:ext cx="1023096" cy="334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  <m:r>
                      <m:rPr>
                        <m:nor/>
                      </m:rPr>
                      <a:rPr lang="en-US" sz="1400" b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–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4424" y="3168525"/>
                <a:ext cx="1023096" cy="334066"/>
              </a:xfrm>
              <a:prstGeom prst="rect">
                <a:avLst/>
              </a:prstGeom>
              <a:blipFill rotWithShape="1">
                <a:blip r:embed="rId14"/>
                <a:stretch>
                  <a:fillRect l="-1190" b="-163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08"/>
              <p:cNvSpPr txBox="1">
                <a:spLocks noChangeArrowheads="1"/>
              </p:cNvSpPr>
              <p:nvPr/>
            </p:nvSpPr>
            <p:spPr bwMode="auto">
              <a:xfrm>
                <a:off x="1794424" y="3403066"/>
                <a:ext cx="682076" cy="334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  <m:r>
                      <a:rPr lang="en-US" sz="1400" b="1" i="1" kern="0" dirty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a:rPr lang="en-US" sz="1400" b="1" i="1" kern="0" baseline="30000" dirty="0" smtClean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𝟐</m:t>
                    </m:r>
                  </m:oMath>
                </a14:m>
                <a:endParaRPr lang="en-US" sz="1400" b="1" kern="0" baseline="3000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4424" y="3403066"/>
                <a:ext cx="682076" cy="334066"/>
              </a:xfrm>
              <a:prstGeom prst="rect">
                <a:avLst/>
              </a:prstGeom>
              <a:blipFill rotWithShape="1">
                <a:blip r:embed="rId15"/>
                <a:stretch>
                  <a:fillRect l="-1786" b="-145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108"/>
          <p:cNvSpPr txBox="1">
            <a:spLocks noChangeArrowheads="1"/>
          </p:cNvSpPr>
          <p:nvPr/>
        </p:nvSpPr>
        <p:spPr bwMode="auto">
          <a:xfrm>
            <a:off x="1823000" y="3709164"/>
            <a:ext cx="6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5 – 3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 Box 108"/>
          <p:cNvSpPr txBox="1">
            <a:spLocks noChangeArrowheads="1"/>
          </p:cNvSpPr>
          <p:nvPr/>
        </p:nvSpPr>
        <p:spPr bwMode="auto">
          <a:xfrm>
            <a:off x="1850558" y="4005233"/>
            <a:ext cx="4962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en-US" sz="1400" b="1" kern="0" dirty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08"/>
              <p:cNvSpPr txBox="1">
                <a:spLocks noChangeArrowheads="1"/>
              </p:cNvSpPr>
              <p:nvPr/>
            </p:nvSpPr>
            <p:spPr bwMode="auto">
              <a:xfrm>
                <a:off x="3813820" y="2817427"/>
                <a:ext cx="3254416" cy="552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     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required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quadratic</m:t>
                      </m:r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equation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is</m:t>
                      </m:r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  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baseline="3000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  <m:r>
                        <a:rPr lang="en-US" sz="1400" b="1" i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820" y="2817427"/>
                <a:ext cx="3254416" cy="55297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3995936" y="1686938"/>
            <a:ext cx="2684980" cy="7450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For forming a quadratic equation there are two things required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995936" y="2467355"/>
            <a:ext cx="1925245" cy="37226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Sum of the roots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995936" y="2875022"/>
            <a:ext cx="2150975" cy="44288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Product of the roots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54435" y="3974456"/>
            <a:ext cx="13118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      </a:t>
            </a:r>
            <a:r>
              <a:rPr lang="pt-BR" sz="1400" b="1" dirty="0">
                <a:solidFill>
                  <a:prstClr val="black"/>
                </a:solidFill>
                <a:latin typeface="Symbol" panose="05050102010706020507" pitchFamily="18" charset="2"/>
                <a:ea typeface="Cambria Math" pitchFamily="18" charset="0"/>
              </a:rPr>
              <a:t>ab  </a:t>
            </a:r>
            <a:r>
              <a:rPr lang="pt-BR" sz="1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585445" y="2104800"/>
            <a:ext cx="327273" cy="2851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696743" y="2114223"/>
            <a:ext cx="547710" cy="28511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IN" kern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08"/>
              <p:cNvSpPr txBox="1">
                <a:spLocks noChangeArrowheads="1"/>
              </p:cNvSpPr>
              <p:nvPr/>
            </p:nvSpPr>
            <p:spPr bwMode="auto">
              <a:xfrm>
                <a:off x="3887666" y="2452849"/>
                <a:ext cx="8401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</m:t>
                      </m:r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   </m:t>
                      </m:r>
                      <m:r>
                        <a:rPr lang="en-US" sz="1400" b="1" i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i="1" kern="0" baseline="3000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8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7666" y="2452849"/>
                <a:ext cx="840102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08"/>
              <p:cNvSpPr txBox="1">
                <a:spLocks noChangeArrowheads="1"/>
              </p:cNvSpPr>
              <p:nvPr/>
            </p:nvSpPr>
            <p:spPr bwMode="auto">
              <a:xfrm>
                <a:off x="4572000" y="2435825"/>
                <a:ext cx="555858" cy="337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2435825"/>
                <a:ext cx="555858" cy="33752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108"/>
              <p:cNvSpPr txBox="1">
                <a:spLocks noChangeArrowheads="1"/>
              </p:cNvSpPr>
              <p:nvPr/>
            </p:nvSpPr>
            <p:spPr bwMode="auto">
              <a:xfrm>
                <a:off x="4979245" y="2452849"/>
                <a:ext cx="3177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9245" y="2452849"/>
                <a:ext cx="317716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108"/>
              <p:cNvSpPr txBox="1">
                <a:spLocks noChangeArrowheads="1"/>
              </p:cNvSpPr>
              <p:nvPr/>
            </p:nvSpPr>
            <p:spPr bwMode="auto">
              <a:xfrm>
                <a:off x="5159156" y="2452849"/>
                <a:ext cx="3593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156" y="2452849"/>
                <a:ext cx="359394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108"/>
              <p:cNvSpPr txBox="1">
                <a:spLocks noChangeArrowheads="1"/>
              </p:cNvSpPr>
              <p:nvPr/>
            </p:nvSpPr>
            <p:spPr bwMode="auto">
              <a:xfrm>
                <a:off x="5375180" y="2452849"/>
                <a:ext cx="3305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5180" y="2452849"/>
                <a:ext cx="33054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 Box 108"/>
              <p:cNvSpPr txBox="1">
                <a:spLocks noChangeArrowheads="1"/>
              </p:cNvSpPr>
              <p:nvPr/>
            </p:nvSpPr>
            <p:spPr bwMode="auto">
              <a:xfrm>
                <a:off x="5555309" y="2452849"/>
                <a:ext cx="51507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prstClr val="black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5309" y="2452849"/>
                <a:ext cx="515077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108"/>
              <p:cNvSpPr txBox="1">
                <a:spLocks noChangeArrowheads="1"/>
              </p:cNvSpPr>
              <p:nvPr/>
            </p:nvSpPr>
            <p:spPr bwMode="auto">
              <a:xfrm>
                <a:off x="4146595" y="2082069"/>
                <a:ext cx="216732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baseline="3000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b="1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 pitchFamily="18" charset="0"/>
                              <a:ea typeface="Cambria Math" pitchFamily="18" charset="0"/>
                              <a:sym typeface="Symbol"/>
                            </a:rPr>
                            <m:t>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+ </m:t>
                          </m:r>
                          <m:r>
                            <a:rPr lang="en-US" sz="1400" b="1" kern="0" smtClean="0">
                              <a:solidFill>
                                <a:sysClr val="windowText" lastClr="000000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𝛃</m:t>
                          </m:r>
                        </m:e>
                      </m:d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𝐱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+ 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𝛂𝛃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kern="0" smtClean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kern="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6595" y="2082069"/>
                <a:ext cx="216732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 Box 108"/>
          <p:cNvSpPr txBox="1">
            <a:spLocks noChangeArrowheads="1"/>
          </p:cNvSpPr>
          <p:nvPr/>
        </p:nvSpPr>
        <p:spPr bwMode="auto">
          <a:xfrm>
            <a:off x="2627002" y="2067694"/>
            <a:ext cx="3608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rPr>
              <a:t>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08"/>
              <p:cNvSpPr txBox="1">
                <a:spLocks noChangeArrowheads="1"/>
              </p:cNvSpPr>
              <p:nvPr/>
            </p:nvSpPr>
            <p:spPr bwMode="auto">
              <a:xfrm>
                <a:off x="2633293" y="3168525"/>
                <a:ext cx="1023096" cy="33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𝟓</m:t>
                        </m:r>
                      </m:e>
                    </m:rad>
                    <m:r>
                      <m:rPr>
                        <m:nor/>
                      </m:rPr>
                      <a:rPr lang="en-US" sz="1400" b="1" kern="0" dirty="0">
                        <a:solidFill>
                          <a:sysClr val="windowText" lastClr="0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+ </m:t>
                    </m:r>
                    <m:rad>
                      <m:radPr>
                        <m:degHide m:val="on"/>
                        <m:ctrlP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400" b="1" kern="0" dirty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293" y="3168525"/>
                <a:ext cx="1023096" cy="330219"/>
              </a:xfrm>
              <a:prstGeom prst="rect">
                <a:avLst/>
              </a:prstGeom>
              <a:blipFill rotWithShape="1">
                <a:blip r:embed="rId24"/>
                <a:stretch>
                  <a:fillRect l="-1786"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08"/>
              <p:cNvSpPr txBox="1">
                <a:spLocks noChangeArrowheads="1"/>
              </p:cNvSpPr>
              <p:nvPr/>
            </p:nvSpPr>
            <p:spPr bwMode="auto">
              <a:xfrm>
                <a:off x="2339752" y="3403066"/>
                <a:ext cx="778345" cy="333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– (</m:t>
                      </m:r>
                      <m:rad>
                        <m:radPr>
                          <m:degHide m:val="on"/>
                          <m:ctrlP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sz="1400" b="1" i="1" kern="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  <m:r>
                        <a:rPr lang="en-US" sz="1400" b="1" i="1" kern="0" baseline="30000" dirty="0">
                          <a:solidFill>
                            <a:sysClr val="windowText" lastClr="00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kern="0" baseline="30000" dirty="0">
                  <a:solidFill>
                    <a:sysClr val="windowText" lastClr="00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3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3403066"/>
                <a:ext cx="778345" cy="333168"/>
              </a:xfrm>
              <a:prstGeom prst="rect">
                <a:avLst/>
              </a:prstGeom>
              <a:blipFill rotWithShape="1">
                <a:blip r:embed="rId25"/>
                <a:stretch>
                  <a:fillRect b="-909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2631286" y="730224"/>
            <a:ext cx="1629933" cy="548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It is an irrational root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247103" y="738683"/>
            <a:ext cx="2153614" cy="5482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Then other root will be its conjugate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2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4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5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26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7" grpId="0" animBg="1"/>
      <p:bldP spid="87" grpId="1" animBg="1"/>
      <p:bldP spid="73" grpId="0" animBg="1"/>
      <p:bldP spid="73" grpId="1" animBg="1"/>
      <p:bldP spid="85" grpId="0" animBg="1"/>
      <p:bldP spid="85" grpId="1" animBg="1"/>
      <p:bldP spid="4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69" grpId="0" animBg="1"/>
      <p:bldP spid="69" grpId="1" animBg="1"/>
      <p:bldP spid="64" grpId="0" animBg="1"/>
      <p:bldP spid="64" grpId="1" animBg="1"/>
      <p:bldP spid="64" grpId="2" animBg="1"/>
      <p:bldP spid="65" grpId="0" animBg="1"/>
      <p:bldP spid="65" grpId="1" animBg="1"/>
      <p:bldP spid="66" grpId="0" animBg="1"/>
      <p:bldP spid="66" grpId="1" animBg="1"/>
      <p:bldP spid="75" grpId="0" animBg="1"/>
      <p:bldP spid="75" grpId="1" animBg="1"/>
      <p:bldP spid="75" grpId="2" animBg="1"/>
      <p:bldP spid="77" grpId="0" animBg="1"/>
      <p:bldP spid="77" grpId="1" animBg="1"/>
      <p:bldP spid="77" grpId="2" animBg="1"/>
      <p:bldP spid="33" grpId="0" animBg="1"/>
      <p:bldP spid="2" grpId="0" animBg="1"/>
      <p:bldP spid="3" grpId="0"/>
      <p:bldP spid="8" grpId="0"/>
      <p:bldP spid="11" grpId="0"/>
      <p:bldP spid="13" grpId="0"/>
      <p:bldP spid="15" grpId="0"/>
      <p:bldP spid="17" grpId="0"/>
      <p:bldP spid="21" grpId="0"/>
      <p:bldP spid="23" grpId="0"/>
      <p:bldP spid="31" grpId="0"/>
      <p:bldP spid="35" grpId="0" animBg="1"/>
      <p:bldP spid="37" grpId="0" animBg="1"/>
      <p:bldP spid="39" grpId="0"/>
      <p:bldP spid="40" grpId="0" animBg="1"/>
      <p:bldP spid="43" grpId="0"/>
      <p:bldP spid="44" grpId="0"/>
      <p:bldP spid="45" grpId="0"/>
      <p:bldP spid="47" grpId="0"/>
      <p:bldP spid="48" grpId="0"/>
      <p:bldP spid="50" grpId="0"/>
      <p:bldP spid="52" grpId="0"/>
      <p:bldP spid="54" grpId="0"/>
      <p:bldP spid="55" grpId="0"/>
      <p:bldP spid="56" grpId="0"/>
      <p:bldP spid="57" grpId="0"/>
      <p:bldP spid="60" grpId="0"/>
      <p:bldP spid="46" grpId="0" animBg="1"/>
      <p:bldP spid="46" grpId="1" animBg="1"/>
      <p:bldP spid="49" grpId="0" animBg="1"/>
      <p:bldP spid="49" grpId="1" animBg="1"/>
      <p:bldP spid="51" grpId="0" animBg="1"/>
      <p:bldP spid="51" grpId="1" animBg="1"/>
      <p:bldP spid="62" grpId="0"/>
      <p:bldP spid="74" grpId="0" animBg="1"/>
      <p:bldP spid="74" grpId="1" animBg="1"/>
      <p:bldP spid="74" grpId="2" animBg="1"/>
      <p:bldP spid="76" grpId="0" animBg="1"/>
      <p:bldP spid="76" grpId="1" animBg="1"/>
      <p:bldP spid="76" grpId="2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58" grpId="0"/>
      <p:bldP spid="59" grpId="0"/>
      <p:bldP spid="63" grpId="0"/>
      <p:bldP spid="67" grpId="0" animBg="1"/>
      <p:bldP spid="67" grpId="1" animBg="1"/>
      <p:bldP spid="68" grpId="0" animBg="1"/>
      <p:bldP spid="68" grpId="1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2672</Words>
  <Application>Microsoft Office PowerPoint</Application>
  <PresentationFormat>On-screen Show (16:9)</PresentationFormat>
  <Paragraphs>786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Bookman Old Style</vt:lpstr>
      <vt:lpstr>Calibri</vt:lpstr>
      <vt:lpstr>Cambria Math</vt:lpstr>
      <vt:lpstr>Century Schoolbook</vt:lpstr>
      <vt:lpstr>Lucida Sans</vt:lpstr>
      <vt:lpstr>MT Extra</vt:lpstr>
      <vt:lpstr>Symbol</vt:lpstr>
      <vt:lpstr>Wingdings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1346</cp:revision>
  <dcterms:created xsi:type="dcterms:W3CDTF">2014-05-05T07:07:32Z</dcterms:created>
  <dcterms:modified xsi:type="dcterms:W3CDTF">2022-04-23T04:37:58Z</dcterms:modified>
</cp:coreProperties>
</file>