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1"/>
  </p:notesMasterIdLst>
  <p:sldIdLst>
    <p:sldId id="468" r:id="rId2"/>
    <p:sldId id="467" r:id="rId3"/>
    <p:sldId id="453" r:id="rId4"/>
    <p:sldId id="469" r:id="rId5"/>
    <p:sldId id="473" r:id="rId6"/>
    <p:sldId id="470" r:id="rId7"/>
    <p:sldId id="474" r:id="rId8"/>
    <p:sldId id="471" r:id="rId9"/>
    <p:sldId id="475" r:id="rId10"/>
    <p:sldId id="485" r:id="rId11"/>
    <p:sldId id="480" r:id="rId12"/>
    <p:sldId id="472" r:id="rId13"/>
    <p:sldId id="477" r:id="rId14"/>
    <p:sldId id="478" r:id="rId15"/>
    <p:sldId id="486" r:id="rId16"/>
    <p:sldId id="482" r:id="rId17"/>
    <p:sldId id="487" r:id="rId18"/>
    <p:sldId id="484" r:id="rId19"/>
    <p:sldId id="48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CC"/>
    <a:srgbClr val="CC0066"/>
    <a:srgbClr val="008000"/>
    <a:srgbClr val="6600CC"/>
    <a:srgbClr val="0000FF"/>
    <a:srgbClr val="550B32"/>
    <a:srgbClr val="4B2D75"/>
    <a:srgbClr val="482D75"/>
    <a:srgbClr val="482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9822" autoAdjust="0"/>
  </p:normalViewPr>
  <p:slideViewPr>
    <p:cSldViewPr>
      <p:cViewPr varScale="1">
        <p:scale>
          <a:sx n="151" d="100"/>
          <a:sy n="151" d="100"/>
        </p:scale>
        <p:origin x="40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0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00C1-EBF2-4832-A394-60967EAF1C7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95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34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27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5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69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394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88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4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34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6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3" r:id="rId8"/>
    <p:sldLayoutId id="2147483784" r:id="rId9"/>
    <p:sldLayoutId id="2147483785" r:id="rId10"/>
    <p:sldLayoutId id="21474837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857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3.4 Q.1(III)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61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2130296" y="424214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53" y="683679"/>
            <a:ext cx="731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Q.]  Solve </a:t>
            </a:r>
            <a:r>
              <a:rPr lang="en-US" sz="1600" b="1" dirty="0">
                <a:solidFill>
                  <a:srgbClr val="0000FF"/>
                </a:solidFill>
              </a:rPr>
              <a:t>the following pair of linear equations by the elimination </a:t>
            </a:r>
            <a:r>
              <a:rPr lang="en-US" sz="1600" b="1" dirty="0" smtClean="0">
                <a:solidFill>
                  <a:srgbClr val="0000FF"/>
                </a:solidFill>
              </a:rPr>
              <a:t>method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" name="Cloud 1" hidden="1"/>
          <p:cNvSpPr/>
          <p:nvPr/>
        </p:nvSpPr>
        <p:spPr>
          <a:xfrm>
            <a:off x="2942758" y="1240337"/>
            <a:ext cx="5907150" cy="129122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elimination method, keep variable on L.H.S and constant on R.H.S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77" name="Group 676"/>
          <p:cNvGrpSpPr/>
          <p:nvPr/>
        </p:nvGrpSpPr>
        <p:grpSpPr>
          <a:xfrm>
            <a:off x="4600021" y="1711369"/>
            <a:ext cx="927133" cy="601795"/>
            <a:chOff x="6736553" y="1888386"/>
            <a:chExt cx="927133" cy="601795"/>
          </a:xfrm>
        </p:grpSpPr>
        <p:sp>
          <p:nvSpPr>
            <p:cNvPr id="678" name="U-Turn Arrow 677"/>
            <p:cNvSpPr/>
            <p:nvPr/>
          </p:nvSpPr>
          <p:spPr>
            <a:xfrm>
              <a:off x="6880335" y="1888386"/>
              <a:ext cx="783351" cy="146299"/>
            </a:xfrm>
            <a:prstGeom prst="uturnArrow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smtClean="0">
                <a:solidFill>
                  <a:prstClr val="black"/>
                </a:solidFill>
              </a:endParaRPr>
            </a:p>
          </p:txBody>
        </p:sp>
        <p:sp>
          <p:nvSpPr>
            <p:cNvPr id="679" name="Oval 678"/>
            <p:cNvSpPr/>
            <p:nvPr/>
          </p:nvSpPr>
          <p:spPr>
            <a:xfrm>
              <a:off x="6736553" y="2053442"/>
              <a:ext cx="304566" cy="436739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682" name="Rectangle 681"/>
          <p:cNvSpPr/>
          <p:nvPr/>
        </p:nvSpPr>
        <p:spPr>
          <a:xfrm>
            <a:off x="654575" y="1123393"/>
            <a:ext cx="2517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5663" indent="-855663" algn="just">
              <a:tabLst>
                <a:tab pos="434975" algn="ctr"/>
              </a:tabLst>
            </a:pPr>
            <a:r>
              <a:rPr lang="es-ES" sz="1400" b="1" dirty="0" smtClean="0">
                <a:solidFill>
                  <a:srgbClr val="0033CC"/>
                </a:solidFill>
              </a:rPr>
              <a:t>3x </a:t>
            </a:r>
            <a:r>
              <a:rPr lang="es-ES" sz="1400" b="1" dirty="0">
                <a:solidFill>
                  <a:srgbClr val="0033CC"/>
                </a:solidFill>
              </a:rPr>
              <a:t>– 5y – 4 = 0 and 9x = 2y + 7</a:t>
            </a:r>
            <a:endParaRPr lang="es-ES" sz="1400" b="1" dirty="0" smtClean="0">
              <a:solidFill>
                <a:srgbClr val="0033CC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304800" y="143145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1066801" y="1431454"/>
            <a:ext cx="166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Elimination method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685" name="Straight Connector 684"/>
          <p:cNvCxnSpPr/>
          <p:nvPr/>
        </p:nvCxnSpPr>
        <p:spPr>
          <a:xfrm>
            <a:off x="882599" y="3850196"/>
            <a:ext cx="2133600" cy="119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86" name="Rectangle 685"/>
          <p:cNvSpPr/>
          <p:nvPr/>
        </p:nvSpPr>
        <p:spPr>
          <a:xfrm>
            <a:off x="3886200" y="1130500"/>
            <a:ext cx="224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Substituting y = –           in (</a:t>
            </a:r>
            <a:r>
              <a:rPr lang="en-US" sz="1400" b="1" dirty="0" err="1" smtClean="0">
                <a:solidFill>
                  <a:srgbClr val="FF0000"/>
                </a:solidFill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8" name="Rectangle 687"/>
          <p:cNvSpPr/>
          <p:nvPr/>
        </p:nvSpPr>
        <p:spPr>
          <a:xfrm>
            <a:off x="1143000" y="168217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1447800" y="16821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0" name="Rectangle 689"/>
          <p:cNvSpPr/>
          <p:nvPr/>
        </p:nvSpPr>
        <p:spPr>
          <a:xfrm>
            <a:off x="1676400" y="168217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5y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2020912" y="16821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2245760" y="168217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1143000" y="1921538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1447800" y="192153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1664495" y="192153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2028216" y="192153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2250589" y="192153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745704" y="2190901"/>
            <a:ext cx="2258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Multiplying 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 by 3,  we get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819150" y="2919520"/>
            <a:ext cx="1920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79500" algn="r"/>
                <a:tab pos="1308100" algn="ctr"/>
                <a:tab pos="1600200" algn="l"/>
                <a:tab pos="21971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Subtracting 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 from (iii)</a:t>
            </a:r>
          </a:p>
        </p:txBody>
      </p:sp>
      <p:sp>
        <p:nvSpPr>
          <p:cNvPr id="700" name="Rectangle 699"/>
          <p:cNvSpPr/>
          <p:nvPr/>
        </p:nvSpPr>
        <p:spPr>
          <a:xfrm>
            <a:off x="1135825" y="320527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1459675" y="320527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1669225" y="3205270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15y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2013737" y="320527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2210010" y="320527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1123074" y="344463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1463624" y="34446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1697049" y="344463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2030549" y="34446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2262447" y="34446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1476375" y="381654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- 13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2031425" y="38260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2263323" y="382607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2798700" y="165170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2813986" y="1889212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2864587" y="242113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3939745" y="143827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</a:t>
            </a:r>
            <a:r>
              <a:rPr lang="en-US" sz="14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720" name="Rectangle 719"/>
          <p:cNvSpPr/>
          <p:nvPr/>
        </p:nvSpPr>
        <p:spPr>
          <a:xfrm>
            <a:off x="4171391" y="14382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4342839" y="14382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4984714" y="14382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5201746" y="14382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35" name="Line 58"/>
          <p:cNvSpPr>
            <a:spLocks noChangeShapeType="1"/>
          </p:cNvSpPr>
          <p:nvPr/>
        </p:nvSpPr>
        <p:spPr bwMode="auto">
          <a:xfrm flipH="1">
            <a:off x="1162050" y="3319369"/>
            <a:ext cx="274285" cy="830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6" name="Line 58"/>
          <p:cNvSpPr>
            <a:spLocks noChangeShapeType="1"/>
          </p:cNvSpPr>
          <p:nvPr/>
        </p:nvSpPr>
        <p:spPr bwMode="auto">
          <a:xfrm flipH="1">
            <a:off x="1191503" y="3515424"/>
            <a:ext cx="309914" cy="1246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7" name="Oval 736"/>
          <p:cNvSpPr/>
          <p:nvPr/>
        </p:nvSpPr>
        <p:spPr>
          <a:xfrm>
            <a:off x="1205835" y="1736094"/>
            <a:ext cx="164306" cy="193776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sp>
        <p:nvSpPr>
          <p:cNvPr id="738" name="Oval 737"/>
          <p:cNvSpPr/>
          <p:nvPr/>
        </p:nvSpPr>
        <p:spPr>
          <a:xfrm>
            <a:off x="1202389" y="1965055"/>
            <a:ext cx="180737" cy="215285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sp>
        <p:nvSpPr>
          <p:cNvPr id="739" name="Oval 738"/>
          <p:cNvSpPr/>
          <p:nvPr/>
        </p:nvSpPr>
        <p:spPr>
          <a:xfrm>
            <a:off x="1741519" y="1739233"/>
            <a:ext cx="164306" cy="193776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sp>
        <p:nvSpPr>
          <p:cNvPr id="740" name="Oval 739"/>
          <p:cNvSpPr/>
          <p:nvPr/>
        </p:nvSpPr>
        <p:spPr>
          <a:xfrm>
            <a:off x="1716644" y="1961051"/>
            <a:ext cx="180737" cy="215285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1080685" y="2421999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9x      –  15y   =  12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2" name="Oval 741"/>
          <p:cNvSpPr/>
          <p:nvPr/>
        </p:nvSpPr>
        <p:spPr>
          <a:xfrm>
            <a:off x="1066800" y="2451856"/>
            <a:ext cx="230951" cy="466936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1066800" y="263277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1498614" y="26327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–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1657356" y="263277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2052879" y="26327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2237766" y="263277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2830667" y="2632776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1817067" y="4257678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2024829" y="425767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2342717" y="41624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755" name="Straight Connector 754"/>
          <p:cNvCxnSpPr/>
          <p:nvPr/>
        </p:nvCxnSpPr>
        <p:spPr>
          <a:xfrm>
            <a:off x="2355434" y="4413644"/>
            <a:ext cx="221990" cy="119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56" name="Rectangle 755"/>
          <p:cNvSpPr/>
          <p:nvPr/>
        </p:nvSpPr>
        <p:spPr>
          <a:xfrm>
            <a:off x="2286892" y="439400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57" name="Oval 756"/>
          <p:cNvSpPr/>
          <p:nvPr/>
        </p:nvSpPr>
        <p:spPr>
          <a:xfrm>
            <a:off x="1533770" y="3836679"/>
            <a:ext cx="384027" cy="241493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cxnSp>
        <p:nvCxnSpPr>
          <p:cNvPr id="758" name="Straight Arrow Connector 757"/>
          <p:cNvCxnSpPr>
            <a:stCxn id="757" idx="5"/>
          </p:cNvCxnSpPr>
          <p:nvPr/>
        </p:nvCxnSpPr>
        <p:spPr>
          <a:xfrm>
            <a:off x="1861558" y="4042806"/>
            <a:ext cx="453017" cy="476299"/>
          </a:xfrm>
          <a:prstGeom prst="straightConnector1">
            <a:avLst/>
          </a:prstGeom>
          <a:noFill/>
          <a:ln w="25400" cap="flat" cmpd="sng" algn="ctr">
            <a:solidFill>
              <a:srgbClr val="B32C16"/>
            </a:solidFill>
            <a:prstDash val="solid"/>
            <a:tailEnd type="arrow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61" name="Rectangle 760"/>
          <p:cNvSpPr/>
          <p:nvPr/>
        </p:nvSpPr>
        <p:spPr>
          <a:xfrm>
            <a:off x="4614156" y="2338569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4984714" y="233856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5191429" y="233856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76" name="Curved Down Arrow 775"/>
          <p:cNvSpPr/>
          <p:nvPr/>
        </p:nvSpPr>
        <p:spPr>
          <a:xfrm>
            <a:off x="1447800" y="1030729"/>
            <a:ext cx="430650" cy="152050"/>
          </a:xfrm>
          <a:prstGeom prst="curvedDownArrow">
            <a:avLst/>
          </a:prstGeom>
          <a:solidFill>
            <a:srgbClr val="FE8637"/>
          </a:solidFill>
          <a:ln w="9525" cap="flat" cmpd="sng" algn="ctr">
            <a:solidFill>
              <a:srgbClr val="FE863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black"/>
              </a:solidFill>
            </a:endParaRPr>
          </a:p>
        </p:txBody>
      </p:sp>
      <p:sp>
        <p:nvSpPr>
          <p:cNvPr id="777" name="Curved Down Arrow 776"/>
          <p:cNvSpPr/>
          <p:nvPr/>
        </p:nvSpPr>
        <p:spPr>
          <a:xfrm flipH="1">
            <a:off x="2133600" y="1035985"/>
            <a:ext cx="430650" cy="152050"/>
          </a:xfrm>
          <a:prstGeom prst="curvedDownArrow">
            <a:avLst/>
          </a:prstGeom>
          <a:solidFill>
            <a:srgbClr val="FE8637"/>
          </a:solidFill>
          <a:ln w="9525" cap="flat" cmpd="sng" algn="ctr">
            <a:solidFill>
              <a:srgbClr val="FE863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black"/>
              </a:solidFill>
            </a:endParaRPr>
          </a:p>
        </p:txBody>
      </p:sp>
      <p:sp>
        <p:nvSpPr>
          <p:cNvPr id="778" name="Rounded Rectangular Callout 777"/>
          <p:cNvSpPr/>
          <p:nvPr/>
        </p:nvSpPr>
        <p:spPr>
          <a:xfrm>
            <a:off x="6543675" y="1276350"/>
            <a:ext cx="2107035" cy="772871"/>
          </a:xfrm>
          <a:prstGeom prst="wedgeRoundRectCallout">
            <a:avLst>
              <a:gd name="adj1" fmla="val -47862"/>
              <a:gd name="adj2" fmla="val 7670"/>
              <a:gd name="adj3" fmla="val 16667"/>
            </a:avLst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Are the coefficients of </a:t>
            </a:r>
            <a:r>
              <a:rPr lang="en-US" b="1" kern="0" dirty="0" smtClean="0">
                <a:solidFill>
                  <a:srgbClr val="C00000"/>
                </a:solidFill>
              </a:rPr>
              <a:t>X</a:t>
            </a:r>
            <a:r>
              <a:rPr lang="en-US" b="1" kern="0" dirty="0" smtClean="0">
                <a:solidFill>
                  <a:prstClr val="black"/>
                </a:solidFill>
              </a:rPr>
              <a:t> same ?</a:t>
            </a:r>
          </a:p>
        </p:txBody>
      </p:sp>
      <p:sp>
        <p:nvSpPr>
          <p:cNvPr id="779" name="Cloud 778"/>
          <p:cNvSpPr/>
          <p:nvPr/>
        </p:nvSpPr>
        <p:spPr>
          <a:xfrm>
            <a:off x="5486400" y="1200150"/>
            <a:ext cx="1278791" cy="706155"/>
          </a:xfrm>
          <a:prstGeom prst="cloud">
            <a:avLst/>
          </a:prstGeom>
          <a:solidFill>
            <a:srgbClr val="482D7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</a:rPr>
              <a:t>NO !!</a:t>
            </a:r>
          </a:p>
        </p:txBody>
      </p:sp>
      <p:sp>
        <p:nvSpPr>
          <p:cNvPr id="780" name="Rounded Rectangular Callout 779"/>
          <p:cNvSpPr/>
          <p:nvPr/>
        </p:nvSpPr>
        <p:spPr>
          <a:xfrm>
            <a:off x="6477000" y="1428750"/>
            <a:ext cx="2143745" cy="614775"/>
          </a:xfrm>
          <a:prstGeom prst="wedgeRoundRectCallout">
            <a:avLst>
              <a:gd name="adj1" fmla="val -49142"/>
              <a:gd name="adj2" fmla="val 24924"/>
              <a:gd name="adj3" fmla="val 16667"/>
            </a:avLst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Are the coefficients of </a:t>
            </a:r>
            <a:r>
              <a:rPr lang="en-US" b="1" kern="0" dirty="0" smtClean="0">
                <a:solidFill>
                  <a:srgbClr val="C00000"/>
                </a:solidFill>
              </a:rPr>
              <a:t>Y</a:t>
            </a:r>
            <a:r>
              <a:rPr lang="en-US" b="1" kern="0" dirty="0" smtClean="0">
                <a:solidFill>
                  <a:prstClr val="black"/>
                </a:solidFill>
              </a:rPr>
              <a:t> same ?</a:t>
            </a:r>
          </a:p>
        </p:txBody>
      </p:sp>
      <p:sp>
        <p:nvSpPr>
          <p:cNvPr id="781" name="Cloud 780"/>
          <p:cNvSpPr/>
          <p:nvPr/>
        </p:nvSpPr>
        <p:spPr>
          <a:xfrm>
            <a:off x="5791200" y="1733550"/>
            <a:ext cx="1278791" cy="706155"/>
          </a:xfrm>
          <a:prstGeom prst="cloud">
            <a:avLst/>
          </a:prstGeom>
          <a:solidFill>
            <a:srgbClr val="482D7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</a:rPr>
              <a:t>NO !!</a:t>
            </a:r>
          </a:p>
        </p:txBody>
      </p:sp>
      <p:sp>
        <p:nvSpPr>
          <p:cNvPr id="782" name="Rounded Rectangle 781"/>
          <p:cNvSpPr/>
          <p:nvPr/>
        </p:nvSpPr>
        <p:spPr>
          <a:xfrm>
            <a:off x="5791200" y="971550"/>
            <a:ext cx="2649452" cy="1137270"/>
          </a:xfrm>
          <a:prstGeom prst="round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We have to either make the coefficient of the </a:t>
            </a:r>
            <a:r>
              <a:rPr lang="en-US" b="1" kern="0" dirty="0" smtClean="0">
                <a:solidFill>
                  <a:srgbClr val="C00000"/>
                </a:solidFill>
              </a:rPr>
              <a:t>X</a:t>
            </a:r>
            <a:r>
              <a:rPr lang="en-US" b="1" kern="0" dirty="0" smtClean="0">
                <a:solidFill>
                  <a:prstClr val="black"/>
                </a:solidFill>
              </a:rPr>
              <a:t> same or </a:t>
            </a:r>
            <a:r>
              <a:rPr lang="en-US" b="1" kern="0" dirty="0" smtClean="0">
                <a:solidFill>
                  <a:srgbClr val="C00000"/>
                </a:solidFill>
              </a:rPr>
              <a:t>Y</a:t>
            </a:r>
            <a:r>
              <a:rPr lang="en-US" b="1" kern="0" dirty="0" smtClean="0">
                <a:solidFill>
                  <a:prstClr val="black"/>
                </a:solidFill>
              </a:rPr>
              <a:t> same</a:t>
            </a:r>
          </a:p>
        </p:txBody>
      </p:sp>
      <p:sp>
        <p:nvSpPr>
          <p:cNvPr id="784" name="Rounded Rectangular Callout 783"/>
          <p:cNvSpPr/>
          <p:nvPr/>
        </p:nvSpPr>
        <p:spPr>
          <a:xfrm>
            <a:off x="5486400" y="1123950"/>
            <a:ext cx="3107270" cy="854448"/>
          </a:xfrm>
          <a:prstGeom prst="wedgeRoundRectCallout">
            <a:avLst>
              <a:gd name="adj1" fmla="val -43079"/>
              <a:gd name="adj2" fmla="val -33369"/>
              <a:gd name="adj3" fmla="val 16667"/>
            </a:avLst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To make the coefficient of </a:t>
            </a:r>
            <a:r>
              <a:rPr lang="en-US" b="1" kern="0" dirty="0" smtClean="0">
                <a:solidFill>
                  <a:srgbClr val="C00000"/>
                </a:solidFill>
              </a:rPr>
              <a:t>x</a:t>
            </a:r>
            <a:r>
              <a:rPr lang="en-US" b="1" kern="0" dirty="0" smtClean="0">
                <a:solidFill>
                  <a:prstClr val="black"/>
                </a:solidFill>
              </a:rPr>
              <a:t> same we have to multiply equation (</a:t>
            </a:r>
            <a:r>
              <a:rPr lang="en-US" b="1" kern="0" dirty="0" err="1" smtClean="0">
                <a:solidFill>
                  <a:prstClr val="black"/>
                </a:solidFill>
              </a:rPr>
              <a:t>i</a:t>
            </a:r>
            <a:r>
              <a:rPr lang="en-US" b="1" kern="0" dirty="0" smtClean="0">
                <a:solidFill>
                  <a:prstClr val="black"/>
                </a:solidFill>
              </a:rPr>
              <a:t>) by 3  </a:t>
            </a:r>
          </a:p>
        </p:txBody>
      </p:sp>
      <p:sp>
        <p:nvSpPr>
          <p:cNvPr id="786" name="Rounded Rectangle 785"/>
          <p:cNvSpPr/>
          <p:nvPr/>
        </p:nvSpPr>
        <p:spPr>
          <a:xfrm>
            <a:off x="6248400" y="1123950"/>
            <a:ext cx="2263342" cy="939020"/>
          </a:xfrm>
          <a:prstGeom prst="roundRect">
            <a:avLst/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In elimination method, keep variable on L.H.S and constant on R.H.S</a:t>
            </a:r>
          </a:p>
        </p:txBody>
      </p:sp>
      <p:sp>
        <p:nvSpPr>
          <p:cNvPr id="787" name="Rounded Rectangle 786"/>
          <p:cNvSpPr/>
          <p:nvPr/>
        </p:nvSpPr>
        <p:spPr>
          <a:xfrm>
            <a:off x="6324600" y="1352550"/>
            <a:ext cx="2057584" cy="664612"/>
          </a:xfrm>
          <a:prstGeom prst="roundRect">
            <a:avLst/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Check the coefficient of the variables</a:t>
            </a:r>
          </a:p>
        </p:txBody>
      </p:sp>
      <p:sp>
        <p:nvSpPr>
          <p:cNvPr id="795" name="Rounded Rectangle 794"/>
          <p:cNvSpPr/>
          <p:nvPr/>
        </p:nvSpPr>
        <p:spPr>
          <a:xfrm>
            <a:off x="6477000" y="1248276"/>
            <a:ext cx="1786686" cy="551448"/>
          </a:xfrm>
          <a:prstGeom prst="roundRect">
            <a:avLst/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Here </a:t>
            </a:r>
            <a:r>
              <a:rPr lang="en-US" sz="1600" b="1" kern="0" dirty="0" err="1" smtClean="0">
                <a:solidFill>
                  <a:prstClr val="white"/>
                </a:solidFill>
              </a:rPr>
              <a:t>coefficent</a:t>
            </a:r>
            <a:r>
              <a:rPr lang="en-US" sz="1600" b="1" kern="0" dirty="0" smtClean="0">
                <a:solidFill>
                  <a:prstClr val="white"/>
                </a:solidFill>
              </a:rPr>
              <a:t> of </a:t>
            </a:r>
          </a:p>
          <a:p>
            <a:pPr algn="ctr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x is same</a:t>
            </a:r>
          </a:p>
        </p:txBody>
      </p:sp>
      <p:sp>
        <p:nvSpPr>
          <p:cNvPr id="796" name="Rounded Rectangle 795"/>
          <p:cNvSpPr/>
          <p:nvPr/>
        </p:nvSpPr>
        <p:spPr>
          <a:xfrm>
            <a:off x="6172200" y="1123950"/>
            <a:ext cx="1828800" cy="556962"/>
          </a:xfrm>
          <a:prstGeom prst="roundRect">
            <a:avLst/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To remove x, we need to Subtract</a:t>
            </a:r>
          </a:p>
        </p:txBody>
      </p:sp>
      <p:sp>
        <p:nvSpPr>
          <p:cNvPr id="798" name="Oval 797"/>
          <p:cNvSpPr/>
          <p:nvPr/>
        </p:nvSpPr>
        <p:spPr>
          <a:xfrm>
            <a:off x="1722006" y="2446633"/>
            <a:ext cx="230951" cy="466936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22080" y="1034651"/>
            <a:ext cx="367408" cy="520305"/>
            <a:chOff x="1544562" y="4464358"/>
            <a:chExt cx="367408" cy="520305"/>
          </a:xfrm>
        </p:grpSpPr>
        <p:sp>
          <p:nvSpPr>
            <p:cNvPr id="799" name="Rectangle 798"/>
            <p:cNvSpPr/>
            <p:nvPr/>
          </p:nvSpPr>
          <p:spPr>
            <a:xfrm>
              <a:off x="1600387" y="4464358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5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00" name="Straight Connector 799"/>
            <p:cNvCxnSpPr/>
            <p:nvPr/>
          </p:nvCxnSpPr>
          <p:spPr>
            <a:xfrm>
              <a:off x="1633253" y="4715577"/>
              <a:ext cx="219792" cy="1191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801" name="Rectangle 800"/>
            <p:cNvSpPr/>
            <p:nvPr/>
          </p:nvSpPr>
          <p:spPr>
            <a:xfrm>
              <a:off x="1544562" y="4676886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13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80987" y="1352550"/>
            <a:ext cx="367408" cy="539355"/>
            <a:chOff x="1544562" y="4464358"/>
            <a:chExt cx="367408" cy="539355"/>
          </a:xfrm>
        </p:grpSpPr>
        <p:sp>
          <p:nvSpPr>
            <p:cNvPr id="802" name="Rectangle 801"/>
            <p:cNvSpPr/>
            <p:nvPr/>
          </p:nvSpPr>
          <p:spPr>
            <a:xfrm>
              <a:off x="1600387" y="4464358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03" name="Straight Connector 802"/>
            <p:cNvCxnSpPr/>
            <p:nvPr/>
          </p:nvCxnSpPr>
          <p:spPr>
            <a:xfrm>
              <a:off x="1623252" y="4715577"/>
              <a:ext cx="211216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04" name="Rectangle 803"/>
            <p:cNvSpPr/>
            <p:nvPr/>
          </p:nvSpPr>
          <p:spPr>
            <a:xfrm>
              <a:off x="1544562" y="4695936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05" name="Rectangle 804"/>
          <p:cNvSpPr/>
          <p:nvPr/>
        </p:nvSpPr>
        <p:spPr>
          <a:xfrm>
            <a:off x="4100629" y="1908572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</a:t>
            </a:r>
            <a:r>
              <a:rPr lang="en-US" sz="14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06" name="Rectangle 805"/>
          <p:cNvSpPr/>
          <p:nvPr/>
        </p:nvSpPr>
        <p:spPr>
          <a:xfrm>
            <a:off x="4360853" y="190857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08" name="Rectangle 807"/>
          <p:cNvSpPr/>
          <p:nvPr/>
        </p:nvSpPr>
        <p:spPr>
          <a:xfrm>
            <a:off x="5006813" y="190857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5223845" y="190857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810" name="Group 809"/>
          <p:cNvGrpSpPr/>
          <p:nvPr/>
        </p:nvGrpSpPr>
        <p:grpSpPr>
          <a:xfrm>
            <a:off x="4552396" y="1851420"/>
            <a:ext cx="370457" cy="491730"/>
            <a:chOff x="1541513" y="4483408"/>
            <a:chExt cx="370457" cy="491730"/>
          </a:xfrm>
        </p:grpSpPr>
        <p:sp>
          <p:nvSpPr>
            <p:cNvPr id="811" name="Rectangle 810"/>
            <p:cNvSpPr/>
            <p:nvPr/>
          </p:nvSpPr>
          <p:spPr>
            <a:xfrm>
              <a:off x="1541513" y="4483408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25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12" name="Straight Connector 811"/>
            <p:cNvCxnSpPr/>
            <p:nvPr/>
          </p:nvCxnSpPr>
          <p:spPr>
            <a:xfrm>
              <a:off x="1581149" y="4715577"/>
              <a:ext cx="324000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13" name="Rectangle 812"/>
            <p:cNvSpPr/>
            <p:nvPr/>
          </p:nvSpPr>
          <p:spPr>
            <a:xfrm>
              <a:off x="1544562" y="466736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5522621" y="2238375"/>
            <a:ext cx="368733" cy="520305"/>
            <a:chOff x="1543237" y="4464358"/>
            <a:chExt cx="368733" cy="520305"/>
          </a:xfrm>
        </p:grpSpPr>
        <p:sp>
          <p:nvSpPr>
            <p:cNvPr id="815" name="Rectangle 814"/>
            <p:cNvSpPr/>
            <p:nvPr/>
          </p:nvSpPr>
          <p:spPr>
            <a:xfrm>
              <a:off x="1543237" y="4464358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25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16" name="Straight Connector 815"/>
            <p:cNvCxnSpPr/>
            <p:nvPr/>
          </p:nvCxnSpPr>
          <p:spPr>
            <a:xfrm>
              <a:off x="1581149" y="4715577"/>
              <a:ext cx="324000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17" name="Rectangle 816"/>
            <p:cNvSpPr/>
            <p:nvPr/>
          </p:nvSpPr>
          <p:spPr>
            <a:xfrm>
              <a:off x="1544562" y="4676886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18" name="Rectangle 817"/>
          <p:cNvSpPr/>
          <p:nvPr/>
        </p:nvSpPr>
        <p:spPr>
          <a:xfrm>
            <a:off x="5333446" y="233958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4603196" y="2846964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0" name="Rectangle 819"/>
          <p:cNvSpPr/>
          <p:nvPr/>
        </p:nvSpPr>
        <p:spPr>
          <a:xfrm>
            <a:off x="4973754" y="28469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822" name="Group 821"/>
          <p:cNvGrpSpPr/>
          <p:nvPr/>
        </p:nvGrpSpPr>
        <p:grpSpPr>
          <a:xfrm>
            <a:off x="5127071" y="2756295"/>
            <a:ext cx="684803" cy="520305"/>
            <a:chOff x="1543237" y="4464358"/>
            <a:chExt cx="684803" cy="520305"/>
          </a:xfrm>
        </p:grpSpPr>
        <p:sp>
          <p:nvSpPr>
            <p:cNvPr id="823" name="Rectangle 822"/>
            <p:cNvSpPr/>
            <p:nvPr/>
          </p:nvSpPr>
          <p:spPr>
            <a:xfrm>
              <a:off x="1543237" y="4464358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52 - 25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24" name="Straight Connector 823"/>
            <p:cNvCxnSpPr/>
            <p:nvPr/>
          </p:nvCxnSpPr>
          <p:spPr>
            <a:xfrm>
              <a:off x="1648816" y="4715577"/>
              <a:ext cx="474368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25" name="Rectangle 824"/>
            <p:cNvSpPr/>
            <p:nvPr/>
          </p:nvSpPr>
          <p:spPr>
            <a:xfrm>
              <a:off x="1734214" y="4676886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27" name="Rectangle 826"/>
          <p:cNvSpPr/>
          <p:nvPr/>
        </p:nvSpPr>
        <p:spPr>
          <a:xfrm>
            <a:off x="4600021" y="3323214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8" name="Rectangle 827"/>
          <p:cNvSpPr/>
          <p:nvPr/>
        </p:nvSpPr>
        <p:spPr>
          <a:xfrm>
            <a:off x="4970579" y="33232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829" name="Group 828"/>
          <p:cNvGrpSpPr/>
          <p:nvPr/>
        </p:nvGrpSpPr>
        <p:grpSpPr>
          <a:xfrm>
            <a:off x="5223213" y="3232545"/>
            <a:ext cx="373343" cy="510780"/>
            <a:chOff x="1718754" y="4464358"/>
            <a:chExt cx="373343" cy="510780"/>
          </a:xfrm>
        </p:grpSpPr>
        <p:sp>
          <p:nvSpPr>
            <p:cNvPr id="830" name="Rectangle 829"/>
            <p:cNvSpPr/>
            <p:nvPr/>
          </p:nvSpPr>
          <p:spPr>
            <a:xfrm>
              <a:off x="1718754" y="4464358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27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1" name="Straight Connector 830"/>
            <p:cNvCxnSpPr/>
            <p:nvPr/>
          </p:nvCxnSpPr>
          <p:spPr>
            <a:xfrm>
              <a:off x="1779729" y="4706052"/>
              <a:ext cx="288742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32" name="Rectangle 831"/>
            <p:cNvSpPr/>
            <p:nvPr/>
          </p:nvSpPr>
          <p:spPr>
            <a:xfrm>
              <a:off x="1724689" y="466736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33" name="Rectangle 832"/>
          <p:cNvSpPr/>
          <p:nvPr/>
        </p:nvSpPr>
        <p:spPr>
          <a:xfrm>
            <a:off x="4669871" y="3751839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4" name="Rectangle 833"/>
          <p:cNvSpPr/>
          <p:nvPr/>
        </p:nvSpPr>
        <p:spPr>
          <a:xfrm>
            <a:off x="4935654" y="375183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5188288" y="366117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27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837" name="Straight Connector 836"/>
          <p:cNvCxnSpPr/>
          <p:nvPr/>
        </p:nvCxnSpPr>
        <p:spPr>
          <a:xfrm>
            <a:off x="5249263" y="3902864"/>
            <a:ext cx="288742" cy="119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38" name="Rectangle 837"/>
          <p:cNvSpPr/>
          <p:nvPr/>
        </p:nvSpPr>
        <p:spPr>
          <a:xfrm>
            <a:off x="5194223" y="386417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4673046" y="4155064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40" name="Rectangle 839"/>
          <p:cNvSpPr/>
          <p:nvPr/>
        </p:nvSpPr>
        <p:spPr>
          <a:xfrm>
            <a:off x="4938829" y="41550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841" name="Group 840"/>
          <p:cNvGrpSpPr/>
          <p:nvPr/>
        </p:nvGrpSpPr>
        <p:grpSpPr>
          <a:xfrm>
            <a:off x="5197398" y="4064395"/>
            <a:ext cx="367408" cy="510780"/>
            <a:chOff x="1724689" y="4464358"/>
            <a:chExt cx="367408" cy="510780"/>
          </a:xfrm>
        </p:grpSpPr>
        <p:sp>
          <p:nvSpPr>
            <p:cNvPr id="842" name="Rectangle 841"/>
            <p:cNvSpPr/>
            <p:nvPr/>
          </p:nvSpPr>
          <p:spPr>
            <a:xfrm>
              <a:off x="1756854" y="4464358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43" name="Straight Connector 842"/>
            <p:cNvCxnSpPr/>
            <p:nvPr/>
          </p:nvCxnSpPr>
          <p:spPr>
            <a:xfrm>
              <a:off x="1779729" y="4706052"/>
              <a:ext cx="288742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4" name="Rectangle 843"/>
            <p:cNvSpPr/>
            <p:nvPr/>
          </p:nvSpPr>
          <p:spPr>
            <a:xfrm>
              <a:off x="1724689" y="466736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45" name="Rectangle 844"/>
          <p:cNvSpPr/>
          <p:nvPr/>
        </p:nvSpPr>
        <p:spPr>
          <a:xfrm>
            <a:off x="5894058" y="4094961"/>
            <a:ext cx="1010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Solution is</a:t>
            </a:r>
          </a:p>
        </p:txBody>
      </p:sp>
      <p:sp>
        <p:nvSpPr>
          <p:cNvPr id="846" name="Rectangle 845"/>
          <p:cNvSpPr/>
          <p:nvPr/>
        </p:nvSpPr>
        <p:spPr>
          <a:xfrm>
            <a:off x="6732258" y="4093950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6903708" y="40939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7111475" y="3994814"/>
            <a:ext cx="367408" cy="519247"/>
            <a:chOff x="1724689" y="4455891"/>
            <a:chExt cx="367408" cy="519247"/>
          </a:xfrm>
        </p:grpSpPr>
        <p:sp>
          <p:nvSpPr>
            <p:cNvPr id="849" name="Rectangle 848"/>
            <p:cNvSpPr/>
            <p:nvPr/>
          </p:nvSpPr>
          <p:spPr>
            <a:xfrm>
              <a:off x="1756854" y="4455891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50" name="Straight Connector 849"/>
            <p:cNvCxnSpPr/>
            <p:nvPr/>
          </p:nvCxnSpPr>
          <p:spPr>
            <a:xfrm>
              <a:off x="1779729" y="4706052"/>
              <a:ext cx="288742" cy="119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51" name="Rectangle 850"/>
            <p:cNvSpPr/>
            <p:nvPr/>
          </p:nvSpPr>
          <p:spPr>
            <a:xfrm>
              <a:off x="1724689" y="466736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52" name="Rectangle 851"/>
          <p:cNvSpPr/>
          <p:nvPr/>
        </p:nvSpPr>
        <p:spPr>
          <a:xfrm>
            <a:off x="7431377" y="4075911"/>
            <a:ext cx="23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7579983" y="4066389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7745410" y="4066389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  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43734" y="397113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856" name="Straight Connector 855"/>
          <p:cNvCxnSpPr/>
          <p:nvPr/>
        </p:nvCxnSpPr>
        <p:spPr>
          <a:xfrm>
            <a:off x="8156346" y="4222355"/>
            <a:ext cx="260300" cy="119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57" name="Rectangle 856"/>
          <p:cNvSpPr/>
          <p:nvPr/>
        </p:nvSpPr>
        <p:spPr>
          <a:xfrm>
            <a:off x="8087909" y="420271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5930902" y="4018357"/>
            <a:ext cx="2659575" cy="439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923925" y="3549816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861" name="TextBox 860"/>
          <p:cNvSpPr txBox="1"/>
          <p:nvPr/>
        </p:nvSpPr>
        <p:spPr>
          <a:xfrm>
            <a:off x="1438275" y="354981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2" name="TextBox 861"/>
          <p:cNvSpPr txBox="1"/>
          <p:nvPr/>
        </p:nvSpPr>
        <p:spPr>
          <a:xfrm>
            <a:off x="2171700" y="3533775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cxnSp>
        <p:nvCxnSpPr>
          <p:cNvPr id="863" name="Straight Arrow Connector 862"/>
          <p:cNvCxnSpPr/>
          <p:nvPr/>
        </p:nvCxnSpPr>
        <p:spPr>
          <a:xfrm flipH="1" flipV="1">
            <a:off x="5396566" y="2530039"/>
            <a:ext cx="219216" cy="1083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Oval 863"/>
          <p:cNvSpPr/>
          <p:nvPr/>
        </p:nvSpPr>
        <p:spPr>
          <a:xfrm>
            <a:off x="4663398" y="3371850"/>
            <a:ext cx="160407" cy="20595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 smtClean="0">
              <a:solidFill>
                <a:prstClr val="white"/>
              </a:solidFill>
            </a:endParaRPr>
          </a:p>
        </p:txBody>
      </p:sp>
      <p:cxnSp>
        <p:nvCxnSpPr>
          <p:cNvPr id="865" name="Straight Arrow Connector 864"/>
          <p:cNvCxnSpPr/>
          <p:nvPr/>
        </p:nvCxnSpPr>
        <p:spPr>
          <a:xfrm>
            <a:off x="4898954" y="3514725"/>
            <a:ext cx="403291" cy="103287"/>
          </a:xfrm>
          <a:prstGeom prst="straightConnector1">
            <a:avLst/>
          </a:prstGeom>
          <a:noFill/>
          <a:ln w="25400" cap="flat" cmpd="sng" algn="ctr">
            <a:solidFill>
              <a:srgbClr val="B32C16"/>
            </a:solidFill>
            <a:prstDash val="solid"/>
            <a:tailEnd type="arrow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50" name="Straight Connector 149"/>
          <p:cNvCxnSpPr/>
          <p:nvPr/>
        </p:nvCxnSpPr>
        <p:spPr>
          <a:xfrm flipV="1">
            <a:off x="3638550" y="1188972"/>
            <a:ext cx="0" cy="340315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4476188" y="1441545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(–       )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0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2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2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5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5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2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25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5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5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25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75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25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0" dur="9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00"/>
                            </p:stCondLst>
                            <p:childTnLst>
                              <p:par>
                                <p:cTn id="3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25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2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2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2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2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25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25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25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25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25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25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25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25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25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6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25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25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25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2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2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9" dur="9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900"/>
                            </p:stCondLst>
                            <p:childTnLst>
                              <p:par>
                                <p:cTn id="5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3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25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25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25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2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000"/>
                            </p:stCondLst>
                            <p:childTnLst>
                              <p:par>
                                <p:cTn id="6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3" grpId="0"/>
      <p:bldP spid="2" grpId="0" animBg="1"/>
      <p:bldP spid="682" grpId="0"/>
      <p:bldP spid="683" grpId="0"/>
      <p:bldP spid="684" grpId="0"/>
      <p:bldP spid="686" grpId="0"/>
      <p:bldP spid="688" grpId="0"/>
      <p:bldP spid="689" grpId="0"/>
      <p:bldP spid="690" grpId="0"/>
      <p:bldP spid="691" grpId="0"/>
      <p:bldP spid="692" grpId="0"/>
      <p:bldP spid="693" grpId="0"/>
      <p:bldP spid="694" grpId="0"/>
      <p:bldP spid="695" grpId="0"/>
      <p:bldP spid="696" grpId="0"/>
      <p:bldP spid="697" grpId="0"/>
      <p:bldP spid="698" grpId="0"/>
      <p:bldP spid="699" grpId="0"/>
      <p:bldP spid="700" grpId="0"/>
      <p:bldP spid="701" grpId="0"/>
      <p:bldP spid="702" grpId="0"/>
      <p:bldP spid="703" grpId="0"/>
      <p:bldP spid="704" grpId="0"/>
      <p:bldP spid="705" grpId="0"/>
      <p:bldP spid="706" grpId="0"/>
      <p:bldP spid="707" grpId="0"/>
      <p:bldP spid="708" grpId="0"/>
      <p:bldP spid="709" grpId="0"/>
      <p:bldP spid="710" grpId="0"/>
      <p:bldP spid="711" grpId="0"/>
      <p:bldP spid="712" grpId="0"/>
      <p:bldP spid="716" grpId="0"/>
      <p:bldP spid="717" grpId="0"/>
      <p:bldP spid="718" grpId="0"/>
      <p:bldP spid="719" grpId="0"/>
      <p:bldP spid="720" grpId="0"/>
      <p:bldP spid="721" grpId="0"/>
      <p:bldP spid="722" grpId="0"/>
      <p:bldP spid="723" grpId="0"/>
      <p:bldP spid="735" grpId="0" animBg="1"/>
      <p:bldP spid="736" grpId="0" animBg="1"/>
      <p:bldP spid="737" grpId="0" animBg="1"/>
      <p:bldP spid="737" grpId="1" animBg="1"/>
      <p:bldP spid="737" grpId="2" animBg="1"/>
      <p:bldP spid="738" grpId="0" animBg="1"/>
      <p:bldP spid="738" grpId="1" animBg="1"/>
      <p:bldP spid="738" grpId="2" animBg="1"/>
      <p:bldP spid="739" grpId="0" animBg="1"/>
      <p:bldP spid="739" grpId="1" animBg="1"/>
      <p:bldP spid="739" grpId="2" animBg="1"/>
      <p:bldP spid="740" grpId="0" animBg="1"/>
      <p:bldP spid="740" grpId="1" animBg="1"/>
      <p:bldP spid="740" grpId="2" animBg="1"/>
      <p:bldP spid="741" grpId="0"/>
      <p:bldP spid="742" grpId="0" animBg="1"/>
      <p:bldP spid="742" grpId="1" animBg="1"/>
      <p:bldP spid="743" grpId="0"/>
      <p:bldP spid="744" grpId="0"/>
      <p:bldP spid="745" grpId="0"/>
      <p:bldP spid="746" grpId="0"/>
      <p:bldP spid="747" grpId="0"/>
      <p:bldP spid="748" grpId="0"/>
      <p:bldP spid="752" grpId="0"/>
      <p:bldP spid="753" grpId="0"/>
      <p:bldP spid="754" grpId="0"/>
      <p:bldP spid="756" grpId="0"/>
      <p:bldP spid="757" grpId="0" animBg="1"/>
      <p:bldP spid="757" grpId="1" animBg="1"/>
      <p:bldP spid="761" grpId="0"/>
      <p:bldP spid="762" grpId="0"/>
      <p:bldP spid="763" grpId="0"/>
      <p:bldP spid="776" grpId="0" animBg="1"/>
      <p:bldP spid="776" grpId="1" animBg="1"/>
      <p:bldP spid="777" grpId="0" animBg="1"/>
      <p:bldP spid="777" grpId="1" animBg="1"/>
      <p:bldP spid="778" grpId="0" animBg="1"/>
      <p:bldP spid="778" grpId="1" animBg="1"/>
      <p:bldP spid="779" grpId="0" animBg="1"/>
      <p:bldP spid="779" grpId="1" animBg="1"/>
      <p:bldP spid="780" grpId="0" animBg="1"/>
      <p:bldP spid="780" grpId="1" animBg="1"/>
      <p:bldP spid="781" grpId="0" animBg="1"/>
      <p:bldP spid="781" grpId="1" animBg="1"/>
      <p:bldP spid="782" grpId="0" animBg="1"/>
      <p:bldP spid="782" grpId="1" animBg="1"/>
      <p:bldP spid="784" grpId="0" animBg="1"/>
      <p:bldP spid="784" grpId="1" animBg="1"/>
      <p:bldP spid="786" grpId="0" animBg="1"/>
      <p:bldP spid="786" grpId="1" animBg="1"/>
      <p:bldP spid="787" grpId="0" animBg="1"/>
      <p:bldP spid="787" grpId="1" animBg="1"/>
      <p:bldP spid="795" grpId="0" animBg="1"/>
      <p:bldP spid="795" grpId="1" animBg="1"/>
      <p:bldP spid="796" grpId="0" animBg="1"/>
      <p:bldP spid="796" grpId="1" animBg="1"/>
      <p:bldP spid="798" grpId="0" animBg="1"/>
      <p:bldP spid="798" grpId="1" animBg="1"/>
      <p:bldP spid="805" grpId="0"/>
      <p:bldP spid="806" grpId="0"/>
      <p:bldP spid="808" grpId="0"/>
      <p:bldP spid="809" grpId="0"/>
      <p:bldP spid="818" grpId="0"/>
      <p:bldP spid="819" grpId="0"/>
      <p:bldP spid="820" grpId="0"/>
      <p:bldP spid="827" grpId="0"/>
      <p:bldP spid="828" grpId="0"/>
      <p:bldP spid="833" grpId="0"/>
      <p:bldP spid="834" grpId="0"/>
      <p:bldP spid="836" grpId="0"/>
      <p:bldP spid="838" grpId="0"/>
      <p:bldP spid="839" grpId="0"/>
      <p:bldP spid="840" grpId="0"/>
      <p:bldP spid="845" grpId="0"/>
      <p:bldP spid="846" grpId="0"/>
      <p:bldP spid="847" grpId="0"/>
      <p:bldP spid="852" grpId="0"/>
      <p:bldP spid="853" grpId="0"/>
      <p:bldP spid="854" grpId="0"/>
      <p:bldP spid="855" grpId="0"/>
      <p:bldP spid="857" grpId="0"/>
      <p:bldP spid="859" grpId="0" animBg="1"/>
      <p:bldP spid="860" grpId="0"/>
      <p:bldP spid="861" grpId="0"/>
      <p:bldP spid="862" grpId="0"/>
      <p:bldP spid="864" grpId="0" animBg="1"/>
      <p:bldP spid="864" grpId="1" animBg="1"/>
      <p:bldP spid="1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238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3.5 Q.3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95501" y="-2076450"/>
            <a:ext cx="11811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intro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561262" y="638718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61262" y="903429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00125" y="638175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00125" y="902886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153285" y="638154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53285" y="902865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53210" y="628629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53210" y="893340"/>
            <a:ext cx="199390" cy="24869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24200" y="2921198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52600" y="2921198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1" y="2921198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6" y="262064"/>
            <a:ext cx="3231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Cross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Multiplication Method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4401" y="590553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1025" y="5905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83425" y="590553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11441" y="5905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93025" y="590553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1625" y="590553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14600" y="59055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4401" y="835787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31025" y="8357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83425" y="835787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11441" y="8357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93025" y="835787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62200" y="835787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14600" y="83578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74782" y="2672490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78594" y="2953025"/>
            <a:ext cx="85904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166175" y="26724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68579" y="2959718"/>
            <a:ext cx="85904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76675" y="281729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37775" y="267249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3230354" y="2960168"/>
            <a:ext cx="85904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95600" y="281774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8407" y="1386051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9800" y="13860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138605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1722967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2105816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5900" y="171159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85900" y="21092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71775" y="1700213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71775" y="209784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00500" y="171393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00500" y="2111573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61081" y="1895905"/>
            <a:ext cx="853394" cy="376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5856" y="1875004"/>
            <a:ext cx="840519" cy="413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19540" y="1895905"/>
            <a:ext cx="853394" cy="376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894315" y="1875004"/>
            <a:ext cx="840519" cy="413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127912" y="1884527"/>
            <a:ext cx="853394" cy="376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102687" y="1863626"/>
            <a:ext cx="840519" cy="413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99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63" grpId="0" animBg="1"/>
      <p:bldP spid="63" grpId="1" animBg="1"/>
      <p:bldP spid="64" grpId="0" animBg="1"/>
      <p:bldP spid="64" grpId="1" animBg="1"/>
      <p:bldP spid="61" grpId="0" animBg="1"/>
      <p:bldP spid="61" grpId="1" animBg="1"/>
      <p:bldP spid="62" grpId="0" animBg="1"/>
      <p:bldP spid="62" grpId="1" animBg="1"/>
      <p:bldP spid="58" grpId="0" animBg="1"/>
      <p:bldP spid="58" grpId="1" animBg="1"/>
      <p:bldP spid="59" grpId="0" animBg="1"/>
      <p:bldP spid="59" grpId="1" animBg="1"/>
      <p:bldP spid="80" grpId="0"/>
      <p:bldP spid="75" grpId="0"/>
      <p:bldP spid="72" grpId="0"/>
      <p:bldP spid="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71" grpId="0"/>
      <p:bldP spid="74" grpId="0"/>
      <p:bldP spid="77" grpId="0"/>
      <p:bldP spid="79" grpId="0"/>
      <p:bldP spid="82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4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41965" y="101937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4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818" y="276225"/>
            <a:ext cx="8755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Solve the following pair of linear equations by the substitution method and cross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multiplication.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762003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8x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703" y="76200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5809" y="76200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5y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1965" y="76200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9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01937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3x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936" y="10193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5809" y="101937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2y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5398" y="7649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(i)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98180" y="276228"/>
            <a:ext cx="734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Solve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817008" y="276228"/>
            <a:ext cx="3644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the substitution </a:t>
            </a:r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method and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cross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88607" y="49054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multiplication.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3477695" y="3476101"/>
            <a:ext cx="435125" cy="245903"/>
          </a:xfrm>
          <a:prstGeom prst="roundRect">
            <a:avLst>
              <a:gd name="adj" fmla="val 1336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978612" y="3476101"/>
            <a:ext cx="435125" cy="245903"/>
          </a:xfrm>
          <a:prstGeom prst="roundRect">
            <a:avLst>
              <a:gd name="adj" fmla="val 17236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109523" y="3483272"/>
            <a:ext cx="435125" cy="245903"/>
          </a:xfrm>
          <a:prstGeom prst="roundRect">
            <a:avLst>
              <a:gd name="adj" fmla="val 15299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352929" y="2961900"/>
            <a:ext cx="761785" cy="28082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868447" y="2701029"/>
            <a:ext cx="675065" cy="280828"/>
          </a:xfrm>
          <a:prstGeom prst="roundRect">
            <a:avLst>
              <a:gd name="adj" fmla="val 13834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348237" y="2714505"/>
            <a:ext cx="777021" cy="28082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586192" y="3483272"/>
            <a:ext cx="435125" cy="24590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53202" y="2951850"/>
            <a:ext cx="761785" cy="280828"/>
          </a:xfrm>
          <a:prstGeom prst="roundRect">
            <a:avLst>
              <a:gd name="adj" fmla="val 16378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3336041" y="2700120"/>
            <a:ext cx="811296" cy="280828"/>
          </a:xfrm>
          <a:prstGeom prst="roundRect">
            <a:avLst>
              <a:gd name="adj" fmla="val 19769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187319" y="2973705"/>
            <a:ext cx="675065" cy="280828"/>
          </a:xfrm>
          <a:prstGeom prst="roundRect">
            <a:avLst>
              <a:gd name="adj" fmla="val 12138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45072" y="3468107"/>
            <a:ext cx="435125" cy="24590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147052" y="2692875"/>
            <a:ext cx="737542" cy="280828"/>
          </a:xfrm>
          <a:prstGeom prst="roundRect">
            <a:avLst>
              <a:gd name="adj" fmla="val 17226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328176" y="2940957"/>
            <a:ext cx="816827" cy="280828"/>
          </a:xfrm>
          <a:prstGeom prst="roundRect">
            <a:avLst>
              <a:gd name="adj" fmla="val 19770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72699" y="3476102"/>
            <a:ext cx="435125" cy="24590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789004" y="2456064"/>
            <a:ext cx="2364396" cy="307777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584127" y="1861663"/>
            <a:ext cx="3827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252013" y="1869639"/>
            <a:ext cx="16977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714173" y="1868889"/>
            <a:ext cx="19939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584126" y="1601438"/>
            <a:ext cx="38100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252019" y="1600558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30399" y="1606200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2504" y="1249687"/>
            <a:ext cx="3926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(ii) By Cross Multiplication Method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2504" y="1551668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79760" y="1591036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8</a:t>
            </a:r>
            <a:r>
              <a:rPr lang="es-ES" sz="1400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021266" y="15910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196132" y="1591036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5</a:t>
            </a:r>
            <a:r>
              <a:rPr lang="es-ES" sz="1400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25384" y="1591036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-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718752" y="159103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04798" y="15910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095298" y="159103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79760" y="1849841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s-ES" sz="1400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021266" y="184984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96132" y="1849841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s-ES" sz="1400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525384" y="1849841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-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718752" y="184984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904798" y="184984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95298" y="184984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994126" y="1598180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994130" y="1810863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7744" y="2126817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008938" y="2126817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294289" y="2126817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770939" y="2126817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187563" y="21268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339963" y="2126817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767979" y="21268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949563" y="2126817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178163" y="2126817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371138" y="212681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02229" y="2383992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770939" y="2372051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187563" y="23720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339963" y="2372051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767979" y="23720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949563" y="2372051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218738" y="2372051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371138" y="237205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0630" y="2701032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818922" y="2701032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94538" y="270103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323138" y="2701032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27838" y="2929176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03454" y="292917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332054" y="2929176"/>
            <a:ext cx="282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133372" y="270103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408988" y="270103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637594" y="2701032"/>
            <a:ext cx="257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142288" y="2929176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417904" y="292917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646504" y="2929176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276372" y="270103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556446" y="270103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780588" y="2701032"/>
            <a:ext cx="666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285288" y="292917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556446" y="292917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789504" y="2929176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- 4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58680" y="3170756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41099" y="3419464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362492" y="3451292"/>
            <a:ext cx="85904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950073" y="317075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536498" y="3419464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1652477" y="3457985"/>
            <a:ext cx="85904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1260573" y="331556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321673" y="317075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908098" y="3419464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3014252" y="3458435"/>
            <a:ext cx="85904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2679498" y="331601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75337" y="3714010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17298" y="3984904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-20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60789" y="3994544"/>
            <a:ext cx="709955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868319" y="37140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536498" y="3984904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-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>
            <a:off x="1693618" y="4001240"/>
            <a:ext cx="709955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1260573" y="38588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200" y="439750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234065" y="371401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3007851" y="3984904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3030738" y="4008833"/>
            <a:ext cx="709955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679498" y="386641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427847" y="4279465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86971" y="453704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388522" y="4553882"/>
            <a:ext cx="364319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315112" y="42794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307898" y="453704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1247523" y="4560575"/>
            <a:ext cx="364319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865079" y="441815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207490" y="158115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2125940" y="427946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121504" y="453704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2086585" y="4564010"/>
            <a:ext cx="364319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704138" y="442158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2907215" y="2402566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698298" y="1856304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2907215" y="2658739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698298" y="2103954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5756256" y="1449552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682425" y="175732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91" name="Straight Connector 290"/>
          <p:cNvCxnSpPr/>
          <p:nvPr/>
        </p:nvCxnSpPr>
        <p:spPr>
          <a:xfrm>
            <a:off x="5707478" y="1734443"/>
            <a:ext cx="364319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148769" y="158115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362988" y="1581153"/>
            <a:ext cx="1359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  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400" baseline="-250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= - 2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229448" y="203835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745259" y="19235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742053" y="2214529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97" name="Straight Connector 296"/>
          <p:cNvCxnSpPr/>
          <p:nvPr/>
        </p:nvCxnSpPr>
        <p:spPr>
          <a:xfrm>
            <a:off x="5729436" y="2191643"/>
            <a:ext cx="364319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170727" y="203835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384950" y="2038353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  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400" baseline="-25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= 5</a:t>
            </a:r>
            <a:endParaRPr lang="en-US" sz="1400" i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5795239" y="2456064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Solution is x = -2, y = 5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1" name="Cloud Callout 300"/>
          <p:cNvSpPr/>
          <p:nvPr/>
        </p:nvSpPr>
        <p:spPr>
          <a:xfrm>
            <a:off x="4792288" y="1220107"/>
            <a:ext cx="3493876" cy="1072935"/>
          </a:xfrm>
          <a:prstGeom prst="cloudCallout">
            <a:avLst>
              <a:gd name="adj1" fmla="val -121051"/>
              <a:gd name="adj2" fmla="val -609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Now how to solve such equations ?</a:t>
            </a:r>
          </a:p>
        </p:txBody>
      </p:sp>
      <p:sp>
        <p:nvSpPr>
          <p:cNvPr id="302" name="Cloud Callout 301"/>
          <p:cNvSpPr/>
          <p:nvPr/>
        </p:nvSpPr>
        <p:spPr>
          <a:xfrm>
            <a:off x="4470789" y="1422617"/>
            <a:ext cx="3577425" cy="1072935"/>
          </a:xfrm>
          <a:prstGeom prst="cloudCallout">
            <a:avLst>
              <a:gd name="adj1" fmla="val -121051"/>
              <a:gd name="adj2" fmla="val -609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By Cross Multiplication Method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48035" y="3984904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-(-18)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1841304" y="3984904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-(-32)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3289098" y="3984904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- 15</a:t>
            </a:r>
            <a:endParaRPr lang="en-US" sz="14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6" name="Cloud Callout 305"/>
          <p:cNvSpPr/>
          <p:nvPr/>
        </p:nvSpPr>
        <p:spPr>
          <a:xfrm>
            <a:off x="4145003" y="3283548"/>
            <a:ext cx="2434211" cy="570934"/>
          </a:xfrm>
          <a:prstGeom prst="cloudCallout">
            <a:avLst>
              <a:gd name="adj1" fmla="val -192622"/>
              <a:gd name="adj2" fmla="val 102215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5 </a:t>
            </a:r>
            <a:r>
              <a:rPr lang="es-ES" b="1" dirty="0" smtClean="0">
                <a:solidFill>
                  <a:prstClr val="white"/>
                </a:solidFill>
                <a:cs typeface="Calibri" pitchFamily="34" charset="0"/>
              </a:rPr>
              <a:t>x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 -4 = </a:t>
            </a:r>
            <a:r>
              <a:rPr lang="es-ES" b="1" dirty="0">
                <a:solidFill>
                  <a:prstClr val="white"/>
                </a:solidFill>
                <a:latin typeface="Bookman Old Style"/>
              </a:rPr>
              <a:t>-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20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07" name="Cloud Callout 306"/>
          <p:cNvSpPr/>
          <p:nvPr/>
        </p:nvSpPr>
        <p:spPr>
          <a:xfrm>
            <a:off x="4384394" y="3337872"/>
            <a:ext cx="2434211" cy="570934"/>
          </a:xfrm>
          <a:prstGeom prst="cloudCallout">
            <a:avLst>
              <a:gd name="adj1" fmla="val -192622"/>
              <a:gd name="adj2" fmla="val 102215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2 </a:t>
            </a:r>
            <a:r>
              <a:rPr lang="es-ES" b="1" dirty="0" smtClean="0">
                <a:solidFill>
                  <a:prstClr val="white"/>
                </a:solidFill>
                <a:cs typeface="Calibri" pitchFamily="34" charset="0"/>
              </a:rPr>
              <a:t>x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 -9 = -18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08" name="Cloud Callout 307"/>
          <p:cNvSpPr/>
          <p:nvPr/>
        </p:nvSpPr>
        <p:spPr>
          <a:xfrm>
            <a:off x="4407253" y="3582429"/>
            <a:ext cx="2434211" cy="570934"/>
          </a:xfrm>
          <a:prstGeom prst="cloudCallout">
            <a:avLst>
              <a:gd name="adj1" fmla="val -154744"/>
              <a:gd name="adj2" fmla="val 60841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-9 </a:t>
            </a:r>
            <a:r>
              <a:rPr lang="es-ES" b="1" dirty="0" smtClean="0">
                <a:solidFill>
                  <a:prstClr val="white"/>
                </a:solidFill>
                <a:cs typeface="Calibri" pitchFamily="34" charset="0"/>
              </a:rPr>
              <a:t>x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 3= -27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09" name="Cloud Callout 308"/>
          <p:cNvSpPr/>
          <p:nvPr/>
        </p:nvSpPr>
        <p:spPr>
          <a:xfrm>
            <a:off x="4440309" y="3684854"/>
            <a:ext cx="2434211" cy="570934"/>
          </a:xfrm>
          <a:prstGeom prst="cloudCallout">
            <a:avLst>
              <a:gd name="adj1" fmla="val -134710"/>
              <a:gd name="adj2" fmla="val 35483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-4 </a:t>
            </a:r>
            <a:r>
              <a:rPr lang="es-ES" b="1" dirty="0" smtClean="0">
                <a:solidFill>
                  <a:prstClr val="white"/>
                </a:solidFill>
                <a:cs typeface="Calibri" pitchFamily="34" charset="0"/>
              </a:rPr>
              <a:t>x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 8 = -32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10" name="Cloud Callout 309"/>
          <p:cNvSpPr/>
          <p:nvPr/>
        </p:nvSpPr>
        <p:spPr>
          <a:xfrm>
            <a:off x="4497178" y="3736317"/>
            <a:ext cx="2203134" cy="570934"/>
          </a:xfrm>
          <a:prstGeom prst="cloudCallout">
            <a:avLst>
              <a:gd name="adj1" fmla="val -102927"/>
              <a:gd name="adj2" fmla="val 16798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8 </a:t>
            </a:r>
            <a:r>
              <a:rPr lang="es-ES" b="1" dirty="0" smtClean="0">
                <a:solidFill>
                  <a:prstClr val="white"/>
                </a:solidFill>
                <a:cs typeface="Calibri" pitchFamily="34" charset="0"/>
              </a:rPr>
              <a:t>x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 2 = 16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11" name="Cloud Callout 310"/>
          <p:cNvSpPr/>
          <p:nvPr/>
        </p:nvSpPr>
        <p:spPr>
          <a:xfrm>
            <a:off x="4552427" y="4140318"/>
            <a:ext cx="2061987" cy="570934"/>
          </a:xfrm>
          <a:prstGeom prst="cloudCallout">
            <a:avLst>
              <a:gd name="adj1" fmla="val -96318"/>
              <a:gd name="adj2" fmla="val -8561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3 </a:t>
            </a:r>
            <a:r>
              <a:rPr lang="es-ES" b="1" dirty="0" smtClean="0">
                <a:solidFill>
                  <a:prstClr val="white"/>
                </a:solidFill>
                <a:cs typeface="Calibri" pitchFamily="34" charset="0"/>
              </a:rPr>
              <a:t>x</a:t>
            </a:r>
            <a:r>
              <a:rPr lang="es-ES" b="1" dirty="0" smtClean="0">
                <a:solidFill>
                  <a:prstClr val="white"/>
                </a:solidFill>
                <a:latin typeface="Bookman Old Style"/>
              </a:rPr>
              <a:t> 5 = 15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5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5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5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5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000"/>
                            </p:stCondLst>
                            <p:childTnLst>
                              <p:par>
                                <p:cTn id="5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000"/>
                            </p:stCondLst>
                            <p:childTnLst>
                              <p:par>
                                <p:cTn id="5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000"/>
                            </p:stCondLst>
                            <p:childTnLst>
                              <p:par>
                                <p:cTn id="6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1000"/>
                            </p:stCondLst>
                            <p:childTnLst>
                              <p:par>
                                <p:cTn id="6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1000"/>
                            </p:stCondLst>
                            <p:childTnLst>
                              <p:par>
                                <p:cTn id="7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1000"/>
                            </p:stCondLst>
                            <p:childTnLst>
                              <p:par>
                                <p:cTn id="7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3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51" grpId="0"/>
      <p:bldP spid="137" grpId="0"/>
      <p:bldP spid="137" grpId="1"/>
      <p:bldP spid="138" grpId="0"/>
      <p:bldP spid="138" grpId="1"/>
      <p:bldP spid="139" grpId="0"/>
      <p:bldP spid="139" grpId="1"/>
      <p:bldP spid="140" grpId="0" animBg="1"/>
      <p:bldP spid="140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53" grpId="0" animBg="1"/>
      <p:bldP spid="153" grpId="1" animBg="1"/>
      <p:bldP spid="153" grpId="2" animBg="1"/>
      <p:bldP spid="153" grpId="3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6" grpId="2" animBg="1"/>
      <p:bldP spid="156" grpId="3" animBg="1"/>
      <p:bldP spid="182" grpId="0" animBg="1"/>
      <p:bldP spid="182" grpId="1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  <p:bldP spid="185" grpId="0" animBg="1"/>
      <p:bldP spid="185" grpId="1" animBg="1"/>
      <p:bldP spid="185" grpId="2" animBg="1"/>
      <p:bldP spid="185" grpId="3" animBg="1"/>
      <p:bldP spid="186" grpId="0" animBg="1"/>
      <p:bldP spid="186" grpId="1" animBg="1"/>
      <p:bldP spid="187" grpId="0" animBg="1"/>
      <p:bldP spid="187" grpId="1" animBg="1"/>
      <p:bldP spid="188" grpId="0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3" grpId="0"/>
      <p:bldP spid="254" grpId="0"/>
      <p:bldP spid="256" grpId="0"/>
      <p:bldP spid="257" grpId="0"/>
      <p:bldP spid="258" grpId="0"/>
      <p:bldP spid="260" grpId="0"/>
      <p:bldP spid="261" grpId="0"/>
      <p:bldP spid="262" grpId="0"/>
      <p:bldP spid="264" grpId="0"/>
      <p:bldP spid="265" grpId="0"/>
      <p:bldP spid="267" grpId="0"/>
      <p:bldP spid="268" grpId="0"/>
      <p:bldP spid="269" grpId="0"/>
      <p:bldP spid="270" grpId="0"/>
      <p:bldP spid="272" grpId="0"/>
      <p:bldP spid="273" grpId="0"/>
      <p:bldP spid="274" grpId="0"/>
      <p:bldP spid="276" grpId="0"/>
      <p:bldP spid="277" grpId="0"/>
      <p:bldP spid="279" grpId="0"/>
      <p:bldP spid="280" grpId="0"/>
      <p:bldP spid="281" grpId="0"/>
      <p:bldP spid="282" grpId="0"/>
      <p:bldP spid="284" grpId="0"/>
      <p:bldP spid="289" grpId="0"/>
      <p:bldP spid="290" grpId="0"/>
      <p:bldP spid="292" grpId="0"/>
      <p:bldP spid="293" grpId="0"/>
      <p:bldP spid="294" grpId="0"/>
      <p:bldP spid="295" grpId="0"/>
      <p:bldP spid="296" grpId="0"/>
      <p:bldP spid="298" grpId="0"/>
      <p:bldP spid="299" grpId="0"/>
      <p:bldP spid="300" grpId="0"/>
      <p:bldP spid="301" grpId="0" animBg="1"/>
      <p:bldP spid="301" grpId="1" animBg="1"/>
      <p:bldP spid="302" grpId="0" animBg="1"/>
      <p:bldP spid="302" grpId="1" animBg="1"/>
      <p:bldP spid="303" grpId="0"/>
      <p:bldP spid="304" grpId="0"/>
      <p:bldP spid="305" grpId="0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1" grpId="0" animBg="1"/>
      <p:bldP spid="3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1620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61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ounded Rectangle 426"/>
          <p:cNvSpPr/>
          <p:nvPr/>
        </p:nvSpPr>
        <p:spPr>
          <a:xfrm>
            <a:off x="5463993" y="2297619"/>
            <a:ext cx="395065" cy="51133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5967865" y="2292857"/>
            <a:ext cx="395065" cy="51133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877253" y="2297619"/>
            <a:ext cx="395065" cy="51133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3" name="Rounded Rectangle 422"/>
          <p:cNvSpPr/>
          <p:nvPr/>
        </p:nvSpPr>
        <p:spPr>
          <a:xfrm>
            <a:off x="1058679" y="2243327"/>
            <a:ext cx="785741" cy="27007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2" name="Rounded Rectangle 421"/>
          <p:cNvSpPr/>
          <p:nvPr/>
        </p:nvSpPr>
        <p:spPr>
          <a:xfrm>
            <a:off x="7851010" y="1358767"/>
            <a:ext cx="435739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1" name="Rounded Rectangle 420"/>
          <p:cNvSpPr/>
          <p:nvPr/>
        </p:nvSpPr>
        <p:spPr>
          <a:xfrm>
            <a:off x="7239823" y="1380992"/>
            <a:ext cx="41083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6522273" y="1387342"/>
            <a:ext cx="41083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068204" y="1986152"/>
            <a:ext cx="785741" cy="27007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3563754" y="1976627"/>
            <a:ext cx="785741" cy="27007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5931723" y="1380992"/>
            <a:ext cx="41083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2367414" y="2235707"/>
            <a:ext cx="785741" cy="27007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5223208" y="1365438"/>
            <a:ext cx="41083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3566802" y="2231135"/>
            <a:ext cx="785741" cy="27007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2359794" y="1999487"/>
            <a:ext cx="785741" cy="27007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4627823" y="1368644"/>
            <a:ext cx="3918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53" y="197358"/>
            <a:ext cx="82326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>
              <a:lnSpc>
                <a:spcPct val="90000"/>
              </a:lnSpc>
            </a:pPr>
            <a:r>
              <a:rPr lang="en-US" sz="1600" b="1" dirty="0" smtClean="0">
                <a:solidFill>
                  <a:srgbClr val="0000FF"/>
                </a:solidFill>
              </a:rPr>
              <a:t>Q.	Which </a:t>
            </a:r>
            <a:r>
              <a:rPr lang="en-US" sz="1600" b="1" dirty="0">
                <a:solidFill>
                  <a:srgbClr val="0000FF"/>
                </a:solidFill>
              </a:rPr>
              <a:t>of the following pairs of linear equations has unique solution, no solution, </a:t>
            </a:r>
            <a:r>
              <a:rPr lang="en-US" sz="1600" b="1" dirty="0" smtClean="0">
                <a:solidFill>
                  <a:srgbClr val="0000FF"/>
                </a:solidFill>
              </a:rPr>
              <a:t/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or </a:t>
            </a:r>
            <a:r>
              <a:rPr lang="en-US" sz="1600" b="1" dirty="0">
                <a:solidFill>
                  <a:srgbClr val="0000FF"/>
                </a:solidFill>
              </a:rPr>
              <a:t>infinitely many solutions. In case there is a unique solution, find it by using </a:t>
            </a:r>
            <a:r>
              <a:rPr lang="en-US" sz="1600" b="1" dirty="0" smtClean="0">
                <a:solidFill>
                  <a:srgbClr val="0000FF"/>
                </a:solidFill>
              </a:rPr>
              <a:t/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cross </a:t>
            </a:r>
            <a:r>
              <a:rPr lang="en-US" sz="1600" b="1" dirty="0">
                <a:solidFill>
                  <a:srgbClr val="0000FF"/>
                </a:solidFill>
              </a:rPr>
              <a:t>multiplication method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11" y="886206"/>
            <a:ext cx="54538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047" y="642176"/>
            <a:ext cx="218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2x </a:t>
            </a:r>
            <a:r>
              <a:rPr lang="es-ES" sz="1600" b="1" dirty="0">
                <a:solidFill>
                  <a:srgbClr val="0000FF"/>
                </a:solidFill>
              </a:rPr>
              <a:t>+ y = 5 </a:t>
            </a:r>
            <a:r>
              <a:rPr lang="es-ES" sz="1600" b="1" dirty="0" smtClean="0">
                <a:solidFill>
                  <a:srgbClr val="0000FF"/>
                </a:solidFill>
              </a:rPr>
              <a:t>,  </a:t>
            </a:r>
            <a:r>
              <a:rPr lang="es-ES" sz="1600" b="1" dirty="0">
                <a:solidFill>
                  <a:srgbClr val="0000FF"/>
                </a:solidFill>
              </a:rPr>
              <a:t>3x + 2y = 8</a:t>
            </a:r>
          </a:p>
        </p:txBody>
      </p:sp>
      <p:sp>
        <p:nvSpPr>
          <p:cNvPr id="223" name="Rounded Rectangle 222"/>
          <p:cNvSpPr/>
          <p:nvPr/>
        </p:nvSpPr>
        <p:spPr>
          <a:xfrm>
            <a:off x="1754954" y="1159718"/>
            <a:ext cx="30877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1280757" y="1156343"/>
            <a:ext cx="30311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981736" y="1156145"/>
            <a:ext cx="16869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1768479" y="927942"/>
            <a:ext cx="2952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1282355" y="927942"/>
            <a:ext cx="2952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965943" y="940643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03576" y="1407679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Comparing equation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019300" y="1407679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194489" y="1407679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with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669482" y="140767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</a:rPr>
              <a:t>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062350" y="140767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238500" y="1407679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666516" y="140767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848100" y="140767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076700" y="1407679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226719" y="140767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19369" y="1658884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 and equation (ii) with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669482" y="1658884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062350" y="165888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238500" y="165888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666516" y="165888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848100" y="165888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076700" y="1658884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226719" y="1658884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42900" y="1963498"/>
            <a:ext cx="713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We get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71192" y="19634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346808" y="196349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575408" y="1963498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080108" y="219164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355724" y="219164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584324" y="2191641"/>
            <a:ext cx="448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385642" y="196521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661258" y="19652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889858" y="1965211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2394558" y="219335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670174" y="21933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898774" y="2193354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528642" y="1961784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3804258" y="196178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032858" y="1961784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–5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537558" y="2189927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813174" y="218992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041774" y="2189927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842423" y="237083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42423" y="262023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748689" y="2669399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1716722" y="237083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716722" y="26269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615764" y="2669399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281230" y="250593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314700" y="2480624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40820" y="284022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840820" y="307392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748689" y="312552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281230" y="296540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335533" y="2979247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(iv)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842423" y="328566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842423" y="352871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18955" y="358672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1716722" y="3285660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-5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716722" y="3549701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-8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1586030" y="355684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281230" y="341441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399653" y="3422013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(v)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884818" y="39154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80971" y="419360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>
            <a:off x="775896" y="421503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338171" y="407930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780168" y="3907855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776321" y="418601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97" name="Straight Connector 296"/>
          <p:cNvCxnSpPr/>
          <p:nvPr/>
        </p:nvCxnSpPr>
        <p:spPr>
          <a:xfrm>
            <a:off x="1671246" y="420744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699696" y="3717355"/>
            <a:ext cx="1743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</a:rPr>
              <a:t>From (iii), (iv) and (v)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937610" y="92159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1217784" y="9215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368425" y="921595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smtClean="0">
                <a:solidFill>
                  <a:prstClr val="black"/>
                </a:solidFill>
              </a:rPr>
              <a:t>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701800" y="9215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854200" y="92159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149475" y="9215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378075" y="92159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914400" y="115019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217784" y="11501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368425" y="1150195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701800" y="11501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854200" y="115019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149475" y="11501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378075" y="115019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167006" y="92159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</a:rPr>
              <a:t>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102880" y="112487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1709122" y="284022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705275" y="307392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600200" y="3114974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426263" y="4403117"/>
            <a:ext cx="3952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/>
              <a:buChar char="\"/>
            </a:pPr>
            <a:r>
              <a:rPr lang="en-US" sz="1400" b="1" dirty="0" smtClean="0">
                <a:solidFill>
                  <a:srgbClr val="C00000"/>
                </a:solidFill>
              </a:rPr>
              <a:t>  </a:t>
            </a:r>
            <a:r>
              <a:rPr lang="en-US" sz="1400" b="1" dirty="0">
                <a:solidFill>
                  <a:srgbClr val="C00000"/>
                </a:solidFill>
              </a:rPr>
              <a:t>The given pair of linear equations has a </a:t>
            </a:r>
            <a:r>
              <a:rPr lang="en-US" sz="1400" b="1" dirty="0" smtClean="0">
                <a:solidFill>
                  <a:srgbClr val="C00000"/>
                </a:solidFill>
              </a:rPr>
              <a:t>unique</a:t>
            </a:r>
            <a:br>
              <a:rPr lang="en-US" sz="1400" b="1" dirty="0" smtClean="0">
                <a:solidFill>
                  <a:srgbClr val="C00000"/>
                </a:solidFill>
              </a:rPr>
            </a:br>
            <a:r>
              <a:rPr lang="en-US" sz="1400" b="1" dirty="0" smtClean="0">
                <a:solidFill>
                  <a:srgbClr val="C00000"/>
                </a:solidFill>
              </a:rPr>
              <a:t>      solution</a:t>
            </a:r>
            <a:r>
              <a:rPr lang="en-US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323" name="Straight Connector 322"/>
          <p:cNvCxnSpPr/>
          <p:nvPr/>
        </p:nvCxnSpPr>
        <p:spPr>
          <a:xfrm>
            <a:off x="4574325" y="1163575"/>
            <a:ext cx="0" cy="3638455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2773680" y="169366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1018546" y="1182454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2773680" y="1926118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999496" y="1353948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2521467" y="328523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521467" y="354927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2390775" y="355641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2085975" y="341398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4968875" y="1042416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4637971" y="1356894"/>
            <a:ext cx="958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4572000" y="1306094"/>
            <a:ext cx="36424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b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4752975" y="1306094"/>
            <a:ext cx="34020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c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4981575" y="1306094"/>
            <a:ext cx="3337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 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173852" y="1306094"/>
            <a:ext cx="36424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b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5375275" y="1306094"/>
            <a:ext cx="34020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c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591175" y="1190275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200775" y="1042416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50" name="Straight Connector 349"/>
          <p:cNvCxnSpPr/>
          <p:nvPr/>
        </p:nvCxnSpPr>
        <p:spPr>
          <a:xfrm>
            <a:off x="5925830" y="1359563"/>
            <a:ext cx="1011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857875" y="1318794"/>
            <a:ext cx="34020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c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048375" y="1318794"/>
            <a:ext cx="35462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a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276975" y="1318794"/>
            <a:ext cx="3337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 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469252" y="1318794"/>
            <a:ext cx="34020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c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657975" y="1318794"/>
            <a:ext cx="36424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a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962775" y="1171225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7648575" y="1023366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>
            <a:off x="7237290" y="1340513"/>
            <a:ext cx="1039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7191375" y="1299744"/>
            <a:ext cx="35462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a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7381875" y="1299744"/>
            <a:ext cx="36424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b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7610475" y="1299744"/>
            <a:ext cx="3337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 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781925" y="1299744"/>
            <a:ext cx="35462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a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8001000" y="1288063"/>
            <a:ext cx="36424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b</a:t>
            </a:r>
            <a:r>
              <a:rPr lang="pt-BR" sz="1600" b="1" baseline="-25000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548718" y="1745474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5389078" y="1581231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66" name="Straight Connector 365"/>
          <p:cNvCxnSpPr/>
          <p:nvPr/>
        </p:nvCxnSpPr>
        <p:spPr>
          <a:xfrm>
            <a:off x="4931456" y="1898378"/>
            <a:ext cx="10502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4916285" y="1857609"/>
            <a:ext cx="39149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–8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5193824" y="18576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353050" y="1857609"/>
            <a:ext cx="39790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</a:rPr>
              <a:t>(</a:t>
            </a:r>
            <a:r>
              <a:rPr lang="pt-BR" sz="1600" b="1" dirty="0" smtClean="0">
                <a:solidFill>
                  <a:prstClr val="black"/>
                </a:solidFill>
              </a:rPr>
              <a:t>– 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5545326" y="1857609"/>
            <a:ext cx="5137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10)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5962650" y="1725118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6700237" y="1581231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>
            <a:off x="6234996" y="1898378"/>
            <a:ext cx="12583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6219825" y="1857609"/>
            <a:ext cx="49569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–15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6562725" y="1857609"/>
            <a:ext cx="35302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–(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781800" y="18576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6943725" y="1857609"/>
            <a:ext cx="57508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16)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448550" y="1725118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7892929" y="1572764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80" name="Straight Connector 379"/>
          <p:cNvCxnSpPr/>
          <p:nvPr/>
        </p:nvCxnSpPr>
        <p:spPr>
          <a:xfrm>
            <a:off x="7765927" y="1889911"/>
            <a:ext cx="5870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7686230" y="1849142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4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901390" y="1849142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–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8053790" y="1849142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3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4514850" y="3019773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978743" y="2838639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86" name="Straight Connector 385"/>
          <p:cNvCxnSpPr/>
          <p:nvPr/>
        </p:nvCxnSpPr>
        <p:spPr>
          <a:xfrm>
            <a:off x="4936543" y="3143813"/>
            <a:ext cx="400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4972331" y="309279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5354479" y="296262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573477" y="296262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5819775" y="2967324"/>
            <a:ext cx="38668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sym typeface="Symbol"/>
              </a:rPr>
              <a:t>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6106831" y="2967324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353357" y="296262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572355" y="296262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4572000" y="3469706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974933" y="3274419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396" name="Straight Connector 395"/>
          <p:cNvCxnSpPr/>
          <p:nvPr/>
        </p:nvCxnSpPr>
        <p:spPr>
          <a:xfrm>
            <a:off x="4932733" y="3592293"/>
            <a:ext cx="400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4968521" y="352222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5325269" y="339840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5537917" y="339840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5854616" y="3412553"/>
            <a:ext cx="38668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sym typeface="Symbol"/>
              </a:rPr>
              <a:t>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6141672" y="3412553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6388198" y="340784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6607196" y="3407849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736648" y="3757174"/>
            <a:ext cx="238082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Solution </a:t>
            </a:r>
            <a:r>
              <a:rPr lang="en-US" sz="1600" b="1" dirty="0" smtClean="0">
                <a:solidFill>
                  <a:prstClr val="black"/>
                </a:solidFill>
              </a:rPr>
              <a:t>is x = 2 and y = 1.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4749491" y="3797935"/>
            <a:ext cx="2319610" cy="2718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2" name="Rounded Rectangular Callout 411"/>
          <p:cNvSpPr/>
          <p:nvPr/>
        </p:nvSpPr>
        <p:spPr>
          <a:xfrm>
            <a:off x="5029200" y="2647950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413" name="Rounded Rectangle 412"/>
          <p:cNvSpPr/>
          <p:nvPr/>
        </p:nvSpPr>
        <p:spPr>
          <a:xfrm>
            <a:off x="6346359" y="3072089"/>
            <a:ext cx="1535408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14" name="Rounded Rectangle 413"/>
          <p:cNvSpPr/>
          <p:nvPr/>
        </p:nvSpPr>
        <p:spPr>
          <a:xfrm>
            <a:off x="5039165" y="2790825"/>
            <a:ext cx="1290885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graphicFrame>
        <p:nvGraphicFramePr>
          <p:cNvPr id="415" name="Object 4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30035"/>
              </p:ext>
            </p:extLst>
          </p:nvPr>
        </p:nvGraphicFramePr>
        <p:xfrm>
          <a:off x="5257806" y="2816447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6" y="2816447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97925"/>
              </p:ext>
            </p:extLst>
          </p:nvPr>
        </p:nvGraphicFramePr>
        <p:xfrm>
          <a:off x="5101962" y="3409947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962" y="3409947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Object 4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9517"/>
              </p:ext>
            </p:extLst>
          </p:nvPr>
        </p:nvGraphicFramePr>
        <p:xfrm>
          <a:off x="5127362" y="4019550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362" y="4019550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6281118" y="2813670"/>
            <a:ext cx="1825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Equations has unique </a:t>
            </a:r>
            <a:r>
              <a:rPr lang="en-IN" sz="1400" dirty="0" smtClean="0">
                <a:solidFill>
                  <a:prstClr val="black"/>
                </a:solidFill>
              </a:rPr>
              <a:t>solution </a:t>
            </a:r>
            <a:r>
              <a:rPr lang="en-IN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Consistent)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6281124" y="3326604"/>
            <a:ext cx="1720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Equations has </a:t>
            </a:r>
            <a:endParaRPr lang="en-IN" sz="1400" dirty="0" smtClean="0">
              <a:solidFill>
                <a:prstClr val="black"/>
              </a:solidFill>
            </a:endParaRPr>
          </a:p>
          <a:p>
            <a:r>
              <a:rPr lang="en-IN" sz="1400" dirty="0">
                <a:solidFill>
                  <a:prstClr val="black"/>
                </a:solidFill>
              </a:rPr>
              <a:t> </a:t>
            </a:r>
            <a:r>
              <a:rPr lang="en-IN" sz="1400" dirty="0" smtClean="0">
                <a:solidFill>
                  <a:prstClr val="black"/>
                </a:solidFill>
              </a:rPr>
              <a:t>no solution </a:t>
            </a:r>
            <a:r>
              <a:rPr lang="en-IN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Inconsistent)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281118" y="4056240"/>
            <a:ext cx="1678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Equations has infinite solutions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(Consistent)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548718" y="2402699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924425" y="2238456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4931456" y="2555603"/>
            <a:ext cx="3167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916285" y="2514834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213433" y="2382343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89658" y="2238456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485779" y="2555603"/>
            <a:ext cx="2863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470608" y="2514834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791200" y="2382343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=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038850" y="2229989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6051427" y="2547136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028880" y="2506367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5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5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5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50"/>
                            </p:stCondLst>
                            <p:childTnLst>
                              <p:par>
                                <p:cTn id="2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75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750"/>
                            </p:stCondLst>
                            <p:childTnLst>
                              <p:par>
                                <p:cTn id="3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8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00"/>
                            </p:stCondLst>
                            <p:childTnLst>
                              <p:par>
                                <p:cTn id="56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 tmFilter="0, 0; .2, .5; .8, .5; 1, 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3" dur="250" autoRev="1" fill="hold"/>
                                        <p:tgtEl>
                                          <p:spTgt spid="4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 tmFilter="0, 0; .2, .5; .8, .5; 1, 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6" dur="250" autoRev="1" fill="hold"/>
                                        <p:tgtEl>
                                          <p:spTgt spid="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500"/>
                            </p:stCondLst>
                            <p:childTnLst>
                              <p:par>
                                <p:cTn id="7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500"/>
                            </p:stCondLst>
                            <p:childTnLst>
                              <p:par>
                                <p:cTn id="7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2" fill="hold">
                            <p:stCondLst>
                              <p:cond delay="500"/>
                            </p:stCondLst>
                            <p:childTnLst>
                              <p:par>
                                <p:cTn id="8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500"/>
                            </p:stCondLst>
                            <p:childTnLst>
                              <p:par>
                                <p:cTn id="8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500"/>
                            </p:stCondLst>
                            <p:childTnLst>
                              <p:par>
                                <p:cTn id="9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500"/>
                            </p:stCondLst>
                            <p:childTnLst>
                              <p:par>
                                <p:cTn id="9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500"/>
                            </p:stCondLst>
                            <p:childTnLst>
                              <p:par>
                                <p:cTn id="10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6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7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1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" fill="hold">
                      <p:stCondLst>
                        <p:cond delay="indefinite"/>
                      </p:stCondLst>
                      <p:childTnLst>
                        <p:par>
                          <p:cTn id="1125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4" fill="hold">
                      <p:stCondLst>
                        <p:cond delay="indefinite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6" fill="hold">
                      <p:stCondLst>
                        <p:cond delay="indefinite"/>
                      </p:stCondLst>
                      <p:childTnLst>
                        <p:par>
                          <p:cTn id="1177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 animBg="1"/>
      <p:bldP spid="427" grpId="1" animBg="1"/>
      <p:bldP spid="425" grpId="0" animBg="1"/>
      <p:bldP spid="425" grpId="1" animBg="1"/>
      <p:bldP spid="425" grpId="2" animBg="1"/>
      <p:bldP spid="425" grpId="3" animBg="1"/>
      <p:bldP spid="424" grpId="0" animBg="1"/>
      <p:bldP spid="424" grpId="1" animBg="1"/>
      <p:bldP spid="423" grpId="0" animBg="1"/>
      <p:bldP spid="423" grpId="1" animBg="1"/>
      <p:bldP spid="423" grpId="2" animBg="1"/>
      <p:bldP spid="423" grpId="3" animBg="1"/>
      <p:bldP spid="422" grpId="0" animBg="1"/>
      <p:bldP spid="422" grpId="1" animBg="1"/>
      <p:bldP spid="421" grpId="0" animBg="1"/>
      <p:bldP spid="421" grpId="1" animBg="1"/>
      <p:bldP spid="335" grpId="0" animBg="1"/>
      <p:bldP spid="335" grpId="1" animBg="1"/>
      <p:bldP spid="334" grpId="0" animBg="1"/>
      <p:bldP spid="334" grpId="1" animBg="1"/>
      <p:bldP spid="334" grpId="2" animBg="1"/>
      <p:bldP spid="334" grpId="3" animBg="1"/>
      <p:bldP spid="330" grpId="0" animBg="1"/>
      <p:bldP spid="330" grpId="1" animBg="1"/>
      <p:bldP spid="330" grpId="2" animBg="1"/>
      <p:bldP spid="330" grpId="3" animBg="1"/>
      <p:bldP spid="331" grpId="0" animBg="1"/>
      <p:bldP spid="331" grpId="1" animBg="1"/>
      <p:bldP spid="329" grpId="0" animBg="1"/>
      <p:bldP spid="329" grpId="1" animBg="1"/>
      <p:bldP spid="329" grpId="2" animBg="1"/>
      <p:bldP spid="329" grpId="3" animBg="1"/>
      <p:bldP spid="300" grpId="0" animBg="1"/>
      <p:bldP spid="300" grpId="1" animBg="1"/>
      <p:bldP spid="299" grpId="0" animBg="1"/>
      <p:bldP spid="299" grpId="1" animBg="1"/>
      <p:bldP spid="299" grpId="2" animBg="1"/>
      <p:bldP spid="299" grpId="3" animBg="1"/>
      <p:bldP spid="298" grpId="0" animBg="1"/>
      <p:bldP spid="298" grpId="1" animBg="1"/>
      <p:bldP spid="298" grpId="2" animBg="1"/>
      <p:bldP spid="298" grpId="3" animBg="1"/>
      <p:bldP spid="221" grpId="0" animBg="1"/>
      <p:bldP spid="221" grpId="1" animBg="1"/>
      <p:bldP spid="3" grpId="0"/>
      <p:bldP spid="5" grpId="0"/>
      <p:bldP spid="6" grpId="0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9" grpId="0"/>
      <p:bldP spid="270" grpId="0"/>
      <p:bldP spid="272" grpId="0"/>
      <p:bldP spid="273" grpId="0"/>
      <p:bldP spid="274" grpId="0"/>
      <p:bldP spid="275" grpId="0"/>
      <p:bldP spid="280" grpId="0"/>
      <p:bldP spid="281" grpId="0"/>
      <p:bldP spid="283" grpId="0"/>
      <p:bldP spid="284" grpId="0"/>
      <p:bldP spid="286" grpId="0"/>
      <p:bldP spid="287" grpId="0"/>
      <p:bldP spid="289" grpId="0"/>
      <p:bldP spid="290" grpId="0"/>
      <p:bldP spid="291" grpId="0"/>
      <p:bldP spid="292" grpId="0"/>
      <p:bldP spid="294" grpId="0"/>
      <p:bldP spid="295" grpId="0"/>
      <p:bldP spid="296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2" grpId="0"/>
      <p:bldP spid="337" grpId="0"/>
      <p:bldP spid="338" grpId="0"/>
      <p:bldP spid="340" grpId="0"/>
      <p:bldP spid="341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7" grpId="0"/>
      <p:bldP spid="368" grpId="0"/>
      <p:bldP spid="369" grpId="0"/>
      <p:bldP spid="370" grpId="0"/>
      <p:bldP spid="371" grpId="0"/>
      <p:bldP spid="372" grpId="0"/>
      <p:bldP spid="374" grpId="0"/>
      <p:bldP spid="375" grpId="0"/>
      <p:bldP spid="376" grpId="0"/>
      <p:bldP spid="377" grpId="0"/>
      <p:bldP spid="378" grpId="0"/>
      <p:bldP spid="379" grpId="0"/>
      <p:bldP spid="381" grpId="0"/>
      <p:bldP spid="382" grpId="0"/>
      <p:bldP spid="383" grpId="0"/>
      <p:bldP spid="384" grpId="0"/>
      <p:bldP spid="385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395" grpId="0"/>
      <p:bldP spid="397" grpId="0"/>
      <p:bldP spid="398" grpId="0"/>
      <p:bldP spid="399" grpId="0"/>
      <p:bldP spid="400" grpId="0"/>
      <p:bldP spid="401" grpId="0"/>
      <p:bldP spid="402" grpId="0"/>
      <p:bldP spid="403" grpId="0"/>
      <p:bldP spid="404" grpId="0"/>
      <p:bldP spid="411" grpId="0" animBg="1"/>
      <p:bldP spid="412" grpId="0" animBg="1"/>
      <p:bldP spid="412" grpId="1" animBg="1"/>
      <p:bldP spid="413" grpId="0" animBg="1"/>
      <p:bldP spid="413" grpId="1" animBg="1"/>
      <p:bldP spid="413" grpId="2" animBg="1"/>
      <p:bldP spid="414" grpId="0" animBg="1"/>
      <p:bldP spid="414" grpId="1" animBg="1"/>
      <p:bldP spid="414" grpId="2" animBg="1"/>
      <p:bldP spid="418" grpId="0"/>
      <p:bldP spid="418" grpId="1"/>
      <p:bldP spid="419" grpId="0"/>
      <p:bldP spid="419" grpId="1"/>
      <p:bldP spid="420" grpId="0"/>
      <p:bldP spid="420" grpId="1"/>
      <p:bldP spid="196" grpId="0"/>
      <p:bldP spid="197" grpId="0"/>
      <p:bldP spid="199" grpId="0"/>
      <p:bldP spid="203" grpId="0"/>
      <p:bldP spid="204" grpId="0"/>
      <p:bldP spid="206" grpId="0"/>
      <p:bldP spid="210" grpId="0"/>
      <p:bldP spid="211" grpId="0"/>
      <p:bldP spid="2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1620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61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953" y="624304"/>
            <a:ext cx="82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</a:rPr>
              <a:t>Q.	Which </a:t>
            </a:r>
            <a:r>
              <a:rPr lang="en-US" sz="1600" b="1" dirty="0">
                <a:solidFill>
                  <a:srgbClr val="0000FF"/>
                </a:solidFill>
              </a:rPr>
              <a:t>of the following pairs of linear equations has unique solution, no solution, or infinitely many solutions. In case there is a unique solution, find it by using cross </a:t>
            </a:r>
            <a:r>
              <a:rPr lang="en-US" sz="1600" b="1" dirty="0" smtClean="0">
                <a:solidFill>
                  <a:srgbClr val="0000FF"/>
                </a:solidFill>
              </a:rPr>
              <a:t>multiplication </a:t>
            </a:r>
            <a:r>
              <a:rPr lang="en-US" sz="1600" b="1" dirty="0">
                <a:solidFill>
                  <a:srgbClr val="0000FF"/>
                </a:solidFill>
              </a:rPr>
              <a:t>method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53" y="1428750"/>
            <a:ext cx="404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3x </a:t>
            </a:r>
            <a:r>
              <a:rPr lang="es-ES" sz="1600" b="1" dirty="0">
                <a:solidFill>
                  <a:srgbClr val="0000FF"/>
                </a:solidFill>
              </a:rPr>
              <a:t>– 5y = 20 ; 6x – 10y = 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1003" y="1638300"/>
            <a:ext cx="54538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 :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658517" y="2066926"/>
            <a:ext cx="3494883" cy="495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54954" y="1987750"/>
            <a:ext cx="30877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207295" y="1984375"/>
            <a:ext cx="36671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981736" y="1984177"/>
            <a:ext cx="16869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768479" y="1755974"/>
            <a:ext cx="2952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287991" y="1755974"/>
            <a:ext cx="26696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81742" y="1768675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03576" y="2247903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Comparing equation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19300" y="2247903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94489" y="224790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with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69482" y="2247903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</a:rPr>
              <a:t>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62350" y="22479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38500" y="2247903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66516" y="22479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48100" y="224790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76700" y="2247903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26719" y="224790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9369" y="2499108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 and equation (ii) with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669482" y="2499108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62350" y="249910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38500" y="2499108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666516" y="249910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48100" y="249910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76700" y="249910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26719" y="249910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2900" y="2815914"/>
            <a:ext cx="713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We get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71192" y="281591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346808" y="281591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575408" y="2815914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80108" y="304405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55724" y="304405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584324" y="3044057"/>
            <a:ext cx="448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85642" y="281762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661258" y="281762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889858" y="2817627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-5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94558" y="304577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70174" y="304577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898774" y="3045770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-10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28642" y="281420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04258" y="281420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032858" y="2814200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-20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37558" y="304234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13174" y="304234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041774" y="3042343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-40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2423" y="334688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42423" y="359628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48689" y="361771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716722" y="334688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716722" y="36029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6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1615764" y="362441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281230" y="348198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14700" y="3456674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40820" y="383959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40820" y="407329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748689" y="410051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684662" y="3839593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-5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84662" y="407329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-10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615764" y="410720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281230" y="396478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335533" y="3978618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(iv)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20289" y="397237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42423" y="432478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42423" y="456783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18955" y="458926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716722" y="432478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- 20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16722" y="4588821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- 40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1586030" y="459596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281230" y="445353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399653" y="4461133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(v)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033347" y="142682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029500" y="170497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924425" y="1726406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486700" y="157162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28697" y="141922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924850" y="1697385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5819775" y="171881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4848225" y="1228728"/>
            <a:ext cx="1743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</a:rPr>
              <a:t>From (iii), (iv) and (v)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33022" y="174962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217784" y="17496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301750" y="1749627"/>
            <a:ext cx="441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smtClean="0">
                <a:solidFill>
                  <a:prstClr val="black"/>
                </a:solidFill>
              </a:rPr>
              <a:t>5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701800" y="17496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797050" y="174962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149475" y="17496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378075" y="174962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14400" y="197822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6x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140024" y="19782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266825" y="1978227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10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689895" y="19782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787525" y="197822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149475" y="19782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378075" y="197822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167006" y="1749627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</a:rPr>
              <a:t>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102880" y="1952911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531985" y="383959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528138" y="407329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423063" y="4114345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4572000" y="2047875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/>
              <a:buChar char="\"/>
            </a:pPr>
            <a:r>
              <a:rPr lang="en-US" sz="1400" b="1" dirty="0" smtClean="0">
                <a:solidFill>
                  <a:srgbClr val="C00000"/>
                </a:solidFill>
              </a:rPr>
              <a:t>  </a:t>
            </a:r>
            <a:r>
              <a:rPr lang="en-US" sz="1400" b="1" dirty="0">
                <a:solidFill>
                  <a:srgbClr val="C00000"/>
                </a:solidFill>
              </a:rPr>
              <a:t>The two lines are coincident, so they </a:t>
            </a:r>
            <a:r>
              <a:rPr lang="en-US" sz="1400" b="1" dirty="0" smtClean="0">
                <a:solidFill>
                  <a:srgbClr val="C00000"/>
                </a:solidFill>
              </a:rPr>
              <a:t>have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       infinitely many </a:t>
            </a:r>
            <a:r>
              <a:rPr lang="en-US" sz="1400" b="1" dirty="0">
                <a:solidFill>
                  <a:srgbClr val="C00000"/>
                </a:solidFill>
              </a:rPr>
              <a:t>solutions.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4325" y="1171576"/>
            <a:ext cx="9250" cy="3631921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2773680" y="2533888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018546" y="2010486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3680" y="2766342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999496" y="224294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521467" y="43243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521467" y="458839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2390775" y="459553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2085975" y="445310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569092" y="334327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569092" y="360731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>
            <a:off x="2438400" y="361445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133600" y="347203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334425" y="155257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6776422" y="1419225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772575" y="169738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>
            <a:off x="6667500" y="171881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Rounded Rectangular Callout 329"/>
          <p:cNvSpPr/>
          <p:nvPr/>
        </p:nvSpPr>
        <p:spPr>
          <a:xfrm>
            <a:off x="5533512" y="2647950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6818984" y="4310339"/>
            <a:ext cx="1289021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5553002" y="4019550"/>
            <a:ext cx="1290885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graphicFrame>
        <p:nvGraphicFramePr>
          <p:cNvPr id="333" name="Object 3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77223"/>
              </p:ext>
            </p:extLst>
          </p:nvPr>
        </p:nvGraphicFramePr>
        <p:xfrm>
          <a:off x="5762118" y="2816447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118" y="2816447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Object 3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187478"/>
              </p:ext>
            </p:extLst>
          </p:nvPr>
        </p:nvGraphicFramePr>
        <p:xfrm>
          <a:off x="5606274" y="3409947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274" y="3409947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" name="Object 3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3067"/>
              </p:ext>
            </p:extLst>
          </p:nvPr>
        </p:nvGraphicFramePr>
        <p:xfrm>
          <a:off x="5631674" y="4019550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674" y="4019550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" name="TextBox 335"/>
          <p:cNvSpPr txBox="1"/>
          <p:nvPr/>
        </p:nvSpPr>
        <p:spPr>
          <a:xfrm>
            <a:off x="6785430" y="2813670"/>
            <a:ext cx="1825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Equations has unique </a:t>
            </a:r>
            <a:r>
              <a:rPr lang="en-IN" sz="1400" dirty="0" smtClean="0">
                <a:solidFill>
                  <a:prstClr val="black"/>
                </a:solidFill>
              </a:rPr>
              <a:t>solution </a:t>
            </a:r>
            <a:r>
              <a:rPr lang="en-IN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Consistent)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785436" y="3326604"/>
            <a:ext cx="1720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Equations has </a:t>
            </a:r>
            <a:endParaRPr lang="en-IN" sz="1400" dirty="0" smtClean="0">
              <a:solidFill>
                <a:prstClr val="black"/>
              </a:solidFill>
            </a:endParaRPr>
          </a:p>
          <a:p>
            <a:r>
              <a:rPr lang="en-IN" sz="1400" dirty="0">
                <a:solidFill>
                  <a:prstClr val="black"/>
                </a:solidFill>
              </a:rPr>
              <a:t> </a:t>
            </a:r>
            <a:r>
              <a:rPr lang="en-IN" sz="1400" dirty="0" smtClean="0">
                <a:solidFill>
                  <a:prstClr val="black"/>
                </a:solidFill>
              </a:rPr>
              <a:t>no solution </a:t>
            </a:r>
            <a:r>
              <a:rPr lang="en-IN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Inconsistent)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6785430" y="4056240"/>
            <a:ext cx="1678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Equations has infinite solutions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(Consistent)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5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5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5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50"/>
                            </p:stCondLst>
                            <p:childTnLst>
                              <p:par>
                                <p:cTn id="2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75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750"/>
                            </p:stCondLst>
                            <p:childTnLst>
                              <p:par>
                                <p:cTn id="3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 tmFilter="0, 0; .2, .5; .8, .5; 1, 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3" dur="250" autoRev="1" fill="hold"/>
                                        <p:tgtEl>
                                          <p:spTgt spid="3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 tmFilter="0, 0; .2, .5; .8, .5; 1, 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6" dur="250" autoRev="1" fill="hold"/>
                                        <p:tgtEl>
                                          <p:spTgt spid="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00"/>
                            </p:stCondLst>
                            <p:childTnLst>
                              <p:par>
                                <p:cTn id="6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1000"/>
                            </p:stCondLst>
                            <p:childTnLst>
                              <p:par>
                                <p:cTn id="6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2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5" grpId="0"/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4" grpId="0"/>
      <p:bldP spid="145" grpId="0"/>
      <p:bldP spid="146" grpId="0"/>
      <p:bldP spid="147" grpId="0"/>
      <p:bldP spid="149" grpId="0"/>
      <p:bldP spid="150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1" grpId="0"/>
      <p:bldP spid="162" grpId="0"/>
      <p:bldP spid="163" grpId="0"/>
      <p:bldP spid="164" grpId="0"/>
      <p:bldP spid="166" grpId="0"/>
      <p:bldP spid="167" grpId="0"/>
      <p:bldP spid="168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243" grpId="0"/>
      <p:bldP spid="244" grpId="0"/>
      <p:bldP spid="246" grpId="0"/>
      <p:bldP spid="322" grpId="0"/>
      <p:bldP spid="323" grpId="0"/>
      <p:bldP spid="325" grpId="0"/>
      <p:bldP spid="326" grpId="0"/>
      <p:bldP spid="327" grpId="0"/>
      <p:bldP spid="328" grpId="0"/>
      <p:bldP spid="330" grpId="0" animBg="1"/>
      <p:bldP spid="331" grpId="0" animBg="1"/>
      <p:bldP spid="331" grpId="1" animBg="1"/>
      <p:bldP spid="331" grpId="2" animBg="1"/>
      <p:bldP spid="332" grpId="0" animBg="1"/>
      <p:bldP spid="332" grpId="1" animBg="1"/>
      <p:bldP spid="332" grpId="2" animBg="1"/>
      <p:bldP spid="336" grpId="0"/>
      <p:bldP spid="337" grpId="0"/>
      <p:bldP spid="3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195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group"/>
          <p:cNvGrpSpPr/>
          <p:nvPr/>
        </p:nvGrpSpPr>
        <p:grpSpPr>
          <a:xfrm>
            <a:off x="2434530" y="1030189"/>
            <a:ext cx="4270248" cy="2560320"/>
            <a:chOff x="2796833" y="10730"/>
            <a:chExt cx="2598539" cy="155912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3" name="Group 2"/>
            <p:cNvGrpSpPr/>
            <p:nvPr/>
          </p:nvGrpSpPr>
          <p:grpSpPr>
            <a:xfrm>
              <a:off x="2796833" y="10730"/>
              <a:ext cx="2598539" cy="1559123"/>
              <a:chOff x="2796833" y="10730"/>
              <a:chExt cx="2598539" cy="155912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96833" y="10730"/>
                <a:ext cx="2598539" cy="1559123"/>
              </a:xfrm>
              <a:prstGeom prst="rect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Rectangle 4"/>
              <p:cNvSpPr/>
              <p:nvPr/>
            </p:nvSpPr>
            <p:spPr>
              <a:xfrm>
                <a:off x="2796833" y="10730"/>
                <a:ext cx="2598539" cy="15591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  <a:sp3d extrusionH="28000" prstMaterial="matte"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500" b="1" kern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Elimination Method</a:t>
                </a:r>
                <a:endParaRPr lang="en-US" sz="4500" b="1" kern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87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3076576" y="257628"/>
            <a:ext cx="1797050" cy="304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87" name="Frame 86"/>
          <p:cNvSpPr/>
          <p:nvPr/>
        </p:nvSpPr>
        <p:spPr>
          <a:xfrm>
            <a:off x="1350171" y="1395408"/>
            <a:ext cx="274320" cy="274320"/>
          </a:xfrm>
          <a:prstGeom prst="frame">
            <a:avLst>
              <a:gd name="adj1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22609" y="1691305"/>
            <a:ext cx="1103009" cy="307777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19206" y="4034478"/>
            <a:ext cx="1002735" cy="307777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57200" y="264569"/>
            <a:ext cx="815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en-US" sz="2000" b="1" spc="50" dirty="0" smtClean="0">
                <a:ln w="1270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Elimination Method</a:t>
            </a:r>
            <a:endParaRPr lang="en-US" sz="2000" b="1" spc="50" dirty="0">
              <a:ln w="1270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82674" y="577850"/>
            <a:ext cx="380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</a:rPr>
              <a:t>Q.</a:t>
            </a:r>
            <a:endParaRPr lang="en-US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77961" y="577850"/>
            <a:ext cx="12843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pitchFamily="34" charset="0"/>
              </a:rPr>
              <a:t>x  -  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</a:rPr>
              <a:t>y  - 7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</a:rPr>
              <a:t>0,</a:t>
            </a:r>
            <a:endParaRPr lang="en-US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38842" y="577850"/>
            <a:ext cx="1375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pitchFamily="34" charset="0"/>
              </a:rPr>
              <a:t>x  +  y 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</a:rPr>
              <a:t> - 11 = 0</a:t>
            </a:r>
            <a:endParaRPr lang="en-US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90949" y="920281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Sol.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71199" y="895350"/>
            <a:ext cx="11112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x </a:t>
            </a:r>
            <a:r>
              <a:rPr lang="en-US" sz="1600" b="1" dirty="0" smtClean="0">
                <a:latin typeface="Calibri" pitchFamily="34" charset="0"/>
              </a:rPr>
              <a:t> -   y  </a:t>
            </a:r>
            <a:r>
              <a:rPr lang="en-US" sz="1600" b="1" dirty="0">
                <a:latin typeface="Calibri" pitchFamily="34" charset="0"/>
              </a:rPr>
              <a:t>= </a:t>
            </a:r>
            <a:r>
              <a:rPr lang="en-US" sz="1600" b="1" dirty="0" smtClean="0">
                <a:latin typeface="Calibri" pitchFamily="34" charset="0"/>
              </a:rPr>
              <a:t>  7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248387" y="1352550"/>
            <a:ext cx="1208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x  +   y  =  </a:t>
            </a:r>
            <a:r>
              <a:rPr lang="en-US" sz="1600" b="1" dirty="0">
                <a:latin typeface="Calibri" pitchFamily="34" charset="0"/>
              </a:rPr>
              <a:t>11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740099" y="911225"/>
            <a:ext cx="663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33CC"/>
                </a:solidFill>
                <a:latin typeface="Calibri" pitchFamily="34" charset="0"/>
              </a:rPr>
              <a:t>….. </a:t>
            </a:r>
            <a:r>
              <a:rPr lang="en-US" sz="1600" b="1" dirty="0" smtClean="0">
                <a:solidFill>
                  <a:srgbClr val="FF33CC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6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6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77234" y="1368425"/>
            <a:ext cx="7136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33CC"/>
                </a:solidFill>
                <a:latin typeface="Calibri" pitchFamily="34" charset="0"/>
              </a:rPr>
              <a:t>….. </a:t>
            </a:r>
            <a:r>
              <a:rPr lang="en-US" sz="1600" b="1" dirty="0" smtClean="0">
                <a:solidFill>
                  <a:srgbClr val="FF33CC"/>
                </a:solidFill>
                <a:latin typeface="Calibri" pitchFamily="34" charset="0"/>
              </a:rPr>
              <a:t>(ii)</a:t>
            </a:r>
            <a:endParaRPr lang="en-US" sz="16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810531" y="3257550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 b="1">
              <a:latin typeface="Calibri" pitchFamily="34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064401" y="1962150"/>
            <a:ext cx="17027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108803"/>
                </a:solidFill>
                <a:latin typeface="Calibri" pitchFamily="34" charset="0"/>
              </a:rPr>
              <a:t> Adding </a:t>
            </a:r>
            <a:r>
              <a:rPr lang="en-US" sz="1600" b="1" u="sng" dirty="0" smtClean="0">
                <a:solidFill>
                  <a:srgbClr val="108803"/>
                </a:solidFill>
                <a:latin typeface="Calibri" pitchFamily="34" charset="0"/>
              </a:rPr>
              <a:t>(i) and (ii)</a:t>
            </a:r>
            <a:endParaRPr lang="en-US" sz="1600" b="1" u="sng" dirty="0">
              <a:solidFill>
                <a:srgbClr val="108803"/>
              </a:solidFill>
              <a:latin typeface="Calibri" pitchFamily="34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196168" y="2419350"/>
            <a:ext cx="1018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x  -  y  =  7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140601" y="2876550"/>
            <a:ext cx="1162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Calibri" pitchFamily="34" charset="0"/>
              </a:rPr>
              <a:t> x +  y  =  11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988201" y="3297237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latin typeface="Calibri" pitchFamily="34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140601" y="3409950"/>
            <a:ext cx="383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Calibri" pitchFamily="34" charset="0"/>
              </a:rPr>
              <a:t>2x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760707" y="3409950"/>
            <a:ext cx="6351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 =  18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988201" y="3814762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1253634" y="4019550"/>
            <a:ext cx="718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x  =   9</a:t>
            </a: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>
            <a:off x="3962400" y="895350"/>
            <a:ext cx="0" cy="375170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latin typeface="Calibri" pitchFamily="34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038606" y="666750"/>
            <a:ext cx="2180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108803"/>
                </a:solidFill>
                <a:latin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108803"/>
                </a:solidFill>
                <a:latin typeface="Calibri" pitchFamily="34" charset="0"/>
              </a:rPr>
              <a:t>Substituting </a:t>
            </a:r>
            <a:r>
              <a:rPr lang="en-US" sz="1600" b="1" u="sng" dirty="0">
                <a:solidFill>
                  <a:srgbClr val="108803"/>
                </a:solidFill>
                <a:latin typeface="Calibri" pitchFamily="34" charset="0"/>
              </a:rPr>
              <a:t>x = 9 in </a:t>
            </a:r>
            <a:r>
              <a:rPr lang="en-US" sz="1600" b="1" u="sng" dirty="0" smtClean="0">
                <a:solidFill>
                  <a:srgbClr val="108803"/>
                </a:solidFill>
                <a:latin typeface="Calibri" pitchFamily="34" charset="0"/>
              </a:rPr>
              <a:t>(ii)</a:t>
            </a:r>
            <a:endParaRPr lang="en-US" sz="1600" b="1" u="sng" dirty="0">
              <a:solidFill>
                <a:srgbClr val="108803"/>
              </a:solidFill>
              <a:latin typeface="Calibri" pitchFamily="34" charset="0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4657071" y="971550"/>
            <a:ext cx="1172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 9 + y  =   11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089529" y="1301175"/>
            <a:ext cx="11320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y  =   11 -  9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910840" y="1657350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Calibri" pitchFamily="34" charset="0"/>
              </a:rPr>
              <a:t>y  =  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495807" y="2114553"/>
            <a:ext cx="3886199" cy="584775"/>
          </a:xfrm>
          <a:prstGeom prst="rect">
            <a:avLst/>
          </a:prstGeom>
          <a:noFill/>
          <a:ln w="25400">
            <a:solidFill>
              <a:srgbClr val="10880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 x =  9 and y = 2 is the solution of </a:t>
            </a:r>
            <a:r>
              <a:rPr lang="en-US" sz="1600" b="1" dirty="0" smtClean="0">
                <a:latin typeface="Calibri" pitchFamily="34" charset="0"/>
              </a:rPr>
              <a:t>the </a:t>
            </a:r>
            <a:r>
              <a:rPr lang="en-US" sz="1600" b="1" dirty="0">
                <a:latin typeface="Calibri" pitchFamily="34" charset="0"/>
              </a:rPr>
              <a:t>given simultaneous equations</a:t>
            </a: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H="1">
            <a:off x="1524006" y="2557145"/>
            <a:ext cx="253189" cy="1828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>
              <a:latin typeface="Calibri" pitchFamily="34" charset="0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>
            <a:off x="1524000" y="2968625"/>
            <a:ext cx="228300" cy="1828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>
              <a:latin typeface="Calibri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198001" y="943342"/>
            <a:ext cx="274320" cy="27432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71108" y="897838"/>
            <a:ext cx="3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07993" y="1402400"/>
            <a:ext cx="274320" cy="27432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56734" y="1356896"/>
            <a:ext cx="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61621" y="945200"/>
            <a:ext cx="274320" cy="27432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3160" y="908612"/>
            <a:ext cx="3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588697" y="1381734"/>
            <a:ext cx="274320" cy="27432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2888" y="1362278"/>
            <a:ext cx="3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2" name="Curved Down Arrow 81"/>
          <p:cNvSpPr/>
          <p:nvPr/>
        </p:nvSpPr>
        <p:spPr>
          <a:xfrm>
            <a:off x="1752600" y="480411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0" name="Curved Down Arrow 89"/>
          <p:cNvSpPr/>
          <p:nvPr/>
        </p:nvSpPr>
        <p:spPr>
          <a:xfrm>
            <a:off x="3467100" y="514350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4" name="Cloud 83"/>
          <p:cNvSpPr/>
          <p:nvPr/>
        </p:nvSpPr>
        <p:spPr>
          <a:xfrm>
            <a:off x="3813981" y="1727417"/>
            <a:ext cx="3577425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What does the word Elimination mean ?</a:t>
            </a:r>
          </a:p>
        </p:txBody>
      </p:sp>
      <p:sp>
        <p:nvSpPr>
          <p:cNvPr id="88" name="Cloud 87"/>
          <p:cNvSpPr/>
          <p:nvPr/>
        </p:nvSpPr>
        <p:spPr>
          <a:xfrm>
            <a:off x="4118781" y="1575017"/>
            <a:ext cx="3577425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Elimination means Removing</a:t>
            </a:r>
          </a:p>
        </p:txBody>
      </p:sp>
      <p:sp>
        <p:nvSpPr>
          <p:cNvPr id="91" name="Cloud 90"/>
          <p:cNvSpPr/>
          <p:nvPr/>
        </p:nvSpPr>
        <p:spPr>
          <a:xfrm>
            <a:off x="3908724" y="1391168"/>
            <a:ext cx="4244676" cy="148538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In this method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Keep variables on L.H.S and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Constant on R.H.S</a:t>
            </a:r>
          </a:p>
        </p:txBody>
      </p:sp>
      <p:sp>
        <p:nvSpPr>
          <p:cNvPr id="92" name="Cloud 91"/>
          <p:cNvSpPr/>
          <p:nvPr/>
        </p:nvSpPr>
        <p:spPr>
          <a:xfrm>
            <a:off x="4618283" y="2046368"/>
            <a:ext cx="3458923" cy="105878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What to remove ?</a:t>
            </a:r>
          </a:p>
        </p:txBody>
      </p:sp>
      <p:sp>
        <p:nvSpPr>
          <p:cNvPr id="93" name="Cloud 92"/>
          <p:cNvSpPr/>
          <p:nvPr/>
        </p:nvSpPr>
        <p:spPr>
          <a:xfrm>
            <a:off x="4652181" y="2794217"/>
            <a:ext cx="3577425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When the signs are same we subtract the two equations</a:t>
            </a:r>
          </a:p>
        </p:txBody>
      </p:sp>
      <p:sp>
        <p:nvSpPr>
          <p:cNvPr id="94" name="Cloud 93"/>
          <p:cNvSpPr/>
          <p:nvPr/>
        </p:nvSpPr>
        <p:spPr>
          <a:xfrm>
            <a:off x="4521679" y="3065572"/>
            <a:ext cx="4241327" cy="148738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Remove any one variable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For e.g. either remove ‘X’ or remove ‘Y’</a:t>
            </a:r>
          </a:p>
        </p:txBody>
      </p:sp>
      <p:sp>
        <p:nvSpPr>
          <p:cNvPr id="95" name="Cloud 94"/>
          <p:cNvSpPr/>
          <p:nvPr/>
        </p:nvSpPr>
        <p:spPr>
          <a:xfrm>
            <a:off x="4423581" y="3562352"/>
            <a:ext cx="3577425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And when the signs are different we add the two equations</a:t>
            </a:r>
          </a:p>
        </p:txBody>
      </p:sp>
      <p:sp>
        <p:nvSpPr>
          <p:cNvPr id="96" name="Cloud 95"/>
          <p:cNvSpPr/>
          <p:nvPr/>
        </p:nvSpPr>
        <p:spPr>
          <a:xfrm>
            <a:off x="5410206" y="203417"/>
            <a:ext cx="3577425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Check the coefficient of the variable</a:t>
            </a:r>
          </a:p>
        </p:txBody>
      </p:sp>
      <p:sp>
        <p:nvSpPr>
          <p:cNvPr id="61" name="Cloud 60"/>
          <p:cNvSpPr/>
          <p:nvPr/>
        </p:nvSpPr>
        <p:spPr>
          <a:xfrm>
            <a:off x="4672228" y="666752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need to either remove x or remove y</a:t>
            </a:r>
          </a:p>
        </p:txBody>
      </p:sp>
      <p:sp>
        <p:nvSpPr>
          <p:cNvPr id="62" name="Cloud 61"/>
          <p:cNvSpPr/>
          <p:nvPr/>
        </p:nvSpPr>
        <p:spPr>
          <a:xfrm>
            <a:off x="4824628" y="1748402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Which variable can be removed ?</a:t>
            </a:r>
          </a:p>
        </p:txBody>
      </p:sp>
      <p:sp>
        <p:nvSpPr>
          <p:cNvPr id="63" name="Cloud 62"/>
          <p:cNvSpPr/>
          <p:nvPr/>
        </p:nvSpPr>
        <p:spPr>
          <a:xfrm>
            <a:off x="4062628" y="3708617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Whichever variable’s coefficient is same</a:t>
            </a:r>
          </a:p>
        </p:txBody>
      </p:sp>
      <p:sp>
        <p:nvSpPr>
          <p:cNvPr id="64" name="Cloud 63"/>
          <p:cNvSpPr/>
          <p:nvPr/>
        </p:nvSpPr>
        <p:spPr>
          <a:xfrm>
            <a:off x="5017664" y="2724152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Here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coefficent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of x as well as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coefficent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of y is same</a:t>
            </a:r>
          </a:p>
        </p:txBody>
      </p:sp>
      <p:sp>
        <p:nvSpPr>
          <p:cNvPr id="65" name="Cloud 64"/>
          <p:cNvSpPr/>
          <p:nvPr/>
        </p:nvSpPr>
        <p:spPr>
          <a:xfrm>
            <a:off x="4610100" y="666752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To remove x, we need to subtract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8486" y="2427978"/>
            <a:ext cx="2514600" cy="426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As Signs are same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6" name="Cloud 65"/>
          <p:cNvSpPr/>
          <p:nvPr/>
        </p:nvSpPr>
        <p:spPr>
          <a:xfrm>
            <a:off x="5053228" y="1809752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To remove y, we need to Add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90926" y="3271981"/>
            <a:ext cx="2936612" cy="3428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As Signs are different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8" name="Cloud 67"/>
          <p:cNvSpPr/>
          <p:nvPr/>
        </p:nvSpPr>
        <p:spPr>
          <a:xfrm>
            <a:off x="4900828" y="2814926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Since it is simple to add</a:t>
            </a:r>
          </a:p>
        </p:txBody>
      </p:sp>
      <p:sp>
        <p:nvSpPr>
          <p:cNvPr id="69" name="Cloud 68"/>
          <p:cNvSpPr/>
          <p:nvPr/>
        </p:nvSpPr>
        <p:spPr>
          <a:xfrm>
            <a:off x="4672228" y="1575017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Let us add the two equation</a:t>
            </a:r>
          </a:p>
        </p:txBody>
      </p:sp>
      <p:sp>
        <p:nvSpPr>
          <p:cNvPr id="70" name="Cloud 69"/>
          <p:cNvSpPr/>
          <p:nvPr/>
        </p:nvSpPr>
        <p:spPr>
          <a:xfrm>
            <a:off x="4748428" y="2794217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How to get the value of ‘y’ ?</a:t>
            </a:r>
          </a:p>
        </p:txBody>
      </p:sp>
      <p:sp>
        <p:nvSpPr>
          <p:cNvPr id="72" name="Cloud 71"/>
          <p:cNvSpPr/>
          <p:nvPr/>
        </p:nvSpPr>
        <p:spPr>
          <a:xfrm>
            <a:off x="4900828" y="322036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have to substitute x = 9</a:t>
            </a:r>
          </a:p>
        </p:txBody>
      </p:sp>
      <p:sp>
        <p:nvSpPr>
          <p:cNvPr id="73" name="Cloud 72"/>
          <p:cNvSpPr/>
          <p:nvPr/>
        </p:nvSpPr>
        <p:spPr>
          <a:xfrm>
            <a:off x="4748428" y="2724153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Either equation (i) or equation (ii)</a:t>
            </a:r>
          </a:p>
        </p:txBody>
      </p:sp>
      <p:sp>
        <p:nvSpPr>
          <p:cNvPr id="74" name="Cloud 73"/>
          <p:cNvSpPr/>
          <p:nvPr/>
        </p:nvSpPr>
        <p:spPr>
          <a:xfrm>
            <a:off x="5013894" y="1143894"/>
            <a:ext cx="3520506" cy="104685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How to eliminate ?</a:t>
            </a:r>
          </a:p>
        </p:txBody>
      </p:sp>
      <p:sp>
        <p:nvSpPr>
          <p:cNvPr id="75" name="Cloud 74"/>
          <p:cNvSpPr/>
          <p:nvPr/>
        </p:nvSpPr>
        <p:spPr>
          <a:xfrm>
            <a:off x="5434987" y="1982094"/>
            <a:ext cx="3328019" cy="104685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Either by adding or subtracting</a:t>
            </a:r>
          </a:p>
        </p:txBody>
      </p:sp>
    </p:spTree>
    <p:extLst>
      <p:ext uri="{BB962C8B-B14F-4D97-AF65-F5344CB8AC3E}">
        <p14:creationId xmlns:p14="http://schemas.microsoft.com/office/powerpoint/2010/main" val="24738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000"/>
                            </p:stCondLst>
                            <p:childTnLst>
                              <p:par>
                                <p:cTn id="4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7" grpId="0" animBg="1"/>
      <p:bldP spid="87" grpId="1" animBg="1"/>
      <p:bldP spid="87" grpId="2" animBg="1"/>
      <p:bldP spid="86" grpId="0" animBg="1"/>
      <p:bldP spid="85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6" grpId="0"/>
      <p:bldP spid="28" grpId="0" animBg="1"/>
      <p:bldP spid="30" grpId="0" animBg="1"/>
      <p:bldP spid="31" grpId="0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6" grpId="0"/>
      <p:bldP spid="56" grpId="1"/>
      <p:bldP spid="57" grpId="0" animBg="1"/>
      <p:bldP spid="57" grpId="1" animBg="1"/>
      <p:bldP spid="58" grpId="0"/>
      <p:bldP spid="58" grpId="1"/>
      <p:bldP spid="59" grpId="0" animBg="1"/>
      <p:bldP spid="59" grpId="1" animBg="1"/>
      <p:bldP spid="60" grpId="0"/>
      <p:bldP spid="60" grpId="1"/>
      <p:bldP spid="82" grpId="0" animBg="1"/>
      <p:bldP spid="82" grpId="1" animBg="1"/>
      <p:bldP spid="90" grpId="0" animBg="1"/>
      <p:bldP spid="90" grpId="1" animBg="1"/>
      <p:bldP spid="84" grpId="0" animBg="1"/>
      <p:bldP spid="84" grpId="1" animBg="1"/>
      <p:bldP spid="88" grpId="0" animBg="1"/>
      <p:bldP spid="88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32" grpId="0" animBg="1"/>
      <p:bldP spid="3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3.4 Q.1(II)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5789604" y="1409298"/>
            <a:ext cx="1715151" cy="325902"/>
            <a:chOff x="6955628" y="2215367"/>
            <a:chExt cx="1715151" cy="325902"/>
          </a:xfrm>
        </p:grpSpPr>
        <p:sp>
          <p:nvSpPr>
            <p:cNvPr id="146" name="U-Turn Arrow 145"/>
            <p:cNvSpPr/>
            <p:nvPr/>
          </p:nvSpPr>
          <p:spPr>
            <a:xfrm>
              <a:off x="7086675" y="2215367"/>
              <a:ext cx="158410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5334006" y="3190794"/>
            <a:ext cx="2421425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35000"/>
                  <a:satMod val="260000"/>
                </a:schemeClr>
              </a:gs>
              <a:gs pos="30000">
                <a:schemeClr val="accent6">
                  <a:tint val="38000"/>
                  <a:satMod val="260000"/>
                </a:schemeClr>
              </a:gs>
              <a:gs pos="75000">
                <a:schemeClr val="accent6">
                  <a:tint val="55000"/>
                  <a:satMod val="255000"/>
                </a:schemeClr>
              </a:gs>
              <a:gs pos="100000">
                <a:schemeClr val="accent6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4443" y="4644888"/>
            <a:ext cx="674340" cy="30777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35000"/>
                  <a:satMod val="260000"/>
                </a:schemeClr>
              </a:gs>
              <a:gs pos="30000">
                <a:schemeClr val="accent3">
                  <a:tint val="38000"/>
                  <a:satMod val="260000"/>
                </a:schemeClr>
              </a:gs>
              <a:gs pos="75000">
                <a:schemeClr val="accent3">
                  <a:tint val="55000"/>
                  <a:satMod val="255000"/>
                </a:schemeClr>
              </a:gs>
              <a:gs pos="100000">
                <a:schemeClr val="accent3">
                  <a:tint val="70000"/>
                  <a:satMod val="255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25" y="861519"/>
            <a:ext cx="518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5663" indent="-855663" algn="just">
              <a:tabLst>
                <a:tab pos="434975" algn="ctr"/>
              </a:tabLst>
            </a:pPr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(ii)	  3x + 4y - 10 = 0 and 2x – 2y -2 = 0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169580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1" y="1169580"/>
            <a:ext cx="166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Elimination method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06449" y="3485129"/>
            <a:ext cx="21336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44104" y="868626"/>
            <a:ext cx="1847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Substituting x = 2 in (i)</a:t>
            </a:r>
            <a:endParaRPr lang="en-US" sz="1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7167" y="3202545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 Solution is  x  = 2,  y = 1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1420302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14203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1420302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0912" y="14203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7185" y="142030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1659664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16596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4495" y="1659664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8216" y="16596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0114" y="165966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704" y="1929027"/>
            <a:ext cx="2258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Multiplying (ii) by 2,  we get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3000" y="2686221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79500" algn="r"/>
                <a:tab pos="1308100" algn="ctr"/>
                <a:tab pos="1600200" algn="l"/>
                <a:tab pos="21971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Adding 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 and (iii)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9675" y="2971971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4475" y="29719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93075" y="2971971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37587" y="29719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33860" y="297197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6924" y="3211334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16049" y="321133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0899" y="3211334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54399" y="321133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6297" y="321133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346100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5275" y="346100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87173" y="346100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9637" y="4644888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1786" y="464488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53684" y="464488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98700" y="1389831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13986" y="1627338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64587" y="215926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16701" y="1176403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3(2)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45200" y="11764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4391" y="117640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42618" y="11764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9650" y="117640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73800" y="165845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42618" y="165845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49059" y="165845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88200" y="165845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10296" y="165845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1925" y="1910654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42618" y="19106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37184" y="191065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46702" y="2653447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42618" y="265344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49059" y="265344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3" name="Line 58"/>
          <p:cNvSpPr>
            <a:spLocks noChangeShapeType="1"/>
          </p:cNvSpPr>
          <p:nvPr/>
        </p:nvSpPr>
        <p:spPr bwMode="auto">
          <a:xfrm flipH="1">
            <a:off x="2062470" y="3114645"/>
            <a:ext cx="274285" cy="830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4" name="Line 58"/>
          <p:cNvSpPr>
            <a:spLocks noChangeShapeType="1"/>
          </p:cNvSpPr>
          <p:nvPr/>
        </p:nvSpPr>
        <p:spPr bwMode="auto">
          <a:xfrm flipH="1">
            <a:off x="2091923" y="3310700"/>
            <a:ext cx="309914" cy="1246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205835" y="1474220"/>
            <a:ext cx="164306" cy="19377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02389" y="1703181"/>
            <a:ext cx="180737" cy="215285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741519" y="1477359"/>
            <a:ext cx="164306" cy="19377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716644" y="1699177"/>
            <a:ext cx="180737" cy="215285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80685" y="2160125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4x      –  4y     =   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27304" y="2189982"/>
            <a:ext cx="230951" cy="46693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66800" y="2370902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470039" y="23709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57356" y="2370902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52879" y="23709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180616" y="237090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830667" y="2370902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38200" y="373397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41214" y="37339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373112" y="373397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09637" y="414533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117399" y="414533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373112" y="404055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1428749" y="4301303"/>
            <a:ext cx="3240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449312" y="428166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892258" y="3781156"/>
            <a:ext cx="206034" cy="2059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cxnSp>
        <p:nvCxnSpPr>
          <p:cNvPr id="163" name="Straight Arrow Connector 162"/>
          <p:cNvCxnSpPr>
            <a:stCxn id="162" idx="5"/>
          </p:cNvCxnSpPr>
          <p:nvPr/>
        </p:nvCxnSpPr>
        <p:spPr>
          <a:xfrm>
            <a:off x="1068119" y="3956947"/>
            <a:ext cx="515948" cy="488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5813197" y="141716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063668" y="141716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272060" y="141716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642618" y="141716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849333" y="141716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345085" y="2245042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642618" y="224504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975247" y="214026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6966237" y="2401010"/>
            <a:ext cx="3240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975247" y="23813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6321796" y="1963411"/>
            <a:ext cx="206034" cy="2059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cxnSp>
        <p:nvCxnSpPr>
          <p:cNvPr id="181" name="Straight Arrow Connector 180"/>
          <p:cNvCxnSpPr>
            <a:stCxn id="180" idx="5"/>
          </p:cNvCxnSpPr>
          <p:nvPr/>
        </p:nvCxnSpPr>
        <p:spPr>
          <a:xfrm>
            <a:off x="6497657" y="2139203"/>
            <a:ext cx="552278" cy="384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7042443" y="2485941"/>
            <a:ext cx="226573" cy="9604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7026568" y="2244641"/>
            <a:ext cx="226573" cy="9604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Line 58"/>
          <p:cNvSpPr>
            <a:spLocks noChangeShapeType="1"/>
          </p:cNvSpPr>
          <p:nvPr/>
        </p:nvSpPr>
        <p:spPr bwMode="auto">
          <a:xfrm flipH="1">
            <a:off x="1442058" y="4161804"/>
            <a:ext cx="274285" cy="830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8" name="Line 58"/>
          <p:cNvSpPr>
            <a:spLocks noChangeShapeType="1"/>
          </p:cNvSpPr>
          <p:nvPr/>
        </p:nvSpPr>
        <p:spPr bwMode="auto">
          <a:xfrm flipH="1">
            <a:off x="1435386" y="4371740"/>
            <a:ext cx="309914" cy="1246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627360" y="393717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1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4" name="Curved Down Arrow 163"/>
          <p:cNvSpPr/>
          <p:nvPr/>
        </p:nvSpPr>
        <p:spPr>
          <a:xfrm>
            <a:off x="1447800" y="768855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5" name="Curved Down Arrow 164"/>
          <p:cNvSpPr/>
          <p:nvPr/>
        </p:nvSpPr>
        <p:spPr>
          <a:xfrm>
            <a:off x="2819400" y="755061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7" name="Rounded Rectangular Callout 136"/>
          <p:cNvSpPr/>
          <p:nvPr/>
        </p:nvSpPr>
        <p:spPr>
          <a:xfrm>
            <a:off x="1402808" y="2728212"/>
            <a:ext cx="2976995" cy="772871"/>
          </a:xfrm>
          <a:prstGeom prst="wedgeRoundRectCallout">
            <a:avLst>
              <a:gd name="adj1" fmla="val -64180"/>
              <a:gd name="adj2" fmla="val -9708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   Are the coefficients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same ?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8" name="Cloud 137"/>
          <p:cNvSpPr/>
          <p:nvPr/>
        </p:nvSpPr>
        <p:spPr>
          <a:xfrm>
            <a:off x="4393875" y="2688305"/>
            <a:ext cx="1278791" cy="70615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NO !!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0" name="Rounded Rectangular Callout 139"/>
          <p:cNvSpPr/>
          <p:nvPr/>
        </p:nvSpPr>
        <p:spPr>
          <a:xfrm>
            <a:off x="5405011" y="2537132"/>
            <a:ext cx="2976995" cy="772871"/>
          </a:xfrm>
          <a:prstGeom prst="wedgeRoundRectCallout">
            <a:avLst>
              <a:gd name="adj1" fmla="val -160486"/>
              <a:gd name="adj2" fmla="val -12050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Are the coefficients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same ?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1" name="Cloud 140"/>
          <p:cNvSpPr/>
          <p:nvPr/>
        </p:nvSpPr>
        <p:spPr>
          <a:xfrm>
            <a:off x="5334006" y="2395601"/>
            <a:ext cx="1278791" cy="70615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NO !!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143006" y="2858530"/>
            <a:ext cx="4414733" cy="1137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  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First in this sum will have to either make the coefficient of the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same or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same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4" name="Rounded Rectangular Callout 143"/>
          <p:cNvSpPr/>
          <p:nvPr/>
        </p:nvSpPr>
        <p:spPr>
          <a:xfrm>
            <a:off x="3558308" y="3132658"/>
            <a:ext cx="4973784" cy="854448"/>
          </a:xfrm>
          <a:prstGeom prst="wedgeRoundRectCallout">
            <a:avLst>
              <a:gd name="adj1" fmla="val -57180"/>
              <a:gd name="adj2" fmla="val -8069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To make the coefficient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same we will have to multiplying equation (i) by 2 and </a:t>
            </a:r>
            <a:r>
              <a:rPr lang="en-US" b="1" dirty="0" err="1" smtClean="0">
                <a:solidFill>
                  <a:prstClr val="black"/>
                </a:solidFill>
                <a:latin typeface="Calibri" pitchFamily="34" charset="0"/>
              </a:rPr>
              <a:t>eq</a:t>
            </a:r>
            <a:r>
              <a:rPr lang="en-US" b="1" baseline="30000" dirty="0" err="1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(ii) by 3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6" name="Rounded Rectangular Callout 165"/>
          <p:cNvSpPr/>
          <p:nvPr/>
        </p:nvSpPr>
        <p:spPr>
          <a:xfrm>
            <a:off x="3373769" y="1839111"/>
            <a:ext cx="5478948" cy="854448"/>
          </a:xfrm>
          <a:prstGeom prst="wedgeRoundRectCallout">
            <a:avLst>
              <a:gd name="adj1" fmla="val -65679"/>
              <a:gd name="adj2" fmla="val -4563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To make the coefficient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same we will have to multiplying equation (ii) by 2  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7" name="Oval Callout 166"/>
          <p:cNvSpPr/>
          <p:nvPr/>
        </p:nvSpPr>
        <p:spPr>
          <a:xfrm>
            <a:off x="5139556" y="2683088"/>
            <a:ext cx="785805" cy="480335"/>
          </a:xfrm>
          <a:prstGeom prst="wedgeEllipseCallout">
            <a:avLst>
              <a:gd name="adj1" fmla="val -55612"/>
              <a:gd name="adj2" fmla="val -287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OR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8" name="Cloud 167"/>
          <p:cNvSpPr/>
          <p:nvPr/>
        </p:nvSpPr>
        <p:spPr>
          <a:xfrm>
            <a:off x="3669704" y="2441168"/>
            <a:ext cx="4026496" cy="12498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In elimination method, keep variable on L.H.S and constant on R.H.S</a:t>
            </a:r>
          </a:p>
        </p:txBody>
      </p:sp>
      <p:sp>
        <p:nvSpPr>
          <p:cNvPr id="182" name="Cloud 181"/>
          <p:cNvSpPr/>
          <p:nvPr/>
        </p:nvSpPr>
        <p:spPr>
          <a:xfrm>
            <a:off x="3364904" y="1957078"/>
            <a:ext cx="4026496" cy="12498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Check the coefficient of the variables</a:t>
            </a:r>
          </a:p>
        </p:txBody>
      </p:sp>
      <p:sp>
        <p:nvSpPr>
          <p:cNvPr id="184" name="Cloud 183"/>
          <p:cNvSpPr/>
          <p:nvPr/>
        </p:nvSpPr>
        <p:spPr>
          <a:xfrm>
            <a:off x="2209806" y="2694356"/>
            <a:ext cx="3036885" cy="102207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Number the equation as equation (iii)</a:t>
            </a:r>
          </a:p>
        </p:txBody>
      </p:sp>
      <p:sp>
        <p:nvSpPr>
          <p:cNvPr id="186" name="Cloud 185"/>
          <p:cNvSpPr/>
          <p:nvPr/>
        </p:nvSpPr>
        <p:spPr>
          <a:xfrm>
            <a:off x="4062628" y="1902377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How to get the value of ‘y’ ?</a:t>
            </a:r>
          </a:p>
        </p:txBody>
      </p:sp>
      <p:sp>
        <p:nvSpPr>
          <p:cNvPr id="192" name="Cloud 191"/>
          <p:cNvSpPr/>
          <p:nvPr/>
        </p:nvSpPr>
        <p:spPr>
          <a:xfrm>
            <a:off x="4443628" y="3651086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Either equation (i),(ii) or equation (iii)</a:t>
            </a:r>
          </a:p>
        </p:txBody>
      </p:sp>
      <p:sp>
        <p:nvSpPr>
          <p:cNvPr id="194" name="Cloud 193"/>
          <p:cNvSpPr/>
          <p:nvPr/>
        </p:nvSpPr>
        <p:spPr>
          <a:xfrm>
            <a:off x="1295400" y="3310003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have to substitute x = 2</a:t>
            </a:r>
          </a:p>
        </p:txBody>
      </p:sp>
      <p:sp>
        <p:nvSpPr>
          <p:cNvPr id="199" name="Cloud 198"/>
          <p:cNvSpPr/>
          <p:nvPr/>
        </p:nvSpPr>
        <p:spPr>
          <a:xfrm>
            <a:off x="4062628" y="1955870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need to either remove x or remove y</a:t>
            </a:r>
          </a:p>
        </p:txBody>
      </p:sp>
      <p:sp>
        <p:nvSpPr>
          <p:cNvPr id="200" name="Cloud 199"/>
          <p:cNvSpPr/>
          <p:nvPr/>
        </p:nvSpPr>
        <p:spPr>
          <a:xfrm>
            <a:off x="4291228" y="2037293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Which variable can be removed ?</a:t>
            </a:r>
          </a:p>
        </p:txBody>
      </p:sp>
      <p:sp>
        <p:nvSpPr>
          <p:cNvPr id="201" name="Cloud 200"/>
          <p:cNvSpPr/>
          <p:nvPr/>
        </p:nvSpPr>
        <p:spPr>
          <a:xfrm>
            <a:off x="3757828" y="2471801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Whichever variable’s coefficient is same</a:t>
            </a:r>
          </a:p>
        </p:txBody>
      </p:sp>
      <p:sp>
        <p:nvSpPr>
          <p:cNvPr id="202" name="Cloud 201"/>
          <p:cNvSpPr/>
          <p:nvPr/>
        </p:nvSpPr>
        <p:spPr>
          <a:xfrm>
            <a:off x="1014628" y="4065866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Here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coefficent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of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y is same</a:t>
            </a:r>
          </a:p>
        </p:txBody>
      </p:sp>
      <p:sp>
        <p:nvSpPr>
          <p:cNvPr id="203" name="Cloud 202"/>
          <p:cNvSpPr/>
          <p:nvPr/>
        </p:nvSpPr>
        <p:spPr>
          <a:xfrm>
            <a:off x="4138828" y="2686220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To remove y, we need to add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4758886" y="3417044"/>
            <a:ext cx="2708714" cy="426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As Signs are different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1702956" y="2184759"/>
            <a:ext cx="230951" cy="46693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7200" y="3483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just">
              <a:tabLst>
                <a:tab pos="0" algn="l"/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alibri" pitchFamily="34" charset="0"/>
              </a:rPr>
              <a:t>	Q. 	Solve the following pair of linear equations by the elimination method </a:t>
            </a:r>
          </a:p>
          <a:p>
            <a:pPr marL="282575" indent="-282575" algn="just">
              <a:tabLst>
                <a:tab pos="0" algn="l"/>
                <a:tab pos="465138" algn="ctr"/>
              </a:tabLst>
            </a:pPr>
            <a:r>
              <a:rPr lang="en-US" sz="14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alibri" pitchFamily="34" charset="0"/>
              </a:rPr>
              <a:t>    (and the substitution method)		</a:t>
            </a:r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8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5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25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5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25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75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25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8" dur="9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900"/>
                            </p:stCondLst>
                            <p:childTnLst>
                              <p:par>
                                <p:cTn id="4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0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000"/>
                            </p:stCondLst>
                            <p:childTnLst>
                              <p:par>
                                <p:cTn id="4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2000"/>
                            </p:stCondLst>
                            <p:childTnLst>
                              <p:par>
                                <p:cTn id="5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000"/>
                            </p:stCondLst>
                            <p:childTnLst>
                              <p:par>
                                <p:cTn id="5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250"/>
                            </p:stCondLst>
                            <p:childTnLst>
                              <p:par>
                                <p:cTn id="5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00"/>
                            </p:stCondLst>
                            <p:childTnLst>
                              <p:par>
                                <p:cTn id="5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250"/>
                            </p:stCondLst>
                            <p:childTnLst>
                              <p:par>
                                <p:cTn id="5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500"/>
                            </p:stCondLst>
                            <p:childTnLst>
                              <p:par>
                                <p:cTn id="5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750"/>
                            </p:stCondLst>
                            <p:childTnLst>
                              <p:par>
                                <p:cTn id="5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325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750"/>
                            </p:stCondLst>
                            <p:childTnLst>
                              <p:par>
                                <p:cTn id="6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000"/>
                            </p:stCondLst>
                            <p:childTnLst>
                              <p:par>
                                <p:cTn id="6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1250"/>
                            </p:stCondLst>
                            <p:childTnLst>
                              <p:par>
                                <p:cTn id="6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00"/>
                            </p:stCondLst>
                            <p:childTnLst>
                              <p:par>
                                <p:cTn id="6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000"/>
                            </p:stCondLst>
                            <p:childTnLst>
                              <p:par>
                                <p:cTn id="6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500"/>
                            </p:stCondLst>
                            <p:childTnLst>
                              <p:par>
                                <p:cTn id="6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1000"/>
                            </p:stCondLst>
                            <p:childTnLst>
                              <p:par>
                                <p:cTn id="6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7" dur="9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900"/>
                            </p:stCondLst>
                            <p:childTnLst>
                              <p:par>
                                <p:cTn id="6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500"/>
                            </p:stCondLst>
                            <p:childTnLst>
                              <p:par>
                                <p:cTn id="6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500"/>
                            </p:stCondLst>
                            <p:childTnLst>
                              <p:par>
                                <p:cTn id="6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000"/>
                            </p:stCondLst>
                            <p:childTnLst>
                              <p:par>
                                <p:cTn id="6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1500"/>
                            </p:stCondLst>
                            <p:childTnLst>
                              <p:par>
                                <p:cTn id="6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000"/>
                            </p:stCondLst>
                            <p:childTnLst>
                              <p:par>
                                <p:cTn id="6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2" grpId="0"/>
      <p:bldP spid="3" grpId="0"/>
      <p:bldP spid="4" grpId="0"/>
      <p:bldP spid="7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83" grpId="0" animBg="1"/>
      <p:bldP spid="84" grpId="0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20" grpId="0"/>
      <p:bldP spid="136" grpId="0" animBg="1"/>
      <p:bldP spid="136" grpId="1" animBg="1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 animBg="1"/>
      <p:bldP spid="162" grpId="1" animBg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9" grpId="0"/>
      <p:bldP spid="180" grpId="0" animBg="1"/>
      <p:bldP spid="180" grpId="1" animBg="1"/>
      <p:bldP spid="187" grpId="0" animBg="1"/>
      <p:bldP spid="187" grpId="1" animBg="1"/>
      <p:bldP spid="188" grpId="0" animBg="1"/>
      <p:bldP spid="188" grpId="1" animBg="1"/>
      <p:bldP spid="189" grpId="0"/>
      <p:bldP spid="189" grpId="1"/>
      <p:bldP spid="164" grpId="0" animBg="1"/>
      <p:bldP spid="164" grpId="1" animBg="1"/>
      <p:bldP spid="165" grpId="0" animBg="1"/>
      <p:bldP spid="165" grpId="1" animBg="1"/>
      <p:bldP spid="137" grpId="0" animBg="1"/>
      <p:bldP spid="137" grpId="1" animBg="1"/>
      <p:bldP spid="138" grpId="0" animBg="1"/>
      <p:bldP spid="138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4" grpId="0" animBg="1"/>
      <p:bldP spid="144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82" grpId="0" animBg="1"/>
      <p:bldP spid="182" grpId="1" animBg="1"/>
      <p:bldP spid="184" grpId="0" animBg="1"/>
      <p:bldP spid="184" grpId="1" animBg="1"/>
      <p:bldP spid="186" grpId="0" animBg="1"/>
      <p:bldP spid="186" grpId="1" animBg="1"/>
      <p:bldP spid="192" grpId="0" animBg="1"/>
      <p:bldP spid="192" grpId="1" animBg="1"/>
      <p:bldP spid="194" grpId="0" animBg="1"/>
      <p:bldP spid="194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933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3.4 Q.1(I)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6092368" y="1550522"/>
            <a:ext cx="1058039" cy="325902"/>
            <a:chOff x="6987762" y="2215367"/>
            <a:chExt cx="1058039" cy="325902"/>
          </a:xfrm>
        </p:grpSpPr>
        <p:sp>
          <p:nvSpPr>
            <p:cNvPr id="216" name="U-Turn Arrow 215"/>
            <p:cNvSpPr/>
            <p:nvPr/>
          </p:nvSpPr>
          <p:spPr>
            <a:xfrm>
              <a:off x="7086675" y="2215367"/>
              <a:ext cx="959126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6987762" y="2294742"/>
              <a:ext cx="251707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1511301" y="3000376"/>
            <a:ext cx="1873250" cy="2476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616156" y="2867949"/>
            <a:ext cx="329924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35000"/>
                  <a:satMod val="260000"/>
                </a:schemeClr>
              </a:gs>
              <a:gs pos="30000">
                <a:schemeClr val="accent6">
                  <a:tint val="38000"/>
                  <a:satMod val="260000"/>
                </a:schemeClr>
              </a:gs>
              <a:gs pos="75000">
                <a:schemeClr val="accent6">
                  <a:tint val="55000"/>
                  <a:satMod val="255000"/>
                </a:schemeClr>
              </a:gs>
              <a:gs pos="100000">
                <a:schemeClr val="accent6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99718" y="4166330"/>
            <a:ext cx="121678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just">
              <a:tabLst>
                <a:tab pos="0" algn="l"/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alibri" pitchFamily="34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alibri" pitchFamily="34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Calibri" pitchFamily="34" charset="0"/>
              </a:rPr>
              <a:t>. 	Solve the following pair of linear equations by the elimination method </a:t>
            </a:r>
          </a:p>
          <a:p>
            <a:pPr marL="282575" indent="-282575" algn="just">
              <a:tabLst>
                <a:tab pos="0" algn="l"/>
                <a:tab pos="465138" algn="ctr"/>
              </a:tabLst>
            </a:pPr>
            <a:r>
              <a:rPr lang="en-US" sz="14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alibri" pitchFamily="34" charset="0"/>
              </a:rPr>
              <a:t>    (and the substitution method)		</a:t>
            </a:r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975" y="1371603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1" y="1371603"/>
            <a:ext cx="166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Elimination method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7" y="2114553"/>
            <a:ext cx="246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Multiplying eq</a:t>
            </a:r>
            <a:r>
              <a:rPr lang="en-US" sz="1400" b="1" baseline="30000" dirty="0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(i) by 2, we get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350" y="3599906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3841412"/>
            <a:ext cx="2438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3306" y="4168976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y   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4400" y="361771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45725" y="359100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0599" y="2406328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…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2956781"/>
            <a:ext cx="2545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Subtracting eq</a:t>
            </a:r>
            <a:r>
              <a:rPr lang="en-US" sz="1400" b="1" baseline="30000" dirty="0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(ii) from eq</a:t>
            </a:r>
            <a:r>
              <a:rPr lang="en-US" sz="1400" b="1" baseline="30000" dirty="0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075" y="10287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(i)  x + y  - 5 = </a:t>
            </a:r>
            <a:r>
              <a:rPr lang="es-ES" sz="14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 and 2x – 3y -4 = </a:t>
            </a:r>
            <a:r>
              <a:rPr lang="es-ES" sz="14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2971" y="1600203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6797" y="16002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1620" y="160020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26922" y="16002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8820" y="160020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5614" y="184282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97894" y="184282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9792" y="18428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" y="321395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0650" y="32139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321395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0702" y="32139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52600" y="321395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8350" y="344255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1325" y="34425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26175" y="344255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17727" y="34425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73375" y="344255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34521" y="384260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6073" y="384260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81721" y="384260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25363" y="405846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28937" y="428785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430741" y="4327745"/>
            <a:ext cx="2743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2400" y="4582520"/>
            <a:ext cx="403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Substituting y =            in (i)        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9662" y="448648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0" y="469682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532104" y="4746236"/>
            <a:ext cx="2743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47720" y="1591297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81478" y="182880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42560" y="91345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71160" y="91345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84304" y="81915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78642" y="10641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899785" y="1083236"/>
            <a:ext cx="2743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06062" y="93877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7960" y="93877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802194" y="819151"/>
            <a:ext cx="9771" cy="3821216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784720" y="2851169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Solution is                    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713172" y="2839054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06694" y="28474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22885" y="280035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19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73959" y="2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7275763" y="3051704"/>
            <a:ext cx="274320" cy="11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790056" y="2847412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y  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186809" y="280035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90383" y="297575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01712" y="3041774"/>
            <a:ext cx="274320" cy="11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Line 58"/>
          <p:cNvSpPr>
            <a:spLocks noChangeShapeType="1"/>
          </p:cNvSpPr>
          <p:nvPr/>
        </p:nvSpPr>
        <p:spPr bwMode="auto">
          <a:xfrm flipH="1">
            <a:off x="614361" y="3328991"/>
            <a:ext cx="300038" cy="136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1" name="Line 58"/>
          <p:cNvSpPr>
            <a:spLocks noChangeShapeType="1"/>
          </p:cNvSpPr>
          <p:nvPr/>
        </p:nvSpPr>
        <p:spPr bwMode="auto">
          <a:xfrm flipH="1">
            <a:off x="614361" y="3543301"/>
            <a:ext cx="302420" cy="1403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95430" y="162326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4869" y="1670743"/>
            <a:ext cx="164306" cy="19377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56185" y="1894942"/>
            <a:ext cx="180737" cy="215285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290637" y="161925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350076" y="1666739"/>
            <a:ext cx="164306" cy="19377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351387" y="1890938"/>
            <a:ext cx="180737" cy="215285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4869" y="1664607"/>
            <a:ext cx="181258" cy="4478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3369" y="163044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0600" y="184282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347695" y="1659847"/>
            <a:ext cx="181258" cy="4478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96195" y="162568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Calibri" pitchFamily="34" charset="0"/>
              </a:rPr>
              <a:t>3</a:t>
            </a:r>
            <a:endParaRPr lang="en-US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8703" y="1842825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635575" y="2649481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69228" y="2673549"/>
            <a:ext cx="1305230" cy="307777"/>
            <a:chOff x="969228" y="2752072"/>
            <a:chExt cx="1305230" cy="307777"/>
          </a:xfrm>
        </p:grpSpPr>
        <p:sp>
          <p:nvSpPr>
            <p:cNvPr id="164" name="Rectangle 163"/>
            <p:cNvSpPr/>
            <p:nvPr/>
          </p:nvSpPr>
          <p:spPr>
            <a:xfrm>
              <a:off x="1325766" y="2752072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prstClr val="black"/>
                  </a:solidFill>
                  <a:latin typeface="Calibri" pitchFamily="34" charset="0"/>
                </a:rPr>
                <a:t>–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766522" y="2752072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prstClr val="black"/>
                  </a:solidFill>
                  <a:latin typeface="Calibri" pitchFamily="34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998420" y="2752072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4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69228" y="2752072"/>
              <a:ext cx="357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2x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467331" y="2752072"/>
              <a:ext cx="360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3y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981075" y="2406090"/>
            <a:ext cx="1396600" cy="307777"/>
            <a:chOff x="969228" y="2752072"/>
            <a:chExt cx="1396600" cy="307777"/>
          </a:xfrm>
        </p:grpSpPr>
        <p:sp>
          <p:nvSpPr>
            <p:cNvPr id="173" name="Rectangle 172"/>
            <p:cNvSpPr/>
            <p:nvPr/>
          </p:nvSpPr>
          <p:spPr>
            <a:xfrm>
              <a:off x="1282172" y="2752072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prstClr val="black"/>
                  </a:solidFill>
                  <a:latin typeface="Calibri" pitchFamily="34" charset="0"/>
                </a:rPr>
                <a:t>+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766522" y="2752072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prstClr val="black"/>
                  </a:solidFill>
                  <a:latin typeface="Calibri" pitchFamily="34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998420" y="2752072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10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969228" y="2752072"/>
              <a:ext cx="357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2x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467331" y="2752072"/>
              <a:ext cx="360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2y</a:t>
              </a:r>
              <a:endParaRPr lang="en-US" sz="1400" b="1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88" name="Oval 187"/>
          <p:cNvSpPr/>
          <p:nvPr/>
        </p:nvSpPr>
        <p:spPr>
          <a:xfrm>
            <a:off x="890589" y="2448702"/>
            <a:ext cx="338136" cy="51363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864689" y="242515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65221" y="266468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896782" y="1302520"/>
            <a:ext cx="2905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Multiplying throughout by 5, we get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6" name="Cloud 195"/>
          <p:cNvSpPr/>
          <p:nvPr/>
        </p:nvSpPr>
        <p:spPr>
          <a:xfrm>
            <a:off x="3338931" y="3257552"/>
            <a:ext cx="4128675" cy="141404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To remove 5 from denominator multiplying throughout by 5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564112" y="159597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859024" y="15959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061759" y="159597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297585" y="15959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3253" y="159597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562600" y="1859161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859024" y="185916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060247" y="185916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394903" y="185916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630912" y="185916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562600" y="208300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859024" y="208300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060247" y="208300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19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670584" y="2298901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859024" y="22989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060247" y="229890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19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124581" y="2562225"/>
            <a:ext cx="293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6118263" y="2543376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   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4" name="Cloud 213"/>
          <p:cNvSpPr/>
          <p:nvPr/>
        </p:nvSpPr>
        <p:spPr>
          <a:xfrm>
            <a:off x="4050338" y="1707923"/>
            <a:ext cx="3798262" cy="116862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Constant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  <a:sym typeface="Symbol"/>
              </a:rPr>
              <a:t> R.H.S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alibri" pitchFamily="34" charset="0"/>
                <a:sym typeface="Symbol"/>
              </a:rPr>
              <a:t>6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  <a:sym typeface="Symbol"/>
              </a:rPr>
              <a:t> -6 to R.H.S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601835" y="2135697"/>
            <a:ext cx="206034" cy="2059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5772150" y="2309813"/>
            <a:ext cx="428625" cy="37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228499" y="3211928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…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228499" y="3440317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8" name="Cloud 167"/>
          <p:cNvSpPr/>
          <p:nvPr/>
        </p:nvSpPr>
        <p:spPr>
          <a:xfrm>
            <a:off x="4126904" y="2312518"/>
            <a:ext cx="4026496" cy="12498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In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eliminition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method, keep variable on L.H.S and constant on R.H.S</a:t>
            </a:r>
          </a:p>
        </p:txBody>
      </p:sp>
      <p:sp>
        <p:nvSpPr>
          <p:cNvPr id="169" name="Curved Down Arrow 168"/>
          <p:cNvSpPr/>
          <p:nvPr/>
        </p:nvSpPr>
        <p:spPr>
          <a:xfrm>
            <a:off x="1066800" y="952676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8" name="Curved Down Arrow 177"/>
          <p:cNvSpPr/>
          <p:nvPr/>
        </p:nvSpPr>
        <p:spPr>
          <a:xfrm>
            <a:off x="2362200" y="905079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9" name="Cloud 178"/>
          <p:cNvSpPr/>
          <p:nvPr/>
        </p:nvSpPr>
        <p:spPr>
          <a:xfrm>
            <a:off x="4660304" y="1581153"/>
            <a:ext cx="4026496" cy="12498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Check the coefficient of the variables</a:t>
            </a:r>
          </a:p>
        </p:txBody>
      </p:sp>
      <p:sp>
        <p:nvSpPr>
          <p:cNvPr id="180" name="Cloud 179"/>
          <p:cNvSpPr/>
          <p:nvPr/>
        </p:nvSpPr>
        <p:spPr>
          <a:xfrm>
            <a:off x="4126904" y="1276353"/>
            <a:ext cx="4026496" cy="12498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Are the coefficient same ?</a:t>
            </a:r>
          </a:p>
        </p:txBody>
      </p:sp>
      <p:sp>
        <p:nvSpPr>
          <p:cNvPr id="191" name="Cloud 190"/>
          <p:cNvSpPr/>
          <p:nvPr/>
        </p:nvSpPr>
        <p:spPr>
          <a:xfrm>
            <a:off x="6554601" y="1965218"/>
            <a:ext cx="1399330" cy="82371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No </a:t>
            </a:r>
          </a:p>
        </p:txBody>
      </p:sp>
      <p:sp>
        <p:nvSpPr>
          <p:cNvPr id="193" name="Rounded Rectangular Callout 192"/>
          <p:cNvSpPr/>
          <p:nvPr/>
        </p:nvSpPr>
        <p:spPr>
          <a:xfrm>
            <a:off x="3200406" y="1885950"/>
            <a:ext cx="5411463" cy="854448"/>
          </a:xfrm>
          <a:prstGeom prst="wedgeRoundRectCallout">
            <a:avLst>
              <a:gd name="adj1" fmla="val -78793"/>
              <a:gd name="adj2" fmla="val -6643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To make the coefficient of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same we will have to multiplying equation (i) by 2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2" name="Rounded Rectangular Callout 221"/>
          <p:cNvSpPr/>
          <p:nvPr/>
        </p:nvSpPr>
        <p:spPr>
          <a:xfrm>
            <a:off x="3402055" y="3257550"/>
            <a:ext cx="5208551" cy="854448"/>
          </a:xfrm>
          <a:prstGeom prst="wedgeRoundRectCallout">
            <a:avLst>
              <a:gd name="adj1" fmla="val -82383"/>
              <a:gd name="adj2" fmla="val -16635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To make the coefficient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same we will have to multiplying equation (i) by 3  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4811965" y="2495550"/>
            <a:ext cx="826841" cy="53570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OR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4" name="Cloud 223"/>
          <p:cNvSpPr/>
          <p:nvPr/>
        </p:nvSpPr>
        <p:spPr>
          <a:xfrm>
            <a:off x="4852011" y="1017856"/>
            <a:ext cx="3758595" cy="145236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Now check the  coefficient of the variables   </a:t>
            </a:r>
          </a:p>
        </p:txBody>
      </p:sp>
      <p:sp>
        <p:nvSpPr>
          <p:cNvPr id="225" name="Oval 224"/>
          <p:cNvSpPr/>
          <p:nvPr/>
        </p:nvSpPr>
        <p:spPr>
          <a:xfrm>
            <a:off x="1307836" y="2406091"/>
            <a:ext cx="418162" cy="56723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226" name="Cloud 225"/>
          <p:cNvSpPr/>
          <p:nvPr/>
        </p:nvSpPr>
        <p:spPr>
          <a:xfrm>
            <a:off x="4471011" y="1123953"/>
            <a:ext cx="3758595" cy="157564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Coefficient of x is same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and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Coefficient of y is different</a:t>
            </a:r>
          </a:p>
        </p:txBody>
      </p:sp>
      <p:sp>
        <p:nvSpPr>
          <p:cNvPr id="139" name="Cloud 138" hidden="1"/>
          <p:cNvSpPr/>
          <p:nvPr/>
        </p:nvSpPr>
        <p:spPr>
          <a:xfrm>
            <a:off x="3742190" y="1446221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need to either remove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or remove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42" name="Cloud 141" hidden="1"/>
          <p:cNvSpPr/>
          <p:nvPr/>
        </p:nvSpPr>
        <p:spPr>
          <a:xfrm>
            <a:off x="3832142" y="1930619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Which variable can be removed ?</a:t>
            </a:r>
            <a:endParaRPr lang="en-US" sz="1600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Cloud 142" hidden="1"/>
          <p:cNvSpPr/>
          <p:nvPr/>
        </p:nvSpPr>
        <p:spPr>
          <a:xfrm>
            <a:off x="2746690" y="2783039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Whichever variable’s coefficient is same</a:t>
            </a:r>
            <a:endParaRPr lang="en-US" sz="1600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Cloud 143" hidden="1"/>
          <p:cNvSpPr/>
          <p:nvPr/>
        </p:nvSpPr>
        <p:spPr>
          <a:xfrm>
            <a:off x="4981064" y="3363866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Here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coefficent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of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  <a:p>
            <a:pPr algn="ctr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is same</a:t>
            </a:r>
            <a:endParaRPr lang="en-US" sz="1600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Cloud 147"/>
          <p:cNvSpPr/>
          <p:nvPr/>
        </p:nvSpPr>
        <p:spPr>
          <a:xfrm>
            <a:off x="4824628" y="1428752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can eliminate x by subtracting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10428" y="2221594"/>
            <a:ext cx="2514600" cy="426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As Signs are same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" name="Cloud 152" hidden="1"/>
          <p:cNvSpPr/>
          <p:nvPr/>
        </p:nvSpPr>
        <p:spPr>
          <a:xfrm>
            <a:off x="4099200" y="1077665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How to get the value of ‘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x’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?</a:t>
            </a:r>
            <a:endParaRPr lang="en-US" sz="1600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Cloud 154" hidden="1"/>
          <p:cNvSpPr/>
          <p:nvPr/>
        </p:nvSpPr>
        <p:spPr>
          <a:xfrm>
            <a:off x="4896776" y="3029921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Either equation (i),(ii) or equation (iii)</a:t>
            </a:r>
            <a:endParaRPr lang="en-US" sz="1600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" name="Group 7" hidden="1"/>
          <p:cNvGrpSpPr/>
          <p:nvPr/>
        </p:nvGrpSpPr>
        <p:grpSpPr>
          <a:xfrm>
            <a:off x="2900478" y="2045431"/>
            <a:ext cx="3862172" cy="1411517"/>
            <a:chOff x="2900478" y="2045428"/>
            <a:chExt cx="3862172" cy="1411517"/>
          </a:xfrm>
        </p:grpSpPr>
        <p:sp>
          <p:nvSpPr>
            <p:cNvPr id="154" name="Cloud 153"/>
            <p:cNvSpPr/>
            <p:nvPr/>
          </p:nvSpPr>
          <p:spPr>
            <a:xfrm>
              <a:off x="2900478" y="2045428"/>
              <a:ext cx="3862172" cy="141151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have to substitute </a:t>
              </a:r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y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</a:t>
              </a:r>
              <a:endParaRPr lang="en-US" sz="1600" b="1" i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72645" y="2616200"/>
              <a:ext cx="306862" cy="537165"/>
              <a:chOff x="1606947" y="4318728"/>
              <a:chExt cx="306862" cy="537165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1606947" y="4318728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6</a:t>
                </a:r>
                <a:endParaRPr lang="en-US" sz="1400" b="1" baseline="-25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610521" y="454811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5</a:t>
                </a:r>
                <a:endParaRPr lang="en-US" sz="1400" b="1" baseline="-25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1612325" y="4588009"/>
                <a:ext cx="274320" cy="119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Cloud 161" hidden="1"/>
          <p:cNvSpPr/>
          <p:nvPr/>
        </p:nvSpPr>
        <p:spPr>
          <a:xfrm>
            <a:off x="4374976" y="1959572"/>
            <a:ext cx="3862172" cy="146478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 remove 5 from denominator multiplying throughout by 5 </a:t>
            </a:r>
            <a:endParaRPr lang="en-US" sz="1600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43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75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25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750"/>
                            </p:stCondLst>
                            <p:childTnLst>
                              <p:par>
                                <p:cTn id="4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250"/>
                            </p:stCondLst>
                            <p:childTnLst>
                              <p:par>
                                <p:cTn id="4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500"/>
                            </p:stCondLst>
                            <p:childTnLst>
                              <p:par>
                                <p:cTn id="4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0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500"/>
                            </p:stCondLst>
                            <p:childTnLst>
                              <p:par>
                                <p:cTn id="5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00"/>
                            </p:stCondLst>
                            <p:childTnLst>
                              <p:par>
                                <p:cTn id="5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750"/>
                            </p:stCondLst>
                            <p:childTnLst>
                              <p:par>
                                <p:cTn id="5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00"/>
                            </p:stCondLst>
                            <p:childTnLst>
                              <p:par>
                                <p:cTn id="5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250"/>
                            </p:stCondLst>
                            <p:childTnLst>
                              <p:par>
                                <p:cTn id="5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000"/>
                            </p:stCondLst>
                            <p:childTnLst>
                              <p:par>
                                <p:cTn id="5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750"/>
                            </p:stCondLst>
                            <p:childTnLst>
                              <p:par>
                                <p:cTn id="6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250"/>
                            </p:stCondLst>
                            <p:childTnLst>
                              <p:par>
                                <p:cTn id="6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6" dur="9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900"/>
                            </p:stCondLst>
                            <p:childTnLst>
                              <p:par>
                                <p:cTn id="7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50"/>
                            </p:stCondLst>
                            <p:childTnLst>
                              <p:par>
                                <p:cTn id="7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500"/>
                            </p:stCondLst>
                            <p:childTnLst>
                              <p:par>
                                <p:cTn id="7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750"/>
                            </p:stCondLst>
                            <p:childTnLst>
                              <p:par>
                                <p:cTn id="7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1000"/>
                            </p:stCondLst>
                            <p:childTnLst>
                              <p:par>
                                <p:cTn id="7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250"/>
                            </p:stCondLst>
                            <p:childTnLst>
                              <p:par>
                                <p:cTn id="7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500"/>
                            </p:stCondLst>
                            <p:childTnLst>
                              <p:par>
                                <p:cTn id="7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2" grpId="1" animBg="1"/>
      <p:bldP spid="146" grpId="0" animBg="1"/>
      <p:bldP spid="145" grpId="0" animBg="1"/>
      <p:bldP spid="145" grpId="1" animBg="1"/>
      <p:bldP spid="3" grpId="0"/>
      <p:bldP spid="4" grpId="0"/>
      <p:bldP spid="5" grpId="0"/>
      <p:bldP spid="7" grpId="0"/>
      <p:bldP spid="9" grpId="0"/>
      <p:bldP spid="13" grpId="0"/>
      <p:bldP spid="15" grpId="0"/>
      <p:bldP spid="16" grpId="0"/>
      <p:bldP spid="18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4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91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40" grpId="0" animBg="1"/>
      <p:bldP spid="141" grpId="0" animBg="1"/>
      <p:bldP spid="126" grpId="0"/>
      <p:bldP spid="126" grpId="1"/>
      <p:bldP spid="12" grpId="0" animBg="1"/>
      <p:bldP spid="12" grpId="1" animBg="1"/>
      <p:bldP spid="12" grpId="2" animBg="1"/>
      <p:bldP spid="147" grpId="0" animBg="1"/>
      <p:bldP spid="147" grpId="1" animBg="1"/>
      <p:bldP spid="147" grpId="2" animBg="1"/>
      <p:bldP spid="150" grpId="0"/>
      <p:bldP spid="150" grpId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4" grpId="0" animBg="1"/>
      <p:bldP spid="14" grpId="1" animBg="1"/>
      <p:bldP spid="158" grpId="0"/>
      <p:bldP spid="158" grpId="1"/>
      <p:bldP spid="31" grpId="0"/>
      <p:bldP spid="159" grpId="0" animBg="1"/>
      <p:bldP spid="159" grpId="1" animBg="1"/>
      <p:bldP spid="160" grpId="0"/>
      <p:bldP spid="160" grpId="1"/>
      <p:bldP spid="33" grpId="0"/>
      <p:bldP spid="167" grpId="0"/>
      <p:bldP spid="188" grpId="0" animBg="1"/>
      <p:bldP spid="188" grpId="1" animBg="1"/>
      <p:bldP spid="189" grpId="0"/>
      <p:bldP spid="189" grpId="1"/>
      <p:bldP spid="190" grpId="0"/>
      <p:bldP spid="190" grpId="1"/>
      <p:bldP spid="195" grpId="0"/>
      <p:bldP spid="196" grpId="0" animBg="1"/>
      <p:bldP spid="196" grpId="1" animBg="1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 animBg="1"/>
      <p:bldP spid="214" grpId="1" animBg="1"/>
      <p:bldP spid="218" grpId="0" animBg="1"/>
      <p:bldP spid="218" grpId="1" animBg="1"/>
      <p:bldP spid="220" grpId="0"/>
      <p:bldP spid="221" grpId="0"/>
      <p:bldP spid="168" grpId="0" animBg="1"/>
      <p:bldP spid="168" grpId="1" animBg="1"/>
      <p:bldP spid="169" grpId="0" animBg="1"/>
      <p:bldP spid="169" grpId="1" animBg="1"/>
      <p:bldP spid="178" grpId="0" animBg="1"/>
      <p:bldP spid="178" grpId="1" animBg="1"/>
      <p:bldP spid="179" grpId="0" animBg="1"/>
      <p:bldP spid="179" grpId="1" animBg="1"/>
      <p:bldP spid="179" grpId="2" animBg="1"/>
      <p:bldP spid="180" grpId="0" animBg="1"/>
      <p:bldP spid="180" grpId="1" animBg="1"/>
      <p:bldP spid="191" grpId="0" animBg="1"/>
      <p:bldP spid="191" grpId="1" animBg="1"/>
      <p:bldP spid="193" grpId="0" animBg="1"/>
      <p:bldP spid="193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39" grpId="0" animBg="1"/>
      <p:bldP spid="139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3" grpId="0" animBg="1"/>
      <p:bldP spid="153" grpId="1" animBg="1"/>
      <p:bldP spid="155" grpId="0" animBg="1"/>
      <p:bldP spid="155" grpId="1" animBg="1"/>
      <p:bldP spid="162" grpId="0" animBg="1"/>
      <p:bldP spid="16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3.4 Q.1(IV)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422400" y="3781425"/>
            <a:ext cx="1873250" cy="2476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78266" y="4602676"/>
            <a:ext cx="2421425" cy="30777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46732" y="2247902"/>
            <a:ext cx="900858" cy="30777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35000"/>
                  <a:satMod val="260000"/>
                </a:schemeClr>
              </a:gs>
              <a:gs pos="30000">
                <a:schemeClr val="accent3">
                  <a:tint val="38000"/>
                  <a:satMod val="260000"/>
                </a:schemeClr>
              </a:gs>
              <a:gs pos="75000">
                <a:schemeClr val="accent3">
                  <a:tint val="55000"/>
                  <a:satMod val="255000"/>
                </a:schemeClr>
              </a:gs>
              <a:gs pos="100000">
                <a:schemeClr val="accent3">
                  <a:tint val="70000"/>
                  <a:satMod val="255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400053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ctr"/>
              </a:tabLst>
            </a:pPr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(</a:t>
            </a:r>
            <a:r>
              <a:rPr lang="es-ES" sz="1400" b="1" dirty="0" err="1" smtClean="0">
                <a:solidFill>
                  <a:srgbClr val="0033CC"/>
                </a:solidFill>
                <a:latin typeface="Calibri" pitchFamily="34" charset="0"/>
              </a:rPr>
              <a:t>iv</a:t>
            </a:r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)	      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6526" y="312676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" y="52994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9397" y="586976"/>
            <a:ext cx="186954" cy="119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8700" y="43087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3810" y="31878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2y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3009" y="53605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60573" y="593090"/>
            <a:ext cx="301090" cy="119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57786" y="400053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and </a:t>
            </a:r>
            <a:endParaRPr lang="en-US" sz="1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4525" y="400053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9238" y="299607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y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7341" y="51687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12525" y="574135"/>
            <a:ext cx="301090" cy="74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93125" y="39708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7600" y="40005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- 3</a:t>
            </a:r>
            <a:endParaRPr lang="en-US" sz="1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76750" y="40005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Calibri" pitchFamily="34" charset="0"/>
              </a:rPr>
              <a:t>= 0</a:t>
            </a:r>
            <a:endParaRPr lang="en-US" sz="1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" y="945680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3785" y="945680"/>
            <a:ext cx="166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Elimination method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8926" y="1265838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2500" y="147617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53970" y="1524002"/>
            <a:ext cx="273718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06402" y="134628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04372" y="1261675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2y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43571" y="147201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811747" y="1530953"/>
            <a:ext cx="364319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61427" y="136789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93325" y="1367891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2906" y="2130626"/>
            <a:ext cx="3509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Multiplying throughout by 6 in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eq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(i), we get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6300" y="249257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81100" y="24925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09700" y="249257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54212" y="24925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50485" y="2492576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04924" y="1346287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1779462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7063" y="165735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4892" y="189158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764836" y="1955549"/>
            <a:ext cx="30109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60676" y="177872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12403" y="178169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44301" y="178169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0502" y="2832188"/>
            <a:ext cx="355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320800" algn="r"/>
                <a:tab pos="1597025" algn="ctr"/>
                <a:tab pos="1887538" algn="l"/>
                <a:tab pos="2757488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Multiplying throughout by 3 in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eq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(ii), we get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3900" y="3117938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81150" y="311793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74125" y="3117938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85900" y="311793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7798" y="311793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9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0501" y="3754871"/>
            <a:ext cx="258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320800" algn="r"/>
                <a:tab pos="1597025" algn="ctr"/>
                <a:tab pos="1887538" algn="l"/>
                <a:tab pos="2757488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Subtracting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eq</a:t>
            </a:r>
            <a:r>
              <a:rPr lang="en-US" sz="1400" b="1" baseline="30000" dirty="0" err="1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(iv) from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eq</a:t>
            </a:r>
            <a:r>
              <a:rPr lang="en-US" sz="1400" b="1" baseline="30000" dirty="0" err="1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(iii)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21" y="1777738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500" y="4093981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0050" y="409398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28650" y="4093981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49412" y="409398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5685" y="4093981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19301" y="4093981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1500" y="432769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28750" y="432769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21725" y="4327697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35523" y="432769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67421" y="432769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9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19303" y="4331487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(iv)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3550" y="451184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20750" y="451184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62100" y="451184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19100" y="4725227"/>
            <a:ext cx="2438400" cy="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4900" y="475825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49412" y="47582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5685" y="475825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-15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21374" y="1790702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0886" y="17907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89800" y="171025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-15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88374" y="196215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630990" y="1982705"/>
            <a:ext cx="440826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033249" y="2247902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48284" y="22479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80182" y="2247902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06689" y="2533649"/>
            <a:ext cx="294240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481138" algn="r"/>
                <a:tab pos="1770063" algn="ctr"/>
                <a:tab pos="2090738" algn="l"/>
              </a:tabLst>
            </a:pP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Substituting y = – 3 in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eq</a:t>
            </a:r>
            <a:r>
              <a:rPr lang="en-US" sz="1400" b="1" baseline="30000" dirty="0" err="1" smtClean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(iii), we get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40374" y="2933702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45174" y="29337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73781" y="293370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4(-3)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34830" y="29337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931103" y="2933702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92774" y="318538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34376" y="316230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326174" y="318538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14559" y="31853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10832" y="3185386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383902" y="342273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728414" y="341762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24687" y="3417621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05737" y="343024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434337" y="343024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391287" y="365133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35799" y="364622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32072" y="364622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62537" y="4357954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35799" y="43579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32072" y="435795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rot="5400000">
            <a:off x="3690051" y="3265368"/>
            <a:ext cx="3291840" cy="79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16574" y="4614427"/>
            <a:ext cx="3242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Solution is x = 2, y = – 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25604" y="428833"/>
            <a:ext cx="627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33CC"/>
                </a:solidFill>
                <a:latin typeface="Calibri" pitchFamily="34" charset="0"/>
              </a:rPr>
              <a:t>+1 = 0</a:t>
            </a:r>
            <a:endParaRPr lang="en-US" sz="1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17" name="Cloud 116"/>
          <p:cNvSpPr/>
          <p:nvPr/>
        </p:nvSpPr>
        <p:spPr>
          <a:xfrm>
            <a:off x="3833684" y="712703"/>
            <a:ext cx="3798262" cy="141404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To remove ‘2’ &amp; ‘3’ from denominator multiply by LCM of 2 &amp; 3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8" name="Cloud 117"/>
          <p:cNvSpPr/>
          <p:nvPr/>
        </p:nvSpPr>
        <p:spPr>
          <a:xfrm>
            <a:off x="4233397" y="1947443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LCM of 2 &amp; 3 is 6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9" name="Cloud 118"/>
          <p:cNvSpPr/>
          <p:nvPr/>
        </p:nvSpPr>
        <p:spPr>
          <a:xfrm>
            <a:off x="3648087" y="1113185"/>
            <a:ext cx="4169456" cy="141404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To remove ‘3’ from denominator multiply by LCM of 3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20" name="Cloud 119"/>
          <p:cNvSpPr/>
          <p:nvPr/>
        </p:nvSpPr>
        <p:spPr>
          <a:xfrm>
            <a:off x="4385803" y="2099843"/>
            <a:ext cx="3535203" cy="914149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LCM of 3 is 3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2" name="Line 58"/>
          <p:cNvSpPr>
            <a:spLocks noChangeShapeType="1"/>
          </p:cNvSpPr>
          <p:nvPr/>
        </p:nvSpPr>
        <p:spPr bwMode="auto">
          <a:xfrm flipH="1">
            <a:off x="622300" y="4187331"/>
            <a:ext cx="300038" cy="136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 flipH="1">
            <a:off x="651759" y="4420966"/>
            <a:ext cx="302420" cy="1403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201460" y="2492576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80806" y="3114479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(iv)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7" name="Rounded Rectangular Callout 126"/>
          <p:cNvSpPr/>
          <p:nvPr/>
        </p:nvSpPr>
        <p:spPr>
          <a:xfrm>
            <a:off x="4260316" y="1809753"/>
            <a:ext cx="2236660" cy="772871"/>
          </a:xfrm>
          <a:prstGeom prst="wedgeRoundRectCallout">
            <a:avLst>
              <a:gd name="adj1" fmla="val -146564"/>
              <a:gd name="adj2" fmla="val 12639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Are the Coefficient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is same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723900" y="3151392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8" name="Cloud 137"/>
          <p:cNvSpPr/>
          <p:nvPr/>
        </p:nvSpPr>
        <p:spPr>
          <a:xfrm>
            <a:off x="4690518" y="2514773"/>
            <a:ext cx="1406670" cy="5835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Yes !!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9" name="Rounded Rectangular Callout 138"/>
          <p:cNvSpPr/>
          <p:nvPr/>
        </p:nvSpPr>
        <p:spPr>
          <a:xfrm>
            <a:off x="4659929" y="3094282"/>
            <a:ext cx="2236660" cy="772871"/>
          </a:xfrm>
          <a:prstGeom prst="wedgeRoundRectCallout">
            <a:avLst>
              <a:gd name="adj1" fmla="val -166104"/>
              <a:gd name="adj2" fmla="val 1095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Are the Coefficient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en-US" b="1" dirty="0" smtClean="0">
                <a:solidFill>
                  <a:prstClr val="black"/>
                </a:solidFill>
                <a:latin typeface="Calibri" pitchFamily="34" charset="0"/>
              </a:rPr>
              <a:t> is same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0" name="Cloud 139"/>
          <p:cNvSpPr/>
          <p:nvPr/>
        </p:nvSpPr>
        <p:spPr>
          <a:xfrm>
            <a:off x="5013239" y="3799433"/>
            <a:ext cx="1406670" cy="5835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No !!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83703" y="315200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" name="Oval 142"/>
          <p:cNvSpPr/>
          <p:nvPr/>
        </p:nvSpPr>
        <p:spPr>
          <a:xfrm>
            <a:off x="1191003" y="3139962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90288" y="341575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88834" y="34292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77090" y="3429201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461248" y="34292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58219" y="3429201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178551" y="3429201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680720" y="3445926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228864" y="3444021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808994" y="1480431"/>
            <a:ext cx="2971800" cy="1091320"/>
            <a:chOff x="657469" y="3638551"/>
            <a:chExt cx="2286000" cy="770414"/>
          </a:xfrm>
        </p:grpSpPr>
        <p:sp>
          <p:nvSpPr>
            <p:cNvPr id="153" name="Cloud Callout 152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45153"/>
                <a:gd name="adj2" fmla="val -178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57469" y="3725165"/>
              <a:ext cx="2286000" cy="55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Calibri" pitchFamily="34" charset="0"/>
                </a:rPr>
                <a:t>Now which two </a:t>
              </a:r>
            </a:p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itchFamily="34" charset="0"/>
                </a:rPr>
                <a:t>e</a:t>
              </a:r>
              <a:r>
                <a:rPr lang="en-US" sz="1500" b="1" dirty="0" smtClean="0">
                  <a:solidFill>
                    <a:prstClr val="white"/>
                  </a:solidFill>
                  <a:latin typeface="Calibri" pitchFamily="34" charset="0"/>
                </a:rPr>
                <a:t>quations have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Calibri" pitchFamily="34" charset="0"/>
                </a:rPr>
                <a:t>to be solved ??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209800" y="2579930"/>
            <a:ext cx="3200400" cy="677623"/>
            <a:chOff x="657469" y="3784573"/>
            <a:chExt cx="2286000" cy="478366"/>
          </a:xfrm>
        </p:grpSpPr>
        <p:sp>
          <p:nvSpPr>
            <p:cNvPr id="156" name="Cloud Callout 155"/>
            <p:cNvSpPr/>
            <p:nvPr/>
          </p:nvSpPr>
          <p:spPr>
            <a:xfrm>
              <a:off x="855123" y="3784573"/>
              <a:ext cx="1811877" cy="478366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57469" y="3880643"/>
              <a:ext cx="2286000" cy="22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itchFamily="34" charset="0"/>
                </a:rPr>
                <a:t>e</a:t>
              </a:r>
              <a:r>
                <a:rPr lang="en-US" sz="1500" b="1" dirty="0" smtClean="0">
                  <a:solidFill>
                    <a:prstClr val="white"/>
                  </a:solidFill>
                  <a:latin typeface="Calibri" pitchFamily="34" charset="0"/>
                </a:rPr>
                <a:t>quations (iii) &amp; (iv)…</a:t>
              </a:r>
            </a:p>
          </p:txBody>
        </p:sp>
      </p:grpSp>
      <p:sp>
        <p:nvSpPr>
          <p:cNvPr id="166" name="Oval 165"/>
          <p:cNvSpPr/>
          <p:nvPr/>
        </p:nvSpPr>
        <p:spPr>
          <a:xfrm>
            <a:off x="591027" y="3105153"/>
            <a:ext cx="399575" cy="58397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44416" y="30983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" name="Rectangle 1"/>
          <p:cNvSpPr/>
          <p:nvPr/>
        </p:nvSpPr>
        <p:spPr>
          <a:xfrm>
            <a:off x="544416" y="3400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486526" y="3988001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739439" y="398288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35712" y="3886196"/>
            <a:ext cx="276038" cy="523220"/>
            <a:chOff x="6935712" y="3867150"/>
            <a:chExt cx="276038" cy="523220"/>
          </a:xfrm>
        </p:grpSpPr>
        <p:sp>
          <p:nvSpPr>
            <p:cNvPr id="179" name="Rectangle 178"/>
            <p:cNvSpPr/>
            <p:nvPr/>
          </p:nvSpPr>
          <p:spPr>
            <a:xfrm>
              <a:off x="6935712" y="3867150"/>
              <a:ext cx="2760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alibri" pitchFamily="34" charset="0"/>
                </a:rPr>
                <a:t>6</a:t>
              </a:r>
            </a:p>
            <a:p>
              <a:r>
                <a:rPr lang="en-US" sz="1400" b="1" dirty="0">
                  <a:solidFill>
                    <a:prstClr val="black"/>
                  </a:solidFill>
                  <a:latin typeface="Calibri" pitchFamily="34" charset="0"/>
                </a:rPr>
                <a:t>3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7000044" y="4126011"/>
              <a:ext cx="182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0" name="Line 58"/>
          <p:cNvSpPr>
            <a:spLocks noChangeShapeType="1"/>
          </p:cNvSpPr>
          <p:nvPr/>
        </p:nvSpPr>
        <p:spPr bwMode="auto">
          <a:xfrm flipH="1">
            <a:off x="7006632" y="3976691"/>
            <a:ext cx="170461" cy="12499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1" name="Line 58"/>
          <p:cNvSpPr>
            <a:spLocks noChangeShapeType="1"/>
          </p:cNvSpPr>
          <p:nvPr/>
        </p:nvSpPr>
        <p:spPr bwMode="auto">
          <a:xfrm flipH="1">
            <a:off x="7009311" y="4192994"/>
            <a:ext cx="170461" cy="12499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130430" y="384115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3" name="Cloud 182"/>
          <p:cNvSpPr/>
          <p:nvPr/>
        </p:nvSpPr>
        <p:spPr>
          <a:xfrm>
            <a:off x="1811747" y="3353135"/>
            <a:ext cx="3751697" cy="141404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Constant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  <a:sym typeface="Symbol"/>
              </a:rPr>
              <a:t> R.H.S.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  <a:sym typeface="Symbol"/>
              </a:rPr>
              <a:t> 12  12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67" name="Curved Down Arrow 166"/>
          <p:cNvSpPr/>
          <p:nvPr/>
        </p:nvSpPr>
        <p:spPr>
          <a:xfrm>
            <a:off x="1879601" y="321129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8" name="Curved Down Arrow 167"/>
          <p:cNvSpPr/>
          <p:nvPr/>
        </p:nvSpPr>
        <p:spPr>
          <a:xfrm>
            <a:off x="3871904" y="307335"/>
            <a:ext cx="430650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5" name="Cloud 174"/>
          <p:cNvSpPr/>
          <p:nvPr/>
        </p:nvSpPr>
        <p:spPr>
          <a:xfrm>
            <a:off x="3871761" y="754062"/>
            <a:ext cx="4026496" cy="12498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In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eliminition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method, keep variable on L.H.S and constant on R.H.S</a:t>
            </a:r>
          </a:p>
        </p:txBody>
      </p:sp>
      <p:sp>
        <p:nvSpPr>
          <p:cNvPr id="196" name="Cloud 195"/>
          <p:cNvSpPr/>
          <p:nvPr/>
        </p:nvSpPr>
        <p:spPr>
          <a:xfrm>
            <a:off x="1202865" y="2022707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How to get the value of ‘x’ ?</a:t>
            </a:r>
          </a:p>
        </p:txBody>
      </p:sp>
      <p:sp>
        <p:nvSpPr>
          <p:cNvPr id="197" name="Cloud 196" hidden="1"/>
          <p:cNvSpPr/>
          <p:nvPr/>
        </p:nvSpPr>
        <p:spPr>
          <a:xfrm>
            <a:off x="156945" y="2782109"/>
            <a:ext cx="4228857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have to substitute y = -3</a:t>
            </a:r>
          </a:p>
        </p:txBody>
      </p:sp>
      <p:sp>
        <p:nvSpPr>
          <p:cNvPr id="198" name="Cloud 197"/>
          <p:cNvSpPr/>
          <p:nvPr/>
        </p:nvSpPr>
        <p:spPr>
          <a:xfrm>
            <a:off x="2138826" y="3547823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Either equation (iii) or equation (iv)</a:t>
            </a:r>
          </a:p>
        </p:txBody>
      </p:sp>
      <p:sp>
        <p:nvSpPr>
          <p:cNvPr id="200" name="Oval 199"/>
          <p:cNvSpPr/>
          <p:nvPr/>
        </p:nvSpPr>
        <p:spPr>
          <a:xfrm>
            <a:off x="973455" y="1504950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869442" y="1480430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764836" y="1925041"/>
            <a:ext cx="274320" cy="2743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3" name="Cloud 202"/>
          <p:cNvSpPr/>
          <p:nvPr/>
        </p:nvSpPr>
        <p:spPr>
          <a:xfrm>
            <a:off x="3405282" y="752039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We need to either remove x or remove y</a:t>
            </a:r>
          </a:p>
        </p:txBody>
      </p:sp>
      <p:sp>
        <p:nvSpPr>
          <p:cNvPr id="204" name="Cloud 203"/>
          <p:cNvSpPr/>
          <p:nvPr/>
        </p:nvSpPr>
        <p:spPr>
          <a:xfrm>
            <a:off x="1219200" y="1652180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Which variable can be removed ?</a:t>
            </a:r>
          </a:p>
        </p:txBody>
      </p:sp>
      <p:sp>
        <p:nvSpPr>
          <p:cNvPr id="205" name="Cloud 204"/>
          <p:cNvSpPr/>
          <p:nvPr/>
        </p:nvSpPr>
        <p:spPr>
          <a:xfrm>
            <a:off x="1371600" y="2504600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Whichever variable’s coefficient is same</a:t>
            </a:r>
          </a:p>
        </p:txBody>
      </p:sp>
      <p:sp>
        <p:nvSpPr>
          <p:cNvPr id="206" name="Cloud 205"/>
          <p:cNvSpPr/>
          <p:nvPr/>
        </p:nvSpPr>
        <p:spPr>
          <a:xfrm>
            <a:off x="4017771" y="3573743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Here </a:t>
            </a:r>
            <a:r>
              <a:rPr lang="en-US" sz="1600" b="1" dirty="0" err="1" smtClean="0">
                <a:solidFill>
                  <a:prstClr val="white"/>
                </a:solidFill>
                <a:latin typeface="Calibri" pitchFamily="34" charset="0"/>
              </a:rPr>
              <a:t>coefficent</a:t>
            </a:r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 of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x is same</a:t>
            </a:r>
          </a:p>
        </p:txBody>
      </p:sp>
      <p:sp>
        <p:nvSpPr>
          <p:cNvPr id="207" name="Cloud 206"/>
          <p:cNvSpPr/>
          <p:nvPr/>
        </p:nvSpPr>
        <p:spPr>
          <a:xfrm>
            <a:off x="1905000" y="2034968"/>
            <a:ext cx="3862172" cy="107293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To remove x, we need to subtract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3315386" y="2912072"/>
            <a:ext cx="2514600" cy="426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As Signs are same</a:t>
            </a:r>
            <a:endParaRPr lang="en-US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9" name="Cloud 208"/>
          <p:cNvSpPr/>
          <p:nvPr/>
        </p:nvSpPr>
        <p:spPr>
          <a:xfrm>
            <a:off x="3810000" y="3293836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Number the equation as equation (iii)</a:t>
            </a:r>
          </a:p>
        </p:txBody>
      </p:sp>
      <p:sp>
        <p:nvSpPr>
          <p:cNvPr id="210" name="Cloud 209"/>
          <p:cNvSpPr/>
          <p:nvPr/>
        </p:nvSpPr>
        <p:spPr>
          <a:xfrm>
            <a:off x="4900828" y="971553"/>
            <a:ext cx="3862172" cy="1411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alibri" pitchFamily="34" charset="0"/>
              </a:rPr>
              <a:t>Number the equation as equation (iv)</a:t>
            </a:r>
          </a:p>
        </p:txBody>
      </p:sp>
    </p:spTree>
    <p:extLst>
      <p:ext uri="{BB962C8B-B14F-4D97-AF65-F5344CB8AC3E}">
        <p14:creationId xmlns:p14="http://schemas.microsoft.com/office/powerpoint/2010/main" val="158830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25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5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5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7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5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5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75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5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75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25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2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2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5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5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5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00"/>
                            </p:stCondLst>
                            <p:childTnLst>
                              <p:par>
                                <p:cTn id="5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75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0"/>
                            </p:stCondLst>
                            <p:childTnLst>
                              <p:par>
                                <p:cTn id="5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1250"/>
                            </p:stCondLst>
                            <p:childTnLst>
                              <p:par>
                                <p:cTn id="5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250"/>
                            </p:stCondLst>
                            <p:childTnLst>
                              <p:par>
                                <p:cTn id="5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750"/>
                            </p:stCondLst>
                            <p:childTnLst>
                              <p:par>
                                <p:cTn id="6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1000"/>
                            </p:stCondLst>
                            <p:childTnLst>
                              <p:par>
                                <p:cTn id="6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1000"/>
                            </p:stCondLst>
                            <p:childTnLst>
                              <p:par>
                                <p:cTn id="6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25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500"/>
                            </p:stCondLst>
                            <p:childTnLst>
                              <p:par>
                                <p:cTn id="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2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50"/>
                            </p:stCondLst>
                            <p:childTnLst>
                              <p:par>
                                <p:cTn id="6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00"/>
                            </p:stCondLst>
                            <p:childTnLst>
                              <p:par>
                                <p:cTn id="6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750"/>
                            </p:stCondLst>
                            <p:childTnLst>
                              <p:par>
                                <p:cTn id="6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1000"/>
                            </p:stCondLst>
                            <p:childTnLst>
                              <p:par>
                                <p:cTn id="6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50"/>
                            </p:stCondLst>
                            <p:childTnLst>
                              <p:par>
                                <p:cTn id="6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500"/>
                            </p:stCondLst>
                            <p:childTnLst>
                              <p:par>
                                <p:cTn id="6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500"/>
                            </p:stCondLst>
                            <p:childTnLst>
                              <p:par>
                                <p:cTn id="7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250"/>
                            </p:stCondLst>
                            <p:childTnLst>
                              <p:par>
                                <p:cTn id="7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500"/>
                            </p:stCondLst>
                            <p:childTnLst>
                              <p:par>
                                <p:cTn id="7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750"/>
                            </p:stCondLst>
                            <p:childTnLst>
                              <p:par>
                                <p:cTn id="7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1000"/>
                            </p:stCondLst>
                            <p:childTnLst>
                              <p:par>
                                <p:cTn id="7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1250"/>
                            </p:stCondLst>
                            <p:childTnLst>
                              <p:par>
                                <p:cTn id="7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250"/>
                            </p:stCondLst>
                            <p:childTnLst>
                              <p:par>
                                <p:cTn id="7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500"/>
                            </p:stCondLst>
                            <p:childTnLst>
                              <p:par>
                                <p:cTn id="7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750"/>
                            </p:stCondLst>
                            <p:childTnLst>
                              <p:par>
                                <p:cTn id="7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1000"/>
                            </p:stCondLst>
                            <p:childTnLst>
                              <p:par>
                                <p:cTn id="7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1250"/>
                            </p:stCondLst>
                            <p:childTnLst>
                              <p:par>
                                <p:cTn id="7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500"/>
                            </p:stCondLst>
                            <p:childTnLst>
                              <p:par>
                                <p:cTn id="7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8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750"/>
                            </p:stCondLst>
                            <p:childTnLst>
                              <p:par>
                                <p:cTn id="8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1000"/>
                            </p:stCondLst>
                            <p:childTnLst>
                              <p:par>
                                <p:cTn id="8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1250"/>
                            </p:stCondLst>
                            <p:childTnLst>
                              <p:par>
                                <p:cTn id="8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1500"/>
                            </p:stCondLst>
                            <p:childTnLst>
                              <p:par>
                                <p:cTn id="8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250"/>
                            </p:stCondLst>
                            <p:childTnLst>
                              <p:par>
                                <p:cTn id="8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00"/>
                            </p:stCondLst>
                            <p:childTnLst>
                              <p:par>
                                <p:cTn id="8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50"/>
                            </p:stCondLst>
                            <p:childTnLst>
                              <p:par>
                                <p:cTn id="8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500"/>
                            </p:stCondLst>
                            <p:childTnLst>
                              <p:par>
                                <p:cTn id="8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6" fill="hold">
                            <p:stCondLst>
                              <p:cond delay="500"/>
                            </p:stCondLst>
                            <p:childTnLst>
                              <p:par>
                                <p:cTn id="8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1000"/>
                            </p:stCondLst>
                            <p:childTnLst>
                              <p:par>
                                <p:cTn id="8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250"/>
                            </p:stCondLst>
                            <p:childTnLst>
                              <p:par>
                                <p:cTn id="8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500"/>
                            </p:stCondLst>
                            <p:childTnLst>
                              <p:par>
                                <p:cTn id="8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250"/>
                            </p:stCondLst>
                            <p:childTnLst>
                              <p:par>
                                <p:cTn id="8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135" grpId="0" animBg="1"/>
      <p:bldP spid="134" grpId="0" animBg="1"/>
      <p:bldP spid="134" grpId="1" animBg="1"/>
      <p:bldP spid="5" grpId="0"/>
      <p:bldP spid="6" grpId="0"/>
      <p:bldP spid="7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2" grpId="0"/>
      <p:bldP spid="115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2" grpId="0" animBg="1"/>
      <p:bldP spid="133" grpId="0" animBg="1"/>
      <p:bldP spid="125" grpId="0"/>
      <p:bldP spid="126" grpId="0"/>
      <p:bldP spid="127" grpId="0" animBg="1"/>
      <p:bldP spid="127" grpId="1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/>
      <p:bldP spid="141" grpId="1"/>
      <p:bldP spid="143" grpId="0" animBg="1"/>
      <p:bldP spid="143" grpId="1" animBg="1"/>
      <p:bldP spid="143" grpId="2" animBg="1"/>
      <p:bldP spid="144" grpId="0"/>
      <p:bldP spid="145" grpId="0"/>
      <p:bldP spid="146" grpId="0"/>
      <p:bldP spid="147" grpId="0"/>
      <p:bldP spid="148" grpId="0"/>
      <p:bldP spid="149" grpId="0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66" grpId="0" animBg="1"/>
      <p:bldP spid="166" grpId="1" animBg="1"/>
      <p:bldP spid="169" grpId="0"/>
      <p:bldP spid="169" grpId="1"/>
      <p:bldP spid="2" grpId="0"/>
      <p:bldP spid="2" grpId="1"/>
      <p:bldP spid="177" grpId="0"/>
      <p:bldP spid="178" grpId="0"/>
      <p:bldP spid="180" grpId="0" animBg="1"/>
      <p:bldP spid="181" grpId="0" animBg="1"/>
      <p:bldP spid="182" grpId="0"/>
      <p:bldP spid="183" grpId="0" animBg="1"/>
      <p:bldP spid="183" grpId="1" animBg="1"/>
      <p:bldP spid="167" grpId="0" animBg="1"/>
      <p:bldP spid="167" grpId="1" animBg="1"/>
      <p:bldP spid="168" grpId="0" animBg="1"/>
      <p:bldP spid="168" grpId="1" animBg="1"/>
      <p:bldP spid="175" grpId="0" animBg="1"/>
      <p:bldP spid="17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11776</TotalTime>
  <Words>2482</Words>
  <Application>Microsoft Office PowerPoint</Application>
  <PresentationFormat>On-screen Show (16:9)</PresentationFormat>
  <Paragraphs>949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Bookman Old Style</vt:lpstr>
      <vt:lpstr>Calibri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T.S BORA</cp:lastModifiedBy>
  <cp:revision>1806</cp:revision>
  <dcterms:created xsi:type="dcterms:W3CDTF">2006-08-16T00:00:00Z</dcterms:created>
  <dcterms:modified xsi:type="dcterms:W3CDTF">2022-04-23T04:40:24Z</dcterms:modified>
</cp:coreProperties>
</file>