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95" r:id="rId2"/>
    <p:sldMasterId id="2147483709" r:id="rId3"/>
  </p:sldMasterIdLst>
  <p:notesMasterIdLst>
    <p:notesMasterId r:id="rId23"/>
  </p:notesMasterIdLst>
  <p:sldIdLst>
    <p:sldId id="374" r:id="rId4"/>
    <p:sldId id="373" r:id="rId5"/>
    <p:sldId id="375" r:id="rId6"/>
    <p:sldId id="379" r:id="rId7"/>
    <p:sldId id="376" r:id="rId8"/>
    <p:sldId id="380" r:id="rId9"/>
    <p:sldId id="381" r:id="rId10"/>
    <p:sldId id="392" r:id="rId11"/>
    <p:sldId id="382" r:id="rId12"/>
    <p:sldId id="393" r:id="rId13"/>
    <p:sldId id="383" r:id="rId14"/>
    <p:sldId id="394" r:id="rId15"/>
    <p:sldId id="385" r:id="rId16"/>
    <p:sldId id="386" r:id="rId17"/>
    <p:sldId id="387" r:id="rId18"/>
    <p:sldId id="395" r:id="rId19"/>
    <p:sldId id="388" r:id="rId20"/>
    <p:sldId id="389" r:id="rId21"/>
    <p:sldId id="396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8000"/>
    <a:srgbClr val="FF33CC"/>
    <a:srgbClr val="0000FF"/>
    <a:srgbClr val="CC0066"/>
    <a:srgbClr val="CC0099"/>
    <a:srgbClr val="550B32"/>
    <a:srgbClr val="4B2D75"/>
    <a:srgbClr val="482D75"/>
    <a:srgbClr val="482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316" autoAdjust="0"/>
    <p:restoredTop sz="99822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E84B-431A-4294-A780-5D4691AC936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B16AF-A152-494D-9A38-4AFA82422E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6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72F3C-C1B0-4A18-A210-E81DEAFD0807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9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E61DE-9F11-48CD-BFF5-EF777A68131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78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9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1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351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330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16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327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48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0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99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39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129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09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01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24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8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22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4213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410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78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307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441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97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28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27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46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31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441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5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2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5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0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6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D035-E913-4164-AF08-616AE52530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8F74-EA0C-4CBB-9CA7-00BAA43CE5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5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73" r:id="rId14"/>
    <p:sldLayoutId id="2147483674" r:id="rId15"/>
    <p:sldLayoutId id="2147483680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02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64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5.wmf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34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099" y="-10096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3.5 Q.2(I)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491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38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099" y="-13906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3.2 Q.6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16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35566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Q.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5730"/>
            <a:ext cx="66155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2x + 3y – 8 = 0 is a linear equation. Write another equation in 2 variables such that the </a:t>
            </a:r>
          </a:p>
          <a:p>
            <a:r>
              <a:rPr lang="en-US" sz="1400" b="1" dirty="0" smtClean="0">
                <a:solidFill>
                  <a:prstClr val="black"/>
                </a:solidFill>
              </a:rPr>
              <a:t>Geometrical interpretation of the pair so formed is as follows:</a:t>
            </a:r>
          </a:p>
          <a:p>
            <a:r>
              <a:rPr lang="en-US" sz="1400" b="1" dirty="0" smtClean="0">
                <a:solidFill>
                  <a:prstClr val="black"/>
                </a:solidFill>
              </a:rPr>
              <a:t>a) Parallel lines    b) Intersecting lines     c) Overlapping lines.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442" y="82801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Sol.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919" y="82801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2x + 3y – 8  = 0</a:t>
            </a:r>
            <a:endParaRPr 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798065"/>
              </p:ext>
            </p:extLst>
          </p:nvPr>
        </p:nvGraphicFramePr>
        <p:xfrm>
          <a:off x="304803" y="1074421"/>
          <a:ext cx="258763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4" imgW="139518" imgH="126835" progId="Equation.DSMT4">
                  <p:embed/>
                </p:oleObj>
              </mc:Choice>
              <mc:Fallback>
                <p:oleObj name="Equation" r:id="rId4" imgW="139518" imgH="126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3" y="1074421"/>
                        <a:ext cx="258763" cy="17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1003449"/>
            <a:ext cx="5669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Comparing the given equations with a</a:t>
            </a:r>
            <a:r>
              <a:rPr lang="en-US" sz="14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1400" b="1" dirty="0" smtClean="0">
                <a:solidFill>
                  <a:srgbClr val="00B050"/>
                </a:solidFill>
              </a:rPr>
              <a:t>x + b</a:t>
            </a:r>
            <a:r>
              <a:rPr lang="en-US" sz="14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1400" b="1" dirty="0" smtClean="0">
                <a:solidFill>
                  <a:srgbClr val="00B050"/>
                </a:solidFill>
              </a:rPr>
              <a:t>y + c</a:t>
            </a:r>
            <a:r>
              <a:rPr lang="en-US" sz="1400" b="1" baseline="-25000" dirty="0" smtClean="0">
                <a:solidFill>
                  <a:srgbClr val="00B050"/>
                </a:solidFill>
              </a:rPr>
              <a:t>1 </a:t>
            </a:r>
            <a:r>
              <a:rPr lang="en-US" sz="1400" b="1" dirty="0" smtClean="0">
                <a:solidFill>
                  <a:srgbClr val="00B050"/>
                </a:solidFill>
              </a:rPr>
              <a:t> = 0, we get</a:t>
            </a:r>
            <a:endParaRPr lang="en-US" sz="1400" b="1" baseline="-25000" dirty="0" smtClean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4023" y="1276350"/>
            <a:ext cx="782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</a:rPr>
              <a:t>1 </a:t>
            </a:r>
            <a:r>
              <a:rPr lang="en-US" sz="1400" dirty="0" smtClean="0">
                <a:solidFill>
                  <a:prstClr val="black"/>
                </a:solidFill>
              </a:rPr>
              <a:t>= 2,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3541" y="1279029"/>
            <a:ext cx="646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1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smtClean="0">
                <a:solidFill>
                  <a:prstClr val="black"/>
                </a:solidFill>
              </a:rPr>
              <a:t>3,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8012" y="1276350"/>
            <a:ext cx="676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</a:rPr>
              <a:t>1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smtClean="0">
                <a:solidFill>
                  <a:prstClr val="black"/>
                </a:solidFill>
              </a:rPr>
              <a:t>- 8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1581150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Let second line’s equation be a</a:t>
            </a:r>
            <a:r>
              <a:rPr lang="en-US" sz="1400" b="1" baseline="-25000" dirty="0">
                <a:solidFill>
                  <a:srgbClr val="00B050"/>
                </a:solidFill>
              </a:rPr>
              <a:t>2</a:t>
            </a:r>
            <a:r>
              <a:rPr lang="en-US" sz="1400" b="1" dirty="0" smtClean="0">
                <a:solidFill>
                  <a:srgbClr val="00B050"/>
                </a:solidFill>
              </a:rPr>
              <a:t>x + b</a:t>
            </a:r>
            <a:r>
              <a:rPr lang="en-US" sz="1400" b="1" baseline="-25000" dirty="0">
                <a:solidFill>
                  <a:srgbClr val="00B050"/>
                </a:solidFill>
              </a:rPr>
              <a:t>2</a:t>
            </a:r>
            <a:r>
              <a:rPr lang="en-US" sz="1400" b="1" dirty="0" smtClean="0">
                <a:solidFill>
                  <a:srgbClr val="00B050"/>
                </a:solidFill>
              </a:rPr>
              <a:t>y = c</a:t>
            </a:r>
            <a:r>
              <a:rPr lang="en-US" sz="1400" b="1" baseline="-25000" dirty="0">
                <a:solidFill>
                  <a:srgbClr val="00B050"/>
                </a:solidFill>
              </a:rPr>
              <a:t>2</a:t>
            </a:r>
            <a:r>
              <a:rPr lang="en-US" sz="1400" b="1" baseline="-25000" dirty="0" smtClean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732" y="1841649"/>
            <a:ext cx="4097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a) The condition for the lines to be Parallel, we know</a:t>
            </a:r>
          </a:p>
          <a:p>
            <a:r>
              <a:rPr lang="en-US" sz="1400" b="1" dirty="0" smtClean="0">
                <a:solidFill>
                  <a:srgbClr val="FF33CC"/>
                </a:solidFill>
              </a:rPr>
              <a:t> </a:t>
            </a:r>
            <a:endParaRPr lang="en-US" sz="1400" b="1" dirty="0">
              <a:solidFill>
                <a:srgbClr val="FF33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41666" y="2135299"/>
                <a:ext cx="378629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666" y="2135299"/>
                <a:ext cx="378629" cy="461280"/>
              </a:xfrm>
              <a:prstGeom prst="rect">
                <a:avLst/>
              </a:prstGeom>
              <a:blipFill rotWithShape="1"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616231" y="220599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28803" y="2108017"/>
                <a:ext cx="388248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3" y="2108017"/>
                <a:ext cx="388248" cy="501419"/>
              </a:xfrm>
              <a:prstGeom prst="rect">
                <a:avLst/>
              </a:prstGeom>
              <a:blipFill rotWithShape="1">
                <a:blip r:embed="rId7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229758" y="221206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≠</a:t>
            </a:r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72087" y="2143482"/>
                <a:ext cx="369012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c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c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087" y="2143482"/>
                <a:ext cx="369012" cy="461280"/>
              </a:xfrm>
              <a:prstGeom prst="rect">
                <a:avLst/>
              </a:prstGeom>
              <a:blipFill rotWithShape="1"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23876" y="2316599"/>
            <a:ext cx="4305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One set of the possible values of a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, b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and c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satisfying the above condition could be: a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= 4, b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= 6, c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= - 5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9601" y="3028950"/>
            <a:ext cx="428137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The second line’s equation could be 4x + 6y + 5 = 0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341" y="3333750"/>
            <a:ext cx="4431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</a:rPr>
              <a:t>b</a:t>
            </a:r>
            <a:r>
              <a:rPr lang="en-US" sz="1400" b="1" dirty="0" smtClean="0">
                <a:solidFill>
                  <a:srgbClr val="FF33CC"/>
                </a:solidFill>
              </a:rPr>
              <a:t>) The condition for the lines to be intersecting, we know</a:t>
            </a:r>
          </a:p>
          <a:p>
            <a:r>
              <a:rPr lang="en-US" sz="1400" b="1" dirty="0" smtClean="0">
                <a:solidFill>
                  <a:srgbClr val="FF33CC"/>
                </a:solidFill>
              </a:rPr>
              <a:t> </a:t>
            </a:r>
            <a:endParaRPr lang="en-US" sz="1400" b="1" dirty="0">
              <a:solidFill>
                <a:srgbClr val="FF33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26586" y="3589633"/>
                <a:ext cx="378629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86" y="3589633"/>
                <a:ext cx="378629" cy="461280"/>
              </a:xfrm>
              <a:prstGeom prst="rect">
                <a:avLst/>
              </a:prstGeom>
              <a:blipFill rotWithShape="1"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13723" y="3562350"/>
                <a:ext cx="388248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723" y="3562350"/>
                <a:ext cx="388248" cy="501419"/>
              </a:xfrm>
              <a:prstGeom prst="rect">
                <a:avLst/>
              </a:prstGeom>
              <a:blipFill rotWithShape="1">
                <a:blip r:embed="rId10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89720" y="3998537"/>
            <a:ext cx="4305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One of the possible values of a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, b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and c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satisfying the above condition could be:  a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= 4, b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= 4, c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= 1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" y="4473773"/>
            <a:ext cx="4305324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The second line’s equation could be 4x + 4y + 1 = 0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0360" y="36630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≠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944136" y="1920240"/>
            <a:ext cx="0" cy="316611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79039" y="1820957"/>
            <a:ext cx="419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33CC"/>
                </a:solidFill>
              </a:rPr>
              <a:t>c</a:t>
            </a:r>
            <a:r>
              <a:rPr lang="en-US" sz="1400" b="1" dirty="0" smtClean="0">
                <a:solidFill>
                  <a:srgbClr val="FF33CC"/>
                </a:solidFill>
              </a:rPr>
              <a:t>) The condition for the lines to be Overlapping,</a:t>
            </a:r>
          </a:p>
          <a:p>
            <a:pPr algn="ctr"/>
            <a:r>
              <a:rPr lang="en-US" sz="1400" b="1" dirty="0" smtClean="0">
                <a:solidFill>
                  <a:srgbClr val="FF33CC"/>
                </a:solidFill>
              </a:rPr>
              <a:t> </a:t>
            </a:r>
            <a:endParaRPr lang="en-US" sz="1400" b="1" dirty="0">
              <a:solidFill>
                <a:srgbClr val="FF33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62597" y="2217571"/>
                <a:ext cx="378629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97" y="2217571"/>
                <a:ext cx="378629" cy="461280"/>
              </a:xfrm>
              <a:prstGeom prst="rect">
                <a:avLst/>
              </a:prstGeom>
              <a:blipFill rotWithShape="1">
                <a:blip r:embed="rId11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937162" y="228826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49734" y="2190289"/>
                <a:ext cx="388248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734" y="2190289"/>
                <a:ext cx="388248" cy="501419"/>
              </a:xfrm>
              <a:prstGeom prst="rect">
                <a:avLst/>
              </a:prstGeom>
              <a:blipFill rotWithShape="1">
                <a:blip r:embed="rId10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6550689" y="229433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93020" y="2225754"/>
                <a:ext cx="369012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c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c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020" y="2225754"/>
                <a:ext cx="369012" cy="461280"/>
              </a:xfrm>
              <a:prstGeom prst="rect">
                <a:avLst/>
              </a:prstGeom>
              <a:blipFill rotWithShape="1"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5061723" y="2636520"/>
            <a:ext cx="3320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One of the possible values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, b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and c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satisfying the above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condition could be: a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= 4, b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= 6, c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= -16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10926" y="3333750"/>
            <a:ext cx="39624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The second line’s equation could be 4x + 6y – 16 = 0 </a:t>
            </a:r>
            <a:r>
              <a:rPr lang="en-US" sz="1400" baseline="-250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6" name="Cloud Callout 45"/>
          <p:cNvSpPr/>
          <p:nvPr/>
        </p:nvSpPr>
        <p:spPr>
          <a:xfrm>
            <a:off x="1143000" y="3409950"/>
            <a:ext cx="3170610" cy="1031066"/>
          </a:xfrm>
          <a:prstGeom prst="cloudCallout">
            <a:avLst>
              <a:gd name="adj1" fmla="val -6088"/>
              <a:gd name="adj2" fmla="val -86137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</a:rPr>
              <a:t>Assume a</a:t>
            </a:r>
            <a:r>
              <a:rPr lang="en-US" sz="1400" b="1" baseline="-25000" dirty="0" smtClean="0">
                <a:solidFill>
                  <a:prstClr val="white"/>
                </a:solidFill>
              </a:rPr>
              <a:t>1</a:t>
            </a:r>
            <a:r>
              <a:rPr lang="en-US" sz="1400" b="1" dirty="0" smtClean="0">
                <a:solidFill>
                  <a:prstClr val="white"/>
                </a:solidFill>
              </a:rPr>
              <a:t> =  4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47" name="Cloud Callout 46"/>
          <p:cNvSpPr/>
          <p:nvPr/>
        </p:nvSpPr>
        <p:spPr>
          <a:xfrm>
            <a:off x="1394066" y="3293284"/>
            <a:ext cx="3170610" cy="1031066"/>
          </a:xfrm>
          <a:prstGeom prst="cloudCallout">
            <a:avLst>
              <a:gd name="adj1" fmla="val -6088"/>
              <a:gd name="adj2" fmla="val -86137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492191" y="3543204"/>
                <a:ext cx="396262" cy="464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𝐚</m:t>
                          </m:r>
                          <m:r>
                            <a:rPr lang="en-US" sz="1400" b="1" i="1" baseline="-250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𝐚</m:t>
                          </m:r>
                          <m:r>
                            <a:rPr lang="en-US" sz="1400" b="1" i="1" baseline="-250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191" y="3543204"/>
                <a:ext cx="396262" cy="464358"/>
              </a:xfrm>
              <a:prstGeom prst="rect">
                <a:avLst/>
              </a:prstGeom>
              <a:blipFill rotWithShape="1">
                <a:blip r:embed="rId1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2824986" y="362050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</a:rPr>
              <a:t>=</a:t>
            </a:r>
            <a:endParaRPr lang="en-US" sz="14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007958" y="3547284"/>
                <a:ext cx="332142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958" y="3547284"/>
                <a:ext cx="332142" cy="497059"/>
              </a:xfrm>
              <a:prstGeom prst="rect">
                <a:avLst/>
              </a:prstGeom>
              <a:blipFill rotWithShape="1">
                <a:blip r:embed="rId1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loud Callout 51"/>
          <p:cNvSpPr/>
          <p:nvPr/>
        </p:nvSpPr>
        <p:spPr>
          <a:xfrm>
            <a:off x="1447800" y="3445684"/>
            <a:ext cx="3170610" cy="1031066"/>
          </a:xfrm>
          <a:prstGeom prst="cloudCallout">
            <a:avLst>
              <a:gd name="adj1" fmla="val -6088"/>
              <a:gd name="adj2" fmla="val -86137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504891" y="3708911"/>
                <a:ext cx="405880" cy="501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𝐛</m:t>
                          </m:r>
                          <m:r>
                            <a:rPr lang="en-US" sz="1400" b="1" baseline="-250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𝐛</m:t>
                          </m:r>
                          <m:r>
                            <a:rPr lang="en-US" sz="1400" b="1" i="1" baseline="-250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891" y="3708911"/>
                <a:ext cx="405880" cy="501548"/>
              </a:xfrm>
              <a:prstGeom prst="rect">
                <a:avLst/>
              </a:prstGeom>
              <a:blipFill rotWithShape="1">
                <a:blip r:embed="rId15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2837686" y="378621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</a:rPr>
              <a:t>=</a:t>
            </a:r>
            <a:endParaRPr lang="en-US" sz="14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20658" y="3712991"/>
                <a:ext cx="332142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58" y="3712991"/>
                <a:ext cx="332142" cy="49705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loud Callout 55"/>
          <p:cNvSpPr/>
          <p:nvPr/>
        </p:nvSpPr>
        <p:spPr>
          <a:xfrm>
            <a:off x="4724400" y="2724150"/>
            <a:ext cx="3170610" cy="1031066"/>
          </a:xfrm>
          <a:prstGeom prst="cloudCallout">
            <a:avLst>
              <a:gd name="adj1" fmla="val -6088"/>
              <a:gd name="adj2" fmla="val -86137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</a:rPr>
              <a:t>Hence b</a:t>
            </a:r>
            <a:r>
              <a:rPr lang="en-US" sz="1400" b="1" baseline="-25000" dirty="0" smtClean="0">
                <a:solidFill>
                  <a:prstClr val="white"/>
                </a:solidFill>
              </a:rPr>
              <a:t>2 </a:t>
            </a:r>
            <a:r>
              <a:rPr lang="en-US" sz="1400" b="1" dirty="0" smtClean="0">
                <a:solidFill>
                  <a:prstClr val="white"/>
                </a:solidFill>
              </a:rPr>
              <a:t> = 3 x 2 = 6</a:t>
            </a:r>
            <a:endParaRPr lang="en-US" sz="1400" b="1" baseline="-25000" dirty="0">
              <a:solidFill>
                <a:prstClr val="white"/>
              </a:solidFill>
            </a:endParaRPr>
          </a:p>
        </p:txBody>
      </p:sp>
      <p:sp>
        <p:nvSpPr>
          <p:cNvPr id="57" name="Cloud Callout 56"/>
          <p:cNvSpPr/>
          <p:nvPr/>
        </p:nvSpPr>
        <p:spPr>
          <a:xfrm>
            <a:off x="4876800" y="2800350"/>
            <a:ext cx="3170610" cy="1031066"/>
          </a:xfrm>
          <a:prstGeom prst="cloudCallout">
            <a:avLst>
              <a:gd name="adj1" fmla="val -6088"/>
              <a:gd name="adj2" fmla="val -86137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baseline="-250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987625" y="3050468"/>
                <a:ext cx="383438" cy="464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𝐜</m:t>
                          </m:r>
                          <m:r>
                            <a:rPr lang="en-US" sz="1400" b="1" baseline="-250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𝐜</m:t>
                          </m:r>
                          <m:r>
                            <a:rPr lang="en-US" sz="1400" b="1" i="1" baseline="-250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625" y="3050468"/>
                <a:ext cx="383438" cy="464358"/>
              </a:xfrm>
              <a:prstGeom prst="rect">
                <a:avLst/>
              </a:prstGeom>
              <a:blipFill rotWithShape="1">
                <a:blip r:embed="rId17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503392" y="3054548"/>
                <a:ext cx="332142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392" y="3054548"/>
                <a:ext cx="332142" cy="49705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6278766" y="315831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white"/>
                </a:solidFill>
              </a:rPr>
              <a:t>≠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2" name="Cloud Callout 61"/>
          <p:cNvSpPr/>
          <p:nvPr/>
        </p:nvSpPr>
        <p:spPr>
          <a:xfrm>
            <a:off x="5410200" y="3105150"/>
            <a:ext cx="3170610" cy="1031066"/>
          </a:xfrm>
          <a:prstGeom prst="cloudCallout">
            <a:avLst>
              <a:gd name="adj1" fmla="val -6088"/>
              <a:gd name="adj2" fmla="val -86137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</a:rPr>
              <a:t>c</a:t>
            </a:r>
            <a:r>
              <a:rPr lang="en-US" sz="1400" b="1" baseline="-25000" dirty="0" smtClean="0">
                <a:solidFill>
                  <a:prstClr val="white"/>
                </a:solidFill>
              </a:rPr>
              <a:t>1</a:t>
            </a:r>
            <a:r>
              <a:rPr lang="en-US" sz="1400" b="1" dirty="0" smtClean="0">
                <a:solidFill>
                  <a:prstClr val="white"/>
                </a:solidFill>
              </a:rPr>
              <a:t> = -8,</a:t>
            </a:r>
          </a:p>
          <a:p>
            <a:pPr algn="ctr"/>
            <a:r>
              <a:rPr lang="en-US" sz="1400" b="1" dirty="0" smtClean="0">
                <a:solidFill>
                  <a:prstClr val="white"/>
                </a:solidFill>
              </a:rPr>
              <a:t>Hence c</a:t>
            </a:r>
            <a:r>
              <a:rPr lang="en-US" sz="1400" b="1" baseline="-25000" dirty="0" smtClean="0">
                <a:solidFill>
                  <a:prstClr val="white"/>
                </a:solidFill>
              </a:rPr>
              <a:t>2        </a:t>
            </a:r>
            <a:r>
              <a:rPr lang="en-US" sz="1400" b="1" dirty="0" smtClean="0">
                <a:solidFill>
                  <a:prstClr val="white"/>
                </a:solidFill>
              </a:rPr>
              <a:t>- 8 x 2    -16 </a:t>
            </a:r>
            <a:endParaRPr lang="en-US" sz="1400" b="1" baseline="-25000" dirty="0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54800" y="356235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white"/>
                </a:solidFill>
              </a:rPr>
              <a:t>≠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69366" y="356235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white"/>
                </a:solidFill>
              </a:rPr>
              <a:t>≠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5" name="Cloud Callout 64"/>
          <p:cNvSpPr/>
          <p:nvPr/>
        </p:nvSpPr>
        <p:spPr>
          <a:xfrm>
            <a:off x="4572000" y="2876550"/>
            <a:ext cx="3170610" cy="1031066"/>
          </a:xfrm>
          <a:prstGeom prst="cloudCallout">
            <a:avLst>
              <a:gd name="adj1" fmla="val -6088"/>
              <a:gd name="adj2" fmla="val -86137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705291" y="3139777"/>
                <a:ext cx="405880" cy="501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1400" b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𝐛</m:t>
                          </m:r>
                          <m:r>
                            <a:rPr lang="en-US" sz="1400" b="1" i="1" baseline="-250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291" y="3139777"/>
                <a:ext cx="405880" cy="501548"/>
              </a:xfrm>
              <a:prstGeom prst="rect">
                <a:avLst/>
              </a:prstGeom>
              <a:blipFill rotWithShape="1">
                <a:blip r:embed="rId18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6038086" y="32170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</a:rPr>
              <a:t>=</a:t>
            </a:r>
            <a:endParaRPr lang="en-US" sz="14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221058" y="3143857"/>
                <a:ext cx="332142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058" y="3143857"/>
                <a:ext cx="332142" cy="497059"/>
              </a:xfrm>
              <a:prstGeom prst="rect">
                <a:avLst/>
              </a:prstGeom>
              <a:blipFill rotWithShape="1">
                <a:blip r:embed="rId1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loud Callout 68"/>
          <p:cNvSpPr/>
          <p:nvPr/>
        </p:nvSpPr>
        <p:spPr>
          <a:xfrm>
            <a:off x="4220790" y="2912284"/>
            <a:ext cx="3170610" cy="1031066"/>
          </a:xfrm>
          <a:prstGeom prst="cloudCallout">
            <a:avLst>
              <a:gd name="adj1" fmla="val -6088"/>
              <a:gd name="adj2" fmla="val -86137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277881" y="3107522"/>
                <a:ext cx="405880" cy="464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𝐚</m:t>
                          </m:r>
                          <m:r>
                            <a:rPr lang="en-US" sz="1400" b="1" baseline="-250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𝐚</m:t>
                          </m:r>
                          <m:r>
                            <a:rPr lang="en-US" sz="1400" b="1" i="1" baseline="-250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881" y="3107522"/>
                <a:ext cx="405880" cy="464358"/>
              </a:xfrm>
              <a:prstGeom prst="rect">
                <a:avLst/>
              </a:prstGeom>
              <a:blipFill rotWithShape="1">
                <a:blip r:embed="rId2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5610676" y="318482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</a:rPr>
              <a:t>=</a:t>
            </a:r>
            <a:endParaRPr lang="en-US" sz="14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793648" y="3111602"/>
                <a:ext cx="405880" cy="501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𝐛</m:t>
                          </m:r>
                          <m:r>
                            <a:rPr lang="en-US" sz="1400" b="1" baseline="-250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𝐛</m:t>
                          </m:r>
                          <m:r>
                            <a:rPr lang="en-US" sz="1400" b="1" i="1" baseline="-250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648" y="3111602"/>
                <a:ext cx="405880" cy="501548"/>
              </a:xfrm>
              <a:prstGeom prst="rect">
                <a:avLst/>
              </a:prstGeom>
              <a:blipFill rotWithShape="1">
                <a:blip r:embed="rId21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loud Callout 72"/>
          <p:cNvSpPr/>
          <p:nvPr/>
        </p:nvSpPr>
        <p:spPr>
          <a:xfrm>
            <a:off x="4373190" y="2988484"/>
            <a:ext cx="3170610" cy="1031066"/>
          </a:xfrm>
          <a:prstGeom prst="cloudCallout">
            <a:avLst>
              <a:gd name="adj1" fmla="val -6088"/>
              <a:gd name="adj2" fmla="val -86137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211390" y="3259922"/>
                <a:ext cx="405880" cy="464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𝐚</m:t>
                          </m:r>
                          <m:r>
                            <a:rPr lang="en-US" sz="1400" b="1" baseline="-250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𝐚</m:t>
                          </m:r>
                          <m:r>
                            <a:rPr lang="en-US" sz="1400" b="1" i="1" baseline="-250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390" y="3259922"/>
                <a:ext cx="405880" cy="464358"/>
              </a:xfrm>
              <a:prstGeom prst="rect">
                <a:avLst/>
              </a:prstGeom>
              <a:blipFill rotWithShape="1">
                <a:blip r:embed="rId2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5544185" y="333722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</a:rPr>
              <a:t>=</a:t>
            </a:r>
            <a:endParaRPr lang="en-US" sz="14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727157" y="3264002"/>
                <a:ext cx="405880" cy="501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𝐛</m:t>
                          </m:r>
                          <m:r>
                            <a:rPr lang="en-US" sz="1400" b="1" baseline="-250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𝐛</m:t>
                          </m:r>
                          <m:r>
                            <a:rPr lang="en-US" sz="1400" b="1" i="1" baseline="-250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157" y="3264002"/>
                <a:ext cx="405880" cy="501548"/>
              </a:xfrm>
              <a:prstGeom prst="rect">
                <a:avLst/>
              </a:prstGeom>
              <a:blipFill rotWithShape="1">
                <a:blip r:embed="rId22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6044858" y="334704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white"/>
                </a:solidFill>
              </a:rPr>
              <a:t>≠</a:t>
            </a:r>
            <a:endParaRPr lang="en-US" sz="14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287187" y="3278461"/>
                <a:ext cx="369012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c</m:t>
                          </m:r>
                          <m:r>
                            <a:rPr lang="en-US" sz="1400" baseline="-250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c</m:t>
                          </m:r>
                          <m:r>
                            <a:rPr lang="en-US" sz="1400" baseline="-2500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187" y="3278461"/>
                <a:ext cx="369012" cy="461280"/>
              </a:xfrm>
              <a:prstGeom prst="rect">
                <a:avLst/>
              </a:prstGeom>
              <a:blipFill rotWithShape="1">
                <a:blip r:embed="rId2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2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2" grpId="0" animBg="1"/>
      <p:bldP spid="24" grpId="0"/>
      <p:bldP spid="25" grpId="0" animBg="1"/>
      <p:bldP spid="27" grpId="0" animBg="1"/>
      <p:bldP spid="30" grpId="0"/>
      <p:bldP spid="32" grpId="0" animBg="1"/>
      <p:bldP spid="34" grpId="0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4" grpId="0" animBg="1"/>
      <p:bldP spid="46" grpId="0" animBg="1"/>
      <p:bldP spid="46" grpId="1" animBg="1"/>
      <p:bldP spid="47" grpId="0" animBg="1"/>
      <p:bldP spid="47" grpId="1" animBg="1"/>
      <p:bldP spid="49" grpId="0"/>
      <p:bldP spid="49" grpId="1"/>
      <p:bldP spid="50" grpId="0"/>
      <p:bldP spid="50" grpId="1"/>
      <p:bldP spid="51" grpId="0"/>
      <p:bldP spid="51" grpId="1"/>
      <p:bldP spid="52" grpId="0" animBg="1"/>
      <p:bldP spid="52" grpId="1" animBg="1"/>
      <p:bldP spid="53" grpId="0"/>
      <p:bldP spid="53" grpId="1"/>
      <p:bldP spid="54" grpId="0"/>
      <p:bldP spid="54" grpId="1"/>
      <p:bldP spid="55" grpId="0"/>
      <p:bldP spid="55" grpId="1"/>
      <p:bldP spid="56" grpId="0" animBg="1"/>
      <p:bldP spid="56" grpId="1" animBg="1"/>
      <p:bldP spid="57" grpId="0" animBg="1"/>
      <p:bldP spid="57" grpId="1" animBg="1"/>
      <p:bldP spid="58" grpId="0"/>
      <p:bldP spid="58" grpId="1"/>
      <p:bldP spid="60" grpId="0"/>
      <p:bldP spid="60" grpId="1"/>
      <p:bldP spid="61" grpId="0"/>
      <p:bldP spid="61" grpId="1"/>
      <p:bldP spid="62" grpId="0" animBg="1"/>
      <p:bldP spid="62" grpId="1" animBg="1"/>
      <p:bldP spid="63" grpId="0"/>
      <p:bldP spid="63" grpId="1"/>
      <p:bldP spid="64" grpId="0"/>
      <p:bldP spid="64" grpId="1"/>
      <p:bldP spid="65" grpId="0" animBg="1"/>
      <p:bldP spid="65" grpId="1" animBg="1"/>
      <p:bldP spid="66" grpId="0"/>
      <p:bldP spid="66" grpId="1"/>
      <p:bldP spid="67" grpId="0"/>
      <p:bldP spid="67" grpId="1"/>
      <p:bldP spid="68" grpId="0"/>
      <p:bldP spid="68" grpId="1"/>
      <p:bldP spid="69" grpId="0" animBg="1"/>
      <p:bldP spid="69" grpId="1" animBg="1"/>
      <p:bldP spid="70" grpId="0"/>
      <p:bldP spid="70" grpId="1"/>
      <p:bldP spid="71" grpId="0"/>
      <p:bldP spid="71" grpId="1"/>
      <p:bldP spid="72" grpId="0"/>
      <p:bldP spid="72" grpId="1"/>
      <p:bldP spid="73" grpId="0" animBg="1"/>
      <p:bldP spid="73" grpId="1" animBg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39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099" y="-14668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3.3 Q.3(II)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1199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81200" y="971550"/>
            <a:ext cx="4724400" cy="2419350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black"/>
                </a:solidFill>
                <a:latin typeface="Garamond"/>
              </a:rPr>
              <a:t>Word Problems</a:t>
            </a:r>
            <a:endParaRPr lang="en-US" sz="5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362200" y="307016"/>
            <a:ext cx="2140272" cy="1648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320616" y="302882"/>
            <a:ext cx="1117784" cy="1606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04908" y="298225"/>
            <a:ext cx="228601" cy="1526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5808" y="285750"/>
            <a:ext cx="457801" cy="1705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958" y="209550"/>
            <a:ext cx="3931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Ram is 8 more than twice the age of Rahim. 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5080" y="40505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Ram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3627" y="405055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Rahim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5896" y="461185"/>
            <a:ext cx="2180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Find their present ages.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8228" y="66675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7280" y="668937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357" y="79045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x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5357" y="79263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=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4152" y="8023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+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1809" y="790450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2y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7813" y="1285467"/>
            <a:ext cx="923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is / was 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23881" y="1276350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 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0880" y="1576424"/>
            <a:ext cx="2240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More/Greater /Exceeds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0937" y="1567307"/>
            <a:ext cx="2662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+  (after leaving some space).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7805" y="1898697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Less/Smaller 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8311" y="1889580"/>
            <a:ext cx="2622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-  (after leaving some space).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0888" y="2222090"/>
            <a:ext cx="2007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Sum of two numbers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06143" y="219438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</a:rPr>
              <a:t> + 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5794" y="2540955"/>
            <a:ext cx="2563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Difference  of two numbers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3212" y="2498084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</a:rPr>
              <a:t> - 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0883" y="2835542"/>
            <a:ext cx="1600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Twice / thrice…..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2048" y="2828612"/>
            <a:ext cx="142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Multiplication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223" y="971550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Rules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2480" y="3181350"/>
            <a:ext cx="2109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Formulae / Properties.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0880" y="3486150"/>
            <a:ext cx="3941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Dividend  = Divisor x Quotient + Remainder.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0880" y="3760172"/>
            <a:ext cx="4487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Perimeter of a triangle = sum of all the three sides.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150" y="4248150"/>
            <a:ext cx="4818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Sum of the measures of the angles of a triangle  = 180°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0880" y="4019550"/>
            <a:ext cx="3113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Perimeter of a rectangle = 2 ( l + b)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0885" y="4476750"/>
            <a:ext cx="2233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Speed = Distance / Time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574737" y="1322658"/>
            <a:ext cx="14097" cy="1828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95064" y="795400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 8 </a:t>
            </a:r>
            <a:endParaRPr lang="en-US" sz="1600" b="1" dirty="0">
              <a:solidFill>
                <a:srgbClr val="008000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096000" y="438150"/>
            <a:ext cx="2514600" cy="1381300"/>
            <a:chOff x="1148187" y="3519356"/>
            <a:chExt cx="2067202" cy="770414"/>
          </a:xfrm>
        </p:grpSpPr>
        <p:sp>
          <p:nvSpPr>
            <p:cNvPr id="46" name="Cloud Callout 45"/>
            <p:cNvSpPr/>
            <p:nvPr/>
          </p:nvSpPr>
          <p:spPr>
            <a:xfrm>
              <a:off x="1148187" y="3519356"/>
              <a:ext cx="2067202" cy="770414"/>
            </a:xfrm>
            <a:prstGeom prst="cloudCallout">
              <a:avLst>
                <a:gd name="adj1" fmla="val -58746"/>
                <a:gd name="adj2" fmla="val -2919"/>
              </a:avLst>
            </a:prstGeom>
            <a:solidFill>
              <a:srgbClr val="482D75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25376" y="3675735"/>
              <a:ext cx="1619784" cy="411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</a:rPr>
                <a:t>Let us convert this statement into a Mathematical equation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62714" y="776698"/>
            <a:ext cx="2362200" cy="1356092"/>
            <a:chOff x="1148187" y="3519356"/>
            <a:chExt cx="2067202" cy="770414"/>
          </a:xfrm>
        </p:grpSpPr>
        <p:sp>
          <p:nvSpPr>
            <p:cNvPr id="49" name="Cloud Callout 48"/>
            <p:cNvSpPr/>
            <p:nvPr/>
          </p:nvSpPr>
          <p:spPr>
            <a:xfrm>
              <a:off x="1148187" y="3519356"/>
              <a:ext cx="2067202" cy="770414"/>
            </a:xfrm>
            <a:prstGeom prst="cloudCallout">
              <a:avLst>
                <a:gd name="adj1" fmla="val -58746"/>
                <a:gd name="adj2" fmla="val -2919"/>
              </a:avLst>
            </a:prstGeom>
            <a:solidFill>
              <a:srgbClr val="482D75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25376" y="3722096"/>
              <a:ext cx="1619784" cy="297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</a:rPr>
                <a:t>Find the ages of Ram and Rahim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662714" y="1047752"/>
            <a:ext cx="2033486" cy="944031"/>
            <a:chOff x="1148187" y="3519356"/>
            <a:chExt cx="2067202" cy="770414"/>
          </a:xfrm>
        </p:grpSpPr>
        <p:sp>
          <p:nvSpPr>
            <p:cNvPr id="52" name="Cloud Callout 51"/>
            <p:cNvSpPr/>
            <p:nvPr/>
          </p:nvSpPr>
          <p:spPr>
            <a:xfrm>
              <a:off x="1148187" y="3519356"/>
              <a:ext cx="2067202" cy="770414"/>
            </a:xfrm>
            <a:prstGeom prst="cloudCallout">
              <a:avLst>
                <a:gd name="adj1" fmla="val -58746"/>
                <a:gd name="adj2" fmla="val -2919"/>
              </a:avLst>
            </a:prstGeom>
            <a:solidFill>
              <a:srgbClr val="482D75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25376" y="3722096"/>
              <a:ext cx="1619784" cy="4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</a:rPr>
                <a:t>There are 2 unknowns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05400" y="742950"/>
            <a:ext cx="2743200" cy="1640944"/>
            <a:chOff x="1148187" y="3519356"/>
            <a:chExt cx="2067202" cy="770414"/>
          </a:xfrm>
        </p:grpSpPr>
        <p:sp>
          <p:nvSpPr>
            <p:cNvPr id="55" name="Cloud Callout 54"/>
            <p:cNvSpPr/>
            <p:nvPr/>
          </p:nvSpPr>
          <p:spPr>
            <a:xfrm>
              <a:off x="1148187" y="3519356"/>
              <a:ext cx="2067202" cy="770414"/>
            </a:xfrm>
            <a:prstGeom prst="cloudCallout">
              <a:avLst>
                <a:gd name="adj1" fmla="val -58746"/>
                <a:gd name="adj2" fmla="val -2919"/>
              </a:avLst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325376" y="3722096"/>
              <a:ext cx="1619784" cy="34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</a:rPr>
                <a:t>Assume one of the unknowns as x and other unknown as y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70829" y="1123950"/>
            <a:ext cx="3311061" cy="1488006"/>
            <a:chOff x="3191498" y="2535850"/>
            <a:chExt cx="2067202" cy="770414"/>
          </a:xfrm>
          <a:solidFill>
            <a:srgbClr val="482D75"/>
          </a:solidFill>
        </p:grpSpPr>
        <p:sp>
          <p:nvSpPr>
            <p:cNvPr id="58" name="Cloud Callout 57"/>
            <p:cNvSpPr/>
            <p:nvPr/>
          </p:nvSpPr>
          <p:spPr>
            <a:xfrm>
              <a:off x="3191498" y="2535850"/>
              <a:ext cx="2067202" cy="770414"/>
            </a:xfrm>
            <a:prstGeom prst="cloudCallout">
              <a:avLst>
                <a:gd name="adj1" fmla="val -58746"/>
                <a:gd name="adj2" fmla="val -291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88785" y="2684217"/>
              <a:ext cx="1504252" cy="382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</a:rPr>
                <a:t>To form equations lets follow some rules, formulae and properties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5400" y="701172"/>
            <a:ext cx="2514600" cy="1641978"/>
            <a:chOff x="1148187" y="3519356"/>
            <a:chExt cx="2067202" cy="770414"/>
          </a:xfrm>
        </p:grpSpPr>
        <p:sp>
          <p:nvSpPr>
            <p:cNvPr id="61" name="Cloud Callout 60"/>
            <p:cNvSpPr/>
            <p:nvPr/>
          </p:nvSpPr>
          <p:spPr>
            <a:xfrm>
              <a:off x="1148187" y="3519356"/>
              <a:ext cx="2067202" cy="770414"/>
            </a:xfrm>
            <a:prstGeom prst="cloudCallout">
              <a:avLst>
                <a:gd name="adj1" fmla="val -58746"/>
                <a:gd name="adj2" fmla="val -2919"/>
              </a:avLst>
            </a:prstGeom>
            <a:solidFill>
              <a:srgbClr val="482D75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51299" y="3671363"/>
              <a:ext cx="1619784" cy="447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</a:rPr>
                <a:t>Using these rules we will convert the given statement into mathematical form  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5" grpId="0" animBg="1"/>
      <p:bldP spid="65" grpId="1" animBg="1"/>
      <p:bldP spid="64" grpId="0" animBg="1"/>
      <p:bldP spid="64" grpId="1" animBg="1"/>
      <p:bldP spid="63" grpId="0" animBg="1"/>
      <p:bldP spid="63" grpId="1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0701"/>
            <a:ext cx="838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700"/>
              </a:lnSpc>
              <a:tabLst>
                <a:tab pos="446088" algn="ctr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Q. 	Form the pair of linear equations for the following problems and find their solution by substitution method.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7" y="1311529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Soln.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325019" y="1878976"/>
            <a:ext cx="514350" cy="1588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87825" y="1851195"/>
            <a:ext cx="279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2575" y="185119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12585" y="1851195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18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83525" y="185119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+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31175" y="1851195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58433" y="1851195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... (</a:t>
            </a:r>
            <a:r>
              <a:rPr lang="en-US" sz="1600" b="1" dirty="0" err="1" smtClean="0">
                <a:solidFill>
                  <a:prstClr val="black"/>
                </a:solidFill>
              </a:rPr>
              <a:t>i</a:t>
            </a:r>
            <a:r>
              <a:rPr lang="en-US" sz="1600" b="1" dirty="0" smtClean="0">
                <a:solidFill>
                  <a:prstClr val="black"/>
                </a:solidFill>
              </a:rPr>
              <a:t>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8584" y="1565445"/>
            <a:ext cx="28791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628650" algn="r"/>
                <a:tab pos="914400" algn="ctr"/>
                <a:tab pos="1295400" algn="l"/>
              </a:tabLst>
            </a:pPr>
            <a:r>
              <a:rPr lang="en-US" sz="1600" b="1" dirty="0" smtClean="0">
                <a:solidFill>
                  <a:prstClr val="black"/>
                </a:solidFill>
              </a:rPr>
              <a:t>According to the first condition,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900491" y="1565445"/>
            <a:ext cx="309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According to the second condition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786" y="1851858"/>
            <a:ext cx="622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... (ii)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" y="85721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468313" algn="ctr"/>
                <a:tab pos="3149600" algn="ctr"/>
              </a:tabLst>
            </a:pPr>
            <a:r>
              <a:rPr lang="en-US" sz="1600" b="1" dirty="0" smtClean="0">
                <a:solidFill>
                  <a:srgbClr val="C00000"/>
                </a:solidFill>
              </a:rPr>
              <a:t>(ii)	 The </a:t>
            </a:r>
            <a:r>
              <a:rPr lang="en-US" sz="1600" b="1" dirty="0">
                <a:solidFill>
                  <a:srgbClr val="C00000"/>
                </a:solidFill>
              </a:rPr>
              <a:t>larger </a:t>
            </a:r>
            <a:r>
              <a:rPr lang="en-US" sz="1600" b="1" dirty="0" smtClean="0">
                <a:solidFill>
                  <a:srgbClr val="C00000"/>
                </a:solidFill>
              </a:rPr>
              <a:t>of two supplementary angles exceeds the smaller by </a:t>
            </a:r>
            <a:r>
              <a:rPr lang="en-US" sz="1600" b="1" dirty="0">
                <a:solidFill>
                  <a:srgbClr val="C00000"/>
                </a:solidFill>
              </a:rPr>
              <a:t>18 degrees. </a:t>
            </a:r>
            <a:r>
              <a:rPr lang="en-US" sz="1600" b="1" dirty="0" smtClean="0">
                <a:solidFill>
                  <a:srgbClr val="C00000"/>
                </a:solidFill>
              </a:rPr>
              <a:t>Find them.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2000" y="1311529"/>
            <a:ext cx="5715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Let the larger angle be x</a:t>
            </a:r>
            <a:r>
              <a:rPr lang="en-US" sz="1600" b="1" kern="0" baseline="30000" dirty="0">
                <a:solidFill>
                  <a:prstClr val="black"/>
                </a:solidFill>
              </a:rPr>
              <a:t>o</a:t>
            </a:r>
            <a:r>
              <a:rPr lang="en-US" sz="1600" b="1" dirty="0" smtClean="0">
                <a:solidFill>
                  <a:prstClr val="black"/>
                </a:solidFill>
              </a:rPr>
              <a:t> and the smaller angle be 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03426" y="1851858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180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19600" y="185185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+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91000" y="1851858"/>
            <a:ext cx="279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876800" y="185185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1851858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28600" y="2343150"/>
            <a:ext cx="556260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C00000"/>
                </a:solidFill>
                <a:latin typeface="Symbol" pitchFamily="18" charset="2"/>
              </a:rPr>
              <a:t>\ </a:t>
            </a:r>
            <a:r>
              <a:rPr lang="en-US" sz="1600" b="1" kern="0" dirty="0" smtClean="0">
                <a:solidFill>
                  <a:srgbClr val="C00000"/>
                </a:solidFill>
              </a:rPr>
              <a:t>  The measures of the angles are 81</a:t>
            </a:r>
            <a:r>
              <a:rPr lang="en-US" sz="1600" b="1" kern="0" baseline="30000" dirty="0" smtClean="0">
                <a:solidFill>
                  <a:srgbClr val="C00000"/>
                </a:solidFill>
              </a:rPr>
              <a:t>o</a:t>
            </a:r>
            <a:r>
              <a:rPr lang="en-US" sz="1600" b="1" kern="0" dirty="0" smtClean="0">
                <a:solidFill>
                  <a:srgbClr val="C00000"/>
                </a:solidFill>
              </a:rPr>
              <a:t> and 99</a:t>
            </a:r>
            <a:r>
              <a:rPr lang="en-US" sz="1600" b="1" kern="0" baseline="30000" dirty="0" smtClean="0">
                <a:solidFill>
                  <a:srgbClr val="C00000"/>
                </a:solidFill>
              </a:rPr>
              <a:t>o</a:t>
            </a:r>
            <a:r>
              <a:rPr lang="en-US" sz="1600" b="1" kern="0" dirty="0" smtClean="0">
                <a:solidFill>
                  <a:srgbClr val="C00000"/>
                </a:solidFill>
              </a:rPr>
              <a:t>.</a:t>
            </a:r>
            <a:endParaRPr lang="en-US" sz="1600" b="1" kern="0" dirty="0">
              <a:solidFill>
                <a:srgbClr val="C00000"/>
              </a:solidFill>
            </a:endParaRPr>
          </a:p>
        </p:txBody>
      </p:sp>
      <p:sp>
        <p:nvSpPr>
          <p:cNvPr id="71" name="Cloud Callout 70"/>
          <p:cNvSpPr/>
          <p:nvPr/>
        </p:nvSpPr>
        <p:spPr>
          <a:xfrm>
            <a:off x="1600208" y="2419350"/>
            <a:ext cx="2968233" cy="1525488"/>
          </a:xfrm>
          <a:prstGeom prst="cloudCallout">
            <a:avLst>
              <a:gd name="adj1" fmla="val 31152"/>
              <a:gd name="adj2" fmla="val -76562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To find the  two angles i.e. the larger angle and the smaller angle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2" name="Cloud Callout 71"/>
          <p:cNvSpPr/>
          <p:nvPr/>
        </p:nvSpPr>
        <p:spPr>
          <a:xfrm>
            <a:off x="2514608" y="2866821"/>
            <a:ext cx="2259807" cy="924133"/>
          </a:xfrm>
          <a:prstGeom prst="cloudCallout">
            <a:avLst>
              <a:gd name="adj1" fmla="val 38648"/>
              <a:gd name="adj2" fmla="val -108514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What are we suppose to find ?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" y="1276350"/>
            <a:ext cx="621792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loud Callout 73"/>
          <p:cNvSpPr/>
          <p:nvPr/>
        </p:nvSpPr>
        <p:spPr>
          <a:xfrm>
            <a:off x="1981206" y="3019221"/>
            <a:ext cx="2259807" cy="924133"/>
          </a:xfrm>
          <a:prstGeom prst="cloudCallout">
            <a:avLst>
              <a:gd name="adj1" fmla="val 38648"/>
              <a:gd name="adj2" fmla="val -108514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Exceeds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Is more than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5" name="Cloud Callout 74"/>
          <p:cNvSpPr/>
          <p:nvPr/>
        </p:nvSpPr>
        <p:spPr>
          <a:xfrm>
            <a:off x="4876808" y="2343151"/>
            <a:ext cx="2825765" cy="1666088"/>
          </a:xfrm>
          <a:prstGeom prst="cloudCallout">
            <a:avLst>
              <a:gd name="adj1" fmla="val 18086"/>
              <a:gd name="adj2" fmla="val -80501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We know that sum of the measures of the supplementary angles is 180</a:t>
            </a:r>
            <a:r>
              <a:rPr lang="en-US" sz="1600" b="1" baseline="30000" dirty="0" smtClean="0">
                <a:solidFill>
                  <a:prstClr val="white"/>
                </a:solidFill>
              </a:rPr>
              <a:t>o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32820" y="130537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baseline="30000" dirty="0">
                <a:solidFill>
                  <a:prstClr val="black"/>
                </a:solidFill>
              </a:rPr>
              <a:t>o</a:t>
            </a:r>
            <a:r>
              <a:rPr lang="en-US" b="1" kern="0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9930" y="937796"/>
            <a:ext cx="6785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</a:rPr>
              <a:t>larger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967" y="938892"/>
            <a:ext cx="8580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</a:rPr>
              <a:t>exceeds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37829" y="942522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</a:rPr>
              <a:t>smaller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54343" y="942522"/>
            <a:ext cx="1108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</a:rPr>
              <a:t>18 degrees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7611" y="948447"/>
            <a:ext cx="14704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</a:rPr>
              <a:t>supplementary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69" name="Cloud Callout 68"/>
          <p:cNvSpPr/>
          <p:nvPr/>
        </p:nvSpPr>
        <p:spPr>
          <a:xfrm>
            <a:off x="5029208" y="2495550"/>
            <a:ext cx="2825765" cy="1666088"/>
          </a:xfrm>
          <a:prstGeom prst="cloudCallout">
            <a:avLst>
              <a:gd name="adj1" fmla="val 18086"/>
              <a:gd name="adj2" fmla="val -80501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You can solve the equations by any of the 4 methods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73" name="Cloud Callout 72"/>
          <p:cNvSpPr/>
          <p:nvPr/>
        </p:nvSpPr>
        <p:spPr>
          <a:xfrm>
            <a:off x="5105401" y="2561440"/>
            <a:ext cx="2825765" cy="1666088"/>
          </a:xfrm>
          <a:prstGeom prst="cloudCallout">
            <a:avLst>
              <a:gd name="adj1" fmla="val 18086"/>
              <a:gd name="adj2" fmla="val -80501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Substitution Method is preferable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76" name="Cloud Callout 75"/>
          <p:cNvSpPr/>
          <p:nvPr/>
        </p:nvSpPr>
        <p:spPr>
          <a:xfrm>
            <a:off x="5181604" y="2637640"/>
            <a:ext cx="2825765" cy="1666088"/>
          </a:xfrm>
          <a:prstGeom prst="cloudCallout">
            <a:avLst>
              <a:gd name="adj1" fmla="val 18086"/>
              <a:gd name="adj2" fmla="val -80501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As we can directly substitute (</a:t>
            </a:r>
            <a:r>
              <a:rPr lang="en-US" sz="1600" b="1" dirty="0" err="1" smtClean="0">
                <a:solidFill>
                  <a:prstClr val="white"/>
                </a:solidFill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</a:rPr>
              <a:t>) in (ii) 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7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5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70" grpId="0" animBg="1"/>
      <p:bldP spid="71" grpId="0" animBg="1"/>
      <p:bldP spid="71" grpId="1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2" grpId="0"/>
      <p:bldP spid="6" grpId="0"/>
      <p:bldP spid="7" grpId="0"/>
      <p:bldP spid="8" grpId="0"/>
      <p:bldP spid="9" grpId="0"/>
      <p:bldP spid="10" grpId="0"/>
      <p:bldP spid="69" grpId="0" animBg="1"/>
      <p:bldP spid="69" grpId="1" animBg="1"/>
      <p:bldP spid="73" grpId="0" animBg="1"/>
      <p:bldP spid="73" grpId="1" animBg="1"/>
      <p:bldP spid="76" grpId="0" animBg="1"/>
      <p:bldP spid="7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099" y="-13906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3.1 Q.1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26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2852183" y="888147"/>
            <a:ext cx="1092496" cy="304800"/>
          </a:xfrm>
          <a:prstGeom prst="rect">
            <a:avLst/>
          </a:prstGeom>
          <a:solidFill>
            <a:srgbClr val="FFFF00"/>
          </a:solidFill>
          <a:ln>
            <a:solidFill>
              <a:srgbClr val="482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19060" y="617132"/>
            <a:ext cx="1300717" cy="304800"/>
          </a:xfrm>
          <a:prstGeom prst="rect">
            <a:avLst/>
          </a:prstGeom>
          <a:solidFill>
            <a:srgbClr val="FFFF00"/>
          </a:solidFill>
          <a:ln>
            <a:solidFill>
              <a:srgbClr val="482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19599" y="617132"/>
            <a:ext cx="1024271" cy="304800"/>
          </a:xfrm>
          <a:prstGeom prst="rect">
            <a:avLst/>
          </a:prstGeom>
          <a:solidFill>
            <a:srgbClr val="FFFF00"/>
          </a:solidFill>
          <a:ln>
            <a:solidFill>
              <a:srgbClr val="482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11524" y="617132"/>
            <a:ext cx="832885" cy="304800"/>
          </a:xfrm>
          <a:prstGeom prst="rect">
            <a:avLst/>
          </a:prstGeom>
          <a:solidFill>
            <a:srgbClr val="FFFF00"/>
          </a:solidFill>
          <a:ln>
            <a:solidFill>
              <a:srgbClr val="482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54372" y="617132"/>
            <a:ext cx="1860698" cy="304800"/>
          </a:xfrm>
          <a:prstGeom prst="rect">
            <a:avLst/>
          </a:prstGeom>
          <a:solidFill>
            <a:srgbClr val="FFFF00"/>
          </a:solidFill>
          <a:ln>
            <a:solidFill>
              <a:srgbClr val="482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58539" y="361950"/>
            <a:ext cx="1637413" cy="304800"/>
          </a:xfrm>
          <a:prstGeom prst="rect">
            <a:avLst/>
          </a:prstGeom>
          <a:solidFill>
            <a:srgbClr val="FFFF00"/>
          </a:solidFill>
          <a:ln>
            <a:solidFill>
              <a:srgbClr val="482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13003" y="361950"/>
            <a:ext cx="1034904" cy="304800"/>
          </a:xfrm>
          <a:prstGeom prst="rect">
            <a:avLst/>
          </a:prstGeom>
          <a:solidFill>
            <a:srgbClr val="FFFF00"/>
          </a:solidFill>
          <a:ln>
            <a:solidFill>
              <a:srgbClr val="482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02641" y="361950"/>
            <a:ext cx="503275" cy="304800"/>
          </a:xfrm>
          <a:prstGeom prst="rect">
            <a:avLst/>
          </a:prstGeom>
          <a:solidFill>
            <a:srgbClr val="FFFF00"/>
          </a:solidFill>
          <a:ln>
            <a:solidFill>
              <a:srgbClr val="482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67245" y="361950"/>
            <a:ext cx="1375145" cy="304800"/>
          </a:xfrm>
          <a:prstGeom prst="rect">
            <a:avLst/>
          </a:prstGeom>
          <a:solidFill>
            <a:srgbClr val="FFFF00"/>
          </a:solidFill>
          <a:ln>
            <a:solidFill>
              <a:srgbClr val="482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36137"/>
              </p:ext>
            </p:extLst>
          </p:nvPr>
        </p:nvGraphicFramePr>
        <p:xfrm>
          <a:off x="838200" y="1248210"/>
          <a:ext cx="4343400" cy="1478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1192947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Sol.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2633" y="361950"/>
            <a:ext cx="5334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482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74111" y="361950"/>
            <a:ext cx="822252" cy="304800"/>
          </a:xfrm>
          <a:prstGeom prst="rect">
            <a:avLst/>
          </a:prstGeom>
          <a:solidFill>
            <a:srgbClr val="FFFF00"/>
          </a:solidFill>
          <a:ln>
            <a:solidFill>
              <a:srgbClr val="482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36195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lvl="1" indent="-339725"/>
            <a:r>
              <a:rPr lang="en-US" sz="1600" b="1" dirty="0" smtClean="0">
                <a:solidFill>
                  <a:srgbClr val="0000FF"/>
                </a:solidFill>
              </a:rPr>
              <a:t>Q.	</a:t>
            </a:r>
            <a:r>
              <a:rPr lang="en-US" sz="1600" b="1" dirty="0" err="1" smtClean="0">
                <a:solidFill>
                  <a:srgbClr val="0000FF"/>
                </a:solidFill>
              </a:rPr>
              <a:t>Aftab</a:t>
            </a:r>
            <a:r>
              <a:rPr lang="en-US" sz="1600" b="1" dirty="0" smtClean="0">
                <a:solidFill>
                  <a:srgbClr val="0000FF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tells his daughter “Seven years ago, I was seven times as old as  you were </a:t>
            </a:r>
            <a:r>
              <a:rPr lang="en-US" sz="1600" b="1" dirty="0" smtClean="0">
                <a:solidFill>
                  <a:srgbClr val="0000FF"/>
                </a:solidFill>
              </a:rPr>
              <a:t/>
            </a:r>
            <a:br>
              <a:rPr lang="en-US" sz="1600" b="1" dirty="0" smtClean="0">
                <a:solidFill>
                  <a:srgbClr val="0000FF"/>
                </a:solidFill>
              </a:rPr>
            </a:br>
            <a:r>
              <a:rPr lang="en-US" sz="1600" b="1" dirty="0" smtClean="0">
                <a:solidFill>
                  <a:srgbClr val="0000FF"/>
                </a:solidFill>
              </a:rPr>
              <a:t>then</a:t>
            </a:r>
            <a:r>
              <a:rPr lang="en-US" sz="1600" b="1" dirty="0">
                <a:solidFill>
                  <a:srgbClr val="0000FF"/>
                </a:solidFill>
              </a:rPr>
              <a:t>. Also, three years from now, I shall be three times as </a:t>
            </a:r>
            <a:r>
              <a:rPr lang="en-US" sz="1600" b="1" dirty="0" smtClean="0">
                <a:solidFill>
                  <a:srgbClr val="0000FF"/>
                </a:solidFill>
              </a:rPr>
              <a:t>you will be”.</a:t>
            </a:r>
          </a:p>
          <a:p>
            <a:pPr marL="339725" lvl="1" indent="-339725"/>
            <a:r>
              <a:rPr lang="en-US" sz="1600" b="1" dirty="0" smtClean="0">
                <a:solidFill>
                  <a:srgbClr val="0000FF"/>
                </a:solidFill>
              </a:rPr>
              <a:t>	Represent </a:t>
            </a:r>
            <a:r>
              <a:rPr lang="en-US" sz="1600" b="1" dirty="0">
                <a:solidFill>
                  <a:srgbClr val="0000FF"/>
                </a:solidFill>
              </a:rPr>
              <a:t>this situation algebraically  and graphically</a:t>
            </a:r>
            <a:r>
              <a:rPr lang="en-US" sz="1600" b="1" dirty="0" smtClean="0">
                <a:solidFill>
                  <a:srgbClr val="0000FF"/>
                </a:solidFill>
              </a:rPr>
              <a:t>.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4020" y="1255084"/>
            <a:ext cx="713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Aftab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98663" y="1255084"/>
            <a:ext cx="1072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Daughter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8513" y="1616591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Present Age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1603451"/>
            <a:ext cx="849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</a:t>
            </a:r>
            <a:r>
              <a:rPr lang="en-US" b="1" dirty="0" smtClean="0">
                <a:solidFill>
                  <a:srgbClr val="0000FF"/>
                </a:solidFill>
              </a:rPr>
              <a:t> years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49233" y="1603451"/>
            <a:ext cx="849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y years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8513" y="1956833"/>
            <a:ext cx="125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7 years ago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38400" y="1975591"/>
            <a:ext cx="133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(x – 7) years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20633" y="1975591"/>
            <a:ext cx="133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(y – 7) years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61237" y="2724150"/>
            <a:ext cx="1112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(x – 7)  =  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04944" y="2724150"/>
            <a:ext cx="48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7 ×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58410" y="2724150"/>
            <a:ext cx="813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(y – 7)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1498" y="3083884"/>
            <a:ext cx="1263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b="1" dirty="0" smtClean="0">
                <a:solidFill>
                  <a:prstClr val="black"/>
                </a:solidFill>
              </a:rPr>
              <a:t>   x – 7  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04944" y="3083884"/>
            <a:ext cx="506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7y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09744" y="3083884"/>
            <a:ext cx="70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– 49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1499" y="3409950"/>
            <a:ext cx="556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b="1" dirty="0" smtClean="0">
                <a:solidFill>
                  <a:prstClr val="black"/>
                </a:solidFill>
              </a:rPr>
              <a:t> x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88065" y="3409950"/>
            <a:ext cx="816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– 7y 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04944" y="3409950"/>
            <a:ext cx="70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– 49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31065" y="3409950"/>
            <a:ext cx="70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+ 7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1498" y="3782090"/>
            <a:ext cx="133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b="1" dirty="0" smtClean="0">
                <a:solidFill>
                  <a:prstClr val="black"/>
                </a:solidFill>
              </a:rPr>
              <a:t>  x – 7y 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04944" y="3760824"/>
            <a:ext cx="70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– 42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62200" y="3760824"/>
            <a:ext cx="937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…….(</a:t>
            </a:r>
            <a:r>
              <a:rPr lang="en-US" b="1" dirty="0" err="1" smtClean="0">
                <a:solidFill>
                  <a:prstClr val="black"/>
                </a:solidFill>
              </a:rPr>
              <a:t>i</a:t>
            </a:r>
            <a:r>
              <a:rPr lang="en-US" b="1" dirty="0" smtClean="0">
                <a:solidFill>
                  <a:prstClr val="black"/>
                </a:solidFill>
              </a:rPr>
              <a:t>)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193307" y="2800350"/>
            <a:ext cx="0" cy="1905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58513" y="2339605"/>
            <a:ext cx="1374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3 years after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38400" y="2326466"/>
            <a:ext cx="133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(x + 3) years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20633" y="2337098"/>
            <a:ext cx="133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(y + 3) years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76842" y="2724150"/>
            <a:ext cx="1112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(x + 3)  =  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20549" y="2724150"/>
            <a:ext cx="48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3 ×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4015" y="2724150"/>
            <a:ext cx="813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(y + 3)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57103" y="3083884"/>
            <a:ext cx="1263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b="1" dirty="0" smtClean="0">
                <a:solidFill>
                  <a:prstClr val="black"/>
                </a:solidFill>
              </a:rPr>
              <a:t>   x + 3  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20549" y="3083884"/>
            <a:ext cx="506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3y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25349" y="3083884"/>
            <a:ext cx="70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+ 9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57104" y="3409950"/>
            <a:ext cx="556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b="1" dirty="0" smtClean="0">
                <a:solidFill>
                  <a:prstClr val="black"/>
                </a:solidFill>
              </a:rPr>
              <a:t> x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03670" y="3409950"/>
            <a:ext cx="816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– 3y 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20549" y="3409950"/>
            <a:ext cx="70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618070" y="3409950"/>
            <a:ext cx="70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– 3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57103" y="3782090"/>
            <a:ext cx="133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b="1" dirty="0" smtClean="0">
                <a:solidFill>
                  <a:prstClr val="black"/>
                </a:solidFill>
              </a:rPr>
              <a:t>  x – 3y 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20549" y="3760824"/>
            <a:ext cx="70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18070" y="3760824"/>
            <a:ext cx="937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…….(ii)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410200" y="1276350"/>
            <a:ext cx="2362200" cy="807830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Lets represent given situation algebraically</a:t>
            </a:r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5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7" grpId="0" animBg="1"/>
      <p:bldP spid="57" grpId="1" animBg="1"/>
      <p:bldP spid="56" grpId="0" animBg="1"/>
      <p:bldP spid="56" grpId="1" animBg="1"/>
      <p:bldP spid="42" grpId="0" animBg="1"/>
      <p:bldP spid="42" grpId="1" animBg="1"/>
      <p:bldP spid="38" grpId="0" animBg="1"/>
      <p:bldP spid="38" grpId="1" animBg="1"/>
      <p:bldP spid="24" grpId="0" animBg="1"/>
      <p:bldP spid="24" grpId="1" animBg="1"/>
      <p:bldP spid="22" grpId="0" animBg="1"/>
      <p:bldP spid="22" grpId="1" animBg="1"/>
      <p:bldP spid="19" grpId="0" animBg="1"/>
      <p:bldP spid="19" grpId="1" animBg="1"/>
      <p:bldP spid="15" grpId="0" animBg="1"/>
      <p:bldP spid="15" grpId="1" animBg="1"/>
      <p:bldP spid="6" grpId="0"/>
      <p:bldP spid="8" grpId="0" animBg="1"/>
      <p:bldP spid="8" grpId="1" animBg="1"/>
      <p:bldP spid="9" grpId="0" animBg="1"/>
      <p:bldP spid="9" grpId="1" animBg="1"/>
      <p:bldP spid="2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21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9" grpId="0" animBg="1"/>
      <p:bldP spid="5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4343400" y="888147"/>
            <a:ext cx="1015409" cy="304800"/>
          </a:xfrm>
          <a:prstGeom prst="rect">
            <a:avLst/>
          </a:prstGeom>
          <a:solidFill>
            <a:srgbClr val="FFFF00"/>
          </a:solidFill>
          <a:ln>
            <a:solidFill>
              <a:srgbClr val="482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192947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Sol.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36195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lvl="1" indent="-339725"/>
            <a:r>
              <a:rPr lang="en-US" sz="1600" b="1" dirty="0" smtClean="0">
                <a:solidFill>
                  <a:srgbClr val="0000FF"/>
                </a:solidFill>
              </a:rPr>
              <a:t>Q.	</a:t>
            </a:r>
            <a:r>
              <a:rPr lang="en-US" sz="1600" b="1" dirty="0" err="1" smtClean="0">
                <a:solidFill>
                  <a:srgbClr val="0000FF"/>
                </a:solidFill>
              </a:rPr>
              <a:t>Aftab</a:t>
            </a:r>
            <a:r>
              <a:rPr lang="en-US" sz="1600" b="1" dirty="0" smtClean="0">
                <a:solidFill>
                  <a:srgbClr val="0000FF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tells his daughter “Seven years ago, I was seven times as old as  you were </a:t>
            </a:r>
            <a:r>
              <a:rPr lang="en-US" sz="1600" b="1" dirty="0" smtClean="0">
                <a:solidFill>
                  <a:srgbClr val="0000FF"/>
                </a:solidFill>
              </a:rPr>
              <a:t/>
            </a:r>
            <a:br>
              <a:rPr lang="en-US" sz="1600" b="1" dirty="0" smtClean="0">
                <a:solidFill>
                  <a:srgbClr val="0000FF"/>
                </a:solidFill>
              </a:rPr>
            </a:br>
            <a:r>
              <a:rPr lang="en-US" sz="1600" b="1" dirty="0" smtClean="0">
                <a:solidFill>
                  <a:srgbClr val="0000FF"/>
                </a:solidFill>
              </a:rPr>
              <a:t>then</a:t>
            </a:r>
            <a:r>
              <a:rPr lang="en-US" sz="1600" b="1" dirty="0">
                <a:solidFill>
                  <a:srgbClr val="0000FF"/>
                </a:solidFill>
              </a:rPr>
              <a:t>. Also, three years from now, I shall be three times as </a:t>
            </a:r>
            <a:r>
              <a:rPr lang="en-US" sz="1600" b="1" dirty="0" smtClean="0">
                <a:solidFill>
                  <a:srgbClr val="0000FF"/>
                </a:solidFill>
              </a:rPr>
              <a:t>you will be”.</a:t>
            </a:r>
          </a:p>
          <a:p>
            <a:pPr marL="339725" lvl="1" indent="-339725"/>
            <a:r>
              <a:rPr lang="en-US" sz="1600" b="1" dirty="0" smtClean="0">
                <a:solidFill>
                  <a:srgbClr val="0000FF"/>
                </a:solidFill>
              </a:rPr>
              <a:t>	Represent </a:t>
            </a:r>
            <a:r>
              <a:rPr lang="en-US" sz="1600" b="1" dirty="0">
                <a:solidFill>
                  <a:srgbClr val="0000FF"/>
                </a:solidFill>
              </a:rPr>
              <a:t>this situation algebraically  and graphically</a:t>
            </a:r>
            <a:r>
              <a:rPr lang="en-US" sz="1600" b="1" dirty="0" smtClean="0">
                <a:solidFill>
                  <a:srgbClr val="0000FF"/>
                </a:solidFill>
              </a:rPr>
              <a:t>.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23981" y="1192947"/>
            <a:ext cx="1666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x – 7y = – 42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09634" y="1192947"/>
            <a:ext cx="9374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…….(</a:t>
            </a:r>
            <a:r>
              <a:rPr lang="en-US" sz="1600" b="1" dirty="0" err="1" smtClean="0">
                <a:solidFill>
                  <a:prstClr val="black"/>
                </a:solidFill>
              </a:rPr>
              <a:t>i</a:t>
            </a:r>
            <a:r>
              <a:rPr lang="en-US" sz="1600" b="1" dirty="0" smtClean="0">
                <a:solidFill>
                  <a:prstClr val="black"/>
                </a:solidFill>
              </a:rPr>
              <a:t>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39826" y="2659732"/>
            <a:ext cx="1332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x – 3y = 6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35382" y="2659732"/>
            <a:ext cx="9374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…….(ii)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886893" y="897612"/>
            <a:ext cx="2362200" cy="807830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Lets represent given situation graphically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525386" y="1743099"/>
            <a:ext cx="3085214" cy="915682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For graphical representation we need two solutions of each equation</a:t>
            </a:r>
            <a:endParaRPr lang="en-US" b="1" dirty="0">
              <a:solidFill>
                <a:prstClr val="white"/>
              </a:solidFill>
            </a:endParaRPr>
          </a:p>
        </p:txBody>
      </p:sp>
      <p:grpSp>
        <p:nvGrpSpPr>
          <p:cNvPr id="62" name="Group 7"/>
          <p:cNvGrpSpPr>
            <a:grpSpLocks/>
          </p:cNvGrpSpPr>
          <p:nvPr/>
        </p:nvGrpSpPr>
        <p:grpSpPr bwMode="auto">
          <a:xfrm>
            <a:off x="916851" y="1574780"/>
            <a:ext cx="2120900" cy="876300"/>
            <a:chOff x="0" y="955"/>
            <a:chExt cx="1336" cy="736"/>
          </a:xfrm>
        </p:grpSpPr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444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444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444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888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0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888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0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888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0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72" name="Line 20"/>
            <p:cNvSpPr>
              <a:spLocks noChangeShapeType="1"/>
            </p:cNvSpPr>
            <p:nvPr/>
          </p:nvSpPr>
          <p:spPr bwMode="auto">
            <a:xfrm flipV="1">
              <a:off x="0" y="960"/>
              <a:ext cx="13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 flipV="1">
              <a:off x="0" y="1684"/>
              <a:ext cx="1334" cy="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74" name="Line 24"/>
            <p:cNvSpPr>
              <a:spLocks noChangeShapeType="1"/>
            </p:cNvSpPr>
            <p:nvPr/>
          </p:nvSpPr>
          <p:spPr bwMode="auto">
            <a:xfrm>
              <a:off x="0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>
              <a:off x="888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>
              <a:off x="1336" y="955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>
              <a:off x="444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1332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79" name="Text Box 29"/>
          <p:cNvSpPr txBox="1">
            <a:spLocks noChangeArrowheads="1"/>
          </p:cNvSpPr>
          <p:nvPr/>
        </p:nvSpPr>
        <p:spPr bwMode="auto">
          <a:xfrm>
            <a:off x="1047136" y="1546919"/>
            <a:ext cx="279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80" name="Text Box 30"/>
          <p:cNvSpPr txBox="1">
            <a:spLocks noChangeArrowheads="1"/>
          </p:cNvSpPr>
          <p:nvPr/>
        </p:nvSpPr>
        <p:spPr bwMode="auto">
          <a:xfrm>
            <a:off x="1045533" y="1847304"/>
            <a:ext cx="2824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905271" y="2136458"/>
            <a:ext cx="6046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1762405" y="1546919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3" name="Text Box 33"/>
          <p:cNvSpPr txBox="1">
            <a:spLocks noChangeArrowheads="1"/>
          </p:cNvSpPr>
          <p:nvPr/>
        </p:nvSpPr>
        <p:spPr bwMode="auto">
          <a:xfrm>
            <a:off x="1762405" y="1847304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84" name="Text Box 34"/>
          <p:cNvSpPr txBox="1">
            <a:spLocks noChangeArrowheads="1"/>
          </p:cNvSpPr>
          <p:nvPr/>
        </p:nvSpPr>
        <p:spPr bwMode="auto">
          <a:xfrm>
            <a:off x="1617334" y="2136458"/>
            <a:ext cx="6206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(0, 6)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2477768" y="1546919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86" name="Text Box 36"/>
          <p:cNvSpPr txBox="1">
            <a:spLocks noChangeArrowheads="1"/>
          </p:cNvSpPr>
          <p:nvPr/>
        </p:nvSpPr>
        <p:spPr bwMode="auto">
          <a:xfrm>
            <a:off x="2477768" y="1847304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87" name="Text Box 37"/>
          <p:cNvSpPr txBox="1">
            <a:spLocks noChangeArrowheads="1"/>
          </p:cNvSpPr>
          <p:nvPr/>
        </p:nvSpPr>
        <p:spPr bwMode="auto">
          <a:xfrm>
            <a:off x="2312659" y="2136458"/>
            <a:ext cx="6671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 (7, 7)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88" name="Group 44"/>
          <p:cNvGrpSpPr>
            <a:grpSpLocks/>
          </p:cNvGrpSpPr>
          <p:nvPr/>
        </p:nvGrpSpPr>
        <p:grpSpPr bwMode="auto">
          <a:xfrm>
            <a:off x="935666" y="3071596"/>
            <a:ext cx="2107190" cy="901303"/>
            <a:chOff x="0" y="2597"/>
            <a:chExt cx="1338" cy="757"/>
          </a:xfrm>
        </p:grpSpPr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444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0" name="Rectangle 49"/>
            <p:cNvSpPr>
              <a:spLocks noChangeArrowheads="1"/>
            </p:cNvSpPr>
            <p:nvPr/>
          </p:nvSpPr>
          <p:spPr bwMode="auto">
            <a:xfrm>
              <a:off x="444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1" name="Rectangle 50"/>
            <p:cNvSpPr>
              <a:spLocks noChangeArrowheads="1"/>
            </p:cNvSpPr>
            <p:nvPr/>
          </p:nvSpPr>
          <p:spPr bwMode="auto">
            <a:xfrm>
              <a:off x="444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2" name="Rectangle 51"/>
            <p:cNvSpPr>
              <a:spLocks noChangeArrowheads="1"/>
            </p:cNvSpPr>
            <p:nvPr/>
          </p:nvSpPr>
          <p:spPr bwMode="auto">
            <a:xfrm>
              <a:off x="888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52"/>
            <p:cNvSpPr>
              <a:spLocks noChangeArrowheads="1"/>
            </p:cNvSpPr>
            <p:nvPr/>
          </p:nvSpPr>
          <p:spPr bwMode="auto">
            <a:xfrm>
              <a:off x="0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1600" dirty="0">
                  <a:solidFill>
                    <a:prstClr val="black"/>
                  </a:solidFill>
                </a:rPr>
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</a:r>
            </a:p>
          </p:txBody>
        </p:sp>
        <p:sp>
          <p:nvSpPr>
            <p:cNvPr id="94" name="Rectangle 53"/>
            <p:cNvSpPr>
              <a:spLocks noChangeArrowheads="1"/>
            </p:cNvSpPr>
            <p:nvPr/>
          </p:nvSpPr>
          <p:spPr bwMode="auto">
            <a:xfrm>
              <a:off x="888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54"/>
            <p:cNvSpPr>
              <a:spLocks noChangeArrowheads="1"/>
            </p:cNvSpPr>
            <p:nvPr/>
          </p:nvSpPr>
          <p:spPr bwMode="auto">
            <a:xfrm>
              <a:off x="0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6" name="Rectangle 55"/>
            <p:cNvSpPr>
              <a:spLocks noChangeArrowheads="1"/>
            </p:cNvSpPr>
            <p:nvPr/>
          </p:nvSpPr>
          <p:spPr bwMode="auto">
            <a:xfrm>
              <a:off x="888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7" name="Rectangle 56"/>
            <p:cNvSpPr>
              <a:spLocks noChangeArrowheads="1"/>
            </p:cNvSpPr>
            <p:nvPr/>
          </p:nvSpPr>
          <p:spPr bwMode="auto">
            <a:xfrm>
              <a:off x="0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8" name="Line 57"/>
            <p:cNvSpPr>
              <a:spLocks noChangeShapeType="1"/>
            </p:cNvSpPr>
            <p:nvPr/>
          </p:nvSpPr>
          <p:spPr bwMode="auto">
            <a:xfrm>
              <a:off x="0" y="2602"/>
              <a:ext cx="132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9" name="Line 60"/>
            <p:cNvSpPr>
              <a:spLocks noChangeShapeType="1"/>
            </p:cNvSpPr>
            <p:nvPr/>
          </p:nvSpPr>
          <p:spPr bwMode="auto">
            <a:xfrm flipV="1">
              <a:off x="0" y="3353"/>
              <a:ext cx="1338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00" name="Line 61"/>
            <p:cNvSpPr>
              <a:spLocks noChangeShapeType="1"/>
            </p:cNvSpPr>
            <p:nvPr/>
          </p:nvSpPr>
          <p:spPr bwMode="auto">
            <a:xfrm>
              <a:off x="0" y="2602"/>
              <a:ext cx="0" cy="7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01" name="Line 62"/>
            <p:cNvSpPr>
              <a:spLocks noChangeShapeType="1"/>
            </p:cNvSpPr>
            <p:nvPr/>
          </p:nvSpPr>
          <p:spPr bwMode="auto">
            <a:xfrm>
              <a:off x="888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02" name="Line 63"/>
            <p:cNvSpPr>
              <a:spLocks noChangeShapeType="1"/>
            </p:cNvSpPr>
            <p:nvPr/>
          </p:nvSpPr>
          <p:spPr bwMode="auto">
            <a:xfrm>
              <a:off x="1332" y="2597"/>
              <a:ext cx="0" cy="7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03" name="Line 64"/>
            <p:cNvSpPr>
              <a:spLocks noChangeShapeType="1"/>
            </p:cNvSpPr>
            <p:nvPr/>
          </p:nvSpPr>
          <p:spPr bwMode="auto">
            <a:xfrm>
              <a:off x="444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04" name="Line 65"/>
            <p:cNvSpPr>
              <a:spLocks noChangeShapeType="1"/>
            </p:cNvSpPr>
            <p:nvPr/>
          </p:nvSpPr>
          <p:spPr bwMode="auto">
            <a:xfrm>
              <a:off x="1332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5" name="Text Box 66"/>
          <p:cNvSpPr txBox="1">
            <a:spLocks noChangeArrowheads="1"/>
          </p:cNvSpPr>
          <p:nvPr/>
        </p:nvSpPr>
        <p:spPr bwMode="auto">
          <a:xfrm>
            <a:off x="1084827" y="3039747"/>
            <a:ext cx="279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06" name="Text Box 67"/>
          <p:cNvSpPr txBox="1">
            <a:spLocks noChangeArrowheads="1"/>
          </p:cNvSpPr>
          <p:nvPr/>
        </p:nvSpPr>
        <p:spPr bwMode="auto">
          <a:xfrm>
            <a:off x="1083224" y="3349309"/>
            <a:ext cx="2824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07" name="Text Box 68"/>
          <p:cNvSpPr txBox="1">
            <a:spLocks noChangeArrowheads="1"/>
          </p:cNvSpPr>
          <p:nvPr/>
        </p:nvSpPr>
        <p:spPr bwMode="auto">
          <a:xfrm>
            <a:off x="942962" y="3645775"/>
            <a:ext cx="6046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108" name="Text Box 69"/>
          <p:cNvSpPr txBox="1">
            <a:spLocks noChangeArrowheads="1"/>
          </p:cNvSpPr>
          <p:nvPr/>
        </p:nvSpPr>
        <p:spPr bwMode="auto">
          <a:xfrm>
            <a:off x="1807438" y="3039747"/>
            <a:ext cx="3353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 0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9" name="Text Box 70"/>
          <p:cNvSpPr txBox="1">
            <a:spLocks noChangeArrowheads="1"/>
          </p:cNvSpPr>
          <p:nvPr/>
        </p:nvSpPr>
        <p:spPr bwMode="auto">
          <a:xfrm>
            <a:off x="1780187" y="3349309"/>
            <a:ext cx="3978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- 2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0" name="Text Box 71"/>
          <p:cNvSpPr txBox="1">
            <a:spLocks noChangeArrowheads="1"/>
          </p:cNvSpPr>
          <p:nvPr/>
        </p:nvSpPr>
        <p:spPr bwMode="auto">
          <a:xfrm>
            <a:off x="1635115" y="3645775"/>
            <a:ext cx="7296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(0, - 2)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1" name="Text Box 72"/>
          <p:cNvSpPr txBox="1">
            <a:spLocks noChangeArrowheads="1"/>
          </p:cNvSpPr>
          <p:nvPr/>
        </p:nvSpPr>
        <p:spPr bwMode="auto">
          <a:xfrm>
            <a:off x="2535639" y="3061179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6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2" name="Text Box 73"/>
          <p:cNvSpPr txBox="1">
            <a:spLocks noChangeArrowheads="1"/>
          </p:cNvSpPr>
          <p:nvPr/>
        </p:nvSpPr>
        <p:spPr bwMode="auto">
          <a:xfrm>
            <a:off x="2535639" y="3370741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0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3" name="Text Box 74"/>
          <p:cNvSpPr txBox="1">
            <a:spLocks noChangeArrowheads="1"/>
          </p:cNvSpPr>
          <p:nvPr/>
        </p:nvSpPr>
        <p:spPr bwMode="auto">
          <a:xfrm>
            <a:off x="2390568" y="3645775"/>
            <a:ext cx="6206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(6, 0)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3147071" y="1500377"/>
            <a:ext cx="1542607" cy="1019151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7101" y="1547822"/>
            <a:ext cx="13724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0 </a:t>
            </a:r>
            <a:r>
              <a:rPr lang="en-US" b="1" dirty="0">
                <a:solidFill>
                  <a:prstClr val="white"/>
                </a:solidFill>
              </a:rPr>
              <a:t>– 7y = – </a:t>
            </a:r>
            <a:r>
              <a:rPr lang="en-US" b="1" dirty="0" smtClean="0">
                <a:solidFill>
                  <a:prstClr val="white"/>
                </a:solidFill>
              </a:rPr>
              <a:t>42</a:t>
            </a:r>
          </a:p>
          <a:p>
            <a:r>
              <a:rPr lang="en-US" b="1" dirty="0" smtClean="0">
                <a:solidFill>
                  <a:prstClr val="white"/>
                </a:solidFill>
              </a:rPr>
              <a:t>    –7y = – 42</a:t>
            </a:r>
          </a:p>
          <a:p>
            <a:r>
              <a:rPr lang="en-US" b="1" dirty="0" smtClean="0">
                <a:solidFill>
                  <a:prstClr val="white"/>
                </a:solidFill>
              </a:rPr>
              <a:t>        y = 6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3136059" y="1427501"/>
            <a:ext cx="1844029" cy="1280923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286089" y="1474946"/>
            <a:ext cx="16995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7 </a:t>
            </a:r>
            <a:r>
              <a:rPr lang="en-US" b="1" dirty="0">
                <a:solidFill>
                  <a:prstClr val="white"/>
                </a:solidFill>
              </a:rPr>
              <a:t>– 7y = – </a:t>
            </a:r>
            <a:r>
              <a:rPr lang="en-US" b="1" dirty="0" smtClean="0">
                <a:solidFill>
                  <a:prstClr val="white"/>
                </a:solidFill>
              </a:rPr>
              <a:t>42</a:t>
            </a:r>
          </a:p>
          <a:p>
            <a:r>
              <a:rPr lang="en-US" b="1" dirty="0" smtClean="0">
                <a:solidFill>
                  <a:prstClr val="white"/>
                </a:solidFill>
              </a:rPr>
              <a:t>    –7y = – 42 – 7</a:t>
            </a:r>
          </a:p>
          <a:p>
            <a:r>
              <a:rPr lang="en-US" b="1" dirty="0" smtClean="0">
                <a:solidFill>
                  <a:prstClr val="white"/>
                </a:solidFill>
              </a:rPr>
              <a:t>    –7y = – 49</a:t>
            </a:r>
          </a:p>
          <a:p>
            <a:r>
              <a:rPr lang="en-US" b="1" dirty="0">
                <a:solidFill>
                  <a:prstClr val="white"/>
                </a:solidFill>
              </a:rPr>
              <a:t> </a:t>
            </a:r>
            <a:r>
              <a:rPr lang="en-US" b="1" dirty="0" smtClean="0">
                <a:solidFill>
                  <a:prstClr val="white"/>
                </a:solidFill>
              </a:rPr>
              <a:t>       y = 7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3250753" y="3039747"/>
            <a:ext cx="1542607" cy="1019151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400783" y="3087192"/>
            <a:ext cx="11705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0 </a:t>
            </a:r>
            <a:r>
              <a:rPr lang="en-US" b="1" dirty="0">
                <a:solidFill>
                  <a:prstClr val="white"/>
                </a:solidFill>
              </a:rPr>
              <a:t>– </a:t>
            </a:r>
            <a:r>
              <a:rPr lang="en-US" b="1" dirty="0" smtClean="0">
                <a:solidFill>
                  <a:prstClr val="white"/>
                </a:solidFill>
              </a:rPr>
              <a:t>3y </a:t>
            </a:r>
            <a:r>
              <a:rPr lang="en-US" b="1" dirty="0">
                <a:solidFill>
                  <a:prstClr val="white"/>
                </a:solidFill>
              </a:rPr>
              <a:t>= </a:t>
            </a:r>
            <a:r>
              <a:rPr lang="en-US" b="1" dirty="0" smtClean="0">
                <a:solidFill>
                  <a:prstClr val="white"/>
                </a:solidFill>
              </a:rPr>
              <a:t>6</a:t>
            </a:r>
          </a:p>
          <a:p>
            <a:r>
              <a:rPr lang="en-US" b="1" dirty="0" smtClean="0">
                <a:solidFill>
                  <a:prstClr val="white"/>
                </a:solidFill>
              </a:rPr>
              <a:t>    –3y = 6</a:t>
            </a:r>
          </a:p>
          <a:p>
            <a:r>
              <a:rPr lang="en-US" b="1" dirty="0" smtClean="0">
                <a:solidFill>
                  <a:prstClr val="white"/>
                </a:solidFill>
              </a:rPr>
              <a:t>        y = –2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3199657" y="2899556"/>
            <a:ext cx="1844029" cy="1280923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349687" y="2947001"/>
            <a:ext cx="14141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6 </a:t>
            </a:r>
            <a:r>
              <a:rPr lang="en-US" b="1" dirty="0">
                <a:solidFill>
                  <a:prstClr val="white"/>
                </a:solidFill>
              </a:rPr>
              <a:t>– </a:t>
            </a:r>
            <a:r>
              <a:rPr lang="en-US" b="1" dirty="0" smtClean="0">
                <a:solidFill>
                  <a:prstClr val="white"/>
                </a:solidFill>
              </a:rPr>
              <a:t>3y </a:t>
            </a:r>
            <a:r>
              <a:rPr lang="en-US" b="1" dirty="0">
                <a:solidFill>
                  <a:prstClr val="white"/>
                </a:solidFill>
              </a:rPr>
              <a:t>= </a:t>
            </a:r>
            <a:r>
              <a:rPr lang="en-US" b="1" dirty="0" smtClean="0">
                <a:solidFill>
                  <a:prstClr val="white"/>
                </a:solidFill>
              </a:rPr>
              <a:t>6</a:t>
            </a:r>
          </a:p>
          <a:p>
            <a:r>
              <a:rPr lang="en-US" b="1" dirty="0" smtClean="0">
                <a:solidFill>
                  <a:prstClr val="white"/>
                </a:solidFill>
              </a:rPr>
              <a:t>    –3y = 6 – 6</a:t>
            </a:r>
          </a:p>
          <a:p>
            <a:r>
              <a:rPr lang="en-US" b="1" dirty="0" smtClean="0">
                <a:solidFill>
                  <a:prstClr val="white"/>
                </a:solidFill>
              </a:rPr>
              <a:t>    –3y = 0</a:t>
            </a:r>
          </a:p>
          <a:p>
            <a:r>
              <a:rPr lang="en-US" b="1" dirty="0">
                <a:solidFill>
                  <a:prstClr val="white"/>
                </a:solidFill>
              </a:rPr>
              <a:t> </a:t>
            </a:r>
            <a:r>
              <a:rPr lang="en-US" b="1" dirty="0" smtClean="0">
                <a:solidFill>
                  <a:prstClr val="white"/>
                </a:solidFill>
              </a:rPr>
              <a:t>       y = 0</a:t>
            </a:r>
            <a:endParaRPr lang="en-US" b="1" dirty="0">
              <a:solidFill>
                <a:prstClr val="white"/>
              </a:solidFill>
            </a:endParaRPr>
          </a:p>
        </p:txBody>
      </p:sp>
      <p:pic>
        <p:nvPicPr>
          <p:cNvPr id="175" name="Picture 174" descr="graph.jpg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l="21007" t="269" r="1" b="18920"/>
          <a:stretch/>
        </p:blipFill>
        <p:spPr>
          <a:xfrm>
            <a:off x="5232401" y="546100"/>
            <a:ext cx="3420642" cy="424664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6" name="TextBox 175"/>
          <p:cNvSpPr txBox="1"/>
          <p:nvPr/>
        </p:nvSpPr>
        <p:spPr>
          <a:xfrm>
            <a:off x="6261576" y="303672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1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261576" y="2833531"/>
            <a:ext cx="234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2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61576" y="263366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3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1576" y="243681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4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261576" y="223360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5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261576" y="203027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6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6474979" y="1024624"/>
            <a:ext cx="6783" cy="346614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5232400" y="3369470"/>
            <a:ext cx="32512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296398" y="333375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0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569269" y="33414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1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261576" y="182403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7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825240" y="1929140"/>
            <a:ext cx="5164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00CC"/>
                </a:solidFill>
              </a:rPr>
              <a:t>(7 , 7)</a:t>
            </a:r>
            <a:endParaRPr lang="en-US" sz="1100" b="1" dirty="0">
              <a:solidFill>
                <a:srgbClr val="0000CC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386279" y="2114550"/>
            <a:ext cx="5485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00CC"/>
                </a:solidFill>
              </a:rPr>
              <a:t> (0 , 6)</a:t>
            </a:r>
            <a:endParaRPr lang="en-US" sz="1100" dirty="0">
              <a:solidFill>
                <a:srgbClr val="0000CC"/>
              </a:solidFill>
            </a:endParaRPr>
          </a:p>
        </p:txBody>
      </p:sp>
      <p:sp>
        <p:nvSpPr>
          <p:cNvPr id="189" name="Text Box 5"/>
          <p:cNvSpPr txBox="1">
            <a:spLocks noChangeArrowheads="1"/>
          </p:cNvSpPr>
          <p:nvPr/>
        </p:nvSpPr>
        <p:spPr bwMode="auto">
          <a:xfrm>
            <a:off x="6671639" y="666750"/>
            <a:ext cx="1936420" cy="36317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prstClr val="black"/>
                </a:solidFill>
              </a:rPr>
              <a:t>Scale :</a:t>
            </a:r>
          </a:p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prstClr val="black"/>
                </a:solidFill>
              </a:rPr>
              <a:t>1 cm = </a:t>
            </a:r>
            <a:r>
              <a:rPr lang="en-US" sz="1100" b="1" dirty="0">
                <a:solidFill>
                  <a:prstClr val="black"/>
                </a:solidFill>
              </a:rPr>
              <a:t>1</a:t>
            </a:r>
            <a:r>
              <a:rPr lang="en-US" sz="1100" b="1" dirty="0" smtClean="0">
                <a:solidFill>
                  <a:prstClr val="black"/>
                </a:solidFill>
              </a:rPr>
              <a:t> unit on both the axes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8401050" y="3296013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X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314927" y="840492"/>
            <a:ext cx="2519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Y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 rot="21048199">
            <a:off x="6764880" y="1762643"/>
            <a:ext cx="1109610" cy="276999"/>
          </a:xfrm>
          <a:prstGeom prst="rect">
            <a:avLst/>
          </a:prstGeom>
          <a:noFill/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x </a:t>
            </a:r>
            <a:r>
              <a:rPr lang="en-US" sz="1200" b="1" dirty="0" smtClean="0">
                <a:solidFill>
                  <a:prstClr val="black"/>
                </a:solidFill>
              </a:rPr>
              <a:t>– 7y = –42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 rot="20571438">
            <a:off x="6863467" y="3463126"/>
            <a:ext cx="1041017" cy="276999"/>
          </a:xfrm>
          <a:prstGeom prst="rect">
            <a:avLst/>
          </a:prstGeom>
          <a:noFill/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200" b="1" dirty="0" smtClean="0">
                <a:solidFill>
                  <a:prstClr val="black"/>
                </a:solidFill>
              </a:rPr>
              <a:t>x – 3y = 6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989893" y="333439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3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788388" y="333439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2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420210" y="333439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5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205819" y="333439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4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870353" y="333551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7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646853" y="333375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6</a:t>
            </a:r>
            <a:endParaRPr lang="en-US" sz="1000" b="1" dirty="0">
              <a:solidFill>
                <a:prstClr val="black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 flipH="1">
            <a:off x="5957889" y="1881188"/>
            <a:ext cx="2428874" cy="357187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7941064" y="1895474"/>
            <a:ext cx="100584" cy="96012"/>
            <a:chOff x="6647186" y="3067050"/>
            <a:chExt cx="93339" cy="93339"/>
          </a:xfrm>
        </p:grpSpPr>
        <p:sp>
          <p:nvSpPr>
            <p:cNvPr id="202" name="Oval 201"/>
            <p:cNvSpPr/>
            <p:nvPr/>
          </p:nvSpPr>
          <p:spPr>
            <a:xfrm flipV="1">
              <a:off x="6670996" y="3092777"/>
              <a:ext cx="42427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</p:grpSp>
      <p:cxnSp>
        <p:nvCxnSpPr>
          <p:cNvPr id="204" name="Straight Arrow Connector 203"/>
          <p:cNvCxnSpPr/>
          <p:nvPr/>
        </p:nvCxnSpPr>
        <p:spPr>
          <a:xfrm flipH="1">
            <a:off x="5953126" y="3222625"/>
            <a:ext cx="2336799" cy="701675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6421478" y="2112169"/>
            <a:ext cx="100584" cy="96012"/>
            <a:chOff x="6652394" y="3069365"/>
            <a:chExt cx="73338" cy="93339"/>
          </a:xfrm>
        </p:grpSpPr>
        <p:sp>
          <p:nvSpPr>
            <p:cNvPr id="206" name="Oval 205"/>
            <p:cNvSpPr/>
            <p:nvPr/>
          </p:nvSpPr>
          <p:spPr>
            <a:xfrm flipV="1">
              <a:off x="6670996" y="3092777"/>
              <a:ext cx="3333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 flipV="1">
              <a:off x="6652394" y="3069365"/>
              <a:ext cx="73338" cy="93339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736259" y="3323111"/>
            <a:ext cx="95360" cy="96012"/>
            <a:chOff x="6647186" y="3067050"/>
            <a:chExt cx="93339" cy="93339"/>
          </a:xfrm>
        </p:grpSpPr>
        <p:sp>
          <p:nvSpPr>
            <p:cNvPr id="209" name="Oval 208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10" name="Oval 209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211" name="Rectangle 210"/>
          <p:cNvSpPr/>
          <p:nvPr/>
        </p:nvSpPr>
        <p:spPr>
          <a:xfrm>
            <a:off x="7435260" y="3111479"/>
            <a:ext cx="4523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00CC"/>
                </a:solidFill>
              </a:rPr>
              <a:t>(6,0)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8087350" y="333375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8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243264" y="345125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-1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232560" y="363594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-2</a:t>
            </a:r>
            <a:endParaRPr lang="en-US" sz="1000" b="1" dirty="0">
              <a:solidFill>
                <a:prstClr val="black"/>
              </a:solidFill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6427299" y="3709987"/>
            <a:ext cx="95360" cy="96012"/>
            <a:chOff x="6647186" y="3067050"/>
            <a:chExt cx="93339" cy="93339"/>
          </a:xfrm>
        </p:grpSpPr>
        <p:sp>
          <p:nvSpPr>
            <p:cNvPr id="216" name="Oval 215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218" name="Rectangle 217"/>
          <p:cNvSpPr/>
          <p:nvPr/>
        </p:nvSpPr>
        <p:spPr>
          <a:xfrm>
            <a:off x="6437465" y="3692626"/>
            <a:ext cx="5277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00CC"/>
                </a:solidFill>
              </a:rPr>
              <a:t>(0, -2)</a:t>
            </a:r>
            <a:endParaRPr lang="en-US" sz="1100" b="1" dirty="0">
              <a:solidFill>
                <a:srgbClr val="0000CC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242813" y="383047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-3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248400" y="404002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-4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116701" y="334144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-1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902396" y="334144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-2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685632" y="334144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-3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464448" y="334144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-4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6343579" y="4427755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Y</a:t>
            </a:r>
            <a:r>
              <a:rPr lang="en-US" sz="1000" b="1" dirty="0" smtClean="0">
                <a:solidFill>
                  <a:prstClr val="black"/>
                </a:solidFill>
                <a:latin typeface="Symbol" pitchFamily="18" charset="2"/>
              </a:rPr>
              <a:t>¢</a:t>
            </a:r>
            <a:endParaRPr lang="en-US" sz="10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200579" y="3392705"/>
            <a:ext cx="2872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</a:rPr>
              <a:t>X</a:t>
            </a:r>
            <a:r>
              <a:rPr lang="en-US" sz="1000" b="1" dirty="0" smtClean="0">
                <a:solidFill>
                  <a:prstClr val="black"/>
                </a:solidFill>
                <a:latin typeface="Symbol" pitchFamily="18" charset="2"/>
              </a:rPr>
              <a:t>¢</a:t>
            </a:r>
            <a:endParaRPr lang="en-US" sz="1000" b="1" dirty="0">
              <a:solidFill>
                <a:prstClr val="black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321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10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10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50"/>
                            </p:stCondLst>
                            <p:childTnLst>
                              <p:par>
                                <p:cTn id="28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25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25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750"/>
                            </p:stCondLst>
                            <p:childTnLst>
                              <p:par>
                                <p:cTn id="29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0"/>
                            </p:stCondLst>
                            <p:childTnLst>
                              <p:par>
                                <p:cTn id="2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500"/>
                            </p:stCondLst>
                            <p:childTnLst>
                              <p:par>
                                <p:cTn id="30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750"/>
                            </p:stCondLst>
                            <p:childTnLst>
                              <p:par>
                                <p:cTn id="3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000"/>
                            </p:stCondLst>
                            <p:childTnLst>
                              <p:par>
                                <p:cTn id="3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2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2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250"/>
                            </p:stCondLst>
                            <p:childTnLst>
                              <p:par>
                                <p:cTn id="3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2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2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3000"/>
                            </p:stCondLst>
                            <p:childTnLst>
                              <p:par>
                                <p:cTn id="3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2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2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3250"/>
                            </p:stCondLst>
                            <p:childTnLst>
                              <p:par>
                                <p:cTn id="3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500"/>
                            </p:stCondLst>
                            <p:childTnLst>
                              <p:par>
                                <p:cTn id="3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2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2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2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2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750"/>
                            </p:stCondLst>
                            <p:childTnLst>
                              <p:par>
                                <p:cTn id="3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4000"/>
                            </p:stCondLst>
                            <p:childTnLst>
                              <p:par>
                                <p:cTn id="3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5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4500"/>
                            </p:stCondLst>
                            <p:childTnLst>
                              <p:par>
                                <p:cTn id="3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4750"/>
                            </p:stCondLst>
                            <p:childTnLst>
                              <p:par>
                                <p:cTn id="3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0"/>
                            </p:stCondLst>
                            <p:childTnLst>
                              <p:par>
                                <p:cTn id="3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250"/>
                            </p:stCondLst>
                            <p:childTnLst>
                              <p:par>
                                <p:cTn id="4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2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2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5500"/>
                            </p:stCondLst>
                            <p:childTnLst>
                              <p:par>
                                <p:cTn id="40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2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2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5750"/>
                            </p:stCondLst>
                            <p:childTnLst>
                              <p:par>
                                <p:cTn id="4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6000"/>
                            </p:stCondLst>
                            <p:childTnLst>
                              <p:par>
                                <p:cTn id="4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6250"/>
                            </p:stCondLst>
                            <p:childTnLst>
                              <p:par>
                                <p:cTn id="4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6500"/>
                            </p:stCondLst>
                            <p:childTnLst>
                              <p:par>
                                <p:cTn id="4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2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2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6750"/>
                            </p:stCondLst>
                            <p:childTnLst>
                              <p:par>
                                <p:cTn id="4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2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2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2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7250"/>
                            </p:stCondLst>
                            <p:childTnLst>
                              <p:par>
                                <p:cTn id="4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25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25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59" grpId="1" animBg="1"/>
      <p:bldP spid="61" grpId="0" animBg="1"/>
      <p:bldP spid="61" grpId="1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66" grpId="0" animBg="1"/>
      <p:bldP spid="166" grpId="1" animBg="1"/>
      <p:bldP spid="4" grpId="0" build="allAtOnce"/>
      <p:bldP spid="167" grpId="0" animBg="1"/>
      <p:bldP spid="167" grpId="1" animBg="1"/>
      <p:bldP spid="168" grpId="0" build="allAtOnce"/>
      <p:bldP spid="171" grpId="0" animBg="1"/>
      <p:bldP spid="171" grpId="1" animBg="1"/>
      <p:bldP spid="172" grpId="0" build="allAtOnce"/>
      <p:bldP spid="173" grpId="0" animBg="1"/>
      <p:bldP spid="173" grpId="1" animBg="1"/>
      <p:bldP spid="174" grpId="0" build="allAtOnce"/>
      <p:bldP spid="176" grpId="0"/>
      <p:bldP spid="177" grpId="0"/>
      <p:bldP spid="178" grpId="0"/>
      <p:bldP spid="179" grpId="0"/>
      <p:bldP spid="180" grpId="0"/>
      <p:bldP spid="181" grpId="0"/>
      <p:bldP spid="184" grpId="0"/>
      <p:bldP spid="185" grpId="0"/>
      <p:bldP spid="186" grpId="0"/>
      <p:bldP spid="187" grpId="0"/>
      <p:bldP spid="188" grpId="0"/>
      <p:bldP spid="189" grpId="0" animBg="1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11" grpId="0"/>
      <p:bldP spid="212" grpId="0"/>
      <p:bldP spid="213" grpId="0"/>
      <p:bldP spid="214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8019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ounded Rectangle 191"/>
          <p:cNvSpPr/>
          <p:nvPr/>
        </p:nvSpPr>
        <p:spPr>
          <a:xfrm>
            <a:off x="2376915" y="2267043"/>
            <a:ext cx="1436403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1480851" y="2271936"/>
            <a:ext cx="673957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372978" y="2271552"/>
            <a:ext cx="673957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1649518" y="1721337"/>
            <a:ext cx="372654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279028" y="1710579"/>
            <a:ext cx="166802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745054" y="1710579"/>
            <a:ext cx="166802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3400" y="168787"/>
            <a:ext cx="8648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eriod" startAt="2"/>
              <a:tabLst>
                <a:tab pos="465138" algn="ctr"/>
                <a:tab pos="798513" algn="l"/>
              </a:tabLst>
            </a:pPr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(i) For which values of a and b does the following pair of linear equations have an </a:t>
            </a:r>
          </a:p>
          <a:p>
            <a:pPr algn="just">
              <a:tabLst>
                <a:tab pos="465138" algn="ctr"/>
                <a:tab pos="798513" algn="l"/>
              </a:tabLst>
            </a:pPr>
            <a:r>
              <a:rPr lang="en-US" sz="1400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         infinite number of solutions?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19362" y="742950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2x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74966" y="74295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762" y="742950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3y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33762" y="74295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34654" y="74295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7</a:t>
            </a:r>
            <a:endParaRPr lang="en-US" sz="14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19362" y="1023174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(a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87218" y="102317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76562" y="1023174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b)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05162" y="1023174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21228" y="102317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23106" y="1023174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(a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90962" y="102317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80306" y="1023174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b)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23186" y="1023174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45756" y="102317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29162" y="1023174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3a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582454" y="102317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62562" y="1023174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979614" y="102317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219762" y="102317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39233" y="1419337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Soln.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2348" y="1419337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27952" y="141933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05748" y="1419337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86748" y="141933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87640" y="141933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7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5866" y="1916812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(a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3722" y="191681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63066" y="1916812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b)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91666" y="1916812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207732" y="191681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409610" y="1916812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(a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677466" y="191681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866810" y="1916812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b)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109690" y="1916812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332260" y="1916812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515666" y="1916812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3a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868958" y="191681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049066" y="1916812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266118" y="191681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06266" y="1916812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79565" y="1665400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35169" y="166540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212965" y="1665400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44279" y="166540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245171" y="166540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573181" y="166540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804093" y="166540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7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04226" y="2206127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(a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72082" y="220612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61426" y="2206127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b)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90026" y="2206127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206092" y="220612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407970" y="2206127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(a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75826" y="220612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865170" y="2206127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b)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108050" y="2206127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33226" y="220612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518688" y="2206127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(3a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927396" y="220612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107504" y="2206127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324556" y="220612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504626" y="2206127"/>
            <a:ext cx="332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2)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313134" y="220612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961826" y="220672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560052" y="1665400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</a:t>
            </a:r>
            <a:r>
              <a:rPr lang="en-US" sz="1400" b="1" dirty="0" err="1" smtClean="0">
                <a:solidFill>
                  <a:srgbClr val="FF33CC"/>
                </a:solidFill>
                <a:latin typeface="Calibri" pitchFamily="34" charset="0"/>
              </a:rPr>
              <a:t>i</a:t>
            </a:r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527993" y="2225114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(ii)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69069" y="2568014"/>
            <a:ext cx="1744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Comparing equation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28226" y="2568014"/>
            <a:ext cx="44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113577" y="2568014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with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90233" y="2568014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983101" y="256801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147376" y="2568014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575392" y="256801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756976" y="2568014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985576" y="2568014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14176" y="2568014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21523" y="2825189"/>
            <a:ext cx="1872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and equation (ii) with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666433" y="2813248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059301" y="281324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223576" y="2813248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51592" y="281324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833176" y="281324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061776" y="2813248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290376" y="281324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38210" y="308065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13826" y="308065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142426" y="3080651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47126" y="330987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22742" y="330987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937193" y="308236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212809" y="308236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441409" y="3082364"/>
            <a:ext cx="285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946109" y="331050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221725" y="331050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232593" y="308608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508209" y="308608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736809" y="3086080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-7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241509" y="331379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517125" y="331379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110350" y="3309879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332026" y="330987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521370" y="3309879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431337" y="3310964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634541" y="331096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823885" y="3310964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886369" y="3313790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(3a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258133" y="331379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451793" y="3313790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627585" y="331379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805451" y="3313790"/>
            <a:ext cx="332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2)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717759" y="331379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086260" y="3628549"/>
            <a:ext cx="1646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1320800" algn="l"/>
                <a:tab pos="2921000" algn="l"/>
                <a:tab pos="3378200" algn="l"/>
                <a:tab pos="4800600" algn="l"/>
              </a:tabLst>
            </a:pPr>
            <a:r>
              <a:rPr lang="en-US" sz="1400" b="1" dirty="0" smtClean="0">
                <a:solidFill>
                  <a:srgbClr val="008000"/>
                </a:solidFill>
                <a:latin typeface="Calibri" pitchFamily="34" charset="0"/>
              </a:rPr>
              <a:t>For infinite solution</a:t>
            </a:r>
            <a:endParaRPr lang="en-US" sz="14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303732" y="397688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327593" y="420088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1222518" y="4252508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1784793" y="405903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199082" y="3976881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222943" y="4200883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2117868" y="4244915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3009007" y="3976881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032868" y="4200883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2927793" y="4252508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2622993" y="406183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" name="Arc 2"/>
          <p:cNvSpPr/>
          <p:nvPr/>
        </p:nvSpPr>
        <p:spPr>
          <a:xfrm rot="18123467">
            <a:off x="1342553" y="1442984"/>
            <a:ext cx="771979" cy="609787"/>
          </a:xfrm>
          <a:prstGeom prst="arc">
            <a:avLst>
              <a:gd name="adj1" fmla="val 17580740"/>
              <a:gd name="adj2" fmla="val 1013152"/>
            </a:avLst>
          </a:prstGeom>
          <a:ln w="28575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4" name="Arc 183"/>
          <p:cNvSpPr/>
          <p:nvPr/>
        </p:nvSpPr>
        <p:spPr>
          <a:xfrm rot="18123467">
            <a:off x="2176705" y="1951522"/>
            <a:ext cx="771979" cy="609787"/>
          </a:xfrm>
          <a:prstGeom prst="arc">
            <a:avLst>
              <a:gd name="adj1" fmla="val 17580740"/>
              <a:gd name="adj2" fmla="val 1013152"/>
            </a:avLst>
          </a:prstGeom>
          <a:ln w="28575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2669329" y="2854497"/>
            <a:ext cx="182880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763713" y="1962150"/>
            <a:ext cx="1737360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2648081" y="3106159"/>
            <a:ext cx="182880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336993" y="2530450"/>
            <a:ext cx="3931920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116033" y="582932"/>
            <a:ext cx="0" cy="42976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9" name="Group 110"/>
          <p:cNvGrpSpPr/>
          <p:nvPr/>
        </p:nvGrpSpPr>
        <p:grpSpPr>
          <a:xfrm flipH="1">
            <a:off x="6444886" y="3182872"/>
            <a:ext cx="1067664" cy="609600"/>
            <a:chOff x="-384820" y="3354620"/>
            <a:chExt cx="2829713" cy="588577"/>
          </a:xfrm>
        </p:grpSpPr>
        <p:grpSp>
          <p:nvGrpSpPr>
            <p:cNvPr id="190" name="Group 89"/>
            <p:cNvGrpSpPr/>
            <p:nvPr/>
          </p:nvGrpSpPr>
          <p:grpSpPr>
            <a:xfrm>
              <a:off x="-384820" y="3354620"/>
              <a:ext cx="2594618" cy="514955"/>
              <a:chOff x="-765820" y="3735620"/>
              <a:chExt cx="2594618" cy="514955"/>
            </a:xfrm>
          </p:grpSpPr>
          <p:sp>
            <p:nvSpPr>
              <p:cNvPr id="198" name="U-Turn Arrow 197"/>
              <p:cNvSpPr/>
              <p:nvPr/>
            </p:nvSpPr>
            <p:spPr>
              <a:xfrm flipH="1">
                <a:off x="-765820" y="3973283"/>
                <a:ext cx="2594618" cy="277292"/>
              </a:xfrm>
              <a:prstGeom prst="uturnArrow">
                <a:avLst>
                  <a:gd name="adj1" fmla="val 26459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40990" y="3735620"/>
                <a:ext cx="633885" cy="29716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  <a:latin typeface="Calibri" pitchFamily="34" charset="0"/>
                  </a:rPr>
                  <a:t>-</a:t>
                </a:r>
                <a:endParaRPr lang="en-US" sz="1400" b="1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97" name="Flowchart: Connector 196"/>
            <p:cNvSpPr/>
            <p:nvPr/>
          </p:nvSpPr>
          <p:spPr>
            <a:xfrm>
              <a:off x="1460309" y="3674482"/>
              <a:ext cx="984584" cy="26871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grpSp>
        <p:nvGrpSpPr>
          <p:cNvPr id="200" name="Group 110"/>
          <p:cNvGrpSpPr/>
          <p:nvPr/>
        </p:nvGrpSpPr>
        <p:grpSpPr>
          <a:xfrm>
            <a:off x="5764974" y="2278882"/>
            <a:ext cx="1728320" cy="734106"/>
            <a:chOff x="-384820" y="3244113"/>
            <a:chExt cx="2829713" cy="708788"/>
          </a:xfrm>
        </p:grpSpPr>
        <p:grpSp>
          <p:nvGrpSpPr>
            <p:cNvPr id="201" name="Group 89"/>
            <p:cNvGrpSpPr/>
            <p:nvPr/>
          </p:nvGrpSpPr>
          <p:grpSpPr>
            <a:xfrm>
              <a:off x="-384820" y="3244113"/>
              <a:ext cx="2594618" cy="531206"/>
              <a:chOff x="-765820" y="3625113"/>
              <a:chExt cx="2594618" cy="531206"/>
            </a:xfrm>
          </p:grpSpPr>
          <p:sp>
            <p:nvSpPr>
              <p:cNvPr id="203" name="U-Turn Arrow 202"/>
              <p:cNvSpPr/>
              <p:nvPr/>
            </p:nvSpPr>
            <p:spPr>
              <a:xfrm flipH="1">
                <a:off x="-765820" y="3879027"/>
                <a:ext cx="2594618" cy="277292"/>
              </a:xfrm>
              <a:prstGeom prst="uturnArrow">
                <a:avLst>
                  <a:gd name="adj1" fmla="val 26459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27160" y="3625113"/>
                <a:ext cx="449320" cy="29716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  <a:latin typeface="Calibri" pitchFamily="34" charset="0"/>
                  </a:rPr>
                  <a:t>+</a:t>
                </a:r>
                <a:endParaRPr lang="en-US" sz="1400" b="1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02" name="Flowchart: Connector 201"/>
            <p:cNvSpPr/>
            <p:nvPr/>
          </p:nvSpPr>
          <p:spPr>
            <a:xfrm>
              <a:off x="1460309" y="3599643"/>
              <a:ext cx="984584" cy="35325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grpSp>
        <p:nvGrpSpPr>
          <p:cNvPr id="205" name="Group 110"/>
          <p:cNvGrpSpPr/>
          <p:nvPr/>
        </p:nvGrpSpPr>
        <p:grpSpPr>
          <a:xfrm flipH="1">
            <a:off x="5271951" y="2254188"/>
            <a:ext cx="1698431" cy="746195"/>
            <a:chOff x="-384820" y="3222736"/>
            <a:chExt cx="2829713" cy="720461"/>
          </a:xfrm>
        </p:grpSpPr>
        <p:grpSp>
          <p:nvGrpSpPr>
            <p:cNvPr id="206" name="Group 89"/>
            <p:cNvGrpSpPr/>
            <p:nvPr/>
          </p:nvGrpSpPr>
          <p:grpSpPr>
            <a:xfrm>
              <a:off x="-384820" y="3222736"/>
              <a:ext cx="2594618" cy="646839"/>
              <a:chOff x="-765820" y="3603736"/>
              <a:chExt cx="2594618" cy="646839"/>
            </a:xfrm>
          </p:grpSpPr>
          <p:sp>
            <p:nvSpPr>
              <p:cNvPr id="208" name="U-Turn Arrow 207"/>
              <p:cNvSpPr/>
              <p:nvPr/>
            </p:nvSpPr>
            <p:spPr>
              <a:xfrm flipH="1">
                <a:off x="-765820" y="3973283"/>
                <a:ext cx="2594618" cy="277292"/>
              </a:xfrm>
              <a:prstGeom prst="uturnArrow">
                <a:avLst>
                  <a:gd name="adj1" fmla="val 26459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76406" y="3603736"/>
                <a:ext cx="398472" cy="29716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  <a:latin typeface="Calibri" pitchFamily="34" charset="0"/>
                  </a:rPr>
                  <a:t>-</a:t>
                </a:r>
                <a:endParaRPr lang="en-US" sz="1400" b="1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07" name="Flowchart: Connector 206"/>
            <p:cNvSpPr/>
            <p:nvPr/>
          </p:nvSpPr>
          <p:spPr>
            <a:xfrm>
              <a:off x="1460309" y="3674482"/>
              <a:ext cx="984584" cy="26871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sp>
        <p:nvSpPr>
          <p:cNvPr id="210" name="Rounded Rectangle 209"/>
          <p:cNvSpPr/>
          <p:nvPr/>
        </p:nvSpPr>
        <p:spPr>
          <a:xfrm>
            <a:off x="6375881" y="423789"/>
            <a:ext cx="755846" cy="40542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5371037" y="424911"/>
            <a:ext cx="789619" cy="40542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grpSp>
        <p:nvGrpSpPr>
          <p:cNvPr id="212" name="Group 110"/>
          <p:cNvGrpSpPr/>
          <p:nvPr/>
        </p:nvGrpSpPr>
        <p:grpSpPr>
          <a:xfrm>
            <a:off x="6165682" y="1169677"/>
            <a:ext cx="1728320" cy="734106"/>
            <a:chOff x="-384820" y="3244113"/>
            <a:chExt cx="2829713" cy="708788"/>
          </a:xfrm>
        </p:grpSpPr>
        <p:grpSp>
          <p:nvGrpSpPr>
            <p:cNvPr id="213" name="Group 89"/>
            <p:cNvGrpSpPr/>
            <p:nvPr/>
          </p:nvGrpSpPr>
          <p:grpSpPr>
            <a:xfrm>
              <a:off x="-384820" y="3244113"/>
              <a:ext cx="2594618" cy="531206"/>
              <a:chOff x="-765820" y="3625113"/>
              <a:chExt cx="2594618" cy="531206"/>
            </a:xfrm>
          </p:grpSpPr>
          <p:sp>
            <p:nvSpPr>
              <p:cNvPr id="215" name="U-Turn Arrow 214"/>
              <p:cNvSpPr/>
              <p:nvPr/>
            </p:nvSpPr>
            <p:spPr>
              <a:xfrm flipH="1">
                <a:off x="-765820" y="3879027"/>
                <a:ext cx="2594618" cy="277292"/>
              </a:xfrm>
              <a:prstGeom prst="uturnArrow">
                <a:avLst>
                  <a:gd name="adj1" fmla="val 26459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327160" y="3625113"/>
                <a:ext cx="449320" cy="29716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  <a:latin typeface="Calibri" pitchFamily="34" charset="0"/>
                  </a:rPr>
                  <a:t>+</a:t>
                </a:r>
                <a:endParaRPr lang="en-US" sz="1400" b="1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14" name="Flowchart: Connector 213"/>
            <p:cNvSpPr/>
            <p:nvPr/>
          </p:nvSpPr>
          <p:spPr>
            <a:xfrm>
              <a:off x="1460309" y="3599643"/>
              <a:ext cx="984584" cy="35325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grpSp>
        <p:nvGrpSpPr>
          <p:cNvPr id="217" name="Group 110"/>
          <p:cNvGrpSpPr/>
          <p:nvPr/>
        </p:nvGrpSpPr>
        <p:grpSpPr>
          <a:xfrm flipH="1">
            <a:off x="5315054" y="1144369"/>
            <a:ext cx="1698431" cy="756244"/>
            <a:chOff x="-384820" y="3222736"/>
            <a:chExt cx="2829713" cy="730164"/>
          </a:xfrm>
        </p:grpSpPr>
        <p:grpSp>
          <p:nvGrpSpPr>
            <p:cNvPr id="218" name="Group 89"/>
            <p:cNvGrpSpPr/>
            <p:nvPr/>
          </p:nvGrpSpPr>
          <p:grpSpPr>
            <a:xfrm>
              <a:off x="-384820" y="3222736"/>
              <a:ext cx="2594618" cy="552583"/>
              <a:chOff x="-765820" y="3603736"/>
              <a:chExt cx="2594618" cy="552583"/>
            </a:xfrm>
          </p:grpSpPr>
          <p:sp>
            <p:nvSpPr>
              <p:cNvPr id="220" name="U-Turn Arrow 219"/>
              <p:cNvSpPr/>
              <p:nvPr/>
            </p:nvSpPr>
            <p:spPr>
              <a:xfrm flipH="1">
                <a:off x="-765820" y="3879027"/>
                <a:ext cx="2594618" cy="277292"/>
              </a:xfrm>
              <a:prstGeom prst="uturnArrow">
                <a:avLst>
                  <a:gd name="adj1" fmla="val 26459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76406" y="3603736"/>
                <a:ext cx="398472" cy="29716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  <a:latin typeface="Calibri" pitchFamily="34" charset="0"/>
                  </a:rPr>
                  <a:t>-</a:t>
                </a:r>
                <a:endParaRPr lang="en-US" sz="1400" b="1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19" name="Flowchart: Connector 218"/>
            <p:cNvSpPr/>
            <p:nvPr/>
          </p:nvSpPr>
          <p:spPr>
            <a:xfrm>
              <a:off x="1460309" y="3599642"/>
              <a:ext cx="984584" cy="35325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7294782" y="415252"/>
            <a:ext cx="1528249" cy="40542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5364366" y="423789"/>
            <a:ext cx="789619" cy="40542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084982" y="43341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618382" y="358279"/>
            <a:ext cx="285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399018" y="559171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611458" y="55917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5800802" y="559171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>
            <a:off x="5470316" y="634551"/>
            <a:ext cx="6096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6094054" y="458725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605684" y="353086"/>
            <a:ext cx="285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386320" y="560905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6598760" y="56090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6788104" y="560905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>
            <a:off x="6457618" y="629358"/>
            <a:ext cx="6096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7062884" y="453532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7892326" y="365206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- 7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>
            <a:off x="7396100" y="627624"/>
            <a:ext cx="13716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7521120" y="567832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(3a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7929828" y="56783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109936" y="567832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8326988" y="56783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8507058" y="567832"/>
            <a:ext cx="332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2)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7315566" y="56783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5084982" y="105059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5618382" y="968541"/>
            <a:ext cx="285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5399018" y="1176360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5611458" y="1176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5800802" y="1176360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5465982" y="1245816"/>
            <a:ext cx="6096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6094054" y="107591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6928980" y="98519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7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53" name="Straight Connector 252"/>
          <p:cNvCxnSpPr/>
          <p:nvPr/>
        </p:nvCxnSpPr>
        <p:spPr>
          <a:xfrm>
            <a:off x="6474600" y="1245816"/>
            <a:ext cx="13716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6567010" y="1194748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(3a	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6975718" y="119474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7155826" y="1194748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7372878" y="119474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7552948" y="1194748"/>
            <a:ext cx="332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2)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5084982" y="156395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5389782" y="1563956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6a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5745386" y="156395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5923182" y="1563956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6246454" y="156395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6468130" y="156395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4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6693432" y="1563956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6904546" y="1563956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7a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7239366" y="156395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7449494" y="1563956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7b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5084982" y="191931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5500614" y="1919310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5726914" y="191931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5941654" y="1919310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9b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264926" y="191931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6486602" y="191931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4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6703654" y="191931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932292" y="191931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5084982" y="231243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5800814" y="2244229"/>
            <a:ext cx="285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5581450" y="2424340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5793890" y="242434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5983234" y="2424340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>
            <a:off x="5648414" y="2497977"/>
            <a:ext cx="6096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6285722" y="233774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6806588" y="2252890"/>
            <a:ext cx="285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6587224" y="2433001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6799664" y="243300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6989008" y="2433001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89" name="Straight Connector 288"/>
          <p:cNvCxnSpPr/>
          <p:nvPr/>
        </p:nvCxnSpPr>
        <p:spPr>
          <a:xfrm>
            <a:off x="6654188" y="2497977"/>
            <a:ext cx="6096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5084982" y="269384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5380546" y="2693844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5736150" y="269384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5913946" y="2693844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6273176" y="269384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6511998" y="2693844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6846818" y="269384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7056946" y="2693844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6045562" y="2916175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5084982" y="2916175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270864" y="2916175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6439410" y="2916175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5b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5084989" y="3179898"/>
            <a:ext cx="2039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Calibri" pitchFamily="34" charset="0"/>
              </a:rPr>
              <a:t>Substituting a = 5b in (iii)</a:t>
            </a:r>
            <a:endParaRPr lang="en-US" sz="14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5084982" y="377120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5389782" y="3529063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5b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5699206" y="352906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5913946" y="3529063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9b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6237218" y="352906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6458894" y="352906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4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6675946" y="352906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6904584" y="352906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6227982" y="3789498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-4b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6685182" y="378949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6913820" y="3789498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-4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6416340" y="4018098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6685182" y="401809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6913820" y="4018098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317" name="Straight Arrow Connector 316"/>
          <p:cNvCxnSpPr/>
          <p:nvPr/>
        </p:nvCxnSpPr>
        <p:spPr>
          <a:xfrm flipH="1" flipV="1">
            <a:off x="5939478" y="1125333"/>
            <a:ext cx="696412" cy="22330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>
            <a:stCxn id="249" idx="3"/>
            <a:endCxn id="252" idx="1"/>
          </p:cNvCxnSpPr>
          <p:nvPr/>
        </p:nvCxnSpPr>
        <p:spPr>
          <a:xfrm flipV="1">
            <a:off x="6080046" y="1139084"/>
            <a:ext cx="848934" cy="19116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 flipH="1" flipV="1">
            <a:off x="6013250" y="2399246"/>
            <a:ext cx="696412" cy="22330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 flipV="1">
            <a:off x="6166642" y="2413000"/>
            <a:ext cx="836110" cy="19116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5071732" y="4214864"/>
            <a:ext cx="1946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Calibri" pitchFamily="34" charset="0"/>
              </a:rPr>
              <a:t>Substituting b = 1 in (iv)</a:t>
            </a:r>
            <a:endParaRPr lang="en-US" sz="14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6248393" y="4418148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6473695" y="441814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6642247" y="4418148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5(1)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6248393" y="4620042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6473695" y="4620042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6636896" y="4622039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5105400" y="407150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5172736" y="459548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331" name="Straight Connector 330"/>
          <p:cNvCxnSpPr/>
          <p:nvPr/>
        </p:nvCxnSpPr>
        <p:spPr>
          <a:xfrm flipV="1">
            <a:off x="7975127" y="491315"/>
            <a:ext cx="91440" cy="9144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V="1">
            <a:off x="7406290" y="656117"/>
            <a:ext cx="91440" cy="14287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0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5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60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70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0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0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5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0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45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0"/>
                            </p:stCondLst>
                            <p:childTnLst>
                              <p:par>
                                <p:cTn id="2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500"/>
                            </p:stCondLst>
                            <p:childTnLst>
                              <p:par>
                                <p:cTn id="2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60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70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75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800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8500"/>
                            </p:stCondLst>
                            <p:childTnLst>
                              <p:par>
                                <p:cTn id="29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9000"/>
                            </p:stCondLst>
                            <p:childTnLst>
                              <p:par>
                                <p:cTn id="2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000"/>
                            </p:stCondLst>
                            <p:childTnLst>
                              <p:par>
                                <p:cTn id="3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500"/>
                            </p:stCondLst>
                            <p:childTnLst>
                              <p:par>
                                <p:cTn id="3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000"/>
                            </p:stCondLst>
                            <p:childTnLst>
                              <p:par>
                                <p:cTn id="3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3000"/>
                            </p:stCondLst>
                            <p:childTnLst>
                              <p:par>
                                <p:cTn id="3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00"/>
                            </p:stCondLst>
                            <p:childTnLst>
                              <p:par>
                                <p:cTn id="3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500"/>
                            </p:stCondLst>
                            <p:childTnLst>
                              <p:par>
                                <p:cTn id="3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500"/>
                            </p:stCondLst>
                            <p:childTnLst>
                              <p:par>
                                <p:cTn id="3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3000"/>
                            </p:stCondLst>
                            <p:childTnLst>
                              <p:par>
                                <p:cTn id="3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3500"/>
                            </p:stCondLst>
                            <p:childTnLst>
                              <p:par>
                                <p:cTn id="3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4000"/>
                            </p:stCondLst>
                            <p:childTnLst>
                              <p:par>
                                <p:cTn id="3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"/>
                            </p:stCondLst>
                            <p:childTnLst>
                              <p:par>
                                <p:cTn id="4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000"/>
                            </p:stCondLst>
                            <p:childTnLst>
                              <p:par>
                                <p:cTn id="4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000"/>
                            </p:stCondLst>
                            <p:childTnLst>
                              <p:par>
                                <p:cTn id="4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1000"/>
                            </p:stCondLst>
                            <p:childTnLst>
                              <p:par>
                                <p:cTn id="5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1000"/>
                            </p:stCondLst>
                            <p:childTnLst>
                              <p:par>
                                <p:cTn id="5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1000"/>
                            </p:stCondLst>
                            <p:childTnLst>
                              <p:par>
                                <p:cTn id="5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8" fill="hold">
                            <p:stCondLst>
                              <p:cond delay="500"/>
                            </p:stCondLst>
                            <p:childTnLst>
                              <p:par>
                                <p:cTn id="7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4" fill="hold">
                      <p:stCondLst>
                        <p:cond delay="indefinite"/>
                      </p:stCondLst>
                      <p:childTnLst>
                        <p:par>
                          <p:cTn id="795" fill="hold">
                            <p:stCondLst>
                              <p:cond delay="0"/>
                            </p:stCondLst>
                            <p:childTnLst>
                              <p:par>
                                <p:cTn id="7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>
                      <p:stCondLst>
                        <p:cond delay="indefinite"/>
                      </p:stCondLst>
                      <p:childTnLst>
                        <p:par>
                          <p:cTn id="830" fill="hold">
                            <p:stCondLst>
                              <p:cond delay="0"/>
                            </p:stCondLst>
                            <p:childTnLst>
                              <p:par>
                                <p:cTn id="8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4" fill="hold">
                      <p:stCondLst>
                        <p:cond delay="indefinite"/>
                      </p:stCondLst>
                      <p:childTnLst>
                        <p:par>
                          <p:cTn id="835" fill="hold">
                            <p:stCondLst>
                              <p:cond delay="0"/>
                            </p:stCondLst>
                            <p:childTnLst>
                              <p:par>
                                <p:cTn id="8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4" fill="hold">
                      <p:stCondLst>
                        <p:cond delay="indefinite"/>
                      </p:stCondLst>
                      <p:childTnLst>
                        <p:par>
                          <p:cTn id="855" fill="hold">
                            <p:stCondLst>
                              <p:cond delay="0"/>
                            </p:stCondLst>
                            <p:childTnLst>
                              <p:par>
                                <p:cTn id="8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500"/>
                            </p:stCondLst>
                            <p:childTnLst>
                              <p:par>
                                <p:cTn id="8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6" fill="hold">
                      <p:stCondLst>
                        <p:cond delay="indefinite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6" fill="hold">
                      <p:stCondLst>
                        <p:cond delay="indefinite"/>
                      </p:stCondLst>
                      <p:childTnLst>
                        <p:par>
                          <p:cTn id="887" fill="hold">
                            <p:stCondLst>
                              <p:cond delay="0"/>
                            </p:stCondLst>
                            <p:childTnLst>
                              <p:par>
                                <p:cTn id="8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6" fill="hold">
                      <p:stCondLst>
                        <p:cond delay="indefinite"/>
                      </p:stCondLst>
                      <p:childTnLst>
                        <p:par>
                          <p:cTn id="897" fill="hold">
                            <p:stCondLst>
                              <p:cond delay="0"/>
                            </p:stCondLst>
                            <p:childTnLst>
                              <p:par>
                                <p:cTn id="8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1" fill="hold">
                      <p:stCondLst>
                        <p:cond delay="indefinite"/>
                      </p:stCondLst>
                      <p:childTnLst>
                        <p:par>
                          <p:cTn id="902" fill="hold">
                            <p:stCondLst>
                              <p:cond delay="0"/>
                            </p:stCondLst>
                            <p:childTnLst>
                              <p:par>
                                <p:cTn id="9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6" fill="hold">
                            <p:stCondLst>
                              <p:cond delay="500"/>
                            </p:stCondLst>
                            <p:childTnLst>
                              <p:par>
                                <p:cTn id="9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0" fill="hold">
                      <p:stCondLst>
                        <p:cond delay="indefinite"/>
                      </p:stCondLst>
                      <p:childTnLst>
                        <p:par>
                          <p:cTn id="911" fill="hold">
                            <p:stCondLst>
                              <p:cond delay="0"/>
                            </p:stCondLst>
                            <p:childTnLst>
                              <p:par>
                                <p:cTn id="9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0" fill="hold">
                      <p:stCondLst>
                        <p:cond delay="indefinite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500"/>
                            </p:stCondLst>
                            <p:childTnLst>
                              <p:par>
                                <p:cTn id="9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9" fill="hold">
                      <p:stCondLst>
                        <p:cond delay="indefinite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4" fill="hold">
                      <p:stCondLst>
                        <p:cond delay="indefinite"/>
                      </p:stCondLst>
                      <p:childTnLst>
                        <p:par>
                          <p:cTn id="945" fill="hold">
                            <p:stCondLst>
                              <p:cond delay="0"/>
                            </p:stCondLst>
                            <p:childTnLst>
                              <p:par>
                                <p:cTn id="9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fill="hold">
                      <p:stCondLst>
                        <p:cond delay="indefinite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4" fill="hold">
                            <p:stCondLst>
                              <p:cond delay="500"/>
                            </p:stCondLst>
                            <p:childTnLst>
                              <p:par>
                                <p:cTn id="9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>
                      <p:stCondLst>
                        <p:cond delay="indefinite"/>
                      </p:stCondLst>
                      <p:childTnLst>
                        <p:par>
                          <p:cTn id="959" fill="hold">
                            <p:stCondLst>
                              <p:cond delay="0"/>
                            </p:stCondLst>
                            <p:childTnLst>
                              <p:par>
                                <p:cTn id="9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fill="hold">
                      <p:stCondLst>
                        <p:cond delay="indefinite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8" fill="hold">
                      <p:stCondLst>
                        <p:cond delay="indefinite"/>
                      </p:stCondLst>
                      <p:childTnLst>
                        <p:par>
                          <p:cTn id="969" fill="hold">
                            <p:stCondLst>
                              <p:cond delay="0"/>
                            </p:stCondLst>
                            <p:childTnLst>
                              <p:par>
                                <p:cTn id="9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500"/>
                            </p:stCondLst>
                            <p:childTnLst>
                              <p:par>
                                <p:cTn id="9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7" fill="hold">
                      <p:stCondLst>
                        <p:cond delay="indefinite"/>
                      </p:stCondLst>
                      <p:childTnLst>
                        <p:par>
                          <p:cTn id="978" fill="hold">
                            <p:stCondLst>
                              <p:cond delay="0"/>
                            </p:stCondLst>
                            <p:childTnLst>
                              <p:par>
                                <p:cTn id="9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2" fill="hold">
                            <p:stCondLst>
                              <p:cond delay="500"/>
                            </p:stCondLst>
                            <p:childTnLst>
                              <p:par>
                                <p:cTn id="9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6" fill="hold">
                      <p:stCondLst>
                        <p:cond delay="indefinite"/>
                      </p:stCondLst>
                      <p:childTnLst>
                        <p:par>
                          <p:cTn id="987" fill="hold">
                            <p:stCondLst>
                              <p:cond delay="0"/>
                            </p:stCondLst>
                            <p:childTnLst>
                              <p:par>
                                <p:cTn id="9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500"/>
                            </p:stCondLst>
                            <p:childTnLst>
                              <p:par>
                                <p:cTn id="9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5" fill="hold">
                      <p:stCondLst>
                        <p:cond delay="indefinite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2" fill="hold">
                      <p:stCondLst>
                        <p:cond delay="indefinite"/>
                      </p:stCondLst>
                      <p:childTnLst>
                        <p:par>
                          <p:cTn id="1013" fill="hold">
                            <p:stCondLst>
                              <p:cond delay="0"/>
                            </p:stCondLst>
                            <p:childTnLst>
                              <p:par>
                                <p:cTn id="10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7" fill="hold">
                      <p:stCondLst>
                        <p:cond delay="indefinite"/>
                      </p:stCondLst>
                      <p:childTnLst>
                        <p:par>
                          <p:cTn id="1018" fill="hold">
                            <p:stCondLst>
                              <p:cond delay="0"/>
                            </p:stCondLst>
                            <p:childTnLst>
                              <p:par>
                                <p:cTn id="10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2" fill="hold">
                      <p:stCondLst>
                        <p:cond delay="indefinite"/>
                      </p:stCondLst>
                      <p:childTnLst>
                        <p:par>
                          <p:cTn id="1023" fill="hold">
                            <p:stCondLst>
                              <p:cond delay="0"/>
                            </p:stCondLst>
                            <p:childTnLst>
                              <p:par>
                                <p:cTn id="10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2" fill="hold">
                      <p:stCondLst>
                        <p:cond delay="indefinite"/>
                      </p:stCondLst>
                      <p:childTnLst>
                        <p:par>
                          <p:cTn id="1033" fill="hold">
                            <p:stCondLst>
                              <p:cond delay="0"/>
                            </p:stCondLst>
                            <p:childTnLst>
                              <p:par>
                                <p:cTn id="10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7" fill="hold">
                      <p:stCondLst>
                        <p:cond delay="indefinite"/>
                      </p:stCondLst>
                      <p:childTnLst>
                        <p:par>
                          <p:cTn id="1038" fill="hold">
                            <p:stCondLst>
                              <p:cond delay="0"/>
                            </p:stCondLst>
                            <p:childTnLst>
                              <p:par>
                                <p:cTn id="10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2" fill="hold">
                      <p:stCondLst>
                        <p:cond delay="indefinite"/>
                      </p:stCondLst>
                      <p:childTnLst>
                        <p:par>
                          <p:cTn id="1043" fill="hold">
                            <p:stCondLst>
                              <p:cond delay="0"/>
                            </p:stCondLst>
                            <p:childTnLst>
                              <p:par>
                                <p:cTn id="10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7" fill="hold">
                      <p:stCondLst>
                        <p:cond delay="indefinite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2" fill="hold">
                      <p:stCondLst>
                        <p:cond delay="indefinite"/>
                      </p:stCondLst>
                      <p:childTnLst>
                        <p:par>
                          <p:cTn id="1053" fill="hold">
                            <p:stCondLst>
                              <p:cond delay="0"/>
                            </p:stCondLst>
                            <p:childTnLst>
                              <p:par>
                                <p:cTn id="10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7" fill="hold">
                      <p:stCondLst>
                        <p:cond delay="indefinite"/>
                      </p:stCondLst>
                      <p:childTnLst>
                        <p:par>
                          <p:cTn id="1058" fill="hold">
                            <p:stCondLst>
                              <p:cond delay="0"/>
                            </p:stCondLst>
                            <p:childTnLst>
                              <p:par>
                                <p:cTn id="10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2" fill="hold">
                      <p:stCondLst>
                        <p:cond delay="indefinite"/>
                      </p:stCondLst>
                      <p:childTnLst>
                        <p:par>
                          <p:cTn id="1063" fill="hold">
                            <p:stCondLst>
                              <p:cond delay="0"/>
                            </p:stCondLst>
                            <p:childTnLst>
                              <p:par>
                                <p:cTn id="10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7" fill="hold">
                            <p:stCondLst>
                              <p:cond delay="500"/>
                            </p:stCondLst>
                            <p:childTnLst>
                              <p:par>
                                <p:cTn id="10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4" fill="hold">
                      <p:stCondLst>
                        <p:cond delay="indefinite"/>
                      </p:stCondLst>
                      <p:childTnLst>
                        <p:par>
                          <p:cTn id="1075" fill="hold">
                            <p:stCondLst>
                              <p:cond delay="0"/>
                            </p:stCondLst>
                            <p:childTnLst>
                              <p:par>
                                <p:cTn id="10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9" fill="hold">
                      <p:stCondLst>
                        <p:cond delay="indefinite"/>
                      </p:stCondLst>
                      <p:childTnLst>
                        <p:par>
                          <p:cTn id="1080" fill="hold">
                            <p:stCondLst>
                              <p:cond delay="0"/>
                            </p:stCondLst>
                            <p:childTnLst>
                              <p:par>
                                <p:cTn id="10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4" fill="hold">
                      <p:stCondLst>
                        <p:cond delay="indefinite"/>
                      </p:stCondLst>
                      <p:childTnLst>
                        <p:par>
                          <p:cTn id="1085" fill="hold">
                            <p:stCondLst>
                              <p:cond delay="0"/>
                            </p:stCondLst>
                            <p:childTnLst>
                              <p:par>
                                <p:cTn id="10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9" fill="hold">
                      <p:stCondLst>
                        <p:cond delay="indefinite"/>
                      </p:stCondLst>
                      <p:childTnLst>
                        <p:par>
                          <p:cTn id="1090" fill="hold">
                            <p:stCondLst>
                              <p:cond delay="0"/>
                            </p:stCondLst>
                            <p:childTnLst>
                              <p:par>
                                <p:cTn id="10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4" fill="hold">
                      <p:stCondLst>
                        <p:cond delay="indefinite"/>
                      </p:stCondLst>
                      <p:childTnLst>
                        <p:par>
                          <p:cTn id="1095" fill="hold">
                            <p:stCondLst>
                              <p:cond delay="0"/>
                            </p:stCondLst>
                            <p:childTnLst>
                              <p:par>
                                <p:cTn id="10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3" fill="hold">
                      <p:stCondLst>
                        <p:cond delay="indefinite"/>
                      </p:stCondLst>
                      <p:childTnLst>
                        <p:par>
                          <p:cTn id="1104" fill="hold">
                            <p:stCondLst>
                              <p:cond delay="0"/>
                            </p:stCondLst>
                            <p:childTnLst>
                              <p:par>
                                <p:cTn id="1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8" fill="hold">
                      <p:stCondLst>
                        <p:cond delay="indefinite"/>
                      </p:stCondLst>
                      <p:childTnLst>
                        <p:par>
                          <p:cTn id="1109" fill="hold">
                            <p:stCondLst>
                              <p:cond delay="0"/>
                            </p:stCondLst>
                            <p:childTnLst>
                              <p:par>
                                <p:cTn id="1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3" fill="hold">
                      <p:stCondLst>
                        <p:cond delay="indefinite"/>
                      </p:stCondLst>
                      <p:childTnLst>
                        <p:par>
                          <p:cTn id="1114" fill="hold">
                            <p:stCondLst>
                              <p:cond delay="0"/>
                            </p:stCondLst>
                            <p:childTnLst>
                              <p:par>
                                <p:cTn id="1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8" fill="hold">
                      <p:stCondLst>
                        <p:cond delay="indefinite"/>
                      </p:stCondLst>
                      <p:childTnLst>
                        <p:par>
                          <p:cTn id="1119" fill="hold">
                            <p:stCondLst>
                              <p:cond delay="0"/>
                            </p:stCondLst>
                            <p:childTnLst>
                              <p:par>
                                <p:cTn id="1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3" fill="hold">
                      <p:stCondLst>
                        <p:cond delay="indefinite"/>
                      </p:stCondLst>
                      <p:childTnLst>
                        <p:par>
                          <p:cTn id="1124" fill="hold">
                            <p:stCondLst>
                              <p:cond delay="0"/>
                            </p:stCondLst>
                            <p:childTnLst>
                              <p:par>
                                <p:cTn id="1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2" fill="hold">
                      <p:stCondLst>
                        <p:cond delay="indefinite"/>
                      </p:stCondLst>
                      <p:childTnLst>
                        <p:par>
                          <p:cTn id="1133" fill="hold">
                            <p:stCondLst>
                              <p:cond delay="0"/>
                            </p:stCondLst>
                            <p:childTnLst>
                              <p:par>
                                <p:cTn id="1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7" fill="hold">
                      <p:stCondLst>
                        <p:cond delay="indefinite"/>
                      </p:stCondLst>
                      <p:childTnLst>
                        <p:par>
                          <p:cTn id="1138" fill="hold">
                            <p:stCondLst>
                              <p:cond delay="0"/>
                            </p:stCondLst>
                            <p:childTnLst>
                              <p:par>
                                <p:cTn id="1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2" fill="hold">
                      <p:stCondLst>
                        <p:cond delay="indefinite"/>
                      </p:stCondLst>
                      <p:childTnLst>
                        <p:par>
                          <p:cTn id="1143" fill="hold">
                            <p:stCondLst>
                              <p:cond delay="0"/>
                            </p:stCondLst>
                            <p:childTnLst>
                              <p:par>
                                <p:cTn id="1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1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1" fill="hold">
                      <p:stCondLst>
                        <p:cond delay="indefinite"/>
                      </p:stCondLst>
                      <p:childTnLst>
                        <p:par>
                          <p:cTn id="1152" fill="hold">
                            <p:stCondLst>
                              <p:cond delay="0"/>
                            </p:stCondLst>
                            <p:childTnLst>
                              <p:par>
                                <p:cTn id="1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6" fill="hold">
                      <p:stCondLst>
                        <p:cond delay="indefinite"/>
                      </p:stCondLst>
                      <p:childTnLst>
                        <p:par>
                          <p:cTn id="1157" fill="hold">
                            <p:stCondLst>
                              <p:cond delay="0"/>
                            </p:stCondLst>
                            <p:childTnLst>
                              <p:par>
                                <p:cTn id="11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1" fill="hold">
                      <p:stCondLst>
                        <p:cond delay="indefinite"/>
                      </p:stCondLst>
                      <p:childTnLst>
                        <p:par>
                          <p:cTn id="1162" fill="hold">
                            <p:stCondLst>
                              <p:cond delay="0"/>
                            </p:stCondLst>
                            <p:childTnLst>
                              <p:par>
                                <p:cTn id="1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1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0" fill="hold">
                      <p:stCondLst>
                        <p:cond delay="indefinite"/>
                      </p:stCondLst>
                      <p:childTnLst>
                        <p:par>
                          <p:cTn id="1171" fill="hold">
                            <p:stCondLst>
                              <p:cond delay="0"/>
                            </p:stCondLst>
                            <p:childTnLst>
                              <p:par>
                                <p:cTn id="1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5" fill="hold">
                      <p:stCondLst>
                        <p:cond delay="indefinite"/>
                      </p:stCondLst>
                      <p:childTnLst>
                        <p:par>
                          <p:cTn id="1176" fill="hold">
                            <p:stCondLst>
                              <p:cond delay="0"/>
                            </p:stCondLst>
                            <p:childTnLst>
                              <p:par>
                                <p:cTn id="1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0" fill="hold">
                      <p:stCondLst>
                        <p:cond delay="indefinite"/>
                      </p:stCondLst>
                      <p:childTnLst>
                        <p:par>
                          <p:cTn id="1181" fill="hold">
                            <p:stCondLst>
                              <p:cond delay="0"/>
                            </p:stCondLst>
                            <p:childTnLst>
                              <p:par>
                                <p:cTn id="1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5" fill="hold">
                      <p:stCondLst>
                        <p:cond delay="indefinite"/>
                      </p:stCondLst>
                      <p:childTnLst>
                        <p:par>
                          <p:cTn id="1186" fill="hold">
                            <p:stCondLst>
                              <p:cond delay="0"/>
                            </p:stCondLst>
                            <p:childTnLst>
                              <p:par>
                                <p:cTn id="1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0" fill="hold">
                      <p:stCondLst>
                        <p:cond delay="indefinite"/>
                      </p:stCondLst>
                      <p:childTnLst>
                        <p:par>
                          <p:cTn id="1191" fill="hold">
                            <p:stCondLst>
                              <p:cond delay="0"/>
                            </p:stCondLst>
                            <p:childTnLst>
                              <p:par>
                                <p:cTn id="1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5" fill="hold">
                      <p:stCondLst>
                        <p:cond delay="indefinite"/>
                      </p:stCondLst>
                      <p:childTnLst>
                        <p:par>
                          <p:cTn id="1196" fill="hold">
                            <p:stCondLst>
                              <p:cond delay="0"/>
                            </p:stCondLst>
                            <p:childTnLst>
                              <p:par>
                                <p:cTn id="1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0" fill="hold">
                      <p:stCondLst>
                        <p:cond delay="indefinite"/>
                      </p:stCondLst>
                      <p:childTnLst>
                        <p:par>
                          <p:cTn id="1201" fill="hold">
                            <p:stCondLst>
                              <p:cond delay="0"/>
                            </p:stCondLst>
                            <p:childTnLst>
                              <p:par>
                                <p:cTn id="1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5" fill="hold">
                      <p:stCondLst>
                        <p:cond delay="indefinite"/>
                      </p:stCondLst>
                      <p:childTnLst>
                        <p:par>
                          <p:cTn id="1206" fill="hold">
                            <p:stCondLst>
                              <p:cond delay="0"/>
                            </p:stCondLst>
                            <p:childTnLst>
                              <p:par>
                                <p:cTn id="1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0" fill="hold">
                      <p:stCondLst>
                        <p:cond delay="indefinite"/>
                      </p:stCondLst>
                      <p:childTnLst>
                        <p:par>
                          <p:cTn id="1211" fill="hold">
                            <p:stCondLst>
                              <p:cond delay="0"/>
                            </p:stCondLst>
                            <p:childTnLst>
                              <p:par>
                                <p:cTn id="1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5" fill="hold">
                      <p:stCondLst>
                        <p:cond delay="indefinite"/>
                      </p:stCondLst>
                      <p:childTnLst>
                        <p:par>
                          <p:cTn id="1216" fill="hold">
                            <p:stCondLst>
                              <p:cond delay="0"/>
                            </p:stCondLst>
                            <p:childTnLst>
                              <p:par>
                                <p:cTn id="1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0" fill="hold">
                      <p:stCondLst>
                        <p:cond delay="indefinite"/>
                      </p:stCondLst>
                      <p:childTnLst>
                        <p:par>
                          <p:cTn id="1221" fill="hold">
                            <p:stCondLst>
                              <p:cond delay="0"/>
                            </p:stCondLst>
                            <p:childTnLst>
                              <p:par>
                                <p:cTn id="1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5" fill="hold">
                      <p:stCondLst>
                        <p:cond delay="indefinite"/>
                      </p:stCondLst>
                      <p:childTnLst>
                        <p:par>
                          <p:cTn id="1226" fill="hold">
                            <p:stCondLst>
                              <p:cond delay="0"/>
                            </p:stCondLst>
                            <p:childTnLst>
                              <p:par>
                                <p:cTn id="1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0" fill="hold">
                      <p:stCondLst>
                        <p:cond delay="indefinite"/>
                      </p:stCondLst>
                      <p:childTnLst>
                        <p:par>
                          <p:cTn id="1231" fill="hold">
                            <p:stCondLst>
                              <p:cond delay="0"/>
                            </p:stCondLst>
                            <p:childTnLst>
                              <p:par>
                                <p:cTn id="1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5" fill="hold">
                            <p:stCondLst>
                              <p:cond delay="500"/>
                            </p:stCondLst>
                            <p:childTnLst>
                              <p:par>
                                <p:cTn id="12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9" fill="hold">
                      <p:stCondLst>
                        <p:cond delay="indefinite"/>
                      </p:stCondLst>
                      <p:childTnLst>
                        <p:par>
                          <p:cTn id="1240" fill="hold">
                            <p:stCondLst>
                              <p:cond delay="0"/>
                            </p:stCondLst>
                            <p:childTnLst>
                              <p:par>
                                <p:cTn id="1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3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4" fill="hold">
                      <p:stCondLst>
                        <p:cond delay="indefinite"/>
                      </p:stCondLst>
                      <p:childTnLst>
                        <p:par>
                          <p:cTn id="1245" fill="hold">
                            <p:stCondLst>
                              <p:cond delay="0"/>
                            </p:stCondLst>
                            <p:childTnLst>
                              <p:par>
                                <p:cTn id="1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9" fill="hold">
                      <p:stCondLst>
                        <p:cond delay="indefinite"/>
                      </p:stCondLst>
                      <p:childTnLst>
                        <p:par>
                          <p:cTn id="1250" fill="hold">
                            <p:stCondLst>
                              <p:cond delay="0"/>
                            </p:stCondLst>
                            <p:childTnLst>
                              <p:par>
                                <p:cTn id="1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4" fill="hold">
                      <p:stCondLst>
                        <p:cond delay="indefinite"/>
                      </p:stCondLst>
                      <p:childTnLst>
                        <p:par>
                          <p:cTn id="1255" fill="hold">
                            <p:stCondLst>
                              <p:cond delay="0"/>
                            </p:stCondLst>
                            <p:childTnLst>
                              <p:par>
                                <p:cTn id="1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8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9" fill="hold">
                      <p:stCondLst>
                        <p:cond delay="indefinite"/>
                      </p:stCondLst>
                      <p:childTnLst>
                        <p:par>
                          <p:cTn id="1260" fill="hold">
                            <p:stCondLst>
                              <p:cond delay="0"/>
                            </p:stCondLst>
                            <p:childTnLst>
                              <p:par>
                                <p:cTn id="1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3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4" fill="hold">
                      <p:stCondLst>
                        <p:cond delay="indefinite"/>
                      </p:stCondLst>
                      <p:childTnLst>
                        <p:par>
                          <p:cTn id="1265" fill="hold">
                            <p:stCondLst>
                              <p:cond delay="0"/>
                            </p:stCondLst>
                            <p:childTnLst>
                              <p:par>
                                <p:cTn id="1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9" fill="hold">
                      <p:stCondLst>
                        <p:cond delay="indefinite"/>
                      </p:stCondLst>
                      <p:childTnLst>
                        <p:par>
                          <p:cTn id="1270" fill="hold">
                            <p:stCondLst>
                              <p:cond delay="0"/>
                            </p:stCondLst>
                            <p:childTnLst>
                              <p:par>
                                <p:cTn id="1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4" fill="hold">
                      <p:stCondLst>
                        <p:cond delay="indefinite"/>
                      </p:stCondLst>
                      <p:childTnLst>
                        <p:par>
                          <p:cTn id="1275" fill="hold">
                            <p:stCondLst>
                              <p:cond delay="0"/>
                            </p:stCondLst>
                            <p:childTnLst>
                              <p:par>
                                <p:cTn id="1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9" fill="hold">
                      <p:stCondLst>
                        <p:cond delay="indefinite"/>
                      </p:stCondLst>
                      <p:childTnLst>
                        <p:par>
                          <p:cTn id="1280" fill="hold">
                            <p:stCondLst>
                              <p:cond delay="0"/>
                            </p:stCondLst>
                            <p:childTnLst>
                              <p:par>
                                <p:cTn id="1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4" fill="hold">
                      <p:stCondLst>
                        <p:cond delay="indefinite"/>
                      </p:stCondLst>
                      <p:childTnLst>
                        <p:par>
                          <p:cTn id="1285" fill="hold">
                            <p:stCondLst>
                              <p:cond delay="0"/>
                            </p:stCondLst>
                            <p:childTnLst>
                              <p:par>
                                <p:cTn id="1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9" fill="hold">
                      <p:stCondLst>
                        <p:cond delay="indefinite"/>
                      </p:stCondLst>
                      <p:childTnLst>
                        <p:par>
                          <p:cTn id="1290" fill="hold">
                            <p:stCondLst>
                              <p:cond delay="0"/>
                            </p:stCondLst>
                            <p:childTnLst>
                              <p:par>
                                <p:cTn id="1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4" fill="hold">
                      <p:stCondLst>
                        <p:cond delay="indefinite"/>
                      </p:stCondLst>
                      <p:childTnLst>
                        <p:par>
                          <p:cTn id="1295" fill="hold">
                            <p:stCondLst>
                              <p:cond delay="0"/>
                            </p:stCondLst>
                            <p:childTnLst>
                              <p:par>
                                <p:cTn id="1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2" grpId="1" animBg="1"/>
      <p:bldP spid="191" grpId="0" animBg="1"/>
      <p:bldP spid="191" grpId="1" animBg="1"/>
      <p:bldP spid="188" grpId="0" animBg="1"/>
      <p:bldP spid="188" grpId="1" animBg="1"/>
      <p:bldP spid="187" grpId="0" animBg="1"/>
      <p:bldP spid="187" grpId="1" animBg="1"/>
      <p:bldP spid="186" grpId="0" animBg="1"/>
      <p:bldP spid="186" grpId="1" animBg="1"/>
      <p:bldP spid="185" grpId="0" animBg="1"/>
      <p:bldP spid="185" grpId="1" animBg="1"/>
      <p:bldP spid="44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4" grpId="0"/>
      <p:bldP spid="135" grpId="0"/>
      <p:bldP spid="136" grpId="0"/>
      <p:bldP spid="137" grpId="0"/>
      <p:bldP spid="138" grpId="0"/>
      <p:bldP spid="140" grpId="0"/>
      <p:bldP spid="141" grpId="0"/>
      <p:bldP spid="142" grpId="0"/>
      <p:bldP spid="143" grpId="0"/>
      <p:bldP spid="144" grpId="0"/>
      <p:bldP spid="146" grpId="0"/>
      <p:bldP spid="147" grpId="0"/>
      <p:bldP spid="148" grpId="0"/>
      <p:bldP spid="149" grpId="0"/>
      <p:bldP spid="150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8" grpId="0"/>
      <p:bldP spid="169" grpId="0"/>
      <p:bldP spid="170" grpId="0"/>
      <p:bldP spid="172" grpId="0"/>
      <p:bldP spid="173" grpId="0"/>
      <p:bldP spid="175" grpId="0"/>
      <p:bldP spid="3" grpId="0" animBg="1"/>
      <p:bldP spid="3" grpId="1" animBg="1"/>
      <p:bldP spid="184" grpId="0" animBg="1"/>
      <p:bldP spid="184" grpId="1" animBg="1"/>
      <p:bldP spid="210" grpId="0" animBg="1"/>
      <p:bldP spid="210" grpId="1" animBg="1"/>
      <p:bldP spid="211" grpId="0" animBg="1"/>
      <p:bldP spid="211" grpId="1" animBg="1"/>
      <p:bldP spid="222" grpId="0" animBg="1"/>
      <p:bldP spid="222" grpId="1" animBg="1"/>
      <p:bldP spid="223" grpId="0" animBg="1"/>
      <p:bldP spid="223" grpId="1" animBg="1"/>
      <p:bldP spid="224" grpId="0"/>
      <p:bldP spid="225" grpId="0"/>
      <p:bldP spid="226" grpId="0"/>
      <p:bldP spid="227" grpId="0"/>
      <p:bldP spid="228" grpId="0"/>
      <p:bldP spid="230" grpId="0"/>
      <p:bldP spid="231" grpId="0"/>
      <p:bldP spid="232" grpId="0"/>
      <p:bldP spid="233" grpId="0"/>
      <p:bldP spid="234" grpId="0"/>
      <p:bldP spid="236" grpId="0"/>
      <p:bldP spid="237" grpId="0"/>
      <p:bldP spid="239" grpId="0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1" grpId="0"/>
      <p:bldP spid="252" grpId="0"/>
      <p:bldP spid="254" grpId="0"/>
      <p:bldP spid="255" grpId="0"/>
      <p:bldP spid="256" grpId="0"/>
      <p:bldP spid="257" grpId="0"/>
      <p:bldP spid="258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/>
      <p:bldP spid="268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84" grpId="0"/>
      <p:bldP spid="285" grpId="0"/>
      <p:bldP spid="286" grpId="0"/>
      <p:bldP spid="287" grpId="0"/>
      <p:bldP spid="288" grpId="0"/>
      <p:bldP spid="290" grpId="0"/>
      <p:bldP spid="291" grpId="0"/>
      <p:bldP spid="292" grpId="0"/>
      <p:bldP spid="293" grpId="0"/>
      <p:bldP spid="294" grpId="0"/>
      <p:bldP spid="295" grpId="0"/>
      <p:bldP spid="296" grpId="0"/>
      <p:bldP spid="297" grpId="0"/>
      <p:bldP spid="298" grpId="0"/>
      <p:bldP spid="299" grpId="0"/>
      <p:bldP spid="300" grpId="0"/>
      <p:bldP spid="301" grpId="0"/>
      <p:bldP spid="302" grpId="0"/>
      <p:bldP spid="303" grpId="0"/>
      <p:bldP spid="304" grpId="0"/>
      <p:bldP spid="305" grpId="0"/>
      <p:bldP spid="306" grpId="0"/>
      <p:bldP spid="307" grpId="0"/>
      <p:bldP spid="308" grpId="0"/>
      <p:bldP spid="309" grpId="0"/>
      <p:bldP spid="310" grpId="0"/>
      <p:bldP spid="311" grpId="0"/>
      <p:bldP spid="312" grpId="0"/>
      <p:bldP spid="313" grpId="0"/>
      <p:bldP spid="314" grpId="0"/>
      <p:bldP spid="315" grpId="0"/>
      <p:bldP spid="316" grpId="0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/>
      <p:bldP spid="3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099" y="-10858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3.5 Q.2(II)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491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/>
          <p:cNvSpPr/>
          <p:nvPr/>
        </p:nvSpPr>
        <p:spPr>
          <a:xfrm>
            <a:off x="5402307" y="4568394"/>
            <a:ext cx="907565" cy="250813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>
                <a:solidFill>
                  <a:srgbClr val="C00000"/>
                </a:solidFill>
              </a:ln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249" name="Group 248"/>
          <p:cNvGrpSpPr/>
          <p:nvPr/>
        </p:nvGrpSpPr>
        <p:grpSpPr>
          <a:xfrm flipH="1">
            <a:off x="5282086" y="4247867"/>
            <a:ext cx="1101672" cy="320524"/>
            <a:chOff x="6955630" y="2243674"/>
            <a:chExt cx="902044" cy="320524"/>
          </a:xfrm>
        </p:grpSpPr>
        <p:sp>
          <p:nvSpPr>
            <p:cNvPr id="250" name="U-Turn Arrow 249"/>
            <p:cNvSpPr/>
            <p:nvPr/>
          </p:nvSpPr>
          <p:spPr>
            <a:xfrm>
              <a:off x="7031730" y="2243674"/>
              <a:ext cx="825944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6955630" y="2305046"/>
              <a:ext cx="247898" cy="2591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5454840" y="4238787"/>
            <a:ext cx="902045" cy="294420"/>
            <a:chOff x="6955629" y="2243674"/>
            <a:chExt cx="902045" cy="294420"/>
          </a:xfrm>
        </p:grpSpPr>
        <p:sp>
          <p:nvSpPr>
            <p:cNvPr id="245" name="U-Turn Arrow 244"/>
            <p:cNvSpPr/>
            <p:nvPr/>
          </p:nvSpPr>
          <p:spPr>
            <a:xfrm>
              <a:off x="7031730" y="2243674"/>
              <a:ext cx="825944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6955629" y="2305046"/>
              <a:ext cx="233048" cy="2330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sp>
        <p:nvSpPr>
          <p:cNvPr id="227" name="Rounded Rectangle 226"/>
          <p:cNvSpPr/>
          <p:nvPr/>
        </p:nvSpPr>
        <p:spPr>
          <a:xfrm>
            <a:off x="5954111" y="3537590"/>
            <a:ext cx="347763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3556795" y="2712995"/>
            <a:ext cx="657763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3548609" y="2446443"/>
            <a:ext cx="286648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5943747" y="3266515"/>
            <a:ext cx="286648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5058702" y="3546869"/>
            <a:ext cx="286648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2065861" y="2704886"/>
            <a:ext cx="771279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046053" y="3277717"/>
            <a:ext cx="299296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2031549" y="2454068"/>
            <a:ext cx="299296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287923" y="1612233"/>
            <a:ext cx="1040582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72045" y="1612233"/>
            <a:ext cx="674092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1279936" y="1618679"/>
            <a:ext cx="674092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2109348" y="1111568"/>
            <a:ext cx="299296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1792680" y="1127993"/>
            <a:ext cx="1770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1339780" y="1118468"/>
            <a:ext cx="1770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9806" y="199220"/>
            <a:ext cx="8079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(ii) For which value of k will the following pair of linear equations have no solution ?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9805" y="880591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Soln.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9705" y="403841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5309" y="40384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0813" y="403841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19413" y="40384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20305" y="403841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9705" y="641533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(2k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3839" y="64153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3183" y="641533"/>
            <a:ext cx="332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1)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1783" y="641533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67849" y="64153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9727" y="641533"/>
            <a:ext cx="327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(k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37583" y="64153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6927" y="641533"/>
            <a:ext cx="332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1)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9807" y="641533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92377" y="64153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75783" y="641533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2k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47547" y="64153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36853" y="64153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61781" y="1890986"/>
            <a:ext cx="1744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Comparing equation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13297" y="1890986"/>
            <a:ext cx="44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46142" y="1890986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with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45551" y="1890986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49209" y="189098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25359" y="1890986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25667" y="189098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07251" y="1890986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35851" y="1890986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64451" y="189098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34302" y="2127789"/>
            <a:ext cx="1872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and equation (ii) with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45340" y="2127789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48997" y="212778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25147" y="2127789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34691" y="212778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16275" y="2127789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44875" y="2127789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73475" y="212778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93845" y="1112745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10705" y="111274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54953" y="1112745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20020" y="1112745"/>
            <a:ext cx="2493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85115" y="1112745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 = 0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17005" y="1338707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(2k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48361" y="133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74205" y="1338707"/>
            <a:ext cx="332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02805" y="1338707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18871" y="133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20749" y="1338707"/>
            <a:ext cx="327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(k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88605" y="133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39849" y="1338707"/>
            <a:ext cx="332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020829" y="1338707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5913" y="133870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26805" y="1338707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2k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44749" y="133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034055" y="133870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85717" y="1093118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</a:t>
            </a:r>
            <a:r>
              <a:rPr lang="en-US" sz="1400" b="1" dirty="0" err="1" smtClean="0">
                <a:solidFill>
                  <a:srgbClr val="FF33CC"/>
                </a:solidFill>
                <a:latin typeface="Calibri" pitchFamily="34" charset="0"/>
              </a:rPr>
              <a:t>i</a:t>
            </a:r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17005" y="1589354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(</a:t>
            </a:r>
            <a:r>
              <a:rPr lang="es-ES" sz="1400" b="1" dirty="0">
                <a:solidFill>
                  <a:prstClr val="black"/>
                </a:solidFill>
                <a:latin typeface="Calibri" pitchFamily="34" charset="0"/>
              </a:rPr>
              <a:t>2k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48361" y="15893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74205" y="1589354"/>
            <a:ext cx="332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02805" y="1589354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18871" y="15893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20749" y="1589354"/>
            <a:ext cx="327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(k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88605" y="15893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739849" y="1589354"/>
            <a:ext cx="332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020829" y="1589354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04273" y="158935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25913" y="15893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82417" y="158935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26805" y="1589354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(2k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44749" y="15893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034055" y="1589354"/>
            <a:ext cx="332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21597" y="1589354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(ii)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22697" y="2464718"/>
            <a:ext cx="713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We get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50989" y="246471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826605" y="246471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55205" y="2464718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59905" y="269394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835521" y="269394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045805" y="246643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21421" y="2466432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50021" y="2466432"/>
            <a:ext cx="285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054721" y="2694575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330337" y="2694575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618039" y="2470148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893655" y="247014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103205" y="2470148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18039" y="2684928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893655" y="268492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023129" y="2693947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2k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395963" y="269394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85307" y="269394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39949" y="2695032"/>
            <a:ext cx="271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k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743153" y="269503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932497" y="2695032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103205" y="268492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222079" y="2684928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(2k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595573" y="268492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757255" y="2684928"/>
            <a:ext cx="332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220852" y="300454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217005" y="325499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111930" y="3249702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59805" y="308354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670907" y="312297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191483" y="3014969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943723" y="3223416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2k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16557" y="322341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505901" y="322341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1979005" y="3234874"/>
            <a:ext cx="8382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3726197" y="3091136"/>
            <a:ext cx="7674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(iii)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249727" y="3565249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245880" y="3808770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140805" y="3803479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1645930" y="3678146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226765" y="3583687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042480" y="3792134"/>
            <a:ext cx="271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k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276423" y="379213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465767" y="379213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004860" y="3803593"/>
            <a:ext cx="8382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3726190" y="3662636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(iv)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249727" y="4129822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245880" y="4380270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1140805" y="4374979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674205" y="4252116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455131" y="4180146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-1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055205" y="440558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286155" y="4405586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(2k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704099" y="440558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893405" y="4405586"/>
            <a:ext cx="332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2055205" y="4405582"/>
            <a:ext cx="13716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3726190" y="4265970"/>
            <a:ext cx="566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(v)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cxnSp>
        <p:nvCxnSpPr>
          <p:cNvPr id="149" name="Straight Connector 148"/>
          <p:cNvCxnSpPr>
            <a:endCxn id="183" idx="1"/>
          </p:cNvCxnSpPr>
          <p:nvPr/>
        </p:nvCxnSpPr>
        <p:spPr>
          <a:xfrm>
            <a:off x="4431693" y="2966663"/>
            <a:ext cx="0" cy="173719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4739134" y="2963607"/>
            <a:ext cx="1306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Calibri" pitchFamily="34" charset="0"/>
              </a:rPr>
              <a:t>For no solution</a:t>
            </a:r>
            <a:endParaRPr lang="en-US" sz="14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15844" y="325749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011997" y="350979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4934630" y="3531220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5496905" y="3395492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929666" y="3269399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935055" y="3502198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5829980" y="3523627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335105" y="33812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  <a:sym typeface="Symbol"/>
              </a:rPr>
              <a:t>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721119" y="3269399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744980" y="3509792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6639905" y="3531220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5106287" y="3754066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858527" y="3975214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2k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231361" y="397521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420705" y="397521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4893809" y="3986674"/>
            <a:ext cx="8382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5725505" y="386091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252210" y="3754066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067925" y="3975214"/>
            <a:ext cx="271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k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301868" y="397521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491212" y="397521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6030305" y="3986674"/>
            <a:ext cx="8382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506305" y="383559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506305" y="427688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887305" y="4276881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3k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260139" y="427688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420705" y="4276881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001527" y="4276881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2k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301868" y="427688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6491212" y="4276881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725505" y="427688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06305" y="454997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srgbClr val="C00000"/>
              </a:solidFill>
              <a:latin typeface="Symbol" pitchFamily="18" charset="2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464542" y="4549973"/>
            <a:ext cx="271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k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954105" y="454997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5725505" y="454997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93845" y="880590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610705" y="88059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854953" y="880590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083553" y="88059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284445" y="88059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 flipV="1">
            <a:off x="3560106" y="2174741"/>
            <a:ext cx="1706880" cy="3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345914" y="1365880"/>
            <a:ext cx="139993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3604888" y="2396135"/>
            <a:ext cx="1846303" cy="120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1330589" y="1855117"/>
            <a:ext cx="3366216" cy="95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Callout 218" hidden="1"/>
          <p:cNvSpPr/>
          <p:nvPr/>
        </p:nvSpPr>
        <p:spPr>
          <a:xfrm>
            <a:off x="5957827" y="1386117"/>
            <a:ext cx="2812268" cy="1292868"/>
          </a:xfrm>
          <a:prstGeom prst="wedgeEllipseCallout">
            <a:avLst>
              <a:gd name="adj1" fmla="val -9817"/>
              <a:gd name="adj2" fmla="val 88984"/>
            </a:avLst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latin typeface="Calibri"/>
              </a:rPr>
              <a:t>To get this the equations has to be in standard form</a:t>
            </a:r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228" name="Straight Arrow Connector 227"/>
          <p:cNvCxnSpPr/>
          <p:nvPr/>
        </p:nvCxnSpPr>
        <p:spPr>
          <a:xfrm>
            <a:off x="5481036" y="3928688"/>
            <a:ext cx="657225" cy="2146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loud Callout 230"/>
          <p:cNvSpPr/>
          <p:nvPr/>
        </p:nvSpPr>
        <p:spPr>
          <a:xfrm>
            <a:off x="1303487" y="2474005"/>
            <a:ext cx="2445509" cy="1234395"/>
          </a:xfrm>
          <a:prstGeom prst="cloudCallout">
            <a:avLst>
              <a:gd name="adj1" fmla="val 101276"/>
              <a:gd name="adj2" fmla="val 63052"/>
            </a:avLst>
          </a:prstGeom>
          <a:solidFill>
            <a:srgbClr val="482D7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676318" y="2735223"/>
            <a:ext cx="1309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white"/>
                </a:solidFill>
                <a:latin typeface="Calibri" pitchFamily="34" charset="0"/>
              </a:rPr>
              <a:t>3(k – 1) = 3k - 3</a:t>
            </a:r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567319" y="3022034"/>
            <a:ext cx="1401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white"/>
                </a:solidFill>
                <a:latin typeface="Calibri" pitchFamily="34" charset="0"/>
              </a:rPr>
              <a:t>1(2k – 1) = 2k - 1</a:t>
            </a:r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cxnSp>
        <p:nvCxnSpPr>
          <p:cNvPr id="234" name="Straight Arrow Connector 233"/>
          <p:cNvCxnSpPr/>
          <p:nvPr/>
        </p:nvCxnSpPr>
        <p:spPr>
          <a:xfrm flipV="1">
            <a:off x="5649305" y="3919164"/>
            <a:ext cx="552450" cy="2286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loud Callout 241"/>
          <p:cNvSpPr/>
          <p:nvPr/>
        </p:nvSpPr>
        <p:spPr>
          <a:xfrm>
            <a:off x="1143000" y="3294191"/>
            <a:ext cx="2445509" cy="904074"/>
          </a:xfrm>
          <a:prstGeom prst="cloudCallout">
            <a:avLst>
              <a:gd name="adj1" fmla="val 105170"/>
              <a:gd name="adj2" fmla="val 55979"/>
            </a:avLst>
          </a:prstGeom>
          <a:solidFill>
            <a:srgbClr val="482D7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600908" y="3525677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white"/>
                </a:solidFill>
                <a:latin typeface="Calibri" pitchFamily="34" charset="0"/>
              </a:rPr>
              <a:t>3k – 2k</a:t>
            </a:r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089823" y="3748119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white"/>
                </a:solidFill>
                <a:latin typeface="Calibri" pitchFamily="34" charset="0"/>
              </a:rPr>
              <a:t>k = 2</a:t>
            </a:r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2359565" y="3525677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white"/>
                </a:solidFill>
                <a:latin typeface="Calibri" pitchFamily="34" charset="0"/>
              </a:rPr>
              <a:t>= 3 - 1</a:t>
            </a:r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1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2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7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8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9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1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2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3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40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5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4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600"/>
                            </p:stCondLst>
                            <p:childTnLst>
                              <p:par>
                                <p:cTn id="2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700"/>
                            </p:stCondLst>
                            <p:childTnLst>
                              <p:par>
                                <p:cTn id="2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8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0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3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4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6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7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750"/>
                            </p:stCondLst>
                            <p:childTnLst>
                              <p:par>
                                <p:cTn id="3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750"/>
                            </p:stCondLst>
                            <p:childTnLst>
                              <p:par>
                                <p:cTn id="3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750"/>
                            </p:stCondLst>
                            <p:childTnLst>
                              <p:par>
                                <p:cTn id="4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00"/>
                            </p:stCondLst>
                            <p:childTnLst>
                              <p:par>
                                <p:cTn id="4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200"/>
                            </p:stCondLst>
                            <p:childTnLst>
                              <p:par>
                                <p:cTn id="4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300"/>
                            </p:stCondLst>
                            <p:childTnLst>
                              <p:par>
                                <p:cTn id="4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400"/>
                            </p:stCondLst>
                            <p:childTnLst>
                              <p:par>
                                <p:cTn id="4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600"/>
                            </p:stCondLst>
                            <p:childTnLst>
                              <p:par>
                                <p:cTn id="4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700"/>
                            </p:stCondLst>
                            <p:childTnLst>
                              <p:par>
                                <p:cTn id="4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800"/>
                            </p:stCondLst>
                            <p:childTnLst>
                              <p:par>
                                <p:cTn id="5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500"/>
                            </p:stCondLst>
                            <p:childTnLst>
                              <p:par>
                                <p:cTn id="5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600"/>
                            </p:stCondLst>
                            <p:childTnLst>
                              <p:par>
                                <p:cTn id="5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700"/>
                            </p:stCondLst>
                            <p:childTnLst>
                              <p:par>
                                <p:cTn id="5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800"/>
                            </p:stCondLst>
                            <p:childTnLst>
                              <p:par>
                                <p:cTn id="5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900"/>
                            </p:stCondLst>
                            <p:childTnLst>
                              <p:par>
                                <p:cTn id="5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500"/>
                            </p:stCondLst>
                            <p:childTnLst>
                              <p:par>
                                <p:cTn id="7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4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5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2" fill="hold">
                            <p:stCondLst>
                              <p:cond delay="500"/>
                            </p:stCondLst>
                            <p:childTnLst>
                              <p:par>
                                <p:cTn id="8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6" fill="hold">
                            <p:stCondLst>
                              <p:cond delay="750"/>
                            </p:stCondLst>
                            <p:childTnLst>
                              <p:par>
                                <p:cTn id="8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9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0" fill="hold">
                            <p:stCondLst>
                              <p:cond delay="1000"/>
                            </p:stCondLst>
                            <p:childTnLst>
                              <p:par>
                                <p:cTn id="8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4" fill="hold">
                      <p:stCondLst>
                        <p:cond delay="indefinite"/>
                      </p:stCondLst>
                      <p:childTnLst>
                        <p:par>
                          <p:cTn id="855" fill="hold">
                            <p:stCondLst>
                              <p:cond delay="0"/>
                            </p:stCondLst>
                            <p:childTnLst>
                              <p:par>
                                <p:cTn id="8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500"/>
                            </p:stCondLst>
                            <p:childTnLst>
                              <p:par>
                                <p:cTn id="8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6" fill="hold">
                      <p:stCondLst>
                        <p:cond delay="indefinite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500"/>
                            </p:stCondLst>
                            <p:childTnLst>
                              <p:par>
                                <p:cTn id="8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1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750"/>
                            </p:stCondLst>
                            <p:childTnLst>
                              <p:par>
                                <p:cTn id="8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5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1000"/>
                            </p:stCondLst>
                            <p:childTnLst>
                              <p:par>
                                <p:cTn id="8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8" fill="hold">
                      <p:stCondLst>
                        <p:cond delay="indefinite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500"/>
                            </p:stCondLst>
                            <p:childTnLst>
                              <p:par>
                                <p:cTn id="9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6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2" fill="hold">
                      <p:stCondLst>
                        <p:cond delay="indefinite"/>
                      </p:stCondLst>
                      <p:childTnLst>
                        <p:par>
                          <p:cTn id="923" fill="hold">
                            <p:stCondLst>
                              <p:cond delay="0"/>
                            </p:stCondLst>
                            <p:childTnLst>
                              <p:par>
                                <p:cTn id="9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6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0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750"/>
                            </p:stCondLst>
                            <p:childTnLst>
                              <p:par>
                                <p:cTn id="9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1250"/>
                            </p:stCondLst>
                            <p:childTnLst>
                              <p:par>
                                <p:cTn id="9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1750"/>
                            </p:stCondLst>
                            <p:childTnLst>
                              <p:par>
                                <p:cTn id="9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2250"/>
                            </p:stCondLst>
                            <p:childTnLst>
                              <p:par>
                                <p:cTn id="9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0" fill="hold">
                      <p:stCondLst>
                        <p:cond delay="indefinite"/>
                      </p:stCondLst>
                      <p:childTnLst>
                        <p:par>
                          <p:cTn id="961" fill="hold">
                            <p:stCondLst>
                              <p:cond delay="0"/>
                            </p:stCondLst>
                            <p:childTnLst>
                              <p:par>
                                <p:cTn id="9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500"/>
                            </p:stCondLst>
                            <p:childTnLst>
                              <p:par>
                                <p:cTn id="9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8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750"/>
                            </p:stCondLst>
                            <p:childTnLst>
                              <p:par>
                                <p:cTn id="9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2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1000"/>
                            </p:stCondLst>
                            <p:childTnLst>
                              <p:par>
                                <p:cTn id="9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6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7" fill="hold">
                      <p:stCondLst>
                        <p:cond delay="indefinite"/>
                      </p:stCondLst>
                      <p:childTnLst>
                        <p:par>
                          <p:cTn id="978" fill="hold">
                            <p:stCondLst>
                              <p:cond delay="0"/>
                            </p:stCondLst>
                            <p:childTnLst>
                              <p:par>
                                <p:cTn id="9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2" fill="hold">
                      <p:stCondLst>
                        <p:cond delay="indefinite"/>
                      </p:stCondLst>
                      <p:childTnLst>
                        <p:par>
                          <p:cTn id="983" fill="hold">
                            <p:stCondLst>
                              <p:cond delay="0"/>
                            </p:stCondLst>
                            <p:childTnLst>
                              <p:par>
                                <p:cTn id="9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7" fill="hold">
                            <p:stCondLst>
                              <p:cond delay="500"/>
                            </p:stCondLst>
                            <p:childTnLst>
                              <p:par>
                                <p:cTn id="9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0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1" fill="hold">
                      <p:stCondLst>
                        <p:cond delay="indefinite"/>
                      </p:stCondLst>
                      <p:childTnLst>
                        <p:par>
                          <p:cTn id="992" fill="hold">
                            <p:stCondLst>
                              <p:cond delay="0"/>
                            </p:stCondLst>
                            <p:childTnLst>
                              <p:par>
                                <p:cTn id="9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6" fill="hold">
                            <p:stCondLst>
                              <p:cond delay="500"/>
                            </p:stCondLst>
                            <p:childTnLst>
                              <p:par>
                                <p:cTn id="9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3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4" fill="hold">
                      <p:stCondLst>
                        <p:cond delay="indefinite"/>
                      </p:stCondLst>
                      <p:childTnLst>
                        <p:par>
                          <p:cTn id="1005" fill="hold">
                            <p:stCondLst>
                              <p:cond delay="0"/>
                            </p:stCondLst>
                            <p:childTnLst>
                              <p:par>
                                <p:cTn id="10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8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9" fill="hold">
                      <p:stCondLst>
                        <p:cond delay="indefinite"/>
                      </p:stCondLst>
                      <p:childTnLst>
                        <p:par>
                          <p:cTn id="1010" fill="hold">
                            <p:stCondLst>
                              <p:cond delay="0"/>
                            </p:stCondLst>
                            <p:childTnLst>
                              <p:par>
                                <p:cTn id="10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500"/>
                            </p:stCondLst>
                            <p:childTnLst>
                              <p:par>
                                <p:cTn id="10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0" fill="hold">
                      <p:stCondLst>
                        <p:cond delay="indefinite"/>
                      </p:stCondLst>
                      <p:childTnLst>
                        <p:par>
                          <p:cTn id="1031" fill="hold">
                            <p:stCondLst>
                              <p:cond delay="0"/>
                            </p:stCondLst>
                            <p:childTnLst>
                              <p:par>
                                <p:cTn id="10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5" fill="hold">
                            <p:stCondLst>
                              <p:cond delay="500"/>
                            </p:stCondLst>
                            <p:childTnLst>
                              <p:par>
                                <p:cTn id="10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227" grpId="0" animBg="1"/>
      <p:bldP spid="227" grpId="1" animBg="1"/>
      <p:bldP spid="226" grpId="0" animBg="1"/>
      <p:bldP spid="226" grpId="1" animBg="1"/>
      <p:bldP spid="225" grpId="0" animBg="1"/>
      <p:bldP spid="225" grpId="1" animBg="1"/>
      <p:bldP spid="224" grpId="0" animBg="1"/>
      <p:bldP spid="224" grpId="1" animBg="1"/>
      <p:bldP spid="223" grpId="0" animBg="1"/>
      <p:bldP spid="223" grpId="1" animBg="1"/>
      <p:bldP spid="222" grpId="0" animBg="1"/>
      <p:bldP spid="222" grpId="1" animBg="1"/>
      <p:bldP spid="221" grpId="0" animBg="1"/>
      <p:bldP spid="221" grpId="1" animBg="1"/>
      <p:bldP spid="220" grpId="0" animBg="1"/>
      <p:bldP spid="220" grpId="1" animBg="1"/>
      <p:bldP spid="209" grpId="0" animBg="1"/>
      <p:bldP spid="209" grpId="1" animBg="1"/>
      <p:bldP spid="208" grpId="0" animBg="1"/>
      <p:bldP spid="208" grpId="1" animBg="1"/>
      <p:bldP spid="207" grpId="0" animBg="1"/>
      <p:bldP spid="207" grpId="1" animBg="1"/>
      <p:bldP spid="206" grpId="0" animBg="1"/>
      <p:bldP spid="206" grpId="1" animBg="1"/>
      <p:bldP spid="205" grpId="0" animBg="1"/>
      <p:bldP spid="205" grpId="1" animBg="1"/>
      <p:bldP spid="204" grpId="0" animBg="1"/>
      <p:bldP spid="204" grpId="1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9" grpId="0"/>
      <p:bldP spid="110" grpId="0"/>
      <p:bldP spid="111" grpId="0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21" grpId="0"/>
      <p:bldP spid="126" grpId="0"/>
      <p:bldP spid="127" grpId="0"/>
      <p:bldP spid="128" grpId="0"/>
      <p:bldP spid="130" grpId="0"/>
      <p:bldP spid="131" grpId="0"/>
      <p:bldP spid="132" grpId="0"/>
      <p:bldP spid="133" grpId="0"/>
      <p:bldP spid="134" grpId="0"/>
      <p:bldP spid="136" grpId="0"/>
      <p:bldP spid="137" grpId="0"/>
      <p:bldP spid="138" grpId="0"/>
      <p:bldP spid="140" grpId="0"/>
      <p:bldP spid="141" grpId="0"/>
      <p:bldP spid="142" grpId="0"/>
      <p:bldP spid="143" grpId="0"/>
      <p:bldP spid="144" grpId="0"/>
      <p:bldP spid="145" grpId="0"/>
      <p:bldP spid="147" grpId="0"/>
      <p:bldP spid="150" grpId="0"/>
      <p:bldP spid="151" grpId="0"/>
      <p:bldP spid="152" grpId="0"/>
      <p:bldP spid="154" grpId="0"/>
      <p:bldP spid="155" grpId="0"/>
      <p:bldP spid="156" grpId="0"/>
      <p:bldP spid="158" grpId="0"/>
      <p:bldP spid="159" grpId="0"/>
      <p:bldP spid="160" grpId="0"/>
      <p:bldP spid="163" grpId="0"/>
      <p:bldP spid="164" grpId="0"/>
      <p:bldP spid="165" grpId="0"/>
      <p:bldP spid="166" grpId="0"/>
      <p:bldP spid="168" grpId="0"/>
      <p:bldP spid="169" grpId="0"/>
      <p:bldP spid="170" grpId="0"/>
      <p:bldP spid="171" grpId="0"/>
      <p:bldP spid="172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91" grpId="0"/>
      <p:bldP spid="192" grpId="0"/>
      <p:bldP spid="193" grpId="0"/>
      <p:bldP spid="194" grpId="0"/>
      <p:bldP spid="195" grpId="0"/>
      <p:bldP spid="219" grpId="0" animBg="1"/>
      <p:bldP spid="219" grpId="1" animBg="1"/>
      <p:bldP spid="231" grpId="0" animBg="1"/>
      <p:bldP spid="231" grpId="1" animBg="1"/>
      <p:bldP spid="232" grpId="0"/>
      <p:bldP spid="232" grpId="1"/>
      <p:bldP spid="233" grpId="0"/>
      <p:bldP spid="233" grpId="1"/>
      <p:bldP spid="242" grpId="0" animBg="1"/>
      <p:bldP spid="242" grpId="1" animBg="1"/>
      <p:bldP spid="243" grpId="0"/>
      <p:bldP spid="243" grpId="1"/>
      <p:bldP spid="244" grpId="0"/>
      <p:bldP spid="244" grpId="1"/>
      <p:bldP spid="246" grpId="0"/>
      <p:bldP spid="24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36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099" y="-10858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3.5 Q.1(I)(IV)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491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/>
          <p:cNvSpPr/>
          <p:nvPr/>
        </p:nvSpPr>
        <p:spPr>
          <a:xfrm>
            <a:off x="5332769" y="2247901"/>
            <a:ext cx="3430231" cy="318192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C00000"/>
                </a:solidFill>
              </a:ln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450154" y="1511500"/>
            <a:ext cx="30877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975957" y="1508125"/>
            <a:ext cx="30311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76936" y="1507927"/>
            <a:ext cx="168696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463679" y="1279724"/>
            <a:ext cx="295252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977555" y="1279724"/>
            <a:ext cx="295252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676942" y="1292425"/>
            <a:ext cx="1770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658" y="47714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  <a:tabLst>
                <a:tab pos="457200" algn="ctr"/>
              </a:tabLst>
            </a:pPr>
            <a:r>
              <a:rPr lang="en-US" sz="1400" b="1" spc="-20" dirty="0" smtClean="0">
                <a:solidFill>
                  <a:srgbClr val="0000FF"/>
                </a:solidFill>
                <a:latin typeface="Calibri" pitchFamily="34" charset="0"/>
              </a:rPr>
              <a:t>Which of the following pairs of linear equations has unique solution, no solution, or infinitely  many solutions. </a:t>
            </a:r>
          </a:p>
          <a:p>
            <a:pPr>
              <a:tabLst>
                <a:tab pos="457200" algn="ctr"/>
              </a:tabLst>
            </a:pPr>
            <a:r>
              <a:rPr lang="en-US" sz="1400" b="1" spc="-2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sz="1400" b="1" spc="-20" dirty="0" smtClean="0">
                <a:solidFill>
                  <a:srgbClr val="0000FF"/>
                </a:solidFill>
                <a:latin typeface="Calibri" pitchFamily="34" charset="0"/>
              </a:rPr>
              <a:t>          In case </a:t>
            </a:r>
            <a:r>
              <a:rPr lang="en-US" sz="1400" b="1" dirty="0" smtClean="0">
                <a:solidFill>
                  <a:srgbClr val="0000FF"/>
                </a:solidFill>
                <a:latin typeface="Calibri" pitchFamily="34" charset="0"/>
              </a:rPr>
              <a:t>there is a unique solution, find it by using cross multiplication method</a:t>
            </a:r>
            <a:endParaRPr lang="en-US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925480"/>
            <a:ext cx="3158114" cy="307777"/>
            <a:chOff x="32084" y="1031210"/>
            <a:chExt cx="3158114" cy="307777"/>
          </a:xfrm>
        </p:grpSpPr>
        <p:sp>
          <p:nvSpPr>
            <p:cNvPr id="5" name="Rectangle 4"/>
            <p:cNvSpPr/>
            <p:nvPr/>
          </p:nvSpPr>
          <p:spPr>
            <a:xfrm>
              <a:off x="32084" y="1031210"/>
              <a:ext cx="3818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1" dirty="0" smtClean="0">
                  <a:solidFill>
                    <a:srgbClr val="C00000"/>
                  </a:solidFill>
                  <a:latin typeface="Calibri" pitchFamily="34" charset="0"/>
                </a:rPr>
                <a:t>(i) </a:t>
              </a:r>
              <a:endParaRPr lang="en-US" sz="14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981" y="1031210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1" dirty="0" smtClean="0">
                  <a:solidFill>
                    <a:srgbClr val="C00000"/>
                  </a:solidFill>
                  <a:latin typeface="Calibri" pitchFamily="34" charset="0"/>
                </a:rPr>
                <a:t>x</a:t>
              </a:r>
              <a:endParaRPr lang="en-US" sz="14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7466" y="1031210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1" dirty="0" smtClean="0">
                  <a:solidFill>
                    <a:srgbClr val="C00000"/>
                  </a:solidFill>
                  <a:latin typeface="Calibri" pitchFamily="34" charset="0"/>
                </a:rPr>
                <a:t>–</a:t>
              </a:r>
              <a:endParaRPr lang="en-US" sz="14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5190" y="1031210"/>
              <a:ext cx="3609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1" dirty="0" smtClean="0">
                  <a:solidFill>
                    <a:srgbClr val="C00000"/>
                  </a:solidFill>
                  <a:latin typeface="Calibri" pitchFamily="34" charset="0"/>
                </a:rPr>
                <a:t>3y</a:t>
              </a:r>
              <a:endParaRPr lang="en-US" sz="14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9515" y="1031210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1" dirty="0" smtClean="0">
                  <a:solidFill>
                    <a:srgbClr val="C00000"/>
                  </a:solidFill>
                  <a:latin typeface="Calibri" pitchFamily="34" charset="0"/>
                </a:rPr>
                <a:t>–</a:t>
              </a:r>
              <a:endParaRPr lang="en-US" sz="14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1913" y="1031210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1" dirty="0" smtClean="0">
                  <a:solidFill>
                    <a:srgbClr val="C00000"/>
                  </a:solidFill>
                  <a:latin typeface="Calibri" pitchFamily="34" charset="0"/>
                </a:rPr>
                <a:t>3</a:t>
              </a:r>
              <a:endParaRPr lang="en-US" sz="14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3225" y="1031210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1" dirty="0" smtClean="0">
                  <a:solidFill>
                    <a:srgbClr val="C00000"/>
                  </a:solidFill>
                  <a:latin typeface="Calibri" pitchFamily="34" charset="0"/>
                </a:rPr>
                <a:t>=</a:t>
              </a:r>
              <a:endParaRPr lang="en-US" sz="14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84669" y="1031210"/>
              <a:ext cx="3257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1" dirty="0" smtClean="0">
                  <a:solidFill>
                    <a:srgbClr val="C00000"/>
                  </a:solidFill>
                  <a:latin typeface="Calibri" pitchFamily="34" charset="0"/>
                </a:rPr>
                <a:t>0;</a:t>
              </a:r>
              <a:endParaRPr lang="en-US" sz="14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22823" y="1031210"/>
              <a:ext cx="3577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  <a:latin typeface="Calibri" pitchFamily="34" charset="0"/>
                </a:rPr>
                <a:t>3x</a:t>
              </a:r>
              <a:endParaRPr lang="en-US" sz="14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99043" y="1031210"/>
              <a:ext cx="2391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1" dirty="0" smtClean="0">
                  <a:solidFill>
                    <a:srgbClr val="C00000"/>
                  </a:solidFill>
                  <a:latin typeface="Calibri" pitchFamily="34" charset="0"/>
                </a:rPr>
                <a:t>-</a:t>
              </a:r>
              <a:endParaRPr lang="en-US" sz="14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13342" y="1031210"/>
              <a:ext cx="3609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  <a:latin typeface="Calibri" pitchFamily="34" charset="0"/>
                </a:rPr>
                <a:t>9y</a:t>
              </a:r>
              <a:endParaRPr lang="en-US" sz="14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610" y="1031210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1" dirty="0" smtClean="0">
                  <a:solidFill>
                    <a:srgbClr val="C00000"/>
                  </a:solidFill>
                  <a:latin typeface="Calibri" pitchFamily="34" charset="0"/>
                </a:rPr>
                <a:t>–</a:t>
              </a:r>
              <a:endParaRPr lang="en-US" sz="14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95060" y="1031210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  <a:latin typeface="Calibri" pitchFamily="34" charset="0"/>
                </a:rPr>
                <a:t>2</a:t>
              </a:r>
              <a:endParaRPr lang="en-US" sz="14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85560" y="1031210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1" dirty="0" smtClean="0">
                  <a:solidFill>
                    <a:srgbClr val="C00000"/>
                  </a:solidFill>
                  <a:latin typeface="Calibri" pitchFamily="34" charset="0"/>
                </a:rPr>
                <a:t>=</a:t>
              </a:r>
              <a:endParaRPr lang="en-US" sz="14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14160" y="1031210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1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US" sz="14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70276" y="1771653"/>
            <a:ext cx="1744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Comparing equation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000" y="1771653"/>
            <a:ext cx="44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61189" y="1771653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with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6182" y="1771653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29050" y="177165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05200" y="1771653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33216" y="177165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14800" y="1771653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43400" y="1771653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93419" y="1771653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86069" y="2022858"/>
            <a:ext cx="1872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and equation (ii) with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36182" y="2022858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29050" y="202285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05200" y="2022858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33216" y="202285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14800" y="202285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43400" y="2022858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93419" y="202285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600" y="2339664"/>
            <a:ext cx="713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We get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37892" y="233966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13508" y="233966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42108" y="2339664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46808" y="256780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22424" y="256780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51024" y="2567807"/>
            <a:ext cx="448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52342" y="234137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27958" y="234137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56558" y="2341377"/>
            <a:ext cx="514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-3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61258" y="256952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36874" y="256952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65474" y="2569520"/>
            <a:ext cx="429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-9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95342" y="233795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70958" y="233795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99558" y="2337950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804258" y="2566093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79874" y="256609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308474" y="2566093"/>
            <a:ext cx="5054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-2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09123" y="287063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09123" y="312003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015389" y="3141467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983422" y="287063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83422" y="312673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882464" y="3148163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547930" y="300573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81400" y="2980424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(iii)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07520" y="3363343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07520" y="3597049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015389" y="3624260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951362" y="3363343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51362" y="3597049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-3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2464" y="3630952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547930" y="348853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602233" y="3502368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(iv)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386989" y="349612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09123" y="3848530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09123" y="4091589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985655" y="4113017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983422" y="384853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83422" y="4112571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1852730" y="4119713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547930" y="397728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666353" y="3984883"/>
            <a:ext cx="566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(v)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595322" y="160779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91475" y="188595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5486400" y="1907381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048675" y="177165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90672" y="1600203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86825" y="1878360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6381750" y="1899788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86875" y="17573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  <a:sym typeface="Symbol"/>
              </a:rPr>
              <a:t>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300597" y="1607797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296750" y="1885953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7191675" y="1907381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410200" y="1200153"/>
            <a:ext cx="1743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Calibri" pitchFamily="34" charset="0"/>
              </a:rPr>
              <a:t>From (iii), (iv) and (v)</a:t>
            </a:r>
            <a:endParaRPr lang="en-US" sz="14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28222" y="1273377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12984" y="127337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63625" y="1273377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3y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397000" y="127337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9400" y="127337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844675" y="127337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073275" y="127337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09600" y="1501977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12984" y="150197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63625" y="1501977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9y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397000" y="150197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549400" y="150197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844675" y="150197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073275" y="150197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62206" y="1273377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</a:t>
            </a:r>
            <a:r>
              <a:rPr lang="en-US" sz="1400" b="1" dirty="0" err="1" smtClean="0">
                <a:solidFill>
                  <a:srgbClr val="FF33CC"/>
                </a:solidFill>
                <a:latin typeface="Calibri" pitchFamily="34" charset="0"/>
              </a:rPr>
              <a:t>i</a:t>
            </a:r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798080" y="1476661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(ii)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98685" y="3363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794838" y="3597049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689763" y="3638095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246252" y="2228850"/>
            <a:ext cx="3669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Symbol"/>
              <a:buChar char="\"/>
            </a:pPr>
            <a:r>
              <a:rPr lang="en-US" sz="1400" b="1" spc="-100" dirty="0" smtClean="0">
                <a:solidFill>
                  <a:srgbClr val="C00000"/>
                </a:solidFill>
                <a:latin typeface="Calibri" pitchFamily="34" charset="0"/>
              </a:rPr>
              <a:t>  The equations have  No Solution</a:t>
            </a:r>
          </a:p>
          <a:p>
            <a:endParaRPr lang="en-US" sz="1400" b="1" spc="-100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rot="5400000">
            <a:off x="4188684" y="1999456"/>
            <a:ext cx="1714500" cy="1588"/>
          </a:xfrm>
          <a:prstGeom prst="line">
            <a:avLst/>
          </a:prstGeom>
          <a:ln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040380" y="2057638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13746" y="1534236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040380" y="2290092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94696" y="1766690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ular Callout 133"/>
          <p:cNvSpPr/>
          <p:nvPr/>
        </p:nvSpPr>
        <p:spPr>
          <a:xfrm>
            <a:off x="5533512" y="2647950"/>
            <a:ext cx="2982938" cy="2188577"/>
          </a:xfrm>
          <a:prstGeom prst="wedgeRoundRectCallout">
            <a:avLst>
              <a:gd name="adj1" fmla="val -47313"/>
              <a:gd name="adj2" fmla="val -36073"/>
              <a:gd name="adj3" fmla="val 16667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400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latin typeface="Calibri" pitchFamily="34" charset="0"/>
            </a:endParaRPr>
          </a:p>
          <a:p>
            <a:pPr algn="ctr">
              <a:defRPr/>
            </a:pPr>
            <a:endParaRPr lang="en-US" sz="1400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latin typeface="Calibri" pitchFamily="34" charset="0"/>
            </a:endParaRPr>
          </a:p>
          <a:p>
            <a:pPr algn="ctr">
              <a:defRPr/>
            </a:pPr>
            <a:endParaRPr lang="en-US" sz="1400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latin typeface="Calibri" pitchFamily="34" charset="0"/>
            </a:endParaRPr>
          </a:p>
          <a:p>
            <a:pPr algn="ctr">
              <a:defRPr/>
            </a:pPr>
            <a:endParaRPr lang="en-US" sz="1400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latin typeface="Calibri" pitchFamily="34" charset="0"/>
            </a:endParaRPr>
          </a:p>
          <a:p>
            <a:pPr algn="ctr">
              <a:defRPr/>
            </a:pPr>
            <a:endParaRPr lang="en-US" sz="1400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latin typeface="Calibri" pitchFamily="34" charset="0"/>
            </a:endParaRPr>
          </a:p>
          <a:p>
            <a:pPr algn="ctr">
              <a:defRPr/>
            </a:pPr>
            <a:endParaRPr lang="en-US" sz="1400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latin typeface="Calibri" pitchFamily="34" charset="0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6856584" y="3588864"/>
            <a:ext cx="1017862" cy="24261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543477" y="3415199"/>
            <a:ext cx="1290885" cy="48522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667048"/>
              </p:ext>
            </p:extLst>
          </p:nvPr>
        </p:nvGraphicFramePr>
        <p:xfrm>
          <a:off x="5762118" y="2816447"/>
          <a:ext cx="689019" cy="38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3" imgW="850531" imgH="622030" progId="Equation.DSMT4">
                  <p:embed/>
                </p:oleObj>
              </mc:Choice>
              <mc:Fallback>
                <p:oleObj name="Equation" r:id="rId3" imgW="850531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118" y="2816447"/>
                        <a:ext cx="689019" cy="387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458695"/>
              </p:ext>
            </p:extLst>
          </p:nvPr>
        </p:nvGraphicFramePr>
        <p:xfrm>
          <a:off x="5606274" y="3409947"/>
          <a:ext cx="1251661" cy="44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5" imgW="1346200" imgH="622300" progId="Equation.DSMT4">
                  <p:embed/>
                </p:oleObj>
              </mc:Choice>
              <mc:Fallback>
                <p:oleObj name="Equation" r:id="rId5" imgW="13462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274" y="3409947"/>
                        <a:ext cx="1251661" cy="444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419713"/>
              </p:ext>
            </p:extLst>
          </p:nvPr>
        </p:nvGraphicFramePr>
        <p:xfrm>
          <a:off x="5631674" y="4019550"/>
          <a:ext cx="1229337" cy="44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7" imgW="1333500" imgH="622300" progId="Equation.DSMT4">
                  <p:embed/>
                </p:oleObj>
              </mc:Choice>
              <mc:Fallback>
                <p:oleObj name="Equation" r:id="rId7" imgW="13335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1674" y="4019550"/>
                        <a:ext cx="1229337" cy="440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6785430" y="2813670"/>
            <a:ext cx="1825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prstClr val="black"/>
                </a:solidFill>
                <a:latin typeface="Calibri" pitchFamily="34" charset="0"/>
              </a:rPr>
              <a:t>Equations has unique </a:t>
            </a:r>
            <a:r>
              <a:rPr lang="en-IN" sz="1400" dirty="0" smtClean="0">
                <a:solidFill>
                  <a:prstClr val="black"/>
                </a:solidFill>
                <a:latin typeface="Calibri" pitchFamily="34" charset="0"/>
              </a:rPr>
              <a:t>solution </a:t>
            </a:r>
            <a:r>
              <a:rPr lang="en-IN" sz="1400" dirty="0" smtClean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</a:rPr>
              <a:t>Consistent)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785436" y="3326604"/>
            <a:ext cx="1720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prstClr val="black"/>
                </a:solidFill>
                <a:latin typeface="Calibri" pitchFamily="34" charset="0"/>
              </a:rPr>
              <a:t>Equations has </a:t>
            </a:r>
            <a:endParaRPr lang="en-IN" sz="1400" dirty="0" smtClean="0">
              <a:solidFill>
                <a:prstClr val="black"/>
              </a:solidFill>
              <a:latin typeface="Calibri" pitchFamily="34" charset="0"/>
            </a:endParaRPr>
          </a:p>
          <a:p>
            <a:r>
              <a:rPr lang="en-IN" sz="1400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IN" sz="1400" dirty="0" smtClean="0">
                <a:solidFill>
                  <a:prstClr val="black"/>
                </a:solidFill>
                <a:latin typeface="Calibri" pitchFamily="34" charset="0"/>
              </a:rPr>
              <a:t>no solution </a:t>
            </a:r>
            <a:r>
              <a:rPr lang="en-IN" sz="1400" dirty="0" smtClean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</a:rPr>
              <a:t>Inconsistent)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785430" y="4056240"/>
            <a:ext cx="1678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prstClr val="black"/>
                </a:solidFill>
                <a:latin typeface="Calibri" pitchFamily="34" charset="0"/>
              </a:rPr>
              <a:t>Equations has infinite solutions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</a:rPr>
              <a:t>(Consistent)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9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750"/>
                            </p:stCondLst>
                            <p:childTnLst>
                              <p:par>
                                <p:cTn id="2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750"/>
                            </p:stCondLst>
                            <p:childTnLst>
                              <p:par>
                                <p:cTn id="2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750"/>
                            </p:stCondLst>
                            <p:childTnLst>
                              <p:par>
                                <p:cTn id="2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750"/>
                            </p:stCondLst>
                            <p:childTnLst>
                              <p:par>
                                <p:cTn id="2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750"/>
                            </p:stCondLst>
                            <p:childTnLst>
                              <p:par>
                                <p:cTn id="3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750"/>
                            </p:stCondLst>
                            <p:childTnLst>
                              <p:par>
                                <p:cTn id="3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500"/>
                            </p:stCondLst>
                            <p:childTnLst>
                              <p:par>
                                <p:cTn id="576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8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0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1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500"/>
                            </p:stCondLst>
                            <p:childTnLst>
                              <p:par>
                                <p:cTn id="58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31" grpId="0" animBg="1"/>
      <p:bldP spid="131" grpId="1" animBg="1"/>
      <p:bldP spid="130" grpId="0" animBg="1"/>
      <p:bldP spid="130" grpId="1" animBg="1"/>
      <p:bldP spid="129" grpId="0" animBg="1"/>
      <p:bldP spid="129" grpId="1" animBg="1"/>
      <p:bldP spid="128" grpId="0" animBg="1"/>
      <p:bldP spid="128" grpId="1" animBg="1"/>
      <p:bldP spid="127" grpId="0" animBg="1"/>
      <p:bldP spid="127" grpId="1" animBg="1"/>
      <p:bldP spid="125" grpId="0" animBg="1"/>
      <p:bldP spid="125" grpId="1" animBg="1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/>
      <p:bldP spid="61" grpId="0"/>
      <p:bldP spid="63" grpId="0"/>
      <p:bldP spid="64" grpId="0"/>
      <p:bldP spid="67" grpId="0"/>
      <p:bldP spid="68" grpId="0"/>
      <p:bldP spid="70" grpId="0"/>
      <p:bldP spid="71" grpId="0"/>
      <p:bldP spid="73" grpId="0"/>
      <p:bldP spid="74" grpId="0"/>
      <p:bldP spid="76" grpId="0"/>
      <p:bldP spid="77" grpId="0"/>
      <p:bldP spid="78" grpId="0"/>
      <p:bldP spid="80" grpId="0"/>
      <p:bldP spid="81" grpId="0"/>
      <p:bldP spid="83" grpId="0"/>
      <p:bldP spid="84" grpId="0"/>
      <p:bldP spid="85" grpId="0"/>
      <p:bldP spid="86" grpId="0"/>
      <p:bldP spid="88" grpId="0"/>
      <p:bldP spid="89" grpId="0"/>
      <p:bldP spid="90" grpId="0"/>
      <p:bldP spid="92" grpId="0"/>
      <p:bldP spid="93" grpId="0"/>
      <p:bldP spid="94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7" grpId="0"/>
      <p:bldP spid="134" grpId="0" animBg="1"/>
      <p:bldP spid="135" grpId="0" animBg="1"/>
      <p:bldP spid="135" grpId="1" animBg="1"/>
      <p:bldP spid="135" grpId="2" animBg="1"/>
      <p:bldP spid="136" grpId="0" animBg="1"/>
      <p:bldP spid="136" grpId="1" animBg="1"/>
      <p:bldP spid="136" grpId="2" animBg="1"/>
      <p:bldP spid="140" grpId="0"/>
      <p:bldP spid="141" grpId="0"/>
      <p:bldP spid="1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ounded Rectangle 250"/>
          <p:cNvSpPr/>
          <p:nvPr/>
        </p:nvSpPr>
        <p:spPr>
          <a:xfrm>
            <a:off x="3010976" y="1788102"/>
            <a:ext cx="227705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1668634" y="2039649"/>
            <a:ext cx="308048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3000016" y="2040135"/>
            <a:ext cx="308048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1674514" y="1785099"/>
            <a:ext cx="308048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1684487" y="1788813"/>
            <a:ext cx="308048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4258602" y="2028387"/>
            <a:ext cx="308048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1680049" y="1785099"/>
            <a:ext cx="308048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4264236" y="2031318"/>
            <a:ext cx="308048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1676309" y="2029530"/>
            <a:ext cx="308048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4173597" y="1814865"/>
            <a:ext cx="308048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4191250" y="1801485"/>
            <a:ext cx="268452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2993245" y="2029530"/>
            <a:ext cx="308048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4242661" y="2020779"/>
            <a:ext cx="308048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3052547" y="1788813"/>
            <a:ext cx="166802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53690" y="4563941"/>
            <a:ext cx="4448050" cy="30611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C00000"/>
                </a:solidFill>
              </a:ln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2193265" y="986352"/>
            <a:ext cx="196265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0166" y="965669"/>
            <a:ext cx="181240" cy="22691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1152433" y="962539"/>
            <a:ext cx="181240" cy="22691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153268" y="736548"/>
            <a:ext cx="166802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617177" y="735183"/>
            <a:ext cx="166802" cy="20623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440" y="708886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Soln.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5884" y="355561"/>
            <a:ext cx="466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(</a:t>
            </a:r>
            <a:r>
              <a:rPr lang="es-ES" sz="1400" b="1" dirty="0" err="1" smtClean="0">
                <a:solidFill>
                  <a:srgbClr val="C00000"/>
                </a:solidFill>
                <a:latin typeface="Calibri" pitchFamily="34" charset="0"/>
              </a:rPr>
              <a:t>iv</a:t>
            </a:r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) 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8136" y="700113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</a:t>
            </a:r>
            <a:r>
              <a:rPr lang="en-US" sz="1400" b="1" dirty="0" err="1" smtClean="0">
                <a:solidFill>
                  <a:srgbClr val="FF33CC"/>
                </a:solidFill>
                <a:latin typeface="Calibri" pitchFamily="34" charset="0"/>
              </a:rPr>
              <a:t>i</a:t>
            </a:r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32721" y="947889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(ii)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1219976"/>
            <a:ext cx="1744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Comparing equation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45954" y="1210410"/>
            <a:ext cx="44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82075" y="1219976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with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8731" y="1219976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63474" y="12199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51499" y="1219976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9515" y="12199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61099" y="1219976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89699" y="1219976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18299" y="121997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2360" y="1477152"/>
            <a:ext cx="1872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and equation (ii) with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34925" y="1465210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39674" y="146521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15824" y="146521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43840" y="146521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25424" y="1465210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54024" y="1465210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82624" y="146521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142" y="1732613"/>
            <a:ext cx="713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We get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72434" y="173261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48050" y="173261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6650" y="1732613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81350" y="196075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56966" y="1960756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85566" y="1960756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86884" y="173432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762500" y="173432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54370" y="1734327"/>
            <a:ext cx="401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-3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95800" y="196247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71416" y="196247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17795" y="1962470"/>
            <a:ext cx="429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- 3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29884" y="1738043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05500" y="173804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34100" y="1738043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-7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38800" y="1966186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14416" y="1966186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43021" y="1966186"/>
            <a:ext cx="558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-15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95375" y="940746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419225" y="94074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71625" y="940746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01876" y="94074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30476" y="94074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18200" y="227454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14353" y="249554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937853" y="2516978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913850" y="228123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99890" y="25022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804928" y="2523671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500128" y="238124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18200" y="2784733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14353" y="3005739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937853" y="3027167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830437" y="2791427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-3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810463" y="3026504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-3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804928" y="3033863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500128" y="289143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8941" y="3299083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5094" y="3520089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908119" y="3541517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92215" y="330577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7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785008" y="354107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15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1775194" y="3548212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470394" y="340578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27526" y="2384508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(iii)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727519" y="2877602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(iv)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27519" y="3427671"/>
            <a:ext cx="566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(v)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25899" y="289444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076856" y="93748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15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05000" y="93764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55861" y="356757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96092" y="356757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-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276871" y="356757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3y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008468" y="35675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02510" y="35675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7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630654" y="3569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185943" y="356913"/>
            <a:ext cx="322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0,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092196" y="697269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332427" y="697269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-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559386" y="697269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3y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290983" y="69726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085025" y="697269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7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913169" y="69742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468458" y="69742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456061" y="353090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3x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779911" y="35309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932311" y="353090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3y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762562" y="35309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991162" y="35309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437542" y="34983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15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265686" y="34998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508319" y="288058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08126" y="3829053"/>
            <a:ext cx="1743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Calibri" pitchFamily="34" charset="0"/>
              </a:rPr>
              <a:t>From (iii), (iv) and (v)</a:t>
            </a:r>
            <a:endParaRPr lang="en-US" sz="14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205379" y="409011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201532" y="431111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1134557" y="4332548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091204" y="4090113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087357" y="4311119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2001332" y="4332548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84173" y="41791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  <a:sym typeface="Symbol"/>
              </a:rPr>
              <a:t>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43690" y="4569340"/>
            <a:ext cx="5184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The given pair of  linear equations has a unique solution.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05565" y="456414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srgbClr val="C00000"/>
              </a:solidFill>
              <a:latin typeface="Symbol" pitchFamily="18" charset="2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2776868" y="1510759"/>
            <a:ext cx="182880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998620" y="952300"/>
            <a:ext cx="1894100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901466" y="709592"/>
            <a:ext cx="279727" cy="22691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2776868" y="1749979"/>
            <a:ext cx="182880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98620" y="1191520"/>
            <a:ext cx="1894100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5281186" y="336629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800600" y="577351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029200" y="577351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484088" y="577351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712688" y="577351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303980" y="57735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4846320" y="608521"/>
            <a:ext cx="109728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6527258" y="315883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046672" y="579120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210620" y="579120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 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730160" y="579120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894108" y="579120"/>
            <a:ext cx="380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550052" y="57912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6063375" y="610290"/>
            <a:ext cx="109728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7610410" y="32772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272564" y="55511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395670" y="584035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 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956052" y="55511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8097630" y="584035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735102" y="57018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7298165" y="601350"/>
            <a:ext cx="109728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5867400" y="437836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087643" y="447182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410200" y="938636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105400" y="1182619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45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638800" y="1182619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440566" y="118261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5200072" y="1199068"/>
            <a:ext cx="73152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4800600" y="102481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867400" y="104223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379534" y="913078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6072965" y="1171986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-21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497545" y="1171986"/>
            <a:ext cx="53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(-15)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354354" y="117198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6149165" y="1196025"/>
            <a:ext cx="73152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6854702" y="104189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7267762" y="94497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989059" y="1172369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- 3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416483" y="1167273"/>
            <a:ext cx="4427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(-9)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7279999" y="117236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388154" y="1534260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336312" y="1758084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24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5298282" y="1811432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4876800" y="159458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5867400" y="161990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262072" y="1533311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228702" y="1758084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-6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6172200" y="1811432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6702302" y="167889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127980" y="1533311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131554" y="175808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6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01" name="Straight Connector 200"/>
          <p:cNvCxnSpPr/>
          <p:nvPr/>
        </p:nvCxnSpPr>
        <p:spPr>
          <a:xfrm>
            <a:off x="7010400" y="1811432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397390" y="2035415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354784" y="223882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24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>
            <a:off x="5298282" y="2283917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4876800" y="2088815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848928" y="211413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859076" y="2104811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088950" y="210481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299078" y="2104811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425098" y="2593061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382492" y="2810326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-6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5298282" y="2877410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4876800" y="2660315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848928" y="268563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782876" y="2664850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012750" y="266485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7222878" y="2664850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251007" y="3281948"/>
            <a:ext cx="963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Solution is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6096000" y="3281948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x</a:t>
            </a:r>
            <a:endParaRPr lang="en-US" sz="14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325874" y="328194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6508294" y="3281948"/>
            <a:ext cx="322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4,</a:t>
            </a:r>
            <a:endParaRPr lang="en-US" sz="14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800272" y="3281948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endParaRPr lang="en-US" sz="14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030146" y="328194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240274" y="3281948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-1</a:t>
            </a:r>
            <a:endParaRPr lang="en-US" sz="14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225" name="Straight Connector 224"/>
          <p:cNvCxnSpPr/>
          <p:nvPr/>
        </p:nvCxnSpPr>
        <p:spPr>
          <a:xfrm>
            <a:off x="7063915" y="1195421"/>
            <a:ext cx="73152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6242514" y="2031288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46088" y="2234699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6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6124934" y="2283917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6251750" y="2595861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6255324" y="2806199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6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>
            <a:off x="6134170" y="2877410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2414343" y="2614235"/>
            <a:ext cx="4663440" cy="79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5" name="Cloud Callout 234"/>
          <p:cNvSpPr/>
          <p:nvPr/>
        </p:nvSpPr>
        <p:spPr>
          <a:xfrm>
            <a:off x="1143000" y="1123950"/>
            <a:ext cx="3170610" cy="1031066"/>
          </a:xfrm>
          <a:prstGeom prst="cloudCallout">
            <a:avLst>
              <a:gd name="adj1" fmla="val -20393"/>
              <a:gd name="adj2" fmla="val -77623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Calibri" pitchFamily="34" charset="0"/>
              </a:rPr>
              <a:t>-3 × -15 = 45</a:t>
            </a:r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38" name="Cloud Callout 237"/>
          <p:cNvSpPr/>
          <p:nvPr/>
        </p:nvSpPr>
        <p:spPr>
          <a:xfrm>
            <a:off x="1066800" y="1428750"/>
            <a:ext cx="3170610" cy="1031066"/>
          </a:xfrm>
          <a:prstGeom prst="cloudCallout">
            <a:avLst>
              <a:gd name="adj1" fmla="val -20393"/>
              <a:gd name="adj2" fmla="val -77623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Calibri" pitchFamily="34" charset="0"/>
              </a:rPr>
              <a:t>-3 × -7 = 21</a:t>
            </a:r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41" name="Cloud Callout 240"/>
          <p:cNvSpPr/>
          <p:nvPr/>
        </p:nvSpPr>
        <p:spPr>
          <a:xfrm>
            <a:off x="1066800" y="1428750"/>
            <a:ext cx="3170610" cy="1031066"/>
          </a:xfrm>
          <a:prstGeom prst="cloudCallout">
            <a:avLst>
              <a:gd name="adj1" fmla="val 28908"/>
              <a:gd name="adj2" fmla="val -75226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Calibri" pitchFamily="34" charset="0"/>
              </a:rPr>
              <a:t>-7 × 3= -21</a:t>
            </a:r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44" name="Cloud Callout 243"/>
          <p:cNvSpPr/>
          <p:nvPr/>
        </p:nvSpPr>
        <p:spPr>
          <a:xfrm>
            <a:off x="762000" y="1276350"/>
            <a:ext cx="3170610" cy="1031066"/>
          </a:xfrm>
          <a:prstGeom prst="cloudCallout">
            <a:avLst>
              <a:gd name="adj1" fmla="val 53656"/>
              <a:gd name="adj2" fmla="val -75825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Calibri" pitchFamily="34" charset="0"/>
              </a:rPr>
              <a:t>-15 × 1= -15</a:t>
            </a:r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47" name="Cloud Callout 246"/>
          <p:cNvSpPr/>
          <p:nvPr/>
        </p:nvSpPr>
        <p:spPr>
          <a:xfrm>
            <a:off x="914400" y="1123950"/>
            <a:ext cx="3170610" cy="1031066"/>
          </a:xfrm>
          <a:prstGeom prst="cloudCallout">
            <a:avLst>
              <a:gd name="adj1" fmla="val -20393"/>
              <a:gd name="adj2" fmla="val -77623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Calibri" pitchFamily="34" charset="0"/>
              </a:rPr>
              <a:t>1 × -3 =  -3</a:t>
            </a:r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52" name="Cloud Callout 251"/>
          <p:cNvSpPr/>
          <p:nvPr/>
        </p:nvSpPr>
        <p:spPr>
          <a:xfrm>
            <a:off x="1143000" y="1123950"/>
            <a:ext cx="3170610" cy="1031066"/>
          </a:xfrm>
          <a:prstGeom prst="cloudCallout">
            <a:avLst>
              <a:gd name="adj1" fmla="val -6088"/>
              <a:gd name="adj2" fmla="val -86137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Calibri" pitchFamily="34" charset="0"/>
              </a:rPr>
              <a:t>3 × -3 =  -9</a:t>
            </a:r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4876800" y="327230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srgbClr val="FF0000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327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000"/>
                            </p:stCondLst>
                            <p:childTnLst>
                              <p:par>
                                <p:cTn id="15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0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70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00"/>
                            </p:stCondLst>
                            <p:childTnLst>
                              <p:par>
                                <p:cTn id="3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00"/>
                            </p:stCondLst>
                            <p:childTnLst>
                              <p:par>
                                <p:cTn id="3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000"/>
                            </p:stCondLst>
                            <p:childTnLst>
                              <p:par>
                                <p:cTn id="3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000"/>
                            </p:stCondLst>
                            <p:childTnLst>
                              <p:par>
                                <p:cTn id="3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000"/>
                            </p:stCondLst>
                            <p:childTnLst>
                              <p:par>
                                <p:cTn id="5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00"/>
                            </p:stCondLst>
                            <p:childTnLst>
                              <p:par>
                                <p:cTn id="58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4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1500"/>
                            </p:stCondLst>
                            <p:childTnLst>
                              <p:par>
                                <p:cTn id="7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2000"/>
                            </p:stCondLst>
                            <p:childTnLst>
                              <p:par>
                                <p:cTn id="7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500"/>
                            </p:stCondLst>
                            <p:childTnLst>
                              <p:par>
                                <p:cTn id="7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1000"/>
                            </p:stCondLst>
                            <p:childTnLst>
                              <p:par>
                                <p:cTn id="7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1500"/>
                            </p:stCondLst>
                            <p:childTnLst>
                              <p:par>
                                <p:cTn id="8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>
                      <p:stCondLst>
                        <p:cond delay="indefinite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0" fill="hold">
                      <p:stCondLst>
                        <p:cond delay="indefinite"/>
                      </p:stCondLst>
                      <p:childTnLst>
                        <p:par>
                          <p:cTn id="871" fill="hold">
                            <p:stCondLst>
                              <p:cond delay="0"/>
                            </p:stCondLst>
                            <p:childTnLst>
                              <p:par>
                                <p:cTn id="8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fill="hold">
                            <p:stCondLst>
                              <p:cond delay="1000"/>
                            </p:stCondLst>
                            <p:childTnLst>
                              <p:par>
                                <p:cTn id="8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9" fill="hold">
                      <p:stCondLst>
                        <p:cond delay="indefinite"/>
                      </p:stCondLst>
                      <p:childTnLst>
                        <p:par>
                          <p:cTn id="890" fill="hold">
                            <p:stCondLst>
                              <p:cond delay="0"/>
                            </p:stCondLst>
                            <p:childTnLst>
                              <p:par>
                                <p:cTn id="8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4" fill="hold">
                      <p:stCondLst>
                        <p:cond delay="indefinite"/>
                      </p:stCondLst>
                      <p:childTnLst>
                        <p:par>
                          <p:cTn id="895" fill="hold">
                            <p:stCondLst>
                              <p:cond delay="0"/>
                            </p:stCondLst>
                            <p:childTnLst>
                              <p:par>
                                <p:cTn id="8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>
                      <p:stCondLst>
                        <p:cond delay="indefinite"/>
                      </p:stCondLst>
                      <p:childTnLst>
                        <p:par>
                          <p:cTn id="905" fill="hold">
                            <p:stCondLst>
                              <p:cond delay="0"/>
                            </p:stCondLst>
                            <p:childTnLst>
                              <p:par>
                                <p:cTn id="9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6" fill="hold">
                      <p:stCondLst>
                        <p:cond delay="indefinite"/>
                      </p:stCondLst>
                      <p:childTnLst>
                        <p:par>
                          <p:cTn id="917" fill="hold">
                            <p:stCondLst>
                              <p:cond delay="0"/>
                            </p:stCondLst>
                            <p:childTnLst>
                              <p:par>
                                <p:cTn id="9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500"/>
                            </p:stCondLst>
                            <p:childTnLst>
                              <p:par>
                                <p:cTn id="9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4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1500"/>
                            </p:stCondLst>
                            <p:childTnLst>
                              <p:par>
                                <p:cTn id="9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9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0" fill="hold">
                      <p:stCondLst>
                        <p:cond delay="indefinite"/>
                      </p:stCondLst>
                      <p:childTnLst>
                        <p:par>
                          <p:cTn id="951" fill="hold">
                            <p:stCondLst>
                              <p:cond delay="0"/>
                            </p:stCondLst>
                            <p:childTnLst>
                              <p:par>
                                <p:cTn id="9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5" fill="hold">
                      <p:stCondLst>
                        <p:cond delay="indefinite"/>
                      </p:stCondLst>
                      <p:childTnLst>
                        <p:par>
                          <p:cTn id="956" fill="hold">
                            <p:stCondLst>
                              <p:cond delay="0"/>
                            </p:stCondLst>
                            <p:childTnLst>
                              <p:par>
                                <p:cTn id="9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9" fill="hold">
                      <p:stCondLst>
                        <p:cond delay="indefinite"/>
                      </p:stCondLst>
                      <p:childTnLst>
                        <p:par>
                          <p:cTn id="970" fill="hold">
                            <p:stCondLst>
                              <p:cond delay="0"/>
                            </p:stCondLst>
                            <p:childTnLst>
                              <p:par>
                                <p:cTn id="9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3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4" fill="hold">
                      <p:stCondLst>
                        <p:cond delay="indefinite"/>
                      </p:stCondLst>
                      <p:childTnLst>
                        <p:par>
                          <p:cTn id="975" fill="hold">
                            <p:stCondLst>
                              <p:cond delay="0"/>
                            </p:stCondLst>
                            <p:childTnLst>
                              <p:par>
                                <p:cTn id="9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8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4" fill="hold">
                      <p:stCondLst>
                        <p:cond delay="indefinite"/>
                      </p:stCondLst>
                      <p:childTnLst>
                        <p:par>
                          <p:cTn id="985" fill="hold">
                            <p:stCondLst>
                              <p:cond delay="0"/>
                            </p:stCondLst>
                            <p:childTnLst>
                              <p:par>
                                <p:cTn id="9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8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9" fill="hold">
                      <p:stCondLst>
                        <p:cond delay="indefinite"/>
                      </p:stCondLst>
                      <p:childTnLst>
                        <p:par>
                          <p:cTn id="990" fill="hold">
                            <p:stCondLst>
                              <p:cond delay="0"/>
                            </p:stCondLst>
                            <p:childTnLst>
                              <p:par>
                                <p:cTn id="9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4" fill="hold">
                      <p:stCondLst>
                        <p:cond delay="indefinite"/>
                      </p:stCondLst>
                      <p:childTnLst>
                        <p:par>
                          <p:cTn id="995" fill="hold">
                            <p:stCondLst>
                              <p:cond delay="0"/>
                            </p:stCondLst>
                            <p:childTnLst>
                              <p:par>
                                <p:cTn id="9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4" fill="hold">
                      <p:stCondLst>
                        <p:cond delay="indefinite"/>
                      </p:stCondLst>
                      <p:childTnLst>
                        <p:par>
                          <p:cTn id="1005" fill="hold">
                            <p:stCondLst>
                              <p:cond delay="0"/>
                            </p:stCondLst>
                            <p:childTnLst>
                              <p:par>
                                <p:cTn id="10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8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9" fill="hold">
                      <p:stCondLst>
                        <p:cond delay="indefinite"/>
                      </p:stCondLst>
                      <p:childTnLst>
                        <p:par>
                          <p:cTn id="1010" fill="hold">
                            <p:stCondLst>
                              <p:cond delay="0"/>
                            </p:stCondLst>
                            <p:childTnLst>
                              <p:par>
                                <p:cTn id="10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4" fill="hold">
                      <p:stCondLst>
                        <p:cond delay="indefinite"/>
                      </p:stCondLst>
                      <p:childTnLst>
                        <p:par>
                          <p:cTn id="1015" fill="hold">
                            <p:stCondLst>
                              <p:cond delay="0"/>
                            </p:stCondLst>
                            <p:childTnLst>
                              <p:par>
                                <p:cTn id="10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3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4" fill="hold">
                      <p:stCondLst>
                        <p:cond delay="indefinite"/>
                      </p:stCondLst>
                      <p:childTnLst>
                        <p:par>
                          <p:cTn id="1025" fill="hold">
                            <p:stCondLst>
                              <p:cond delay="0"/>
                            </p:stCondLst>
                            <p:childTnLst>
                              <p:par>
                                <p:cTn id="10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8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9" fill="hold">
                      <p:stCondLst>
                        <p:cond delay="indefinite"/>
                      </p:stCondLst>
                      <p:childTnLst>
                        <p:par>
                          <p:cTn id="1030" fill="hold">
                            <p:stCondLst>
                              <p:cond delay="0"/>
                            </p:stCondLst>
                            <p:childTnLst>
                              <p:par>
                                <p:cTn id="10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3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4" fill="hold">
                      <p:stCondLst>
                        <p:cond delay="indefinite"/>
                      </p:stCondLst>
                      <p:childTnLst>
                        <p:par>
                          <p:cTn id="1035" fill="hold">
                            <p:stCondLst>
                              <p:cond delay="0"/>
                            </p:stCondLst>
                            <p:childTnLst>
                              <p:par>
                                <p:cTn id="10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8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>
                      <p:stCondLst>
                        <p:cond delay="indefinite"/>
                      </p:stCondLst>
                      <p:childTnLst>
                        <p:par>
                          <p:cTn id="1040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4" fill="hold">
                      <p:stCondLst>
                        <p:cond delay="indefinite"/>
                      </p:stCondLst>
                      <p:childTnLst>
                        <p:par>
                          <p:cTn id="1045" fill="hold">
                            <p:stCondLst>
                              <p:cond delay="0"/>
                            </p:stCondLst>
                            <p:childTnLst>
                              <p:par>
                                <p:cTn id="10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8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9" fill="hold">
                      <p:stCondLst>
                        <p:cond delay="indefinite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3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4" fill="hold">
                      <p:stCondLst>
                        <p:cond delay="indefinite"/>
                      </p:stCondLst>
                      <p:childTnLst>
                        <p:par>
                          <p:cTn id="1055" fill="hold">
                            <p:stCondLst>
                              <p:cond delay="0"/>
                            </p:stCondLst>
                            <p:childTnLst>
                              <p:par>
                                <p:cTn id="10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8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9" fill="hold">
                      <p:stCondLst>
                        <p:cond delay="indefinite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3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4" fill="hold">
                      <p:stCondLst>
                        <p:cond delay="indefinite"/>
                      </p:stCondLst>
                      <p:childTnLst>
                        <p:par>
                          <p:cTn id="1065" fill="hold">
                            <p:stCondLst>
                              <p:cond delay="0"/>
                            </p:stCondLst>
                            <p:childTnLst>
                              <p:par>
                                <p:cTn id="10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9" fill="hold">
                      <p:stCondLst>
                        <p:cond delay="indefinite"/>
                      </p:stCondLst>
                      <p:childTnLst>
                        <p:par>
                          <p:cTn id="1070" fill="hold">
                            <p:stCondLst>
                              <p:cond delay="0"/>
                            </p:stCondLst>
                            <p:childTnLst>
                              <p:par>
                                <p:cTn id="10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4" fill="hold">
                      <p:stCondLst>
                        <p:cond delay="indefinite"/>
                      </p:stCondLst>
                      <p:childTnLst>
                        <p:par>
                          <p:cTn id="1075" fill="hold">
                            <p:stCondLst>
                              <p:cond delay="0"/>
                            </p:stCondLst>
                            <p:childTnLst>
                              <p:par>
                                <p:cTn id="10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8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9" fill="hold">
                      <p:stCondLst>
                        <p:cond delay="indefinite"/>
                      </p:stCondLst>
                      <p:childTnLst>
                        <p:par>
                          <p:cTn id="1080" fill="hold">
                            <p:stCondLst>
                              <p:cond delay="0"/>
                            </p:stCondLst>
                            <p:childTnLst>
                              <p:par>
                                <p:cTn id="10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3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4" fill="hold">
                      <p:stCondLst>
                        <p:cond delay="indefinite"/>
                      </p:stCondLst>
                      <p:childTnLst>
                        <p:par>
                          <p:cTn id="1085" fill="hold">
                            <p:stCondLst>
                              <p:cond delay="0"/>
                            </p:stCondLst>
                            <p:childTnLst>
                              <p:par>
                                <p:cTn id="10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8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9" fill="hold">
                      <p:stCondLst>
                        <p:cond delay="indefinite"/>
                      </p:stCondLst>
                      <p:childTnLst>
                        <p:par>
                          <p:cTn id="1090" fill="hold">
                            <p:stCondLst>
                              <p:cond delay="0"/>
                            </p:stCondLst>
                            <p:childTnLst>
                              <p:par>
                                <p:cTn id="10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3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4" fill="hold">
                      <p:stCondLst>
                        <p:cond delay="indefinite"/>
                      </p:stCondLst>
                      <p:childTnLst>
                        <p:par>
                          <p:cTn id="1095" fill="hold">
                            <p:stCondLst>
                              <p:cond delay="0"/>
                            </p:stCondLst>
                            <p:childTnLst>
                              <p:par>
                                <p:cTn id="10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8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9" fill="hold">
                      <p:stCondLst>
                        <p:cond delay="indefinite"/>
                      </p:stCondLst>
                      <p:childTnLst>
                        <p:par>
                          <p:cTn id="1100" fill="hold">
                            <p:stCondLst>
                              <p:cond delay="0"/>
                            </p:stCondLst>
                            <p:childTnLst>
                              <p:par>
                                <p:cTn id="1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3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4" fill="hold">
                      <p:stCondLst>
                        <p:cond delay="indefinite"/>
                      </p:stCondLst>
                      <p:childTnLst>
                        <p:par>
                          <p:cTn id="1105" fill="hold">
                            <p:stCondLst>
                              <p:cond delay="0"/>
                            </p:stCondLst>
                            <p:childTnLst>
                              <p:par>
                                <p:cTn id="1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9" fill="hold">
                      <p:stCondLst>
                        <p:cond delay="indefinite"/>
                      </p:stCondLst>
                      <p:childTnLst>
                        <p:par>
                          <p:cTn id="1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3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4" fill="hold">
                      <p:stCondLst>
                        <p:cond delay="indefinite"/>
                      </p:stCondLst>
                      <p:childTnLst>
                        <p:par>
                          <p:cTn id="1115" fill="hold">
                            <p:stCondLst>
                              <p:cond delay="0"/>
                            </p:stCondLst>
                            <p:childTnLst>
                              <p:par>
                                <p:cTn id="1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8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9" fill="hold">
                      <p:stCondLst>
                        <p:cond delay="indefinite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3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4" fill="hold">
                      <p:stCondLst>
                        <p:cond delay="indefinite"/>
                      </p:stCondLst>
                      <p:childTnLst>
                        <p:par>
                          <p:cTn id="1125" fill="hold">
                            <p:stCondLst>
                              <p:cond delay="0"/>
                            </p:stCondLst>
                            <p:childTnLst>
                              <p:par>
                                <p:cTn id="1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9" fill="hold">
                      <p:stCondLst>
                        <p:cond delay="indefinite"/>
                      </p:stCondLst>
                      <p:childTnLst>
                        <p:par>
                          <p:cTn id="1130" fill="hold">
                            <p:stCondLst>
                              <p:cond delay="0"/>
                            </p:stCondLst>
                            <p:childTnLst>
                              <p:par>
                                <p:cTn id="1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4" fill="hold">
                      <p:stCondLst>
                        <p:cond delay="indefinite"/>
                      </p:stCondLst>
                      <p:childTnLst>
                        <p:par>
                          <p:cTn id="1135" fill="hold">
                            <p:stCondLst>
                              <p:cond delay="0"/>
                            </p:stCondLst>
                            <p:childTnLst>
                              <p:par>
                                <p:cTn id="1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" fill="hold">
                      <p:stCondLst>
                        <p:cond delay="indefinite"/>
                      </p:stCondLst>
                      <p:childTnLst>
                        <p:par>
                          <p:cTn id="1140" fill="hold">
                            <p:stCondLst>
                              <p:cond delay="0"/>
                            </p:stCondLst>
                            <p:childTnLst>
                              <p:par>
                                <p:cTn id="1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3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4" fill="hold">
                      <p:stCondLst>
                        <p:cond delay="indefinite"/>
                      </p:stCondLst>
                      <p:childTnLst>
                        <p:par>
                          <p:cTn id="1145" fill="hold">
                            <p:stCondLst>
                              <p:cond delay="0"/>
                            </p:stCondLst>
                            <p:childTnLst>
                              <p:par>
                                <p:cTn id="1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9" fill="hold">
                      <p:stCondLst>
                        <p:cond delay="indefinite"/>
                      </p:stCondLst>
                      <p:childTnLst>
                        <p:par>
                          <p:cTn id="1150" fill="hold">
                            <p:stCondLst>
                              <p:cond delay="0"/>
                            </p:stCondLst>
                            <p:childTnLst>
                              <p:par>
                                <p:cTn id="1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4" fill="hold">
                      <p:stCondLst>
                        <p:cond delay="indefinite"/>
                      </p:stCondLst>
                      <p:childTnLst>
                        <p:par>
                          <p:cTn id="1155" fill="hold">
                            <p:stCondLst>
                              <p:cond delay="0"/>
                            </p:stCondLst>
                            <p:childTnLst>
                              <p:par>
                                <p:cTn id="1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8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9" fill="hold">
                      <p:stCondLst>
                        <p:cond delay="indefinite"/>
                      </p:stCondLst>
                      <p:childTnLst>
                        <p:par>
                          <p:cTn id="1160" fill="hold">
                            <p:stCondLst>
                              <p:cond delay="0"/>
                            </p:stCondLst>
                            <p:childTnLst>
                              <p:par>
                                <p:cTn id="1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3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4" fill="hold">
                      <p:stCondLst>
                        <p:cond delay="indefinite"/>
                      </p:stCondLst>
                      <p:childTnLst>
                        <p:par>
                          <p:cTn id="1165" fill="hold">
                            <p:stCondLst>
                              <p:cond delay="0"/>
                            </p:stCondLst>
                            <p:childTnLst>
                              <p:par>
                                <p:cTn id="1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8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9" fill="hold">
                      <p:stCondLst>
                        <p:cond delay="indefinite"/>
                      </p:stCondLst>
                      <p:childTnLst>
                        <p:par>
                          <p:cTn id="1170" fill="hold">
                            <p:stCondLst>
                              <p:cond delay="0"/>
                            </p:stCondLst>
                            <p:childTnLst>
                              <p:par>
                                <p:cTn id="1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3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4" fill="hold">
                      <p:stCondLst>
                        <p:cond delay="indefinite"/>
                      </p:stCondLst>
                      <p:childTnLst>
                        <p:par>
                          <p:cTn id="1175" fill="hold">
                            <p:stCondLst>
                              <p:cond delay="0"/>
                            </p:stCondLst>
                            <p:childTnLst>
                              <p:par>
                                <p:cTn id="1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8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1" grpId="1" animBg="1"/>
      <p:bldP spid="250" grpId="0" animBg="1"/>
      <p:bldP spid="250" grpId="1" animBg="1"/>
      <p:bldP spid="249" grpId="0" animBg="1"/>
      <p:bldP spid="249" grpId="1" animBg="1"/>
      <p:bldP spid="248" grpId="0" animBg="1"/>
      <p:bldP spid="248" grpId="1" animBg="1"/>
      <p:bldP spid="246" grpId="0" animBg="1"/>
      <p:bldP spid="246" grpId="1" animBg="1"/>
      <p:bldP spid="245" grpId="0" animBg="1"/>
      <p:bldP spid="245" grpId="1" animBg="1"/>
      <p:bldP spid="243" grpId="0" animBg="1"/>
      <p:bldP spid="243" grpId="1" animBg="1"/>
      <p:bldP spid="242" grpId="0" animBg="1"/>
      <p:bldP spid="242" grpId="1" animBg="1"/>
      <p:bldP spid="240" grpId="0" animBg="1"/>
      <p:bldP spid="240" grpId="1" animBg="1"/>
      <p:bldP spid="239" grpId="0" animBg="1"/>
      <p:bldP spid="239" grpId="1" animBg="1"/>
      <p:bldP spid="237" grpId="0" animBg="1"/>
      <p:bldP spid="237" grpId="1" animBg="1"/>
      <p:bldP spid="236" grpId="0" animBg="1"/>
      <p:bldP spid="236" grpId="1" animBg="1"/>
      <p:bldP spid="233" grpId="0" animBg="1"/>
      <p:bldP spid="233" grpId="1" animBg="1"/>
      <p:bldP spid="234" grpId="0" animBg="1"/>
      <p:bldP spid="234" grpId="1" animBg="1"/>
      <p:bldP spid="149" grpId="0" animBg="1"/>
      <p:bldP spid="146" grpId="0" animBg="1"/>
      <p:bldP spid="146" grpId="1" animBg="1"/>
      <p:bldP spid="145" grpId="0" animBg="1"/>
      <p:bldP spid="145" grpId="1" animBg="1"/>
      <p:bldP spid="144" grpId="0" animBg="1"/>
      <p:bldP spid="144" grpId="1" animBg="1"/>
      <p:bldP spid="141" grpId="0" animBg="1"/>
      <p:bldP spid="141" grpId="1" animBg="1"/>
      <p:bldP spid="140" grpId="0" animBg="1"/>
      <p:bldP spid="140" grpId="1" animBg="1"/>
      <p:bldP spid="2" grpId="0"/>
      <p:bldP spid="3" grpId="0"/>
      <p:bldP spid="14" grpId="0"/>
      <p:bldP spid="15" grpId="0"/>
      <p:bldP spid="16" grpId="0"/>
      <p:bldP spid="17" grpId="0"/>
      <p:bldP spid="18" grpId="0"/>
      <p:bldP spid="19" grpId="0"/>
      <p:bldP spid="19" grpId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  <p:bldP spid="67" grpId="0"/>
      <p:bldP spid="69" grpId="0"/>
      <p:bldP spid="70" grpId="0"/>
      <p:bldP spid="71" grpId="0"/>
      <p:bldP spid="73" grpId="0"/>
      <p:bldP spid="74" grpId="0"/>
      <p:bldP spid="76" grpId="0"/>
      <p:bldP spid="77" grpId="0"/>
      <p:bldP spid="78" grpId="0"/>
      <p:bldP spid="80" grpId="0"/>
      <p:bldP spid="81" grpId="0"/>
      <p:bldP spid="83" grpId="0"/>
      <p:bldP spid="84" grpId="0"/>
      <p:bldP spid="85" grpId="0"/>
      <p:bldP spid="86" grpId="0"/>
      <p:bldP spid="90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1" grpId="0"/>
      <p:bldP spid="122" grpId="0"/>
      <p:bldP spid="124" grpId="0"/>
      <p:bldP spid="125" grpId="0"/>
      <p:bldP spid="126" grpId="0"/>
      <p:bldP spid="139" grpId="0" animBg="1"/>
      <p:bldP spid="139" grpId="1" animBg="1"/>
      <p:bldP spid="150" grpId="0"/>
      <p:bldP spid="151" grpId="0"/>
      <p:bldP spid="152" grpId="0"/>
      <p:bldP spid="153" grpId="0"/>
      <p:bldP spid="154" grpId="0"/>
      <p:bldP spid="155" grpId="0"/>
      <p:bldP spid="157" grpId="0"/>
      <p:bldP spid="158" grpId="0"/>
      <p:bldP spid="159" grpId="0"/>
      <p:bldP spid="160" grpId="0"/>
      <p:bldP spid="161" grpId="0"/>
      <p:bldP spid="162" grpId="0"/>
      <p:bldP spid="164" grpId="0"/>
      <p:bldP spid="165" grpId="0"/>
      <p:bldP spid="166" grpId="0"/>
      <p:bldP spid="167" grpId="0"/>
      <p:bldP spid="168" grpId="0"/>
      <p:bldP spid="169" grpId="0"/>
      <p:bldP spid="171" grpId="0"/>
      <p:bldP spid="172" grpId="0"/>
      <p:bldP spid="173" grpId="0"/>
      <p:bldP spid="174" grpId="0"/>
      <p:bldP spid="175" grpId="0"/>
      <p:bldP spid="176" grpId="0"/>
      <p:bldP spid="178" grpId="0"/>
      <p:bldP spid="179" grpId="0"/>
      <p:bldP spid="180" grpId="0"/>
      <p:bldP spid="181" grpId="0"/>
      <p:bldP spid="182" grpId="0"/>
      <p:bldP spid="183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3" grpId="0"/>
      <p:bldP spid="194" grpId="0"/>
      <p:bldP spid="195" grpId="0"/>
      <p:bldP spid="196" grpId="0"/>
      <p:bldP spid="198" grpId="0"/>
      <p:bldP spid="199" grpId="0"/>
      <p:bldP spid="200" grpId="0"/>
      <p:bldP spid="202" grpId="0"/>
      <p:bldP spid="203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6" grpId="0"/>
      <p:bldP spid="227" grpId="0"/>
      <p:bldP spid="229" grpId="0"/>
      <p:bldP spid="230" grpId="0"/>
      <p:bldP spid="235" grpId="0" animBg="1"/>
      <p:bldP spid="235" grpId="1" animBg="1"/>
      <p:bldP spid="238" grpId="0" animBg="1"/>
      <p:bldP spid="238" grpId="1" animBg="1"/>
      <p:bldP spid="241" grpId="0" animBg="1"/>
      <p:bldP spid="241" grpId="1" animBg="1"/>
      <p:bldP spid="244" grpId="0" animBg="1"/>
      <p:bldP spid="244" grpId="1" animBg="1"/>
      <p:bldP spid="247" grpId="0" animBg="1"/>
      <p:bldP spid="247" grpId="1" animBg="1"/>
      <p:bldP spid="252" grpId="0" animBg="1"/>
      <p:bldP spid="252" grpId="1" animBg="1"/>
      <p:bldP spid="2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37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099" y="-10096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3.2 Q.4(I)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988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ounded Rectangle 122"/>
          <p:cNvSpPr/>
          <p:nvPr/>
        </p:nvSpPr>
        <p:spPr>
          <a:xfrm>
            <a:off x="2058282" y="1599773"/>
            <a:ext cx="427744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750925" y="1600581"/>
            <a:ext cx="162775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336681" y="1599896"/>
            <a:ext cx="162775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2058287" y="1355725"/>
            <a:ext cx="352831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746110" y="1352550"/>
            <a:ext cx="172394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348431" y="1362064"/>
            <a:ext cx="172394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61497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Q. Which of the following pairs of linear equations are consistent/inconsistent? </a:t>
            </a:r>
          </a:p>
          <a:p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  If consistent, obtain the solution graphically:</a:t>
            </a:r>
            <a:endParaRPr lang="en-US" sz="14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364898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Soln.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084" y="819150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(i) 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7884" y="819150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9560" y="81915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8429" y="819150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0600" y="81915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9200" y="81915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5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8834" y="1054833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2x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3639" y="105483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32792" y="1054833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2y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3792" y="105483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42392" y="105483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Calibri" pitchFamily="34" charset="0"/>
              </a:rPr>
              <a:t>10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9615" y="1364898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</a:t>
            </a:r>
            <a:r>
              <a:rPr lang="en-US" sz="1400" b="1" dirty="0" err="1" smtClean="0">
                <a:solidFill>
                  <a:srgbClr val="FF33CC"/>
                </a:solidFill>
                <a:latin typeface="Calibri" pitchFamily="34" charset="0"/>
              </a:rPr>
              <a:t>i</a:t>
            </a:r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24200" y="1603086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(ii)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3675" y="1885950"/>
            <a:ext cx="1744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Comparing equation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8686" y="1885950"/>
            <a:ext cx="44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34032" y="1885950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with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16822" y="1885950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59009" y="188595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43308" y="188595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84075" y="188595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50769" y="1885950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79369" y="1885950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55269" y="188595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41235" y="2137154"/>
            <a:ext cx="1872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and equation (ii) with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22222" y="2137154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52444" y="21371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48618" y="2137154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98621" y="21371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65315" y="2137154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83372" y="2137154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63545" y="214644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22459" y="241935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98075" y="241935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26675" y="2419350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1375" y="264749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06991" y="264749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35591" y="2647493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36909" y="242106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12525" y="242106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41125" y="2421064"/>
            <a:ext cx="514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45825" y="264920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21441" y="264920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50041" y="2649207"/>
            <a:ext cx="429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79909" y="242478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67400" y="242478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96000" y="2424780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-5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88825" y="2652923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64441" y="265292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93041" y="2652923"/>
            <a:ext cx="5816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-10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03351" y="1364898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55548" y="136489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03400" y="1359090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38400" y="136489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84599" y="1364898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84729" y="1603086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 x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555548" y="160308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684778" y="1603086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 y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38400" y="160308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97150" y="160308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3120" y="287655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8509" y="313461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57205" y="3173997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618006" y="287655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22518" y="3141312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524280" y="3180690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04284" y="302031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56" y="3386740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8509" y="3644809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642009" y="3666237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608481" y="338674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611558" y="365864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509084" y="3672930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204284" y="353050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0041" y="3898312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6194" y="4159159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649219" y="4180587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563619" y="3898312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-5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35344" y="417321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10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1479350" y="4187280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174550" y="404485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126882" y="3023578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(iii)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126875" y="3516671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(iv)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26875" y="4066740"/>
            <a:ext cx="566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(v)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402675" y="3898312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395315" y="418014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2288675" y="4194426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83875" y="4052002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987343" y="136489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97150" y="1364898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159199" y="160308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10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987343" y="160308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343400" y="742950"/>
            <a:ext cx="1743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Calibri" pitchFamily="34" charset="0"/>
              </a:rPr>
              <a:t>From (iii), (iv) and (v)</a:t>
            </a:r>
            <a:endParaRPr lang="en-US" sz="14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501261" y="97155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506650" y="121440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410811" y="1256616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876800" y="112088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195850" y="971550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201239" y="1227593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105400" y="1249023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881650" y="971550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887039" y="1214406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5791200" y="1256616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562600" y="112368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299099" y="1437614"/>
            <a:ext cx="1908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400" b="1" dirty="0" smtClean="0">
                <a:solidFill>
                  <a:srgbClr val="6600CC"/>
                </a:solidFill>
                <a:latin typeface="Calibri" pitchFamily="34" charset="0"/>
              </a:rPr>
              <a:t>The equations are </a:t>
            </a:r>
          </a:p>
          <a:p>
            <a:r>
              <a:rPr lang="en-US" sz="1400" b="1" dirty="0" smtClean="0">
                <a:solidFill>
                  <a:srgbClr val="6600CC"/>
                </a:solidFill>
                <a:latin typeface="Calibri" pitchFamily="34" charset="0"/>
              </a:rPr>
              <a:t>       consistent</a:t>
            </a:r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4364666" y="742950"/>
            <a:ext cx="3444" cy="37884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770329" y="2168932"/>
            <a:ext cx="15544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1309691" y="1603076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770329" y="2402430"/>
            <a:ext cx="15544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1074658" y="1849274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 Box 5"/>
          <p:cNvSpPr txBox="1">
            <a:spLocks noChangeArrowheads="1"/>
          </p:cNvSpPr>
          <p:nvPr/>
        </p:nvSpPr>
        <p:spPr bwMode="auto">
          <a:xfrm>
            <a:off x="4439861" y="1855953"/>
            <a:ext cx="8963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</a:rPr>
              <a:t>x +  y  =  5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147" name="Group 7"/>
          <p:cNvGrpSpPr>
            <a:grpSpLocks/>
          </p:cNvGrpSpPr>
          <p:nvPr/>
        </p:nvGrpSpPr>
        <p:grpSpPr bwMode="auto">
          <a:xfrm>
            <a:off x="4410810" y="2129199"/>
            <a:ext cx="2110099" cy="876300"/>
            <a:chOff x="0" y="955"/>
            <a:chExt cx="1336" cy="736"/>
          </a:xfrm>
        </p:grpSpPr>
        <p:sp>
          <p:nvSpPr>
            <p:cNvPr id="148" name="Rectangle 11"/>
            <p:cNvSpPr>
              <a:spLocks noChangeArrowheads="1"/>
            </p:cNvSpPr>
            <p:nvPr/>
          </p:nvSpPr>
          <p:spPr bwMode="auto">
            <a:xfrm>
              <a:off x="444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49" name="Rectangle 12"/>
            <p:cNvSpPr>
              <a:spLocks noChangeArrowheads="1"/>
            </p:cNvSpPr>
            <p:nvPr/>
          </p:nvSpPr>
          <p:spPr bwMode="auto">
            <a:xfrm>
              <a:off x="444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50" name="Rectangle 13"/>
            <p:cNvSpPr>
              <a:spLocks noChangeArrowheads="1"/>
            </p:cNvSpPr>
            <p:nvPr/>
          </p:nvSpPr>
          <p:spPr bwMode="auto">
            <a:xfrm>
              <a:off x="444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51" name="Rectangle 14"/>
            <p:cNvSpPr>
              <a:spLocks noChangeArrowheads="1"/>
            </p:cNvSpPr>
            <p:nvPr/>
          </p:nvSpPr>
          <p:spPr bwMode="auto">
            <a:xfrm>
              <a:off x="888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52" name="Rectangle 15"/>
            <p:cNvSpPr>
              <a:spLocks noChangeArrowheads="1"/>
            </p:cNvSpPr>
            <p:nvPr/>
          </p:nvSpPr>
          <p:spPr bwMode="auto">
            <a:xfrm>
              <a:off x="0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53" name="Rectangle 16"/>
            <p:cNvSpPr>
              <a:spLocks noChangeArrowheads="1"/>
            </p:cNvSpPr>
            <p:nvPr/>
          </p:nvSpPr>
          <p:spPr bwMode="auto">
            <a:xfrm>
              <a:off x="888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54" name="Rectangle 17"/>
            <p:cNvSpPr>
              <a:spLocks noChangeArrowheads="1"/>
            </p:cNvSpPr>
            <p:nvPr/>
          </p:nvSpPr>
          <p:spPr bwMode="auto">
            <a:xfrm>
              <a:off x="0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55" name="Rectangle 18"/>
            <p:cNvSpPr>
              <a:spLocks noChangeArrowheads="1"/>
            </p:cNvSpPr>
            <p:nvPr/>
          </p:nvSpPr>
          <p:spPr bwMode="auto">
            <a:xfrm>
              <a:off x="888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56" name="Rectangle 19"/>
            <p:cNvSpPr>
              <a:spLocks noChangeArrowheads="1"/>
            </p:cNvSpPr>
            <p:nvPr/>
          </p:nvSpPr>
          <p:spPr bwMode="auto">
            <a:xfrm>
              <a:off x="0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57" name="Line 20"/>
            <p:cNvSpPr>
              <a:spLocks noChangeShapeType="1"/>
            </p:cNvSpPr>
            <p:nvPr/>
          </p:nvSpPr>
          <p:spPr bwMode="auto">
            <a:xfrm flipV="1">
              <a:off x="0" y="960"/>
              <a:ext cx="13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58" name="Line 23"/>
            <p:cNvSpPr>
              <a:spLocks noChangeShapeType="1"/>
            </p:cNvSpPr>
            <p:nvPr/>
          </p:nvSpPr>
          <p:spPr bwMode="auto">
            <a:xfrm flipV="1">
              <a:off x="0" y="1684"/>
              <a:ext cx="1334" cy="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59" name="Line 24"/>
            <p:cNvSpPr>
              <a:spLocks noChangeShapeType="1"/>
            </p:cNvSpPr>
            <p:nvPr/>
          </p:nvSpPr>
          <p:spPr bwMode="auto">
            <a:xfrm>
              <a:off x="0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60" name="Line 25"/>
            <p:cNvSpPr>
              <a:spLocks noChangeShapeType="1"/>
            </p:cNvSpPr>
            <p:nvPr/>
          </p:nvSpPr>
          <p:spPr bwMode="auto">
            <a:xfrm>
              <a:off x="888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61" name="Line 26"/>
            <p:cNvSpPr>
              <a:spLocks noChangeShapeType="1"/>
            </p:cNvSpPr>
            <p:nvPr/>
          </p:nvSpPr>
          <p:spPr bwMode="auto">
            <a:xfrm>
              <a:off x="1336" y="955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62" name="Line 27"/>
            <p:cNvSpPr>
              <a:spLocks noChangeShapeType="1"/>
            </p:cNvSpPr>
            <p:nvPr/>
          </p:nvSpPr>
          <p:spPr bwMode="auto">
            <a:xfrm>
              <a:off x="444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63" name="Line 28"/>
            <p:cNvSpPr>
              <a:spLocks noChangeShapeType="1"/>
            </p:cNvSpPr>
            <p:nvPr/>
          </p:nvSpPr>
          <p:spPr bwMode="auto">
            <a:xfrm>
              <a:off x="1332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164" name="Text Box 29"/>
          <p:cNvSpPr txBox="1">
            <a:spLocks noChangeArrowheads="1"/>
          </p:cNvSpPr>
          <p:nvPr/>
        </p:nvSpPr>
        <p:spPr bwMode="auto">
          <a:xfrm>
            <a:off x="4608841" y="2125630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65" name="Text Box 30"/>
          <p:cNvSpPr txBox="1">
            <a:spLocks noChangeArrowheads="1"/>
          </p:cNvSpPr>
          <p:nvPr/>
        </p:nvSpPr>
        <p:spPr bwMode="auto">
          <a:xfrm>
            <a:off x="4604032" y="2394116"/>
            <a:ext cx="2664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66" name="Text Box 31"/>
          <p:cNvSpPr txBox="1">
            <a:spLocks noChangeArrowheads="1"/>
          </p:cNvSpPr>
          <p:nvPr/>
        </p:nvSpPr>
        <p:spPr bwMode="auto">
          <a:xfrm>
            <a:off x="4388430" y="2712608"/>
            <a:ext cx="5389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(x, y)</a:t>
            </a:r>
          </a:p>
        </p:txBody>
      </p:sp>
      <p:sp>
        <p:nvSpPr>
          <p:cNvPr id="167" name="Text Box 32"/>
          <p:cNvSpPr txBox="1">
            <a:spLocks noChangeArrowheads="1"/>
          </p:cNvSpPr>
          <p:nvPr/>
        </p:nvSpPr>
        <p:spPr bwMode="auto">
          <a:xfrm>
            <a:off x="5324409" y="212563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8" name="Text Box 33"/>
          <p:cNvSpPr txBox="1">
            <a:spLocks noChangeArrowheads="1"/>
          </p:cNvSpPr>
          <p:nvPr/>
        </p:nvSpPr>
        <p:spPr bwMode="auto">
          <a:xfrm>
            <a:off x="5328482" y="2394116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9" name="Text Box 34"/>
          <p:cNvSpPr txBox="1">
            <a:spLocks noChangeArrowheads="1"/>
          </p:cNvSpPr>
          <p:nvPr/>
        </p:nvSpPr>
        <p:spPr bwMode="auto">
          <a:xfrm>
            <a:off x="5195548" y="2712608"/>
            <a:ext cx="5613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(0, 5)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0" name="Text Box 35"/>
          <p:cNvSpPr txBox="1">
            <a:spLocks noChangeArrowheads="1"/>
          </p:cNvSpPr>
          <p:nvPr/>
        </p:nvSpPr>
        <p:spPr bwMode="auto">
          <a:xfrm>
            <a:off x="5972362" y="212563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1" name="Text Box 36"/>
          <p:cNvSpPr txBox="1">
            <a:spLocks noChangeArrowheads="1"/>
          </p:cNvSpPr>
          <p:nvPr/>
        </p:nvSpPr>
        <p:spPr bwMode="auto">
          <a:xfrm>
            <a:off x="5974341" y="2394116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2" name="Text Box 37"/>
          <p:cNvSpPr txBox="1">
            <a:spLocks noChangeArrowheads="1"/>
          </p:cNvSpPr>
          <p:nvPr/>
        </p:nvSpPr>
        <p:spPr bwMode="auto">
          <a:xfrm>
            <a:off x="5748134" y="2712608"/>
            <a:ext cx="6014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(5, 0)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173" name="Group 44"/>
          <p:cNvGrpSpPr>
            <a:grpSpLocks/>
          </p:cNvGrpSpPr>
          <p:nvPr/>
        </p:nvGrpSpPr>
        <p:grpSpPr bwMode="auto">
          <a:xfrm>
            <a:off x="4414111" y="3376977"/>
            <a:ext cx="2107190" cy="901303"/>
            <a:chOff x="0" y="2597"/>
            <a:chExt cx="1338" cy="757"/>
          </a:xfrm>
        </p:grpSpPr>
        <p:sp>
          <p:nvSpPr>
            <p:cNvPr id="174" name="Rectangle 48"/>
            <p:cNvSpPr>
              <a:spLocks noChangeArrowheads="1"/>
            </p:cNvSpPr>
            <p:nvPr/>
          </p:nvSpPr>
          <p:spPr bwMode="auto">
            <a:xfrm>
              <a:off x="444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75" name="Rectangle 49"/>
            <p:cNvSpPr>
              <a:spLocks noChangeArrowheads="1"/>
            </p:cNvSpPr>
            <p:nvPr/>
          </p:nvSpPr>
          <p:spPr bwMode="auto">
            <a:xfrm>
              <a:off x="444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76" name="Rectangle 50"/>
            <p:cNvSpPr>
              <a:spLocks noChangeArrowheads="1"/>
            </p:cNvSpPr>
            <p:nvPr/>
          </p:nvSpPr>
          <p:spPr bwMode="auto">
            <a:xfrm>
              <a:off x="444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77" name="Rectangle 51"/>
            <p:cNvSpPr>
              <a:spLocks noChangeArrowheads="1"/>
            </p:cNvSpPr>
            <p:nvPr/>
          </p:nvSpPr>
          <p:spPr bwMode="auto">
            <a:xfrm>
              <a:off x="888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78" name="Rectangle 52"/>
            <p:cNvSpPr>
              <a:spLocks noChangeArrowheads="1"/>
            </p:cNvSpPr>
            <p:nvPr/>
          </p:nvSpPr>
          <p:spPr bwMode="auto">
            <a:xfrm>
              <a:off x="0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1400" dirty="0">
                  <a:solidFill>
                    <a:prstClr val="black"/>
                  </a:solidFill>
                  <a:latin typeface="Calibri" pitchFamily="34" charset="0"/>
                </a:rPr>
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</a:r>
            </a:p>
          </p:txBody>
        </p:sp>
        <p:sp>
          <p:nvSpPr>
            <p:cNvPr id="179" name="Rectangle 53"/>
            <p:cNvSpPr>
              <a:spLocks noChangeArrowheads="1"/>
            </p:cNvSpPr>
            <p:nvPr/>
          </p:nvSpPr>
          <p:spPr bwMode="auto">
            <a:xfrm>
              <a:off x="888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80" name="Rectangle 54"/>
            <p:cNvSpPr>
              <a:spLocks noChangeArrowheads="1"/>
            </p:cNvSpPr>
            <p:nvPr/>
          </p:nvSpPr>
          <p:spPr bwMode="auto">
            <a:xfrm>
              <a:off x="0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81" name="Rectangle 55"/>
            <p:cNvSpPr>
              <a:spLocks noChangeArrowheads="1"/>
            </p:cNvSpPr>
            <p:nvPr/>
          </p:nvSpPr>
          <p:spPr bwMode="auto">
            <a:xfrm>
              <a:off x="888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82" name="Rectangle 56"/>
            <p:cNvSpPr>
              <a:spLocks noChangeArrowheads="1"/>
            </p:cNvSpPr>
            <p:nvPr/>
          </p:nvSpPr>
          <p:spPr bwMode="auto">
            <a:xfrm>
              <a:off x="0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83" name="Line 57"/>
            <p:cNvSpPr>
              <a:spLocks noChangeShapeType="1"/>
            </p:cNvSpPr>
            <p:nvPr/>
          </p:nvSpPr>
          <p:spPr bwMode="auto">
            <a:xfrm>
              <a:off x="0" y="2602"/>
              <a:ext cx="132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84" name="Line 60"/>
            <p:cNvSpPr>
              <a:spLocks noChangeShapeType="1"/>
            </p:cNvSpPr>
            <p:nvPr/>
          </p:nvSpPr>
          <p:spPr bwMode="auto">
            <a:xfrm flipV="1">
              <a:off x="0" y="3353"/>
              <a:ext cx="1338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85" name="Line 61"/>
            <p:cNvSpPr>
              <a:spLocks noChangeShapeType="1"/>
            </p:cNvSpPr>
            <p:nvPr/>
          </p:nvSpPr>
          <p:spPr bwMode="auto">
            <a:xfrm>
              <a:off x="0" y="2602"/>
              <a:ext cx="0" cy="7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86" name="Line 62"/>
            <p:cNvSpPr>
              <a:spLocks noChangeShapeType="1"/>
            </p:cNvSpPr>
            <p:nvPr/>
          </p:nvSpPr>
          <p:spPr bwMode="auto">
            <a:xfrm>
              <a:off x="888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87" name="Line 63"/>
            <p:cNvSpPr>
              <a:spLocks noChangeShapeType="1"/>
            </p:cNvSpPr>
            <p:nvPr/>
          </p:nvSpPr>
          <p:spPr bwMode="auto">
            <a:xfrm>
              <a:off x="1332" y="2597"/>
              <a:ext cx="0" cy="7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88" name="Line 64"/>
            <p:cNvSpPr>
              <a:spLocks noChangeShapeType="1"/>
            </p:cNvSpPr>
            <p:nvPr/>
          </p:nvSpPr>
          <p:spPr bwMode="auto">
            <a:xfrm>
              <a:off x="444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89" name="Line 65"/>
            <p:cNvSpPr>
              <a:spLocks noChangeShapeType="1"/>
            </p:cNvSpPr>
            <p:nvPr/>
          </p:nvSpPr>
          <p:spPr bwMode="auto">
            <a:xfrm>
              <a:off x="1332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190" name="Text Box 66"/>
          <p:cNvSpPr txBox="1">
            <a:spLocks noChangeArrowheads="1"/>
          </p:cNvSpPr>
          <p:nvPr/>
        </p:nvSpPr>
        <p:spPr bwMode="auto">
          <a:xfrm>
            <a:off x="4575143" y="3361499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91" name="Text Box 67"/>
          <p:cNvSpPr txBox="1">
            <a:spLocks noChangeArrowheads="1"/>
          </p:cNvSpPr>
          <p:nvPr/>
        </p:nvSpPr>
        <p:spPr bwMode="auto">
          <a:xfrm>
            <a:off x="4570334" y="3671061"/>
            <a:ext cx="2664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92" name="Text Box 68"/>
          <p:cNvSpPr txBox="1">
            <a:spLocks noChangeArrowheads="1"/>
          </p:cNvSpPr>
          <p:nvPr/>
        </p:nvSpPr>
        <p:spPr bwMode="auto">
          <a:xfrm>
            <a:off x="4421407" y="3967527"/>
            <a:ext cx="5389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(x, y)</a:t>
            </a:r>
          </a:p>
        </p:txBody>
      </p:sp>
      <p:sp>
        <p:nvSpPr>
          <p:cNvPr id="193" name="Text Box 69"/>
          <p:cNvSpPr txBox="1">
            <a:spLocks noChangeArrowheads="1"/>
          </p:cNvSpPr>
          <p:nvPr/>
        </p:nvSpPr>
        <p:spPr bwMode="auto">
          <a:xfrm>
            <a:off x="5252118" y="3361499"/>
            <a:ext cx="316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0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4" name="Text Box 70"/>
          <p:cNvSpPr txBox="1">
            <a:spLocks noChangeArrowheads="1"/>
          </p:cNvSpPr>
          <p:nvPr/>
        </p:nvSpPr>
        <p:spPr bwMode="auto">
          <a:xfrm>
            <a:off x="5296347" y="3671061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5" name="Text Box 71"/>
          <p:cNvSpPr txBox="1">
            <a:spLocks noChangeArrowheads="1"/>
          </p:cNvSpPr>
          <p:nvPr/>
        </p:nvSpPr>
        <p:spPr bwMode="auto">
          <a:xfrm>
            <a:off x="5113560" y="3967527"/>
            <a:ext cx="6014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(0 , 5)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6" name="Text Box 72"/>
          <p:cNvSpPr txBox="1">
            <a:spLocks noChangeArrowheads="1"/>
          </p:cNvSpPr>
          <p:nvPr/>
        </p:nvSpPr>
        <p:spPr bwMode="auto">
          <a:xfrm>
            <a:off x="5995232" y="3382931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7" name="Text Box 73"/>
          <p:cNvSpPr txBox="1">
            <a:spLocks noChangeArrowheads="1"/>
          </p:cNvSpPr>
          <p:nvPr/>
        </p:nvSpPr>
        <p:spPr bwMode="auto">
          <a:xfrm>
            <a:off x="5943600" y="3692493"/>
            <a:ext cx="316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0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8" name="Text Box 74"/>
          <p:cNvSpPr txBox="1">
            <a:spLocks noChangeArrowheads="1"/>
          </p:cNvSpPr>
          <p:nvPr/>
        </p:nvSpPr>
        <p:spPr bwMode="auto">
          <a:xfrm>
            <a:off x="5847747" y="3967693"/>
            <a:ext cx="5613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(5, 0)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9" name="Text Box 5"/>
          <p:cNvSpPr txBox="1">
            <a:spLocks noChangeArrowheads="1"/>
          </p:cNvSpPr>
          <p:nvPr/>
        </p:nvSpPr>
        <p:spPr bwMode="auto">
          <a:xfrm>
            <a:off x="4461520" y="3103728"/>
            <a:ext cx="1050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</a:rPr>
              <a:t>2x + 2y = 10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00" name="Straight Connector 199"/>
          <p:cNvCxnSpPr/>
          <p:nvPr/>
        </p:nvCxnSpPr>
        <p:spPr>
          <a:xfrm flipH="1">
            <a:off x="6574466" y="742950"/>
            <a:ext cx="3444" cy="37884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1" name="Picture 200" descr="graph.jpg"/>
          <p:cNvPicPr>
            <a:picLocks noChangeAspect="1"/>
          </p:cNvPicPr>
          <p:nvPr/>
        </p:nvPicPr>
        <p:blipFill>
          <a:blip r:embed="rId2" cstate="print"/>
          <a:srcRect l="5317" t="-1802" r="25453"/>
          <a:stretch>
            <a:fillRect/>
          </a:stretch>
        </p:blipFill>
        <p:spPr>
          <a:xfrm>
            <a:off x="6681118" y="388673"/>
            <a:ext cx="2078528" cy="4415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2" name="TextBox 201"/>
          <p:cNvSpPr txBox="1"/>
          <p:nvPr/>
        </p:nvSpPr>
        <p:spPr>
          <a:xfrm>
            <a:off x="6904489" y="4044950"/>
            <a:ext cx="258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908402" y="3849529"/>
            <a:ext cx="31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6904489" y="3684429"/>
            <a:ext cx="258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904489" y="3519329"/>
            <a:ext cx="258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6904489" y="3354229"/>
            <a:ext cx="258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08" name="Straight Arrow Connector 207"/>
          <p:cNvCxnSpPr/>
          <p:nvPr/>
        </p:nvCxnSpPr>
        <p:spPr>
          <a:xfrm flipH="1">
            <a:off x="7125659" y="627692"/>
            <a:ext cx="257" cy="4114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6734786" y="4315360"/>
            <a:ext cx="18557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812170" y="4316786"/>
            <a:ext cx="2051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5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7127092" y="4334527"/>
            <a:ext cx="258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7467600" y="4062740"/>
            <a:ext cx="4741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CC"/>
                </a:solidFill>
                <a:latin typeface="Calibri" pitchFamily="34" charset="0"/>
              </a:rPr>
              <a:t>(5,0)</a:t>
            </a:r>
            <a:endParaRPr lang="en-US" sz="1100" b="1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7050436" y="3300740"/>
            <a:ext cx="6457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CC"/>
                </a:solidFill>
                <a:latin typeface="Calibri" pitchFamily="34" charset="0"/>
              </a:rPr>
              <a:t> (0, </a:t>
            </a:r>
            <a:r>
              <a:rPr lang="en-US" sz="1100" b="1" dirty="0">
                <a:solidFill>
                  <a:srgbClr val="0000CC"/>
                </a:solidFill>
                <a:latin typeface="Calibri" pitchFamily="34" charset="0"/>
              </a:rPr>
              <a:t>5</a:t>
            </a:r>
            <a:r>
              <a:rPr lang="en-US" sz="1100" b="1" dirty="0" smtClean="0">
                <a:solidFill>
                  <a:srgbClr val="0000CC"/>
                </a:solidFill>
                <a:latin typeface="Calibri" pitchFamily="34" charset="0"/>
              </a:rPr>
              <a:t>)</a:t>
            </a:r>
            <a:endParaRPr lang="en-US" sz="1100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215" name="Text Box 5"/>
          <p:cNvSpPr txBox="1">
            <a:spLocks noChangeArrowheads="1"/>
          </p:cNvSpPr>
          <p:nvPr/>
        </p:nvSpPr>
        <p:spPr bwMode="auto">
          <a:xfrm>
            <a:off x="7373318" y="493448"/>
            <a:ext cx="1399423" cy="6093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Scale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On 1 cm = 1 unit on both the axes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8534400" y="4180257"/>
            <a:ext cx="1878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6995640" y="431901"/>
            <a:ext cx="1672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454900" y="4334527"/>
            <a:ext cx="258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en-US" sz="1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7294141" y="4334527"/>
            <a:ext cx="258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en-US" sz="1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759700" y="4334527"/>
            <a:ext cx="302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alibri" pitchFamily="34" charset="0"/>
              </a:rPr>
              <a:t>5</a:t>
            </a:r>
            <a:endParaRPr lang="en-US" sz="1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602989" y="4334527"/>
            <a:ext cx="258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alibri" pitchFamily="34" charset="0"/>
              </a:rPr>
              <a:t>4</a:t>
            </a:r>
            <a:endParaRPr lang="en-US" sz="1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25" name="Straight Arrow Connector 224"/>
          <p:cNvCxnSpPr/>
          <p:nvPr/>
        </p:nvCxnSpPr>
        <p:spPr>
          <a:xfrm flipH="1" flipV="1">
            <a:off x="6812170" y="3134618"/>
            <a:ext cx="1276644" cy="1396740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7848600" y="4261660"/>
            <a:ext cx="86603" cy="96012"/>
            <a:chOff x="6647186" y="3067050"/>
            <a:chExt cx="93339" cy="93339"/>
          </a:xfrm>
        </p:grpSpPr>
        <p:sp>
          <p:nvSpPr>
            <p:cNvPr id="227" name="Oval 226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7080461" y="3440938"/>
            <a:ext cx="86603" cy="96012"/>
            <a:chOff x="6647186" y="3067050"/>
            <a:chExt cx="93339" cy="93339"/>
          </a:xfrm>
        </p:grpSpPr>
        <p:sp>
          <p:nvSpPr>
            <p:cNvPr id="230" name="Oval 229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1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75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5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75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25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75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25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5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5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50"/>
                            </p:stCondLst>
                            <p:childTnLst>
                              <p:par>
                                <p:cTn id="3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250"/>
                            </p:stCondLst>
                            <p:childTnLst>
                              <p:par>
                                <p:cTn id="3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50"/>
                            </p:stCondLst>
                            <p:childTnLst>
                              <p:par>
                                <p:cTn id="3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0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1000"/>
                            </p:stCondLst>
                            <p:childTnLst>
                              <p:par>
                                <p:cTn id="6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0" fill="hold">
                            <p:stCondLst>
                              <p:cond delay="1000"/>
                            </p:stCondLst>
                            <p:childTnLst>
                              <p:par>
                                <p:cTn id="6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8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250"/>
                            </p:stCondLst>
                            <p:childTnLst>
                              <p:par>
                                <p:cTn id="7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9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0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1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2" fill="hold">
                            <p:stCondLst>
                              <p:cond delay="500"/>
                            </p:stCondLst>
                            <p:childTnLst>
                              <p:par>
                                <p:cTn id="7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5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750"/>
                            </p:stCondLst>
                            <p:childTnLst>
                              <p:par>
                                <p:cTn id="7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9" dur="2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2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1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5" dur="2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6" dur="2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7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8" fill="hold">
                            <p:stCondLst>
                              <p:cond delay="1250"/>
                            </p:stCondLst>
                            <p:childTnLst>
                              <p:par>
                                <p:cTn id="7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1" dur="2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2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3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1500"/>
                            </p:stCondLst>
                            <p:childTnLst>
                              <p:par>
                                <p:cTn id="7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7" dur="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9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0" fill="hold">
                            <p:stCondLst>
                              <p:cond delay="1750"/>
                            </p:stCondLst>
                            <p:childTnLst>
                              <p:par>
                                <p:cTn id="7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3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5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2000"/>
                            </p:stCondLst>
                            <p:childTnLst>
                              <p:par>
                                <p:cTn id="7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9" dur="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1" dur="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2" fill="hold">
                            <p:stCondLst>
                              <p:cond delay="2250"/>
                            </p:stCondLst>
                            <p:childTnLst>
                              <p:par>
                                <p:cTn id="7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5" dur="2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2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7"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2500"/>
                            </p:stCondLst>
                            <p:childTnLst>
                              <p:par>
                                <p:cTn id="7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1" dur="2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2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3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4" fill="hold">
                            <p:stCondLst>
                              <p:cond delay="2750"/>
                            </p:stCondLst>
                            <p:childTnLst>
                              <p:par>
                                <p:cTn id="7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7" dur="25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25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9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3000"/>
                            </p:stCondLst>
                            <p:childTnLst>
                              <p:par>
                                <p:cTn id="7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3" dur="2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2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5" dur="2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6" fill="hold">
                            <p:stCondLst>
                              <p:cond delay="3250"/>
                            </p:stCondLst>
                            <p:childTnLst>
                              <p:par>
                                <p:cTn id="7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9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1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3500"/>
                            </p:stCondLst>
                            <p:childTnLst>
                              <p:par>
                                <p:cTn id="79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5" dur="2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2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7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500"/>
                            </p:stCondLst>
                            <p:childTnLst>
                              <p:par>
                                <p:cTn id="8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3" grpId="1" animBg="1"/>
      <p:bldP spid="122" grpId="0" animBg="1"/>
      <p:bldP spid="122" grpId="1" animBg="1"/>
      <p:bldP spid="121" grpId="0" animBg="1"/>
      <p:bldP spid="121" grpId="1" animBg="1"/>
      <p:bldP spid="120" grpId="0" animBg="1"/>
      <p:bldP spid="120" grpId="1" animBg="1"/>
      <p:bldP spid="119" grpId="0" animBg="1"/>
      <p:bldP spid="119" grpId="1" animBg="1"/>
      <p:bldP spid="118" grpId="0" animBg="1"/>
      <p:bldP spid="118" grpId="1" animBg="1"/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1" grpId="0"/>
      <p:bldP spid="72" grpId="0"/>
      <p:bldP spid="73" grpId="0"/>
      <p:bldP spid="75" grpId="0"/>
      <p:bldP spid="76" grpId="0"/>
      <p:bldP spid="78" grpId="0"/>
      <p:bldP spid="79" grpId="0"/>
      <p:bldP spid="80" grpId="0"/>
      <p:bldP spid="82" grpId="0"/>
      <p:bldP spid="83" grpId="0"/>
      <p:bldP spid="85" grpId="0"/>
      <p:bldP spid="86" grpId="0"/>
      <p:bldP spid="87" grpId="0"/>
      <p:bldP spid="88" grpId="0"/>
      <p:bldP spid="93" grpId="0"/>
      <p:bldP spid="94" grpId="0"/>
      <p:bldP spid="96" grpId="0"/>
      <p:bldP spid="108" grpId="0"/>
      <p:bldP spid="109" grpId="0"/>
      <p:bldP spid="110" grpId="0"/>
      <p:bldP spid="111" grpId="0"/>
      <p:bldP spid="97" grpId="0"/>
      <p:bldP spid="98" grpId="0"/>
      <p:bldP spid="99" grpId="0"/>
      <p:bldP spid="101" grpId="0"/>
      <p:bldP spid="102" grpId="0"/>
      <p:bldP spid="103" grpId="0"/>
      <p:bldP spid="105" grpId="0"/>
      <p:bldP spid="106" grpId="0"/>
      <p:bldP spid="112" grpId="0"/>
      <p:bldP spid="114" grpId="0"/>
      <p:bldP spid="146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2" grpId="0"/>
      <p:bldP spid="203" grpId="0"/>
      <p:bldP spid="204" grpId="0"/>
      <p:bldP spid="205" grpId="0"/>
      <p:bldP spid="206" grpId="0"/>
      <p:bldP spid="210" grpId="0"/>
      <p:bldP spid="211" grpId="0"/>
      <p:bldP spid="213" grpId="0"/>
      <p:bldP spid="214" grpId="0"/>
      <p:bldP spid="215" grpId="0" animBg="1"/>
      <p:bldP spid="216" grpId="0"/>
      <p:bldP spid="217" grpId="0"/>
      <p:bldP spid="219" grpId="0"/>
      <p:bldP spid="220" grpId="0"/>
      <p:bldP spid="221" grpId="0"/>
      <p:bldP spid="2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11807</TotalTime>
  <Words>2578</Words>
  <Application>Microsoft Office PowerPoint</Application>
  <PresentationFormat>On-screen Show (16:9)</PresentationFormat>
  <Paragraphs>1087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Bookman Old Style</vt:lpstr>
      <vt:lpstr>Calibri</vt:lpstr>
      <vt:lpstr>Cambria Math</vt:lpstr>
      <vt:lpstr>Garamond</vt:lpstr>
      <vt:lpstr>Symbol</vt:lpstr>
      <vt:lpstr>Office Theme</vt:lpstr>
      <vt:lpstr>1_Office Theme</vt:lpstr>
      <vt:lpstr>2_Office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ALGEBRA</dc:creator>
  <cp:lastModifiedBy>T.S BORA</cp:lastModifiedBy>
  <cp:revision>1830</cp:revision>
  <dcterms:created xsi:type="dcterms:W3CDTF">2006-08-16T00:00:00Z</dcterms:created>
  <dcterms:modified xsi:type="dcterms:W3CDTF">2022-04-23T04:42:04Z</dcterms:modified>
</cp:coreProperties>
</file>