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2" r:id="rId3"/>
  </p:sldMasterIdLst>
  <p:notesMasterIdLst>
    <p:notesMasterId r:id="rId47"/>
  </p:notesMasterIdLst>
  <p:sldIdLst>
    <p:sldId id="680" r:id="rId4"/>
    <p:sldId id="681" r:id="rId5"/>
    <p:sldId id="682" r:id="rId6"/>
    <p:sldId id="683" r:id="rId7"/>
    <p:sldId id="684" r:id="rId8"/>
    <p:sldId id="685" r:id="rId9"/>
    <p:sldId id="686" r:id="rId10"/>
    <p:sldId id="687" r:id="rId11"/>
    <p:sldId id="688" r:id="rId12"/>
    <p:sldId id="689" r:id="rId13"/>
    <p:sldId id="690" r:id="rId14"/>
    <p:sldId id="691" r:id="rId15"/>
    <p:sldId id="662" r:id="rId16"/>
    <p:sldId id="661" r:id="rId17"/>
    <p:sldId id="544" r:id="rId18"/>
    <p:sldId id="435" r:id="rId19"/>
    <p:sldId id="663" r:id="rId20"/>
    <p:sldId id="668" r:id="rId21"/>
    <p:sldId id="669" r:id="rId22"/>
    <p:sldId id="701" r:id="rId23"/>
    <p:sldId id="670" r:id="rId24"/>
    <p:sldId id="671" r:id="rId25"/>
    <p:sldId id="672" r:id="rId26"/>
    <p:sldId id="702" r:id="rId27"/>
    <p:sldId id="673" r:id="rId28"/>
    <p:sldId id="674" r:id="rId29"/>
    <p:sldId id="675" r:id="rId30"/>
    <p:sldId id="703" r:id="rId31"/>
    <p:sldId id="676" r:id="rId32"/>
    <p:sldId id="677" r:id="rId33"/>
    <p:sldId id="704" r:id="rId34"/>
    <p:sldId id="678" r:id="rId35"/>
    <p:sldId id="679" r:id="rId36"/>
    <p:sldId id="705" r:id="rId37"/>
    <p:sldId id="693" r:id="rId38"/>
    <p:sldId id="694" r:id="rId39"/>
    <p:sldId id="706" r:id="rId40"/>
    <p:sldId id="696" r:id="rId41"/>
    <p:sldId id="697" r:id="rId42"/>
    <p:sldId id="707" r:id="rId43"/>
    <p:sldId id="699" r:id="rId44"/>
    <p:sldId id="700" r:id="rId45"/>
    <p:sldId id="708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CC99"/>
    <a:srgbClr val="66FF99"/>
    <a:srgbClr val="99FF66"/>
    <a:srgbClr val="66FFCC"/>
    <a:srgbClr val="FF6699"/>
    <a:srgbClr val="FF3399"/>
    <a:srgbClr val="FF33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5887" autoAdjust="0"/>
    <p:restoredTop sz="94750" autoAdjust="0"/>
  </p:normalViewPr>
  <p:slideViewPr>
    <p:cSldViewPr>
      <p:cViewPr varScale="1">
        <p:scale>
          <a:sx n="143" d="100"/>
          <a:sy n="143" d="100"/>
        </p:scale>
        <p:origin x="306" y="108"/>
      </p:cViewPr>
      <p:guideLst>
        <p:guide orient="horz" pos="337"/>
        <p:guide pos="4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7.wmf"/><Relationship Id="rId10" Type="http://schemas.openxmlformats.org/officeDocument/2006/relationships/image" Target="../media/image25.wmf"/><Relationship Id="rId4" Type="http://schemas.openxmlformats.org/officeDocument/2006/relationships/image" Target="../media/image6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17" Type="http://schemas.openxmlformats.org/officeDocument/2006/relationships/image" Target="../media/image83.wmf"/><Relationship Id="rId2" Type="http://schemas.openxmlformats.org/officeDocument/2006/relationships/image" Target="../media/image68.wmf"/><Relationship Id="rId16" Type="http://schemas.openxmlformats.org/officeDocument/2006/relationships/image" Target="../media/image82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18" Type="http://schemas.openxmlformats.org/officeDocument/2006/relationships/image" Target="../media/image101.wmf"/><Relationship Id="rId26" Type="http://schemas.openxmlformats.org/officeDocument/2006/relationships/image" Target="../media/image109.wmf"/><Relationship Id="rId3" Type="http://schemas.openxmlformats.org/officeDocument/2006/relationships/image" Target="../media/image86.wmf"/><Relationship Id="rId21" Type="http://schemas.openxmlformats.org/officeDocument/2006/relationships/image" Target="../media/image104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17" Type="http://schemas.openxmlformats.org/officeDocument/2006/relationships/image" Target="../media/image100.wmf"/><Relationship Id="rId25" Type="http://schemas.openxmlformats.org/officeDocument/2006/relationships/image" Target="../media/image108.wmf"/><Relationship Id="rId2" Type="http://schemas.openxmlformats.org/officeDocument/2006/relationships/image" Target="../media/image85.wmf"/><Relationship Id="rId16" Type="http://schemas.openxmlformats.org/officeDocument/2006/relationships/image" Target="../media/image99.wmf"/><Relationship Id="rId20" Type="http://schemas.openxmlformats.org/officeDocument/2006/relationships/image" Target="../media/image103.wmf"/><Relationship Id="rId29" Type="http://schemas.openxmlformats.org/officeDocument/2006/relationships/image" Target="../media/image112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24" Type="http://schemas.openxmlformats.org/officeDocument/2006/relationships/image" Target="../media/image107.wmf"/><Relationship Id="rId5" Type="http://schemas.openxmlformats.org/officeDocument/2006/relationships/image" Target="../media/image88.wmf"/><Relationship Id="rId15" Type="http://schemas.openxmlformats.org/officeDocument/2006/relationships/image" Target="../media/image98.wmf"/><Relationship Id="rId23" Type="http://schemas.openxmlformats.org/officeDocument/2006/relationships/image" Target="../media/image106.wmf"/><Relationship Id="rId28" Type="http://schemas.openxmlformats.org/officeDocument/2006/relationships/image" Target="../media/image111.wmf"/><Relationship Id="rId10" Type="http://schemas.openxmlformats.org/officeDocument/2006/relationships/image" Target="../media/image93.wmf"/><Relationship Id="rId19" Type="http://schemas.openxmlformats.org/officeDocument/2006/relationships/image" Target="../media/image102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Relationship Id="rId22" Type="http://schemas.openxmlformats.org/officeDocument/2006/relationships/image" Target="../media/image105.wmf"/><Relationship Id="rId27" Type="http://schemas.openxmlformats.org/officeDocument/2006/relationships/image" Target="../media/image110.wmf"/><Relationship Id="rId30" Type="http://schemas.openxmlformats.org/officeDocument/2006/relationships/image" Target="../media/image11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6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17" Type="http://schemas.openxmlformats.org/officeDocument/2006/relationships/image" Target="../media/image130.wmf"/><Relationship Id="rId2" Type="http://schemas.openxmlformats.org/officeDocument/2006/relationships/image" Target="../media/image115.wmf"/><Relationship Id="rId16" Type="http://schemas.openxmlformats.org/officeDocument/2006/relationships/image" Target="../media/image129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5" Type="http://schemas.openxmlformats.org/officeDocument/2006/relationships/image" Target="../media/image12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Relationship Id="rId14" Type="http://schemas.openxmlformats.org/officeDocument/2006/relationships/image" Target="../media/image1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F73FB-3A33-4D22-B24D-544CD0A7090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99C5-6D31-42E6-BD4F-D884AB7B3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8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6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6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6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67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65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08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63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101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43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787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4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63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5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42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70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68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28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641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9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59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6" r:id="rId3"/>
    <p:sldLayoutId id="214748370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7.bin"/><Relationship Id="rId26" Type="http://schemas.openxmlformats.org/officeDocument/2006/relationships/image" Target="../media/image62.png"/><Relationship Id="rId3" Type="http://schemas.openxmlformats.org/officeDocument/2006/relationships/image" Target="../media/image59.png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5.wmf"/><Relationship Id="rId25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65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2.wmf"/><Relationship Id="rId24" Type="http://schemas.openxmlformats.org/officeDocument/2006/relationships/image" Target="../media/image60.png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49.png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570.png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67.bin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34" Type="http://schemas.openxmlformats.org/officeDocument/2006/relationships/image" Target="../media/image63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oleObject" Target="../embeddings/oleObject64.bin"/><Relationship Id="rId38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66.bin"/><Relationship Id="rId40" Type="http://schemas.openxmlformats.org/officeDocument/2006/relationships/image" Target="../media/image66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60.wmf"/><Relationship Id="rId36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80.bin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34" Type="http://schemas.openxmlformats.org/officeDocument/2006/relationships/oleObject" Target="../embeddings/oleObject84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5.bin"/><Relationship Id="rId25" Type="http://schemas.openxmlformats.org/officeDocument/2006/relationships/image" Target="../media/image77.wmf"/><Relationship Id="rId33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image" Target="../media/image7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79.bin"/><Relationship Id="rId32" Type="http://schemas.openxmlformats.org/officeDocument/2006/relationships/oleObject" Target="../embeddings/oleObject83.bin"/><Relationship Id="rId37" Type="http://schemas.openxmlformats.org/officeDocument/2006/relationships/image" Target="../media/image83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81.bin"/><Relationship Id="rId36" Type="http://schemas.openxmlformats.org/officeDocument/2006/relationships/oleObject" Target="../embeddings/oleObject85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6.bin"/><Relationship Id="rId31" Type="http://schemas.openxmlformats.org/officeDocument/2006/relationships/image" Target="../media/image8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2.wmf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82.bin"/><Relationship Id="rId35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37.png"/><Relationship Id="rId7" Type="http://schemas.openxmlformats.org/officeDocument/2006/relationships/image" Target="../media/image34.png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image" Target="../media/image36.png"/><Relationship Id="rId38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3.bin"/><Relationship Id="rId41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image" Target="../media/image40.png"/><Relationship Id="rId40" Type="http://schemas.openxmlformats.org/officeDocument/2006/relationships/oleObject" Target="../embeddings/oleObject1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3.wmf"/><Relationship Id="rId36" Type="http://schemas.openxmlformats.org/officeDocument/2006/relationships/image" Target="../media/image39.png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4.wmf"/><Relationship Id="rId35" Type="http://schemas.openxmlformats.org/officeDocument/2006/relationships/image" Target="../media/image38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1.wmf"/><Relationship Id="rId26" Type="http://schemas.openxmlformats.org/officeDocument/2006/relationships/oleObject" Target="../embeddings/oleObject98.bin"/><Relationship Id="rId39" Type="http://schemas.openxmlformats.org/officeDocument/2006/relationships/image" Target="../media/image101.wmf"/><Relationship Id="rId21" Type="http://schemas.openxmlformats.org/officeDocument/2006/relationships/oleObject" Target="../embeddings/oleObject95.bin"/><Relationship Id="rId34" Type="http://schemas.openxmlformats.org/officeDocument/2006/relationships/oleObject" Target="../embeddings/oleObject102.bin"/><Relationship Id="rId42" Type="http://schemas.openxmlformats.org/officeDocument/2006/relationships/oleObject" Target="../embeddings/oleObject106.bin"/><Relationship Id="rId47" Type="http://schemas.openxmlformats.org/officeDocument/2006/relationships/image" Target="../media/image105.wmf"/><Relationship Id="rId50" Type="http://schemas.openxmlformats.org/officeDocument/2006/relationships/oleObject" Target="../embeddings/oleObject110.bin"/><Relationship Id="rId55" Type="http://schemas.openxmlformats.org/officeDocument/2006/relationships/image" Target="../media/image109.wmf"/><Relationship Id="rId63" Type="http://schemas.openxmlformats.org/officeDocument/2006/relationships/image" Target="../media/image113.wmf"/><Relationship Id="rId68" Type="http://schemas.openxmlformats.org/officeDocument/2006/relationships/oleObject" Target="../embeddings/oleObject121.bin"/><Relationship Id="rId7" Type="http://schemas.openxmlformats.org/officeDocument/2006/relationships/oleObject" Target="../embeddings/oleObject88.bin"/><Relationship Id="rId71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9" Type="http://schemas.openxmlformats.org/officeDocument/2006/relationships/image" Target="../media/image9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0.bin"/><Relationship Id="rId24" Type="http://schemas.openxmlformats.org/officeDocument/2006/relationships/oleObject" Target="../embeddings/oleObject97.bin"/><Relationship Id="rId32" Type="http://schemas.openxmlformats.org/officeDocument/2006/relationships/oleObject" Target="../embeddings/oleObject101.bin"/><Relationship Id="rId37" Type="http://schemas.openxmlformats.org/officeDocument/2006/relationships/image" Target="../media/image100.wmf"/><Relationship Id="rId40" Type="http://schemas.openxmlformats.org/officeDocument/2006/relationships/oleObject" Target="../embeddings/oleObject105.bin"/><Relationship Id="rId45" Type="http://schemas.openxmlformats.org/officeDocument/2006/relationships/image" Target="../media/image104.wmf"/><Relationship Id="rId53" Type="http://schemas.openxmlformats.org/officeDocument/2006/relationships/image" Target="../media/image108.wmf"/><Relationship Id="rId58" Type="http://schemas.openxmlformats.org/officeDocument/2006/relationships/oleObject" Target="../embeddings/oleObject114.bin"/><Relationship Id="rId66" Type="http://schemas.openxmlformats.org/officeDocument/2006/relationships/oleObject" Target="../embeddings/oleObject119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oleObject" Target="../embeddings/oleObject99.bin"/><Relationship Id="rId36" Type="http://schemas.openxmlformats.org/officeDocument/2006/relationships/oleObject" Target="../embeddings/oleObject103.bin"/><Relationship Id="rId49" Type="http://schemas.openxmlformats.org/officeDocument/2006/relationships/image" Target="../media/image106.wmf"/><Relationship Id="rId57" Type="http://schemas.openxmlformats.org/officeDocument/2006/relationships/image" Target="../media/image110.wmf"/><Relationship Id="rId61" Type="http://schemas.openxmlformats.org/officeDocument/2006/relationships/image" Target="../media/image112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4.bin"/><Relationship Id="rId31" Type="http://schemas.openxmlformats.org/officeDocument/2006/relationships/image" Target="../media/image97.wmf"/><Relationship Id="rId44" Type="http://schemas.openxmlformats.org/officeDocument/2006/relationships/oleObject" Target="../embeddings/oleObject107.bin"/><Relationship Id="rId52" Type="http://schemas.openxmlformats.org/officeDocument/2006/relationships/oleObject" Target="../embeddings/oleObject111.bin"/><Relationship Id="rId60" Type="http://schemas.openxmlformats.org/officeDocument/2006/relationships/oleObject" Target="../embeddings/oleObject115.bin"/><Relationship Id="rId65" Type="http://schemas.openxmlformats.org/officeDocument/2006/relationships/oleObject" Target="../embeddings/oleObject118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99.wmf"/><Relationship Id="rId43" Type="http://schemas.openxmlformats.org/officeDocument/2006/relationships/image" Target="../media/image103.wmf"/><Relationship Id="rId48" Type="http://schemas.openxmlformats.org/officeDocument/2006/relationships/oleObject" Target="../embeddings/oleObject109.bin"/><Relationship Id="rId56" Type="http://schemas.openxmlformats.org/officeDocument/2006/relationships/oleObject" Target="../embeddings/oleObject113.bin"/><Relationship Id="rId64" Type="http://schemas.openxmlformats.org/officeDocument/2006/relationships/oleObject" Target="../embeddings/oleObject117.bin"/><Relationship Id="rId69" Type="http://schemas.openxmlformats.org/officeDocument/2006/relationships/oleObject" Target="../embeddings/oleObject122.bin"/><Relationship Id="rId8" Type="http://schemas.openxmlformats.org/officeDocument/2006/relationships/image" Target="../media/image86.wmf"/><Relationship Id="rId51" Type="http://schemas.openxmlformats.org/officeDocument/2006/relationships/image" Target="../media/image107.wmf"/><Relationship Id="rId72" Type="http://schemas.openxmlformats.org/officeDocument/2006/relationships/oleObject" Target="../embeddings/oleObject125.bin"/><Relationship Id="rId3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3.bin"/><Relationship Id="rId25" Type="http://schemas.openxmlformats.org/officeDocument/2006/relationships/image" Target="../media/image94.wmf"/><Relationship Id="rId33" Type="http://schemas.openxmlformats.org/officeDocument/2006/relationships/image" Target="../media/image98.wmf"/><Relationship Id="rId38" Type="http://schemas.openxmlformats.org/officeDocument/2006/relationships/oleObject" Target="../embeddings/oleObject104.bin"/><Relationship Id="rId46" Type="http://schemas.openxmlformats.org/officeDocument/2006/relationships/oleObject" Target="../embeddings/oleObject108.bin"/><Relationship Id="rId59" Type="http://schemas.openxmlformats.org/officeDocument/2006/relationships/image" Target="../media/image111.wmf"/><Relationship Id="rId67" Type="http://schemas.openxmlformats.org/officeDocument/2006/relationships/oleObject" Target="../embeddings/oleObject120.bin"/><Relationship Id="rId20" Type="http://schemas.openxmlformats.org/officeDocument/2006/relationships/image" Target="../media/image92.wmf"/><Relationship Id="rId41" Type="http://schemas.openxmlformats.org/officeDocument/2006/relationships/image" Target="../media/image102.wmf"/><Relationship Id="rId54" Type="http://schemas.openxmlformats.org/officeDocument/2006/relationships/oleObject" Target="../embeddings/oleObject112.bin"/><Relationship Id="rId62" Type="http://schemas.openxmlformats.org/officeDocument/2006/relationships/oleObject" Target="../embeddings/oleObject116.bin"/><Relationship Id="rId70" Type="http://schemas.openxmlformats.org/officeDocument/2006/relationships/oleObject" Target="../embeddings/oleObject12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9" Type="http://schemas.openxmlformats.org/officeDocument/2006/relationships/image" Target="../media/image49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22.wmf"/><Relationship Id="rId34" Type="http://schemas.openxmlformats.org/officeDocument/2006/relationships/oleObject" Target="../embeddings/oleObject141.bin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0.wmf"/><Relationship Id="rId25" Type="http://schemas.openxmlformats.org/officeDocument/2006/relationships/image" Target="../media/image124.wmf"/><Relationship Id="rId33" Type="http://schemas.openxmlformats.org/officeDocument/2006/relationships/image" Target="../media/image128.wmf"/><Relationship Id="rId38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29" Type="http://schemas.openxmlformats.org/officeDocument/2006/relationships/image" Target="../media/image126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17.wmf"/><Relationship Id="rId24" Type="http://schemas.openxmlformats.org/officeDocument/2006/relationships/oleObject" Target="../embeddings/oleObject136.bin"/><Relationship Id="rId32" Type="http://schemas.openxmlformats.org/officeDocument/2006/relationships/oleObject" Target="../embeddings/oleObject140.bin"/><Relationship Id="rId37" Type="http://schemas.openxmlformats.org/officeDocument/2006/relationships/oleObject" Target="../embeddings/oleObject143.bin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23" Type="http://schemas.openxmlformats.org/officeDocument/2006/relationships/image" Target="../media/image123.wmf"/><Relationship Id="rId28" Type="http://schemas.openxmlformats.org/officeDocument/2006/relationships/oleObject" Target="../embeddings/oleObject138.bin"/><Relationship Id="rId36" Type="http://schemas.openxmlformats.org/officeDocument/2006/relationships/image" Target="../media/image129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21.wmf"/><Relationship Id="rId31" Type="http://schemas.openxmlformats.org/officeDocument/2006/relationships/image" Target="../media/image127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25.wmf"/><Relationship Id="rId30" Type="http://schemas.openxmlformats.org/officeDocument/2006/relationships/oleObject" Target="../embeddings/oleObject139.bin"/><Relationship Id="rId35" Type="http://schemas.openxmlformats.org/officeDocument/2006/relationships/oleObject" Target="../embeddings/oleObject14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4.bin"/><Relationship Id="rId26" Type="http://schemas.openxmlformats.org/officeDocument/2006/relationships/image" Target="../media/image4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29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33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image" Target="../media/image45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7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18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image" Target="../media/image44.png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3.wmf"/><Relationship Id="rId31" Type="http://schemas.openxmlformats.org/officeDocument/2006/relationships/image" Target="../media/image47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28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Factorization 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4097431" y="2035961"/>
            <a:ext cx="1477044" cy="678292"/>
            <a:chOff x="2404231" y="3437964"/>
            <a:chExt cx="1754179" cy="340841"/>
          </a:xfrm>
        </p:grpSpPr>
        <p:sp>
          <p:nvSpPr>
            <p:cNvPr id="209" name="Cloud 208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483648" y="3510675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16 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16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498543" y="1090532"/>
                <a:ext cx="3034986" cy="487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(iv)   2x² – 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=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543" y="1090532"/>
                <a:ext cx="3034986" cy="487056"/>
              </a:xfrm>
              <a:prstGeom prst="rect">
                <a:avLst/>
              </a:prstGeom>
              <a:blipFill rotWithShape="1">
                <a:blip r:embed="rId3"/>
                <a:stretch>
                  <a:fillRect l="-1205"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92825" y="1604601"/>
            <a:ext cx="6044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6801" y="684512"/>
            <a:ext cx="803712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 by </a:t>
            </a:r>
            <a:r>
              <a:rPr lang="en-US" dirty="0" err="1"/>
              <a:t>factorisation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990600" y="1530350"/>
                <a:ext cx="1884487" cy="487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2x² – 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= 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530350"/>
                <a:ext cx="1884487" cy="487056"/>
              </a:xfrm>
              <a:prstGeom prst="rect">
                <a:avLst/>
              </a:prstGeom>
              <a:blipFill rotWithShape="1">
                <a:blip r:embed="rId4"/>
                <a:stretch>
                  <a:fillRect l="-1942" b="-37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681498" y="1947865"/>
            <a:ext cx="38361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Multiplying throughout by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8,we get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495300" y="2267363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16x²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8x +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= 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477991" y="2836007"/>
            <a:ext cx="811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1114425" y="2836007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(4x – 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1869804" y="2825750"/>
            <a:ext cx="479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2197022" y="2825750"/>
            <a:ext cx="909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(4x – 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2997122" y="2828925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6" name="Minus 215"/>
          <p:cNvSpPr/>
          <p:nvPr/>
        </p:nvSpPr>
        <p:spPr>
          <a:xfrm>
            <a:off x="1124310" y="3141095"/>
            <a:ext cx="879750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Minus 216"/>
          <p:cNvSpPr/>
          <p:nvPr/>
        </p:nvSpPr>
        <p:spPr>
          <a:xfrm>
            <a:off x="2197964" y="3141095"/>
            <a:ext cx="897433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495300" y="2559050"/>
            <a:ext cx="27190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16x² – 4x – 4x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9" name="Minus 218"/>
          <p:cNvSpPr/>
          <p:nvPr/>
        </p:nvSpPr>
        <p:spPr>
          <a:xfrm>
            <a:off x="850466" y="2834705"/>
            <a:ext cx="1173601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Minus 219"/>
          <p:cNvSpPr/>
          <p:nvPr/>
        </p:nvSpPr>
        <p:spPr>
          <a:xfrm>
            <a:off x="2057400" y="2834705"/>
            <a:ext cx="709499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79494" y="4121150"/>
            <a:ext cx="5094981" cy="764373"/>
            <a:chOff x="547143" y="4945145"/>
            <a:chExt cx="5094981" cy="764373"/>
          </a:xfrm>
        </p:grpSpPr>
        <p:sp>
          <p:nvSpPr>
            <p:cNvPr id="222" name="Rectangle 221"/>
            <p:cNvSpPr/>
            <p:nvPr/>
          </p:nvSpPr>
          <p:spPr>
            <a:xfrm>
              <a:off x="547143" y="4977998"/>
              <a:ext cx="4994206" cy="73152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562949" y="4945145"/>
                  <a:ext cx="507917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Symbol"/>
                    <a:buChar char="\"/>
                    <a:defRPr/>
                  </a:pPr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The roots of the given quadratic equations are</a:t>
                  </a:r>
                  <a14:m>
                    <m:oMath xmlns:m="http://schemas.openxmlformats.org/officeDocument/2006/math">
                      <m:r>
                        <a:rPr lang="en-US" sz="1600" b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f>
                        <m:fPr>
                          <m:ctrlPr>
                            <a:rPr lang="en-US" sz="16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b="1" kern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and</m:t>
                      </m:r>
                      <m:r>
                        <a:rPr lang="en-US" sz="1600" b="1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6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4</m:t>
                          </m:r>
                        </m:den>
                      </m:f>
                    </m:oMath>
                  </a14:m>
                  <a:endParaRPr lang="en-US" sz="16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49" y="4945145"/>
                  <a:ext cx="5079175" cy="73866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00" t="-3306" r="-360" b="-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Group 223"/>
          <p:cNvGrpSpPr/>
          <p:nvPr/>
        </p:nvGrpSpPr>
        <p:grpSpPr>
          <a:xfrm>
            <a:off x="2971800" y="2114550"/>
            <a:ext cx="1315211" cy="583695"/>
            <a:chOff x="2515917" y="3521758"/>
            <a:chExt cx="1561983" cy="293306"/>
          </a:xfrm>
        </p:grpSpPr>
        <p:sp>
          <p:nvSpPr>
            <p:cNvPr id="225" name="Rounded Rectangular Callout 224"/>
            <p:cNvSpPr/>
            <p:nvPr/>
          </p:nvSpPr>
          <p:spPr>
            <a:xfrm>
              <a:off x="2615210" y="3521758"/>
              <a:ext cx="1462690" cy="293306"/>
            </a:xfrm>
            <a:prstGeom prst="wedgeRoundRectCallout">
              <a:avLst>
                <a:gd name="adj1" fmla="val -85797"/>
                <a:gd name="adj2" fmla="val -11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515917" y="3549862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04343" y="1219190"/>
            <a:ext cx="2558632" cy="523220"/>
            <a:chOff x="2433677" y="5474036"/>
            <a:chExt cx="2558632" cy="523220"/>
          </a:xfrm>
        </p:grpSpPr>
        <p:sp>
          <p:nvSpPr>
            <p:cNvPr id="228" name="Rounded Rectangular Callout 227"/>
            <p:cNvSpPr/>
            <p:nvPr/>
          </p:nvSpPr>
          <p:spPr>
            <a:xfrm>
              <a:off x="2433677" y="5486774"/>
              <a:ext cx="2558632" cy="510482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433677" y="5474036"/>
              <a:ext cx="255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To </a:t>
              </a:r>
              <a:r>
                <a:rPr lang="en-US" sz="14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factorise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by splitting middle term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004344" y="1770639"/>
            <a:ext cx="2559581" cy="523220"/>
            <a:chOff x="2433203" y="5474036"/>
            <a:chExt cx="2559581" cy="523220"/>
          </a:xfrm>
        </p:grpSpPr>
        <p:sp>
          <p:nvSpPr>
            <p:cNvPr id="231" name="Rounded Rectangular Callout 230"/>
            <p:cNvSpPr/>
            <p:nvPr/>
          </p:nvSpPr>
          <p:spPr>
            <a:xfrm>
              <a:off x="2433677" y="5486773"/>
              <a:ext cx="2558632" cy="510483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004818" y="2321490"/>
            <a:ext cx="2559107" cy="970240"/>
            <a:chOff x="2433202" y="5473752"/>
            <a:chExt cx="2559107" cy="970240"/>
          </a:xfrm>
        </p:grpSpPr>
        <p:sp>
          <p:nvSpPr>
            <p:cNvPr id="234" name="Rounded Rectangular Callout 233"/>
            <p:cNvSpPr/>
            <p:nvPr/>
          </p:nvSpPr>
          <p:spPr>
            <a:xfrm>
              <a:off x="2433677" y="5486774"/>
              <a:ext cx="2558632" cy="957218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202" y="5473752"/>
              <a:ext cx="2559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16 in such a way 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6" name="Oval 235"/>
          <p:cNvSpPr/>
          <p:nvPr/>
        </p:nvSpPr>
        <p:spPr>
          <a:xfrm>
            <a:off x="1812925" y="2323837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99072" y="2541190"/>
            <a:ext cx="2663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                  that by adding </a:t>
            </a:r>
            <a:r>
              <a:rPr lang="en-US" sz="1400" b="1" dirty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factors we get middle no</a:t>
            </a:r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.	</a:t>
            </a:r>
            <a:endParaRPr lang="en-US" sz="1400" b="1" dirty="0">
              <a:solidFill>
                <a:srgbClr val="3B3B3B">
                  <a:lumMod val="1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6006218" y="3324215"/>
            <a:ext cx="2559107" cy="738664"/>
            <a:chOff x="2433202" y="5474036"/>
            <a:chExt cx="2559107" cy="738664"/>
          </a:xfrm>
        </p:grpSpPr>
        <p:sp>
          <p:nvSpPr>
            <p:cNvPr id="239" name="Rounded Rectangular Callout 238"/>
            <p:cNvSpPr/>
            <p:nvPr/>
          </p:nvSpPr>
          <p:spPr>
            <a:xfrm>
              <a:off x="2433677" y="5486775"/>
              <a:ext cx="2558632" cy="725925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433202" y="5474036"/>
              <a:ext cx="25591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Since, last sign is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Rockwell" pitchFamily="18" charset="0"/>
                  <a:sym typeface="Symbol"/>
                </a:rPr>
                <a:t>+</a:t>
              </a:r>
            </a:p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Give middle sign to both the factors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1" name="Oval 240"/>
          <p:cNvSpPr/>
          <p:nvPr/>
        </p:nvSpPr>
        <p:spPr>
          <a:xfrm>
            <a:off x="1345409" y="2333362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2015722" y="2307387"/>
            <a:ext cx="194078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888207" y="2312151"/>
            <a:ext cx="275794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1651815" y="2769846"/>
            <a:ext cx="1015185" cy="450362"/>
            <a:chOff x="2667952" y="3458234"/>
            <a:chExt cx="1205664" cy="226307"/>
          </a:xfrm>
        </p:grpSpPr>
        <p:sp>
          <p:nvSpPr>
            <p:cNvPr id="245" name="Rounded Rectangular Callout 244"/>
            <p:cNvSpPr/>
            <p:nvPr/>
          </p:nvSpPr>
          <p:spPr>
            <a:xfrm>
              <a:off x="2667952" y="3458234"/>
              <a:ext cx="1205664" cy="226307"/>
            </a:xfrm>
            <a:prstGeom prst="wedgeRoundRectCallout">
              <a:avLst>
                <a:gd name="adj1" fmla="val -191"/>
                <a:gd name="adj2" fmla="val -9189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763582" y="3458927"/>
              <a:ext cx="1044733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578208" y="2741607"/>
            <a:ext cx="881501" cy="454865"/>
            <a:chOff x="2741035" y="3442745"/>
            <a:chExt cx="1046898" cy="228570"/>
          </a:xfrm>
        </p:grpSpPr>
        <p:sp>
          <p:nvSpPr>
            <p:cNvPr id="248" name="Rounded Rectangular Callout 247"/>
            <p:cNvSpPr/>
            <p:nvPr/>
          </p:nvSpPr>
          <p:spPr>
            <a:xfrm>
              <a:off x="2741035" y="3442745"/>
              <a:ext cx="1036876" cy="228570"/>
            </a:xfrm>
            <a:prstGeom prst="wedgeRoundRectCallout">
              <a:avLst>
                <a:gd name="adj1" fmla="val 4260"/>
                <a:gd name="adj2" fmla="val -8617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83965" y="3458927"/>
              <a:ext cx="1003968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50" name="Rounded Rectangle 249"/>
          <p:cNvSpPr/>
          <p:nvPr/>
        </p:nvSpPr>
        <p:spPr>
          <a:xfrm>
            <a:off x="1524000" y="2309082"/>
            <a:ext cx="197462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847725" y="2782681"/>
            <a:ext cx="1448142" cy="445205"/>
            <a:chOff x="2356153" y="3439782"/>
            <a:chExt cx="1771969" cy="223715"/>
          </a:xfrm>
        </p:grpSpPr>
        <p:sp>
          <p:nvSpPr>
            <p:cNvPr id="252" name="Rounded Rectangular Callout 251"/>
            <p:cNvSpPr/>
            <p:nvPr/>
          </p:nvSpPr>
          <p:spPr>
            <a:xfrm>
              <a:off x="2461418" y="3439782"/>
              <a:ext cx="1561642" cy="223715"/>
            </a:xfrm>
            <a:prstGeom prst="wedgeRoundRectCallout">
              <a:avLst>
                <a:gd name="adj1" fmla="val 810"/>
                <a:gd name="adj2" fmla="val -100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356153" y="3458927"/>
              <a:ext cx="177196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middle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54" name="Rectangle 253"/>
          <p:cNvSpPr>
            <a:spLocks noChangeArrowheads="1"/>
          </p:cNvSpPr>
          <p:nvPr/>
        </p:nvSpPr>
        <p:spPr bwMode="auto">
          <a:xfrm>
            <a:off x="500034" y="3147596"/>
            <a:ext cx="2454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4x – 1) (4x – 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479494" y="3409950"/>
            <a:ext cx="30812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4x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 = 0  or  4x – 1 = 0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4826743" y="2046194"/>
            <a:ext cx="1534196" cy="678292"/>
            <a:chOff x="2404231" y="3437964"/>
            <a:chExt cx="1822054" cy="340841"/>
          </a:xfrm>
        </p:grpSpPr>
        <p:sp>
          <p:nvSpPr>
            <p:cNvPr id="258" name="Cloud 257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75473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4 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4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0" name="Rectangle 259"/>
          <p:cNvSpPr>
            <a:spLocks noChangeArrowheads="1"/>
          </p:cNvSpPr>
          <p:nvPr/>
        </p:nvSpPr>
        <p:spPr bwMode="auto">
          <a:xfrm>
            <a:off x="4964540" y="2186386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16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61" name="Group 260"/>
          <p:cNvGrpSpPr/>
          <p:nvPr/>
        </p:nvGrpSpPr>
        <p:grpSpPr>
          <a:xfrm>
            <a:off x="5676900" y="2426858"/>
            <a:ext cx="1729571" cy="678292"/>
            <a:chOff x="2042612" y="3426941"/>
            <a:chExt cx="2054086" cy="340841"/>
          </a:xfrm>
        </p:grpSpPr>
        <p:sp>
          <p:nvSpPr>
            <p:cNvPr id="262" name="Cloud 261"/>
            <p:cNvSpPr/>
            <p:nvPr/>
          </p:nvSpPr>
          <p:spPr>
            <a:xfrm>
              <a:off x="2284300" y="3426941"/>
              <a:ext cx="1699927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042612" y="3513100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4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Rockwell" pitchFamily="18" charset="0"/>
                  <a:sym typeface="Symbol"/>
                </a:rPr>
                <a:t>+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4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  <a:sym typeface="Symbol"/>
                </a:rPr>
                <a:t>=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8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5509361" y="3000096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4691395" y="3000096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66" name="Rectangle 265"/>
          <p:cNvSpPr>
            <a:spLocks noChangeArrowheads="1"/>
          </p:cNvSpPr>
          <p:nvPr/>
        </p:nvSpPr>
        <p:spPr bwMode="auto">
          <a:xfrm>
            <a:off x="4552950" y="297152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Rockwell" pitchFamily="18" charset="0"/>
                <a:sym typeface="Symbol"/>
              </a:rPr>
              <a:t>–</a:t>
            </a:r>
            <a:endParaRPr lang="en-US" sz="1600" b="1" kern="0" dirty="0" smtClean="0">
              <a:solidFill>
                <a:sysClr val="windowText" lastClr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5305425" y="29810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Rockwell" pitchFamily="18" charset="0"/>
                <a:sym typeface="Symbol"/>
              </a:rPr>
              <a:t>–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4316843" y="3393084"/>
            <a:ext cx="1855357" cy="811337"/>
            <a:chOff x="2184212" y="3439205"/>
            <a:chExt cx="2203474" cy="407696"/>
          </a:xfrm>
        </p:grpSpPr>
        <p:sp>
          <p:nvSpPr>
            <p:cNvPr id="269" name="Rounded Rectangular Callout 268"/>
            <p:cNvSpPr/>
            <p:nvPr/>
          </p:nvSpPr>
          <p:spPr>
            <a:xfrm>
              <a:off x="2230457" y="3439205"/>
              <a:ext cx="2125901" cy="407696"/>
            </a:xfrm>
            <a:prstGeom prst="wedgeRoundRectCallout">
              <a:avLst>
                <a:gd name="adj1" fmla="val 984"/>
                <a:gd name="adj2" fmla="val -72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3449675" y="2937079"/>
            <a:ext cx="1886277" cy="671477"/>
            <a:chOff x="2184212" y="3416547"/>
            <a:chExt cx="2240196" cy="337416"/>
          </a:xfrm>
        </p:grpSpPr>
        <p:sp>
          <p:nvSpPr>
            <p:cNvPr id="272" name="Rounded Rectangular Callout 271"/>
            <p:cNvSpPr/>
            <p:nvPr/>
          </p:nvSpPr>
          <p:spPr>
            <a:xfrm>
              <a:off x="2233697" y="3416547"/>
              <a:ext cx="2190711" cy="337416"/>
            </a:xfrm>
            <a:prstGeom prst="wedgeRoundRectCallout">
              <a:avLst>
                <a:gd name="adj1" fmla="val -84082"/>
                <a:gd name="adj2" fmla="val 57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2184212" y="343978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Product of two brackets is zero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4" name="Group 28"/>
          <p:cNvGrpSpPr/>
          <p:nvPr/>
        </p:nvGrpSpPr>
        <p:grpSpPr>
          <a:xfrm>
            <a:off x="4878751" y="2450611"/>
            <a:ext cx="685800" cy="526462"/>
            <a:chOff x="1524000" y="4876800"/>
            <a:chExt cx="990600" cy="762000"/>
          </a:xfrm>
        </p:grpSpPr>
        <p:cxnSp>
          <p:nvCxnSpPr>
            <p:cNvPr id="275" name="Straight Connector 274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77" name="Group 276"/>
          <p:cNvGrpSpPr/>
          <p:nvPr/>
        </p:nvGrpSpPr>
        <p:grpSpPr>
          <a:xfrm>
            <a:off x="3285451" y="2886764"/>
            <a:ext cx="1855357" cy="799187"/>
            <a:chOff x="2184212" y="3458044"/>
            <a:chExt cx="2203474" cy="401591"/>
          </a:xfrm>
        </p:grpSpPr>
        <p:sp>
          <p:nvSpPr>
            <p:cNvPr id="278" name="Rounded Rectangular Callout 277"/>
            <p:cNvSpPr/>
            <p:nvPr/>
          </p:nvSpPr>
          <p:spPr>
            <a:xfrm>
              <a:off x="2280748" y="3458044"/>
              <a:ext cx="2002696" cy="401591"/>
            </a:xfrm>
            <a:prstGeom prst="wedgeRoundRectCallout">
              <a:avLst>
                <a:gd name="adj1" fmla="val -36084"/>
                <a:gd name="adj2" fmla="val -8052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607240" y="3362056"/>
            <a:ext cx="1665911" cy="695817"/>
            <a:chOff x="2391964" y="3396073"/>
            <a:chExt cx="1978483" cy="349647"/>
          </a:xfrm>
        </p:grpSpPr>
        <p:sp>
          <p:nvSpPr>
            <p:cNvPr id="281" name="Cloud 131"/>
            <p:cNvSpPr/>
            <p:nvPr/>
          </p:nvSpPr>
          <p:spPr>
            <a:xfrm>
              <a:off x="2491691" y="3396073"/>
              <a:ext cx="1819670" cy="34964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391964" y="3439783"/>
              <a:ext cx="1978483" cy="2908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Rockwell" pitchFamily="18" charset="0"/>
                  <a:sym typeface="Symbol"/>
                </a:rPr>
                <a:t>+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 sign means adding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83" name="Arc 282"/>
          <p:cNvSpPr/>
          <p:nvPr/>
        </p:nvSpPr>
        <p:spPr>
          <a:xfrm>
            <a:off x="1131449" y="2076450"/>
            <a:ext cx="1103751" cy="928076"/>
          </a:xfrm>
          <a:prstGeom prst="arc">
            <a:avLst>
              <a:gd name="adj1" fmla="val 11928406"/>
              <a:gd name="adj2" fmla="val 20342897"/>
            </a:avLst>
          </a:prstGeom>
          <a:noFill/>
          <a:ln w="19050" cap="flat" cmpd="sng" algn="ctr">
            <a:solidFill>
              <a:srgbClr val="BA068B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>
                <a:spLocks noChangeArrowheads="1"/>
              </p:cNvSpPr>
              <p:nvPr/>
            </p:nvSpPr>
            <p:spPr bwMode="auto">
              <a:xfrm>
                <a:off x="484794" y="3638550"/>
                <a:ext cx="3071675" cy="485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        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  or          x 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4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794" y="3638550"/>
                <a:ext cx="3071675" cy="485582"/>
              </a:xfrm>
              <a:prstGeom prst="rect">
                <a:avLst/>
              </a:prstGeom>
              <a:blipFill rotWithShape="1">
                <a:blip r:embed="rId6"/>
                <a:stretch>
                  <a:fillRect l="-1193" b="-37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5" name="Group 284"/>
          <p:cNvGrpSpPr/>
          <p:nvPr/>
        </p:nvGrpSpPr>
        <p:grpSpPr>
          <a:xfrm>
            <a:off x="3691211" y="3099004"/>
            <a:ext cx="1873341" cy="671477"/>
            <a:chOff x="2256321" y="3416547"/>
            <a:chExt cx="2224833" cy="337416"/>
          </a:xfrm>
        </p:grpSpPr>
        <p:sp>
          <p:nvSpPr>
            <p:cNvPr id="286" name="Rounded Rectangular Callout 285"/>
            <p:cNvSpPr/>
            <p:nvPr/>
          </p:nvSpPr>
          <p:spPr>
            <a:xfrm>
              <a:off x="2256321" y="3416547"/>
              <a:ext cx="2190711" cy="337416"/>
            </a:xfrm>
            <a:prstGeom prst="wedgeRoundRectCallout">
              <a:avLst>
                <a:gd name="adj1" fmla="val -91625"/>
                <a:gd name="adj2" fmla="val -210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277680" y="346052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Either (4x – 1) = 0 or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(4x – 1)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0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350844" y="1495042"/>
            <a:ext cx="2073637" cy="896225"/>
            <a:chOff x="2517750" y="3499618"/>
            <a:chExt cx="2462712" cy="450350"/>
          </a:xfrm>
        </p:grpSpPr>
        <p:sp>
          <p:nvSpPr>
            <p:cNvPr id="289" name="Rounded Rectangular Callout 288"/>
            <p:cNvSpPr/>
            <p:nvPr/>
          </p:nvSpPr>
          <p:spPr>
            <a:xfrm>
              <a:off x="2517750" y="3499618"/>
              <a:ext cx="2462712" cy="450350"/>
            </a:xfrm>
            <a:prstGeom prst="wedgeRoundRectCallout">
              <a:avLst>
                <a:gd name="adj1" fmla="val 297"/>
                <a:gd name="adj2" fmla="val 816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621805" y="3516409"/>
              <a:ext cx="2248090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last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‘1’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 along with 3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586250" y="1779863"/>
            <a:ext cx="1936425" cy="645375"/>
            <a:chOff x="2471192" y="3514076"/>
            <a:chExt cx="2299756" cy="324300"/>
          </a:xfrm>
        </p:grpSpPr>
        <p:sp>
          <p:nvSpPr>
            <p:cNvPr id="292" name="Rounded Rectangular Callout 291"/>
            <p:cNvSpPr/>
            <p:nvPr/>
          </p:nvSpPr>
          <p:spPr>
            <a:xfrm>
              <a:off x="2502815" y="3514076"/>
              <a:ext cx="2185530" cy="324300"/>
            </a:xfrm>
            <a:prstGeom prst="wedgeRoundRectCallout">
              <a:avLst>
                <a:gd name="adj1" fmla="val 388"/>
                <a:gd name="adj2" fmla="val 802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2471192" y="3535508"/>
              <a:ext cx="2299756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first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‘4x’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81600" y="-12382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94" name="Rectangle 93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4.2 1(IV)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2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92" grpId="0"/>
      <p:bldP spid="205" grpId="0"/>
      <p:bldP spid="207" grpId="0"/>
      <p:bldP spid="211" grpId="0"/>
      <p:bldP spid="212" grpId="0"/>
      <p:bldP spid="213" grpId="0"/>
      <p:bldP spid="214" grpId="0"/>
      <p:bldP spid="215" grpId="0"/>
      <p:bldP spid="216" grpId="0" animBg="1"/>
      <p:bldP spid="216" grpId="1" animBg="1"/>
      <p:bldP spid="217" grpId="0" animBg="1"/>
      <p:bldP spid="217" grpId="1" animBg="1"/>
      <p:bldP spid="218" grpId="0"/>
      <p:bldP spid="219" grpId="0" animBg="1"/>
      <p:bldP spid="219" grpId="1" animBg="1"/>
      <p:bldP spid="220" grpId="0" animBg="1"/>
      <p:bldP spid="220" grpId="1" animBg="1"/>
      <p:bldP spid="236" grpId="0" animBg="1"/>
      <p:bldP spid="237" grpId="0"/>
      <p:bldP spid="241" grpId="0" animBg="1"/>
      <p:bldP spid="242" grpId="0" animBg="1"/>
      <p:bldP spid="242" grpId="1" animBg="1"/>
      <p:bldP spid="243" grpId="0" animBg="1"/>
      <p:bldP spid="243" grpId="1" animBg="1"/>
      <p:bldP spid="250" grpId="0" animBg="1"/>
      <p:bldP spid="250" grpId="1" animBg="1"/>
      <p:bldP spid="254" grpId="0"/>
      <p:bldP spid="255" grpId="0"/>
      <p:bldP spid="260" grpId="0"/>
      <p:bldP spid="264" grpId="0"/>
      <p:bldP spid="265" grpId="0"/>
      <p:bldP spid="266" grpId="0"/>
      <p:bldP spid="267" grpId="0"/>
      <p:bldP spid="283" grpId="0" animBg="1"/>
      <p:bldP spid="2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83844" y="1123950"/>
            <a:ext cx="2788356" cy="678292"/>
            <a:chOff x="1480358" y="3437964"/>
            <a:chExt cx="3311531" cy="340841"/>
          </a:xfrm>
        </p:grpSpPr>
        <p:sp>
          <p:nvSpPr>
            <p:cNvPr id="48" name="Cloud 47"/>
            <p:cNvSpPr/>
            <p:nvPr/>
          </p:nvSpPr>
          <p:spPr>
            <a:xfrm>
              <a:off x="1918212" y="3437964"/>
              <a:ext cx="224019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80358" y="3514874"/>
              <a:ext cx="3311531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 </a:t>
              </a:r>
              <a:r>
                <a:rPr lang="en-US" sz="1400" b="1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100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100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77991" y="2147934"/>
            <a:ext cx="9268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10x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262365" y="2137677"/>
            <a:ext cx="1101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(10x – 1)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144124" y="2137677"/>
            <a:ext cx="479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471342" y="2137677"/>
            <a:ext cx="1106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(10x – 1)	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357011" y="2140852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7" name="Minus 86"/>
          <p:cNvSpPr/>
          <p:nvPr/>
        </p:nvSpPr>
        <p:spPr>
          <a:xfrm>
            <a:off x="1237818" y="2453022"/>
            <a:ext cx="1064498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Minus 87"/>
          <p:cNvSpPr/>
          <p:nvPr/>
        </p:nvSpPr>
        <p:spPr>
          <a:xfrm>
            <a:off x="2489051" y="2453022"/>
            <a:ext cx="1007018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495300" y="1820177"/>
            <a:ext cx="30774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100x² – 10x – 10x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 =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	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0" name="Minus 79"/>
          <p:cNvSpPr/>
          <p:nvPr/>
        </p:nvSpPr>
        <p:spPr>
          <a:xfrm>
            <a:off x="784970" y="2095832"/>
            <a:ext cx="1516123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Minus 80"/>
          <p:cNvSpPr/>
          <p:nvPr/>
        </p:nvSpPr>
        <p:spPr>
          <a:xfrm>
            <a:off x="2257422" y="2095832"/>
            <a:ext cx="944343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494" y="3700797"/>
            <a:ext cx="3938675" cy="764373"/>
            <a:chOff x="547143" y="4945145"/>
            <a:chExt cx="3938675" cy="764373"/>
          </a:xfrm>
        </p:grpSpPr>
        <p:sp>
          <p:nvSpPr>
            <p:cNvPr id="123" name="Rectangle 122"/>
            <p:cNvSpPr/>
            <p:nvPr/>
          </p:nvSpPr>
          <p:spPr>
            <a:xfrm>
              <a:off x="547143" y="4977998"/>
              <a:ext cx="3876288" cy="73152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62949" y="4945145"/>
                  <a:ext cx="3922869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Symbol"/>
                    <a:buChar char="\"/>
                    <a:defRPr/>
                  </a:pPr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The roots of the given quadratic</a:t>
                  </a:r>
                </a:p>
                <a:p>
                  <a:pPr>
                    <a:defRPr/>
                  </a:pPr>
                  <a:r>
                    <a:rPr lang="en-US" sz="1600" b="1" kern="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e</a:t>
                  </a:r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quations are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10</m:t>
                          </m:r>
                        </m:den>
                      </m:f>
                      <m:r>
                        <a:rPr lang="en-US" sz="1600" b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kern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and</m:t>
                      </m:r>
                      <m:r>
                        <a:rPr lang="en-US" sz="1600" b="1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6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10</m:t>
                          </m:r>
                        </m:den>
                      </m:f>
                    </m:oMath>
                  </a14:m>
                  <a:endParaRPr lang="en-US" sz="16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49" y="4945145"/>
                  <a:ext cx="3922869" cy="73866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76" t="-3306" b="-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8543" y="1090532"/>
            <a:ext cx="3034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v) 100x²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– 20x + 1 =  0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26225" y="1448074"/>
            <a:ext cx="2122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100x² – 20x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92825" y="1455672"/>
            <a:ext cx="6044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" name="Group 30" hidden="1"/>
          <p:cNvGrpSpPr/>
          <p:nvPr/>
        </p:nvGrpSpPr>
        <p:grpSpPr>
          <a:xfrm>
            <a:off x="3409189" y="1300369"/>
            <a:ext cx="1315211" cy="583695"/>
            <a:chOff x="2515917" y="3521758"/>
            <a:chExt cx="1561983" cy="293306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2615210" y="3521758"/>
              <a:ext cx="1462690" cy="293306"/>
            </a:xfrm>
            <a:prstGeom prst="wedgeRoundRectCallout">
              <a:avLst>
                <a:gd name="adj1" fmla="val -85797"/>
                <a:gd name="adj2" fmla="val -11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15917" y="3549862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04343" y="1085850"/>
            <a:ext cx="2558632" cy="523220"/>
            <a:chOff x="2433677" y="5474036"/>
            <a:chExt cx="2558632" cy="523220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2433677" y="5486774"/>
              <a:ext cx="2558632" cy="510482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3677" y="5474036"/>
              <a:ext cx="255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To </a:t>
              </a:r>
              <a:r>
                <a:rPr lang="en-US" sz="14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factorise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by splitting middle term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04344" y="1637299"/>
            <a:ext cx="2559581" cy="523220"/>
            <a:chOff x="2433203" y="5474036"/>
            <a:chExt cx="2559581" cy="523220"/>
          </a:xfrm>
        </p:grpSpPr>
        <p:sp>
          <p:nvSpPr>
            <p:cNvPr id="44" name="Rounded Rectangular Callout 43"/>
            <p:cNvSpPr/>
            <p:nvPr/>
          </p:nvSpPr>
          <p:spPr>
            <a:xfrm>
              <a:off x="2433677" y="5486773"/>
              <a:ext cx="2558632" cy="510483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04818" y="2188150"/>
            <a:ext cx="2658232" cy="780865"/>
            <a:chOff x="2433202" y="5473752"/>
            <a:chExt cx="2658232" cy="780865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433677" y="5486774"/>
              <a:ext cx="2558632" cy="767843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33202" y="5473752"/>
              <a:ext cx="265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100 in such a way 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2293143" y="1505161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99072" y="2407850"/>
            <a:ext cx="2663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                  that by adding  </a:t>
            </a:r>
            <a:r>
              <a:rPr lang="en-US" sz="1400" b="1" dirty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factors we get middle no</a:t>
            </a:r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.	</a:t>
            </a:r>
            <a:endParaRPr lang="en-US" sz="1400" b="1" dirty="0">
              <a:solidFill>
                <a:srgbClr val="3B3B3B">
                  <a:lumMod val="1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006218" y="3011698"/>
            <a:ext cx="2559107" cy="738664"/>
            <a:chOff x="2433202" y="5474036"/>
            <a:chExt cx="2559107" cy="738664"/>
          </a:xfrm>
        </p:grpSpPr>
        <p:sp>
          <p:nvSpPr>
            <p:cNvPr id="64" name="Rounded Rectangular Callout 63"/>
            <p:cNvSpPr/>
            <p:nvPr/>
          </p:nvSpPr>
          <p:spPr>
            <a:xfrm>
              <a:off x="2433677" y="5486775"/>
              <a:ext cx="2558632" cy="725925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33202" y="5474036"/>
              <a:ext cx="25591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Since, last sign is </a:t>
              </a:r>
              <a:r>
                <a:rPr lang="en-US" sz="1400" b="1" kern="0" dirty="0">
                  <a:solidFill>
                    <a:prstClr val="black"/>
                  </a:solidFill>
                  <a:latin typeface="Rockwell" pitchFamily="18" charset="0"/>
                  <a:sym typeface="Symbol"/>
                </a:rPr>
                <a:t>+</a:t>
              </a:r>
            </a:p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Give middle sign to both the factors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1681163" y="1514686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506255" y="1488711"/>
            <a:ext cx="194078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97976" y="1498237"/>
            <a:ext cx="430787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651815" y="1944979"/>
            <a:ext cx="1015185" cy="450362"/>
            <a:chOff x="2667952" y="3458234"/>
            <a:chExt cx="1205664" cy="226307"/>
          </a:xfrm>
        </p:grpSpPr>
        <p:sp>
          <p:nvSpPr>
            <p:cNvPr id="70" name="Rounded Rectangular Callout 69"/>
            <p:cNvSpPr/>
            <p:nvPr/>
          </p:nvSpPr>
          <p:spPr>
            <a:xfrm>
              <a:off x="2667952" y="3458234"/>
              <a:ext cx="1205664" cy="226307"/>
            </a:xfrm>
            <a:prstGeom prst="wedgeRoundRectCallout">
              <a:avLst>
                <a:gd name="adj1" fmla="val -191"/>
                <a:gd name="adj2" fmla="val -9189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63582" y="3458927"/>
              <a:ext cx="1044733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9912" y="1921290"/>
            <a:ext cx="881501" cy="454865"/>
            <a:chOff x="2741035" y="3442745"/>
            <a:chExt cx="1046898" cy="228570"/>
          </a:xfrm>
        </p:grpSpPr>
        <p:sp>
          <p:nvSpPr>
            <p:cNvPr id="73" name="Rounded Rectangular Callout 72"/>
            <p:cNvSpPr/>
            <p:nvPr/>
          </p:nvSpPr>
          <p:spPr>
            <a:xfrm>
              <a:off x="2741035" y="3442745"/>
              <a:ext cx="1036876" cy="228570"/>
            </a:xfrm>
            <a:prstGeom prst="wedgeRoundRectCallout">
              <a:avLst>
                <a:gd name="adj1" fmla="val 4260"/>
                <a:gd name="adj2" fmla="val -8617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3965" y="3458927"/>
              <a:ext cx="1003968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1880624" y="1490406"/>
            <a:ext cx="318014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990600" y="1989848"/>
            <a:ext cx="1448142" cy="445205"/>
            <a:chOff x="2356153" y="3439782"/>
            <a:chExt cx="1771969" cy="223715"/>
          </a:xfrm>
        </p:grpSpPr>
        <p:sp>
          <p:nvSpPr>
            <p:cNvPr id="77" name="Rounded Rectangular Callout 76"/>
            <p:cNvSpPr/>
            <p:nvPr/>
          </p:nvSpPr>
          <p:spPr>
            <a:xfrm>
              <a:off x="2461418" y="3439782"/>
              <a:ext cx="1561642" cy="223715"/>
            </a:xfrm>
            <a:prstGeom prst="wedgeRoundRectCallout">
              <a:avLst>
                <a:gd name="adj1" fmla="val 810"/>
                <a:gd name="adj2" fmla="val -100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6153" y="3458927"/>
              <a:ext cx="177196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middle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500034" y="2468558"/>
            <a:ext cx="27077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(10x – 1) (10x – 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79494" y="2799738"/>
            <a:ext cx="34451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10x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 = 0    or  10x – 1 = 0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953000" y="1103222"/>
            <a:ext cx="1564532" cy="678292"/>
            <a:chOff x="2655987" y="3423606"/>
            <a:chExt cx="1858081" cy="340841"/>
          </a:xfrm>
        </p:grpSpPr>
        <p:sp>
          <p:nvSpPr>
            <p:cNvPr id="100" name="Cloud 99"/>
            <p:cNvSpPr/>
            <p:nvPr/>
          </p:nvSpPr>
          <p:spPr>
            <a:xfrm>
              <a:off x="2655987" y="3423606"/>
              <a:ext cx="185808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927477" y="3508313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 = 10 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10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964540" y="1271986"/>
            <a:ext cx="540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100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76900" y="1685921"/>
            <a:ext cx="1729571" cy="678292"/>
            <a:chOff x="2042612" y="3426941"/>
            <a:chExt cx="2054086" cy="340841"/>
          </a:xfrm>
        </p:grpSpPr>
        <p:sp>
          <p:nvSpPr>
            <p:cNvPr id="114" name="Cloud 113"/>
            <p:cNvSpPr/>
            <p:nvPr/>
          </p:nvSpPr>
          <p:spPr>
            <a:xfrm>
              <a:off x="2232010" y="3426941"/>
              <a:ext cx="1804507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42612" y="3513100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10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Rockwell" pitchFamily="18" charset="0"/>
                  <a:sym typeface="Symbol"/>
                </a:rPr>
                <a:t>+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10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  <a:sym typeface="Symbol"/>
                </a:rPr>
                <a:t>=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20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490311" y="2085696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4691395" y="2085696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4552950" y="205712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Rockwell" pitchFamily="18" charset="0"/>
                <a:sym typeface="Symbol"/>
              </a:rPr>
              <a:t>–</a:t>
            </a:r>
            <a:endParaRPr lang="en-US" sz="1600" b="1" kern="0" dirty="0" smtClean="0">
              <a:solidFill>
                <a:sysClr val="windowText" lastClr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5305425" y="2066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Rockwell" pitchFamily="18" charset="0"/>
                <a:sym typeface="Symbol"/>
              </a:rPr>
              <a:t>–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4316843" y="2478684"/>
            <a:ext cx="1855357" cy="811337"/>
            <a:chOff x="2184212" y="3439205"/>
            <a:chExt cx="2203474" cy="407696"/>
          </a:xfrm>
        </p:grpSpPr>
        <p:sp>
          <p:nvSpPr>
            <p:cNvPr id="121" name="Rounded Rectangular Callout 120"/>
            <p:cNvSpPr/>
            <p:nvPr/>
          </p:nvSpPr>
          <p:spPr>
            <a:xfrm>
              <a:off x="2230457" y="3439205"/>
              <a:ext cx="2125901" cy="407696"/>
            </a:xfrm>
            <a:prstGeom prst="wedgeRoundRectCallout">
              <a:avLst>
                <a:gd name="adj1" fmla="val 984"/>
                <a:gd name="adj2" fmla="val -72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4" name="Group 28"/>
          <p:cNvGrpSpPr/>
          <p:nvPr/>
        </p:nvGrpSpPr>
        <p:grpSpPr>
          <a:xfrm>
            <a:off x="4878751" y="1536211"/>
            <a:ext cx="685800" cy="526462"/>
            <a:chOff x="1524000" y="4876800"/>
            <a:chExt cx="990600" cy="762000"/>
          </a:xfrm>
        </p:grpSpPr>
        <p:cxnSp>
          <p:nvCxnSpPr>
            <p:cNvPr id="135" name="Straight Connector 134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3304789" y="2056784"/>
            <a:ext cx="1855357" cy="799187"/>
            <a:chOff x="2184212" y="3458044"/>
            <a:chExt cx="2203474" cy="401591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2280748" y="3458044"/>
              <a:ext cx="2002696" cy="401591"/>
            </a:xfrm>
            <a:prstGeom prst="wedgeRoundRectCallout">
              <a:avLst>
                <a:gd name="adj1" fmla="val -36084"/>
                <a:gd name="adj2" fmla="val -8052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607239" y="2486488"/>
            <a:ext cx="1665912" cy="656985"/>
            <a:chOff x="2391963" y="3415586"/>
            <a:chExt cx="1978484" cy="330134"/>
          </a:xfrm>
        </p:grpSpPr>
        <p:sp>
          <p:nvSpPr>
            <p:cNvPr id="132" name="Cloud 131"/>
            <p:cNvSpPr/>
            <p:nvPr/>
          </p:nvSpPr>
          <p:spPr>
            <a:xfrm>
              <a:off x="2391963" y="3415586"/>
              <a:ext cx="1919396" cy="33013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91964" y="3439783"/>
              <a:ext cx="1978483" cy="2908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Rockwell" pitchFamily="18" charset="0"/>
                  <a:sym typeface="Symbol"/>
                </a:rPr>
                <a:t>+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 sign means adding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6801" y="684512"/>
            <a:ext cx="803712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 by </a:t>
            </a:r>
            <a:r>
              <a:rPr lang="en-US" dirty="0" err="1"/>
              <a:t>factorisation</a:t>
            </a:r>
            <a:r>
              <a:rPr lang="en-US" dirty="0"/>
              <a:t>:</a:t>
            </a:r>
          </a:p>
        </p:txBody>
      </p:sp>
      <p:sp>
        <p:nvSpPr>
          <p:cNvPr id="46" name="Arc 45"/>
          <p:cNvSpPr/>
          <p:nvPr/>
        </p:nvSpPr>
        <p:spPr>
          <a:xfrm>
            <a:off x="1131449" y="1257774"/>
            <a:ext cx="1568884" cy="928076"/>
          </a:xfrm>
          <a:prstGeom prst="arc">
            <a:avLst>
              <a:gd name="adj1" fmla="val 11928406"/>
              <a:gd name="adj2" fmla="val 20342897"/>
            </a:avLst>
          </a:prstGeom>
          <a:noFill/>
          <a:ln w="19050" cap="flat" cmpd="sng" algn="ctr">
            <a:solidFill>
              <a:srgbClr val="BA068B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500034" y="3095624"/>
                <a:ext cx="3462365" cy="493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          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  or           x 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10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3095624"/>
                <a:ext cx="3462365" cy="493277"/>
              </a:xfrm>
              <a:prstGeom prst="rect">
                <a:avLst/>
              </a:prstGeom>
              <a:blipFill rotWithShape="1">
                <a:blip r:embed="rId4"/>
                <a:stretch>
                  <a:fillRect l="-880" b="-24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3866884" y="2432772"/>
            <a:ext cx="2013520" cy="671477"/>
            <a:chOff x="2256321" y="3416547"/>
            <a:chExt cx="2391314" cy="337416"/>
          </a:xfrm>
        </p:grpSpPr>
        <p:sp>
          <p:nvSpPr>
            <p:cNvPr id="138" name="Rounded Rectangular Callout 137"/>
            <p:cNvSpPr/>
            <p:nvPr/>
          </p:nvSpPr>
          <p:spPr>
            <a:xfrm>
              <a:off x="2256321" y="3416547"/>
              <a:ext cx="2364558" cy="337416"/>
            </a:xfrm>
            <a:prstGeom prst="wedgeRoundRectCallout">
              <a:avLst>
                <a:gd name="adj1" fmla="val -91625"/>
                <a:gd name="adj2" fmla="val -210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277680" y="3460523"/>
              <a:ext cx="2369955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Either (10x – 1) = 0 or (10x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– 1)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= 0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297886" y="757355"/>
            <a:ext cx="2073637" cy="896225"/>
            <a:chOff x="2517750" y="3499618"/>
            <a:chExt cx="2462712" cy="450350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2517750" y="3499618"/>
              <a:ext cx="2462712" cy="450350"/>
            </a:xfrm>
            <a:prstGeom prst="wedgeRoundRectCallout">
              <a:avLst>
                <a:gd name="adj1" fmla="val 297"/>
                <a:gd name="adj2" fmla="val 816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621805" y="3516409"/>
              <a:ext cx="2248090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last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‘1’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 along with 3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75207" y="1076437"/>
            <a:ext cx="1936425" cy="645375"/>
            <a:chOff x="2471192" y="3514076"/>
            <a:chExt cx="2299756" cy="324300"/>
          </a:xfrm>
        </p:grpSpPr>
        <p:sp>
          <p:nvSpPr>
            <p:cNvPr id="144" name="Rounded Rectangular Callout 143"/>
            <p:cNvSpPr/>
            <p:nvPr/>
          </p:nvSpPr>
          <p:spPr>
            <a:xfrm>
              <a:off x="2502815" y="3514076"/>
              <a:ext cx="2185530" cy="324300"/>
            </a:xfrm>
            <a:prstGeom prst="wedgeRoundRectCallout">
              <a:avLst>
                <a:gd name="adj1" fmla="val 388"/>
                <a:gd name="adj2" fmla="val 802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471192" y="3535508"/>
              <a:ext cx="2299756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first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‘10x’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52523" y="2270847"/>
            <a:ext cx="1886277" cy="671477"/>
            <a:chOff x="2184212" y="3416547"/>
            <a:chExt cx="2240196" cy="337416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2233697" y="3416547"/>
              <a:ext cx="2190711" cy="337416"/>
            </a:xfrm>
            <a:prstGeom prst="wedgeRoundRectCallout">
              <a:avLst>
                <a:gd name="adj1" fmla="val -84082"/>
                <a:gd name="adj2" fmla="val 57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84212" y="343978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Product of two brackets is zero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816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92" name="Rectangle 91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4.2 1(V)</a:t>
              </a:r>
              <a:endParaRPr lang="en-US" sz="40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" y="-1085850"/>
            <a:ext cx="289560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85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 animBg="1"/>
      <p:bldP spid="87" grpId="1" animBg="1"/>
      <p:bldP spid="88" grpId="0" animBg="1"/>
      <p:bldP spid="88" grpId="1" animBg="1"/>
      <p:bldP spid="79" grpId="0"/>
      <p:bldP spid="80" grpId="0" animBg="1"/>
      <p:bldP spid="80" grpId="1" animBg="1"/>
      <p:bldP spid="81" grpId="0" animBg="1"/>
      <p:bldP spid="81" grpId="1" animBg="1"/>
      <p:bldP spid="25" grpId="0"/>
      <p:bldP spid="26" grpId="0"/>
      <p:bldP spid="27" grpId="0"/>
      <p:bldP spid="53" grpId="0" animBg="1"/>
      <p:bldP spid="54" grpId="0"/>
      <p:bldP spid="66" grpId="0" animBg="1"/>
      <p:bldP spid="67" grpId="0" animBg="1"/>
      <p:bldP spid="67" grpId="1" animBg="1"/>
      <p:bldP spid="68" grpId="0" animBg="1"/>
      <p:bldP spid="68" grpId="1" animBg="1"/>
      <p:bldP spid="75" grpId="0" animBg="1"/>
      <p:bldP spid="75" grpId="1" animBg="1"/>
      <p:bldP spid="89" grpId="0"/>
      <p:bldP spid="90" grpId="0"/>
      <p:bldP spid="102" grpId="0"/>
      <p:bldP spid="116" grpId="0"/>
      <p:bldP spid="117" grpId="0"/>
      <p:bldP spid="118" grpId="0"/>
      <p:bldP spid="119" grpId="0"/>
      <p:bldP spid="46" grpId="0" animBg="1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3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486150"/>
            <a:ext cx="7702624" cy="42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Factorization Method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with 2 Terms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213101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Factorization Method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Continued …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Minus 86"/>
          <p:cNvSpPr/>
          <p:nvPr/>
        </p:nvSpPr>
        <p:spPr>
          <a:xfrm>
            <a:off x="1438274" y="2729887"/>
            <a:ext cx="879750" cy="0"/>
          </a:xfrm>
          <a:prstGeom prst="mathMinus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inus 98"/>
          <p:cNvSpPr/>
          <p:nvPr/>
        </p:nvSpPr>
        <p:spPr>
          <a:xfrm>
            <a:off x="2797598" y="2729887"/>
            <a:ext cx="897433" cy="0"/>
          </a:xfrm>
          <a:prstGeom prst="mathMinus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6074288" y="2666556"/>
            <a:ext cx="2559107" cy="778319"/>
            <a:chOff x="2433202" y="5474036"/>
            <a:chExt cx="2559107" cy="778319"/>
          </a:xfrm>
        </p:grpSpPr>
        <p:sp>
          <p:nvSpPr>
            <p:cNvPr id="115" name="Rounded Rectangular Callout 114"/>
            <p:cNvSpPr/>
            <p:nvPr/>
          </p:nvSpPr>
          <p:spPr>
            <a:xfrm>
              <a:off x="2433677" y="5486775"/>
              <a:ext cx="2558632" cy="765580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33202" y="5474036"/>
              <a:ext cx="25591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 pitchFamily="18" charset="0"/>
                </a:rPr>
                <a:t>Since, last sign is +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 pitchFamily="18" charset="0"/>
                </a:rPr>
                <a:t>Give middle sign to both factors.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073814" y="1235075"/>
            <a:ext cx="2559581" cy="523220"/>
            <a:chOff x="2433203" y="5474036"/>
            <a:chExt cx="2559581" cy="523220"/>
          </a:xfrm>
        </p:grpSpPr>
        <p:sp>
          <p:nvSpPr>
            <p:cNvPr id="77" name="Rounded Rectangular Callout 76"/>
            <p:cNvSpPr/>
            <p:nvPr/>
          </p:nvSpPr>
          <p:spPr>
            <a:xfrm>
              <a:off x="2433677" y="5486773"/>
              <a:ext cx="2558632" cy="50248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 pitchFamily="18" charset="0"/>
                </a:rPr>
                <a:t>Find product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 pitchFamily="18" charset="0"/>
                </a:rPr>
                <a:t>of 3</a:t>
              </a:r>
              <a:r>
                <a:rPr kumimoji="0" lang="en-US" sz="1400" b="1" i="0" u="none" strike="noStrike" kern="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 pitchFamily="18" charset="0"/>
                </a:rPr>
                <a:t>rd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 pitchFamily="18" charset="0"/>
                </a:rPr>
                <a:t>no. with 1</a:t>
              </a:r>
              <a:r>
                <a:rPr kumimoji="0" lang="en-US" sz="1400" b="1" i="0" u="none" strike="noStrike" kern="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 pitchFamily="18" charset="0"/>
                </a:rPr>
                <a:t>st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 pitchFamily="18" charset="0"/>
                </a:rPr>
                <a:t> no.</a:t>
              </a:r>
            </a:p>
          </p:txBody>
        </p:sp>
      </p:grpSp>
      <p:sp>
        <p:nvSpPr>
          <p:cNvPr id="104" name="Cloud 103"/>
          <p:cNvSpPr>
            <a:spLocks noChangeArrowheads="1"/>
          </p:cNvSpPr>
          <p:nvPr/>
        </p:nvSpPr>
        <p:spPr bwMode="auto">
          <a:xfrm>
            <a:off x="4533900" y="1128252"/>
            <a:ext cx="1722755" cy="668798"/>
          </a:xfrm>
          <a:prstGeom prst="cloud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Bookman Old Style" pitchFamily="18" charset="0"/>
              </a:rPr>
              <a:t>   = 2 × 5</a:t>
            </a:r>
          </a:p>
        </p:txBody>
      </p:sp>
      <p:sp>
        <p:nvSpPr>
          <p:cNvPr id="103" name="Cloud 102"/>
          <p:cNvSpPr>
            <a:spLocks noChangeArrowheads="1"/>
          </p:cNvSpPr>
          <p:nvPr/>
        </p:nvSpPr>
        <p:spPr bwMode="auto">
          <a:xfrm>
            <a:off x="4567276" y="1140952"/>
            <a:ext cx="1920875" cy="668798"/>
          </a:xfrm>
          <a:prstGeom prst="cloud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Bookman Old Style" pitchFamily="18" charset="0"/>
              </a:rPr>
              <a:t>   = 1 × 10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657718" y="923928"/>
            <a:ext cx="534318" cy="705504"/>
            <a:chOff x="2124162" y="3399676"/>
            <a:chExt cx="2409782" cy="471859"/>
          </a:xfrm>
        </p:grpSpPr>
        <p:sp>
          <p:nvSpPr>
            <p:cNvPr id="93" name="Cloud Callout 92"/>
            <p:cNvSpPr/>
            <p:nvPr/>
          </p:nvSpPr>
          <p:spPr>
            <a:xfrm>
              <a:off x="2124162" y="3399676"/>
              <a:ext cx="2409782" cy="371158"/>
            </a:xfrm>
            <a:prstGeom prst="cloudCallout">
              <a:avLst>
                <a:gd name="adj1" fmla="val -67049"/>
                <a:gd name="adj2" fmla="val 4192"/>
              </a:avLst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b="1" ker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2227315" y="3480422"/>
                  <a:ext cx="2203476" cy="391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  <a:ea typeface="Cambria Math"/>
                    </a:rPr>
                    <a:t>                     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𝟏𝟎</m:t>
                      </m:r>
                    </m:oMath>
                  </a14:m>
                  <a:endParaRPr lang="en-US" sz="1600" b="1" dirty="0"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315" y="3480422"/>
                  <a:ext cx="2203476" cy="39111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Rounded Rectangle 94"/>
          <p:cNvSpPr/>
          <p:nvPr/>
        </p:nvSpPr>
        <p:spPr>
          <a:xfrm>
            <a:off x="1666866" y="1377279"/>
            <a:ext cx="146845" cy="241877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122620" y="1336642"/>
            <a:ext cx="479610" cy="292671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79399" y="1348073"/>
            <a:ext cx="266268" cy="292672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477162" y="1422942"/>
            <a:ext cx="188925" cy="1717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2579" y="1349650"/>
            <a:ext cx="6142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schemeClr val="bg1"/>
                </a:solidFill>
                <a:latin typeface="Rockwell" pitchFamily="18" charset="0"/>
              </a:rPr>
              <a:t>Sol:</a:t>
            </a:r>
            <a:endParaRPr lang="en-US" sz="16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149278"/>
              </p:ext>
            </p:extLst>
          </p:nvPr>
        </p:nvGraphicFramePr>
        <p:xfrm>
          <a:off x="553663" y="1726304"/>
          <a:ext cx="31210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19" name="Equation" r:id="rId4" imgW="2235200" imgH="228600" progId="Equation.DSMT4">
                  <p:embed/>
                </p:oleObj>
              </mc:Choice>
              <mc:Fallback>
                <p:oleObj name="Equation" r:id="rId4" imgW="2235200" imgH="22860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63" y="1726304"/>
                        <a:ext cx="31210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058689"/>
              </p:ext>
            </p:extLst>
          </p:nvPr>
        </p:nvGraphicFramePr>
        <p:xfrm>
          <a:off x="1082675" y="2403334"/>
          <a:ext cx="15605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0" name="Equation" r:id="rId6" imgW="1117600" imgH="241300" progId="Equation.DSMT4">
                  <p:embed/>
                </p:oleObj>
              </mc:Choice>
              <mc:Fallback>
                <p:oleObj name="Equation" r:id="rId6" imgW="1117600" imgH="24130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403334"/>
                        <a:ext cx="156051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196457"/>
              </p:ext>
            </p:extLst>
          </p:nvPr>
        </p:nvGraphicFramePr>
        <p:xfrm>
          <a:off x="1886700" y="2739884"/>
          <a:ext cx="22177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1" name="Equation" r:id="rId8" imgW="1587500" imgH="241300" progId="Equation.DSMT4">
                  <p:embed/>
                </p:oleObj>
              </mc:Choice>
              <mc:Fallback>
                <p:oleObj name="Equation" r:id="rId8" imgW="1587500" imgH="241300" progId="Equation.DSMT4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700" y="2739884"/>
                        <a:ext cx="221773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rc 31"/>
          <p:cNvSpPr/>
          <p:nvPr/>
        </p:nvSpPr>
        <p:spPr>
          <a:xfrm>
            <a:off x="960229" y="1158874"/>
            <a:ext cx="1537469" cy="906873"/>
          </a:xfrm>
          <a:prstGeom prst="arc">
            <a:avLst>
              <a:gd name="adj1" fmla="val 11928406"/>
              <a:gd name="adj2" fmla="val 20510754"/>
            </a:avLst>
          </a:prstGeom>
          <a:noFill/>
          <a:ln w="19050" cap="flat" cmpd="sng" algn="ctr">
            <a:solidFill>
              <a:srgbClr val="BA068B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959473" y="1419118"/>
            <a:ext cx="171750" cy="188925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882093" y="2401304"/>
            <a:ext cx="1445174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343400" y="2141855"/>
            <a:ext cx="2952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Rockwell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Rockwell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151120" y="2141855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Rockwell" pitchFamily="18" charset="0"/>
                <a:sym typeface="Symbol"/>
              </a:rPr>
              <a:t>10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725267" y="2392339"/>
            <a:ext cx="914400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7994"/>
              </p:ext>
            </p:extLst>
          </p:nvPr>
        </p:nvGraphicFramePr>
        <p:xfrm>
          <a:off x="524250" y="2076401"/>
          <a:ext cx="21272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2" name="Equation" r:id="rId10" imgW="1524000" imgH="228600" progId="Equation.DSMT4">
                  <p:embed/>
                </p:oleObj>
              </mc:Choice>
              <mc:Fallback>
                <p:oleObj name="Equation" r:id="rId10" imgW="1524000" imgH="2286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50" y="2076401"/>
                        <a:ext cx="212725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07314"/>
              </p:ext>
            </p:extLst>
          </p:nvPr>
        </p:nvGraphicFramePr>
        <p:xfrm>
          <a:off x="2695853" y="2081071"/>
          <a:ext cx="14192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3" name="Equation" r:id="rId12" imgW="1016000" imgH="228600" progId="Equation.DSMT4">
                  <p:embed/>
                </p:oleObj>
              </mc:Choice>
              <mc:Fallback>
                <p:oleObj name="Equation" r:id="rId12" imgW="1016000" imgH="22860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853" y="2081071"/>
                        <a:ext cx="1419225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69669"/>
              </p:ext>
            </p:extLst>
          </p:nvPr>
        </p:nvGraphicFramePr>
        <p:xfrm>
          <a:off x="2713038" y="2403660"/>
          <a:ext cx="153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4" name="Equation" r:id="rId14" imgW="1104900" imgH="241300" progId="Equation.DSMT4">
                  <p:embed/>
                </p:oleObj>
              </mc:Choice>
              <mc:Fallback>
                <p:oleObj name="Equation" r:id="rId14" imgW="1104900" imgH="2413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2403660"/>
                        <a:ext cx="15398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811977"/>
              </p:ext>
            </p:extLst>
          </p:nvPr>
        </p:nvGraphicFramePr>
        <p:xfrm>
          <a:off x="533400" y="3114907"/>
          <a:ext cx="141763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5" name="Equation" r:id="rId16" imgW="1016000" imgH="228600" progId="Equation.DSMT4">
                  <p:embed/>
                </p:oleObj>
              </mc:Choice>
              <mc:Fallback>
                <p:oleObj name="Equation" r:id="rId16" imgW="1016000" imgH="22860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14907"/>
                        <a:ext cx="1417637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30630"/>
              </p:ext>
            </p:extLst>
          </p:nvPr>
        </p:nvGraphicFramePr>
        <p:xfrm>
          <a:off x="2279650" y="3116121"/>
          <a:ext cx="1825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6" name="Equation" r:id="rId18" imgW="1308100" imgH="228600" progId="Equation.DSMT4">
                  <p:embed/>
                </p:oleObj>
              </mc:Choice>
              <mc:Fallback>
                <p:oleObj name="Equation" r:id="rId18" imgW="1308100" imgH="22860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116121"/>
                        <a:ext cx="18256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880099"/>
              </p:ext>
            </p:extLst>
          </p:nvPr>
        </p:nvGraphicFramePr>
        <p:xfrm>
          <a:off x="1211437" y="3536549"/>
          <a:ext cx="9398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7" name="Equation" r:id="rId20" imgW="672808" imgH="228501" progId="Equation.DSMT4">
                  <p:embed/>
                </p:oleObj>
              </mc:Choice>
              <mc:Fallback>
                <p:oleObj name="Equation" r:id="rId20" imgW="672808" imgH="228501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437" y="3536549"/>
                        <a:ext cx="9398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67676"/>
              </p:ext>
            </p:extLst>
          </p:nvPr>
        </p:nvGraphicFramePr>
        <p:xfrm>
          <a:off x="2865355" y="3410929"/>
          <a:ext cx="13287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8" name="Equation" r:id="rId22" imgW="952087" imgH="431613" progId="Equation.DSMT4">
                  <p:embed/>
                </p:oleObj>
              </mc:Choice>
              <mc:Fallback>
                <p:oleObj name="Equation" r:id="rId22" imgW="952087" imgH="431613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355" y="3410929"/>
                        <a:ext cx="132873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439270" y="2377836"/>
            <a:ext cx="34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sym typeface="Symbol"/>
              </a:rPr>
              <a:t>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2717" y="2747168"/>
            <a:ext cx="34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sym typeface="Symbol"/>
              </a:rPr>
              <a:t>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8235" y="3529806"/>
            <a:ext cx="34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sym typeface="Symbol"/>
              </a:rPr>
              <a:t></a:t>
            </a:r>
            <a:endParaRPr lang="en-IN" dirty="0">
              <a:solidFill>
                <a:prstClr val="black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89395" y="1171904"/>
            <a:ext cx="1483859" cy="630822"/>
            <a:chOff x="2633494" y="3458138"/>
            <a:chExt cx="1762272" cy="316987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2816499" y="3458138"/>
              <a:ext cx="1402971" cy="316987"/>
            </a:xfrm>
            <a:prstGeom prst="wedgeRoundRectCallout">
              <a:avLst>
                <a:gd name="adj1" fmla="val -76468"/>
                <a:gd name="adj2" fmla="val 51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33494" y="3478906"/>
              <a:ext cx="1762272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latin typeface="Bookman Old Style"/>
                </a:rPr>
                <a:t>Standard form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762053" y="2101848"/>
            <a:ext cx="1933897" cy="923585"/>
            <a:chOff x="2578457" y="3443502"/>
            <a:chExt cx="2296751" cy="464100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2615711" y="3443502"/>
              <a:ext cx="2259497" cy="464100"/>
            </a:xfrm>
            <a:prstGeom prst="wedgeRoundRectCallout">
              <a:avLst>
                <a:gd name="adj1" fmla="val 32236"/>
                <a:gd name="adj2" fmla="val -7878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8457" y="3494749"/>
              <a:ext cx="2288752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 smtClean="0">
                  <a:latin typeface="Bookman Old Style"/>
                </a:rPr>
                <a:t>Factorise</a:t>
              </a:r>
              <a:r>
                <a:rPr lang="en-US" sz="1400" b="1" kern="0" dirty="0" smtClean="0">
                  <a:latin typeface="Bookman Old Style"/>
                </a:rPr>
                <a:t> by splitting middle term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398518" y="1129743"/>
            <a:ext cx="2029071" cy="738625"/>
            <a:chOff x="2124162" y="3399676"/>
            <a:chExt cx="2409782" cy="371158"/>
          </a:xfrm>
        </p:grpSpPr>
        <p:sp>
          <p:nvSpPr>
            <p:cNvPr id="80" name="Cloud 79"/>
            <p:cNvSpPr/>
            <p:nvPr/>
          </p:nvSpPr>
          <p:spPr>
            <a:xfrm>
              <a:off x="2124162" y="3399676"/>
              <a:ext cx="2409782" cy="371158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204689" y="3475636"/>
                  <a:ext cx="2203474" cy="184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1600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rad>
                        <m:r>
                          <a:rPr lang="en-US" sz="16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1600" b="1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e>
                        </m:rad>
                        <m:r>
                          <a:rPr lang="en-US" sz="1600" b="1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b="1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600" b="1" dirty="0">
                    <a:solidFill>
                      <a:srgbClr val="002060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689" y="3475636"/>
                  <a:ext cx="2203474" cy="18471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 hidden="1"/>
          <p:cNvGrpSpPr/>
          <p:nvPr/>
        </p:nvGrpSpPr>
        <p:grpSpPr>
          <a:xfrm>
            <a:off x="3169252" y="2140718"/>
            <a:ext cx="1927162" cy="763294"/>
            <a:chOff x="2578457" y="3432083"/>
            <a:chExt cx="2288752" cy="383554"/>
          </a:xfrm>
        </p:grpSpPr>
        <p:sp>
          <p:nvSpPr>
            <p:cNvPr id="83" name="Rounded Rectangular Callout 82"/>
            <p:cNvSpPr/>
            <p:nvPr/>
          </p:nvSpPr>
          <p:spPr>
            <a:xfrm>
              <a:off x="2789158" y="3432083"/>
              <a:ext cx="1867353" cy="383554"/>
            </a:xfrm>
            <a:prstGeom prst="wedgeRoundRectCallout">
              <a:avLst>
                <a:gd name="adj1" fmla="val 11274"/>
                <a:gd name="adj2" fmla="val -8599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78457" y="3494749"/>
              <a:ext cx="2288752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latin typeface="Bookman Old Style"/>
                </a:rPr>
                <a:t>‘+’ sign means adding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074288" y="1844675"/>
            <a:ext cx="2559107" cy="745677"/>
            <a:chOff x="2433202" y="5473752"/>
            <a:chExt cx="2559107" cy="745677"/>
          </a:xfrm>
        </p:grpSpPr>
        <p:sp>
          <p:nvSpPr>
            <p:cNvPr id="89" name="Rounded Rectangular Callout 88"/>
            <p:cNvSpPr/>
            <p:nvPr/>
          </p:nvSpPr>
          <p:spPr>
            <a:xfrm>
              <a:off x="2433677" y="5486774"/>
              <a:ext cx="2558632" cy="732655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33202" y="5473752"/>
              <a:ext cx="2559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 pitchFamily="18" charset="0"/>
                </a:rPr>
                <a:t>Find two factors of 10 in such a way 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068542" y="2064375"/>
            <a:ext cx="266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                  that by adding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factors we get middle no.</a:t>
            </a:r>
          </a:p>
        </p:txBody>
      </p:sp>
      <p:grpSp>
        <p:nvGrpSpPr>
          <p:cNvPr id="96" name="Group 25"/>
          <p:cNvGrpSpPr/>
          <p:nvPr/>
        </p:nvGrpSpPr>
        <p:grpSpPr>
          <a:xfrm>
            <a:off x="4572000" y="1581915"/>
            <a:ext cx="788311" cy="564437"/>
            <a:chOff x="1524000" y="4876800"/>
            <a:chExt cx="990600" cy="762000"/>
          </a:xfrm>
        </p:grpSpPr>
        <p:cxnSp>
          <p:nvCxnSpPr>
            <p:cNvPr id="97" name="Straight Connector 96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5427589" y="1905635"/>
            <a:ext cx="1855357" cy="738625"/>
            <a:chOff x="2227316" y="3399676"/>
            <a:chExt cx="2203474" cy="371158"/>
          </a:xfrm>
        </p:grpSpPr>
        <p:sp>
          <p:nvSpPr>
            <p:cNvPr id="101" name="Cloud 100"/>
            <p:cNvSpPr/>
            <p:nvPr/>
          </p:nvSpPr>
          <p:spPr>
            <a:xfrm>
              <a:off x="2333275" y="3399676"/>
              <a:ext cx="1991555" cy="371158"/>
            </a:xfrm>
            <a:prstGeom prst="cloud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227316" y="3507926"/>
                  <a:ext cx="2203474" cy="154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𝟏𝟎</m:t>
                        </m:r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316" y="3507926"/>
                  <a:ext cx="2203474" cy="154657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335780" y="2461895"/>
            <a:ext cx="2952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Rockwell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Rockwell" pitchFamily="18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204460" y="2461895"/>
            <a:ext cx="2952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Rockwell" pitchFamily="18" charset="0"/>
                <a:sym typeface="Symbol"/>
              </a:rPr>
              <a:t>5</a:t>
            </a:r>
            <a:endParaRPr lang="en-US" sz="1600" dirty="0">
              <a:solidFill>
                <a:prstClr val="black"/>
              </a:solidFill>
              <a:latin typeface="Rockwell" pitchFamily="18" charset="0"/>
              <a:sym typeface="Symbol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480929" y="2225675"/>
            <a:ext cx="1855357" cy="738625"/>
            <a:chOff x="2227316" y="3399676"/>
            <a:chExt cx="2203474" cy="371158"/>
          </a:xfrm>
        </p:grpSpPr>
        <p:sp>
          <p:nvSpPr>
            <p:cNvPr id="109" name="Cloud 108"/>
            <p:cNvSpPr/>
            <p:nvPr/>
          </p:nvSpPr>
          <p:spPr>
            <a:xfrm>
              <a:off x="2333275" y="3399676"/>
              <a:ext cx="1991555" cy="371158"/>
            </a:xfrm>
            <a:prstGeom prst="cloud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227316" y="3507926"/>
                  <a:ext cx="2203474" cy="154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316" y="3507926"/>
                  <a:ext cx="2203474" cy="15465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/>
          <p:cNvGrpSpPr/>
          <p:nvPr/>
        </p:nvGrpSpPr>
        <p:grpSpPr>
          <a:xfrm>
            <a:off x="5334000" y="3156671"/>
            <a:ext cx="1844609" cy="738625"/>
            <a:chOff x="2305535" y="3380532"/>
            <a:chExt cx="2190711" cy="371158"/>
          </a:xfrm>
        </p:grpSpPr>
        <p:sp>
          <p:nvSpPr>
            <p:cNvPr id="112" name="Rounded Rectangular Callout 111"/>
            <p:cNvSpPr/>
            <p:nvPr/>
          </p:nvSpPr>
          <p:spPr>
            <a:xfrm>
              <a:off x="2305535" y="3380532"/>
              <a:ext cx="2190711" cy="371158"/>
            </a:xfrm>
            <a:prstGeom prst="wedgeRoundRectCallout">
              <a:avLst>
                <a:gd name="adj1" fmla="val 338"/>
                <a:gd name="adj2" fmla="val -9611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82819" y="3455656"/>
                  <a:ext cx="1441936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400" b="1" i="1">
                      <a:solidFill>
                        <a:srgbClr val="002060"/>
                      </a:solidFill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𝐍𝐨𝐰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𝐬𝐢𝐠𝐧𝐬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𝐭𝐨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𝐛𝐞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𝐠𝐢𝐯𝐞𝐧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200" i="0" dirty="0" smtClean="0">
                    <a:solidFill>
                      <a:schemeClr val="tx1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𝐭𝐨</m:t>
                        </m:r>
                        <m:r>
                          <a:rPr lang="en-US" sz="12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200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𝐛𝐨𝐭𝐡</m:t>
                        </m:r>
                        <m:r>
                          <a:rPr lang="en-US" sz="1200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200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𝐭𝐡𝐞</m:t>
                        </m:r>
                        <m:r>
                          <a:rPr lang="en-US" sz="1200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200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𝐟𝐚𝐜𝐭𝐨𝐫𝐬</m:t>
                        </m:r>
                      </m:oMath>
                    </m:oMathPara>
                  </a14:m>
                  <a:endParaRPr lang="en-US" sz="1200" i="0" dirty="0">
                    <a:solidFill>
                      <a:schemeClr val="tx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819" y="3455656"/>
                  <a:ext cx="1441936" cy="231986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21106" r="-155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191000" y="246189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Rockwell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Rockwell" pitchFamily="18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5029200" y="246189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Rockwell" pitchFamily="18" charset="0"/>
                <a:sym typeface="Symbol"/>
              </a:rPr>
              <a:t>+</a:t>
            </a:r>
            <a:endParaRPr lang="en-US" sz="1600" dirty="0">
              <a:solidFill>
                <a:prstClr val="black"/>
              </a:solidFill>
              <a:latin typeface="Rockwell" pitchFamily="18" charset="0"/>
              <a:sym typeface="Symbol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9493" y="4068547"/>
            <a:ext cx="3960901" cy="754950"/>
            <a:chOff x="547142" y="4957845"/>
            <a:chExt cx="3960901" cy="754950"/>
          </a:xfrm>
        </p:grpSpPr>
        <p:sp>
          <p:nvSpPr>
            <p:cNvPr id="74" name="Rectangle 73"/>
            <p:cNvSpPr/>
            <p:nvPr/>
          </p:nvSpPr>
          <p:spPr>
            <a:xfrm>
              <a:off x="547142" y="4977998"/>
              <a:ext cx="3914507" cy="73152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1600" kern="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85174" y="4957845"/>
                  <a:ext cx="3922869" cy="7549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marR="0" lvl="0" indent="-28575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Symbol"/>
                    <a:buChar char="\"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Bookman Old Style" pitchFamily="18" charset="0"/>
                    </a:rPr>
                    <a:t>The roots of the given quadratic</a:t>
                  </a:r>
                </a:p>
                <a:p>
                  <a:pPr lvl="0">
                    <a:defRPr/>
                  </a:pPr>
                  <a:r>
                    <a:rPr lang="en-US" sz="1600" b="1" kern="0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equations are </a:t>
                  </a:r>
                  <a14:m>
                    <m:oMath xmlns:m="http://schemas.openxmlformats.org/officeDocument/2006/math">
                      <m:r>
                        <a:rPr lang="en-US" b="1" i="0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− </m:t>
                      </m:r>
                      <m:rad>
                        <m:radPr>
                          <m:degHide m:val="on"/>
                          <m:ctrlPr>
                            <a:rPr lang="en-US" b="1" i="1" kern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rad>
                      <m:r>
                        <a:rPr lang="en-US" b="1" i="1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0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𝐚𝐧𝐝</m:t>
                      </m:r>
                      <m:r>
                        <a:rPr lang="en-US" b="1" i="1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1" i="1" ker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kern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kern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a14:m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74" y="4957845"/>
                  <a:ext cx="3922869" cy="754950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933" t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505118" y="913750"/>
                <a:ext cx="3731283" cy="36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defTabSz="912813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vii)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𝒙</m:t>
                    </m:r>
                    <m:r>
                      <a:rPr lang="en-US" sz="1600" b="1" i="1" baseline="30000" dirty="0" smtClean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𝟐</m:t>
                    </m:r>
                    <m:r>
                      <m:rPr>
                        <m:nor/>
                      </m:rPr>
                      <a:rPr lang="en-US" sz="1600" b="0" i="0" baseline="30000" dirty="0" smtClean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rgbClr val="0000FF"/>
                        </a:solidFill>
                        <a:latin typeface="Rockwell" pitchFamily="18" charset="0"/>
                        <a:sym typeface="Symbol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𝟕</m:t>
                    </m:r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𝒙</m:t>
                    </m:r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FF"/>
                        </a:solidFill>
                        <a:latin typeface="Rockwell" pitchFamily="18" charset="0"/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0000FF"/>
                        </a:solidFill>
                        <a:latin typeface="Rockwell" pitchFamily="18" charset="0"/>
                        <a:sym typeface="Symbol"/>
                      </a:rPr>
                      <m:t> </m:t>
                    </m:r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𝟓</m:t>
                    </m:r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= </m:t>
                    </m:r>
                    <m:r>
                      <a:rPr lang="en-US" sz="1600" b="1" i="1" dirty="0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𝟎</m:t>
                    </m:r>
                  </m:oMath>
                </a14:m>
                <a:endParaRPr lang="en-US" sz="1600" b="1" dirty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118" y="913750"/>
                <a:ext cx="3731283" cy="362600"/>
              </a:xfrm>
              <a:prstGeom prst="rect">
                <a:avLst/>
              </a:prstGeom>
              <a:blipFill rotWithShape="1">
                <a:blip r:embed="rId29"/>
                <a:stretch>
                  <a:fillRect l="-980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830780" y="1294884"/>
                <a:ext cx="2328614" cy="374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2</m:t>
                          </m:r>
                        </m:e>
                      </m:rad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𝑥</m:t>
                      </m:r>
                      <m:r>
                        <a:rPr lang="en-US" sz="1600" b="0" i="1" baseline="30000" dirty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2 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+7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𝑥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+5</m:t>
                      </m:r>
                      <m:rad>
                        <m:radPr>
                          <m:degHide m:val="on"/>
                          <m:ctrlPr>
                            <a:rPr lang="en-US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2</m:t>
                          </m:r>
                        </m:e>
                      </m:rad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a:rPr lang="en-US" sz="1600" b="0" i="1" dirty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= 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780" y="1294884"/>
                <a:ext cx="2328614" cy="37427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51816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18" name="Rectangle 117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9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4.2 1(III)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99" grpId="0" animBg="1"/>
      <p:bldP spid="99" grpId="1" animBg="1"/>
      <p:bldP spid="104" grpId="0" animBg="1"/>
      <p:bldP spid="104" grpId="1" animBg="1"/>
      <p:bldP spid="103" grpId="0" animBg="1"/>
      <p:bldP spid="103" grpId="1" animBg="1"/>
      <p:bldP spid="95" grpId="0" animBg="1"/>
      <p:bldP spid="95" grpId="1" animBg="1"/>
      <p:bldP spid="95" grpId="2" animBg="1"/>
      <p:bldP spid="72" grpId="0" animBg="1"/>
      <p:bldP spid="72" grpId="1" animBg="1"/>
      <p:bldP spid="72" grpId="2" animBg="1"/>
      <p:bldP spid="71" grpId="0" animBg="1"/>
      <p:bldP spid="71" grpId="1" animBg="1"/>
      <p:bldP spid="71" grpId="2" animBg="1"/>
      <p:bldP spid="16" grpId="0" animBg="1"/>
      <p:bldP spid="19" grpId="0"/>
      <p:bldP spid="33" grpId="0" animBg="1"/>
      <p:bldP spid="48" grpId="0"/>
      <p:bldP spid="52" grpId="0"/>
      <p:bldP spid="64" grpId="0"/>
      <p:bldP spid="65" grpId="0"/>
      <p:bldP spid="66" grpId="0"/>
      <p:bldP spid="91" grpId="0"/>
      <p:bldP spid="106" grpId="0"/>
      <p:bldP spid="107" grpId="0"/>
      <p:bldP spid="126" grpId="0"/>
      <p:bldP spid="127" grpId="0"/>
      <p:bldP spid="85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70484" y="1461500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 :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507861" y="1003601"/>
            <a:ext cx="2971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xi)  3x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–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= 0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473226" y="1350020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 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482236" y="3205929"/>
            <a:ext cx="3938675" cy="615553"/>
            <a:chOff x="547143" y="4996763"/>
            <a:chExt cx="3938675" cy="615553"/>
          </a:xfrm>
        </p:grpSpPr>
        <p:sp>
          <p:nvSpPr>
            <p:cNvPr id="29" name="Rectangle 28"/>
            <p:cNvSpPr/>
            <p:nvPr/>
          </p:nvSpPr>
          <p:spPr>
            <a:xfrm>
              <a:off x="547143" y="5030843"/>
              <a:ext cx="3824484" cy="54864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1600" b="1" kern="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62949" y="4996763"/>
                  <a:ext cx="3922869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marR="0" lvl="0" indent="-28575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Symbol"/>
                    <a:buChar char="\"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Bookman Old Style" pitchFamily="18" charset="0"/>
                    </a:rPr>
                    <a:t>The roots of the given quadratic</a:t>
                  </a:r>
                </a:p>
                <a:p>
                  <a:pPr lvl="0">
                    <a:defRPr/>
                  </a:pPr>
                  <a:r>
                    <a:rPr lang="en-US" sz="1600" b="1" kern="0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equations are </a:t>
                  </a:r>
                  <a14:m>
                    <m:oMath xmlns:m="http://schemas.openxmlformats.org/officeDocument/2006/math">
                      <m:r>
                        <a:rPr lang="en-US" b="1" i="1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𝐚𝐧𝐝</m:t>
                      </m:r>
                      <m:r>
                        <a:rPr lang="en-US" b="1" i="0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</m:oMath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49" y="4996763"/>
                  <a:ext cx="3922869" cy="6155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33" t="-3960" b="-108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519025" y="3351631"/>
            <a:ext cx="3938675" cy="737959"/>
            <a:chOff x="547143" y="4941970"/>
            <a:chExt cx="3938675" cy="737959"/>
          </a:xfrm>
        </p:grpSpPr>
        <p:sp>
          <p:nvSpPr>
            <p:cNvPr id="25" name="Rectangle 24"/>
            <p:cNvSpPr/>
            <p:nvPr/>
          </p:nvSpPr>
          <p:spPr>
            <a:xfrm>
              <a:off x="547143" y="4977997"/>
              <a:ext cx="3863906" cy="701741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1600" b="1" kern="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62949" y="4941970"/>
                  <a:ext cx="3922869" cy="737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marR="0" lvl="0" indent="-28575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Symbol"/>
                    <a:buChar char="\"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Bookman Old Style" pitchFamily="18" charset="0"/>
                    </a:rPr>
                    <a:t>The roots of the given quadratic</a:t>
                  </a:r>
                </a:p>
                <a:p>
                  <a:pPr lvl="0">
                    <a:defRPr/>
                  </a:pPr>
                  <a:r>
                    <a:rPr lang="en-US" sz="1600" b="1" kern="0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equations are </a:t>
                  </a:r>
                  <a14:m>
                    <m:oMath xmlns:m="http://schemas.openxmlformats.org/officeDocument/2006/math">
                      <m:r>
                        <a:rPr lang="en-US" b="1" i="0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1" i="1" kern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b="1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b="1" i="1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𝐚𝐧𝐝</m:t>
                      </m:r>
                      <m:r>
                        <a:rPr lang="en-US" b="1" i="1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kern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1" i="1" ker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b="1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a14:m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49" y="4941970"/>
                  <a:ext cx="3922869" cy="73795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33" t="-3306" b="-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ounded Rectangle 35"/>
          <p:cNvSpPr/>
          <p:nvPr/>
        </p:nvSpPr>
        <p:spPr>
          <a:xfrm>
            <a:off x="1886914" y="1822982"/>
            <a:ext cx="365693" cy="639658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26559" y="1817610"/>
            <a:ext cx="459738" cy="639658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05119" y="1070543"/>
            <a:ext cx="2971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) 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9x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 – 16 = 0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158449" y="1475947"/>
            <a:ext cx="1371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9x</a:t>
            </a:r>
            <a:r>
              <a: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 – 16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3044" y="1792622"/>
            <a:ext cx="2743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 (3x)</a:t>
            </a:r>
            <a:r>
              <a: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 – (4)</a:t>
            </a:r>
            <a:r>
              <a: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51958" y="2134061"/>
            <a:ext cx="23439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 (3x + 4) (3x – 4)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45544" y="2502172"/>
            <a:ext cx="2949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 3x + 4 = 0  or   3x – 4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graphicFrame>
        <p:nvGraphicFramePr>
          <p:cNvPr id="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57836"/>
              </p:ext>
            </p:extLst>
          </p:nvPr>
        </p:nvGraphicFramePr>
        <p:xfrm>
          <a:off x="1011532" y="2780464"/>
          <a:ext cx="23129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34" name="Equation" r:id="rId5" imgW="1624895" imgH="406224" progId="Equation.DSMT4">
                  <p:embed/>
                </p:oleObj>
              </mc:Choice>
              <mc:Fallback>
                <p:oleObj name="Equation" r:id="rId5" imgW="162489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532" y="2780464"/>
                        <a:ext cx="2312987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2949860" y="1301579"/>
            <a:ext cx="2424958" cy="693904"/>
            <a:chOff x="2515917" y="3494070"/>
            <a:chExt cx="2879949" cy="348686"/>
          </a:xfrm>
        </p:grpSpPr>
        <p:sp>
          <p:nvSpPr>
            <p:cNvPr id="58" name="Rounded Rectangular Callout 57"/>
            <p:cNvSpPr/>
            <p:nvPr/>
          </p:nvSpPr>
          <p:spPr>
            <a:xfrm>
              <a:off x="2631586" y="3494070"/>
              <a:ext cx="2632648" cy="348686"/>
            </a:xfrm>
            <a:prstGeom prst="wedgeRoundRectCallout">
              <a:avLst>
                <a:gd name="adj1" fmla="val -73685"/>
                <a:gd name="adj2" fmla="val -6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5917" y="3549862"/>
              <a:ext cx="2879949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Only first &amp; last terms are present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75599" y="2071203"/>
            <a:ext cx="1855357" cy="660484"/>
            <a:chOff x="2212418" y="3478535"/>
            <a:chExt cx="2203474" cy="331893"/>
          </a:xfrm>
        </p:grpSpPr>
        <p:sp>
          <p:nvSpPr>
            <p:cNvPr id="61" name="Rounded Rectangular Callout 60"/>
            <p:cNvSpPr/>
            <p:nvPr/>
          </p:nvSpPr>
          <p:spPr>
            <a:xfrm>
              <a:off x="2292060" y="3478535"/>
              <a:ext cx="2002696" cy="331893"/>
            </a:xfrm>
            <a:prstGeom prst="wedgeRoundRectCallout">
              <a:avLst>
                <a:gd name="adj1" fmla="val -37778"/>
                <a:gd name="adj2" fmla="val -7161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12418" y="3506663"/>
              <a:ext cx="2203474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Factorise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 using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 a</a:t>
              </a:r>
              <a:r>
                <a:rPr kumimoji="0" lang="en-US" sz="1400" b="1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2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 – b</a:t>
              </a:r>
              <a:r>
                <a:rPr kumimoji="0" lang="en-US" sz="1400" b="1" i="0" u="none" strike="noStrike" kern="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2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 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261092" y="2135904"/>
            <a:ext cx="3997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a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883949" y="2150801"/>
            <a:ext cx="3997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b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857530" y="2805289"/>
            <a:ext cx="1459680" cy="664300"/>
            <a:chOff x="2309237" y="3463218"/>
            <a:chExt cx="1733559" cy="333810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2317774" y="3463218"/>
              <a:ext cx="1725022" cy="333810"/>
            </a:xfrm>
            <a:prstGeom prst="wedgeRoundRectCallout">
              <a:avLst>
                <a:gd name="adj1" fmla="val -38539"/>
                <a:gd name="adj2" fmla="val -7228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09237" y="3477946"/>
              <a:ext cx="1602599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a</a:t>
              </a:r>
              <a:r>
                <a:rPr kumimoji="0" lang="en-US" sz="1400" b="1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2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 – b</a:t>
              </a:r>
              <a:r>
                <a:rPr kumimoji="0" lang="en-US" sz="1400" b="1" i="0" u="none" strike="noStrike" kern="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2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 =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(a + b)(a – b)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011678" y="1350020"/>
            <a:ext cx="1371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3x  –  x</a:t>
            </a:r>
            <a:r>
              <a:rPr lang="en-US" sz="1600" baseline="300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 = 0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07675" y="1629933"/>
            <a:ext cx="16931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  0 = x</a:t>
            </a:r>
            <a:r>
              <a:rPr lang="en-US" sz="1600" baseline="300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 – 3x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707675" y="1889771"/>
            <a:ext cx="1550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  x</a:t>
            </a:r>
            <a:r>
              <a:rPr lang="en-US" sz="1600" baseline="300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 – 3x = 0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707675" y="2175521"/>
            <a:ext cx="1653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  x (x – 3) = 0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95434"/>
              </p:ext>
            </p:extLst>
          </p:nvPr>
        </p:nvGraphicFramePr>
        <p:xfrm>
          <a:off x="4707675" y="2845135"/>
          <a:ext cx="2593576" cy="22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35" name="Equation" r:id="rId7" imgW="1536033" imgH="177723" progId="Equation.DSMT4">
                  <p:embed/>
                </p:oleObj>
              </mc:Choice>
              <mc:Fallback>
                <p:oleObj name="Equation" r:id="rId7" imgW="153603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675" y="2845135"/>
                        <a:ext cx="2593576" cy="226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379558" y="3181350"/>
            <a:ext cx="1927162" cy="630822"/>
            <a:chOff x="2545380" y="3517057"/>
            <a:chExt cx="2288752" cy="316987"/>
          </a:xfrm>
        </p:grpSpPr>
        <p:sp>
          <p:nvSpPr>
            <p:cNvPr id="52" name="Rounded Rectangular Callout 51"/>
            <p:cNvSpPr/>
            <p:nvPr/>
          </p:nvSpPr>
          <p:spPr>
            <a:xfrm>
              <a:off x="2673165" y="3517057"/>
              <a:ext cx="2054089" cy="316987"/>
            </a:xfrm>
            <a:prstGeom prst="wedgeRoundRectCallout">
              <a:avLst>
                <a:gd name="adj1" fmla="val 3949"/>
                <a:gd name="adj2" fmla="val -990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45380" y="3533037"/>
              <a:ext cx="2288752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 smtClean="0">
                  <a:latin typeface="Bookman Old Style"/>
                </a:rPr>
                <a:t>Factorise</a:t>
              </a:r>
              <a:r>
                <a:rPr lang="en-US" sz="1400" b="1" kern="0" dirty="0" smtClean="0">
                  <a:latin typeface="Bookman Old Style"/>
                </a:rPr>
                <a:t> by taking common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707675" y="2502924"/>
            <a:ext cx="989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  x = 0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602942" y="2502924"/>
            <a:ext cx="14350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or (x – 3) = 0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353175" y="1592096"/>
            <a:ext cx="2079340" cy="693904"/>
            <a:chOff x="2451476" y="3513214"/>
            <a:chExt cx="2469483" cy="348686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2693009" y="3513214"/>
              <a:ext cx="2054090" cy="348686"/>
            </a:xfrm>
            <a:prstGeom prst="wedgeRoundRectCallout">
              <a:avLst>
                <a:gd name="adj1" fmla="val -65441"/>
                <a:gd name="adj2" fmla="val -6104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51476" y="3519681"/>
              <a:ext cx="2469483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latin typeface="Bookman Old Style"/>
                </a:rPr>
                <a:t>Arrange in a standard form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35960" y="2101115"/>
            <a:ext cx="2079340" cy="839623"/>
            <a:chOff x="2545380" y="3453540"/>
            <a:chExt cx="2469483" cy="421909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2650373" y="3453540"/>
              <a:ext cx="2259497" cy="421909"/>
            </a:xfrm>
            <a:prstGeom prst="wedgeRoundRectCallout">
              <a:avLst>
                <a:gd name="adj1" fmla="val -72901"/>
                <a:gd name="adj2" fmla="val -3733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45380" y="3478906"/>
              <a:ext cx="2469483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latin typeface="Bookman Old Style"/>
                </a:rPr>
                <a:t>Only first and the middle terms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latin typeface="Bookman Old Style"/>
                </a:rPr>
                <a:t>are present.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039003" y="-1085850"/>
            <a:ext cx="2895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  <p:bldP spid="36" grpId="0" animBg="1"/>
      <p:bldP spid="36" grpId="1" animBg="1"/>
      <p:bldP spid="37" grpId="0" animBg="1"/>
      <p:bldP spid="37" grpId="1" animBg="1"/>
      <p:bldP spid="45" grpId="0"/>
      <p:bldP spid="47" grpId="0"/>
      <p:bldP spid="48" grpId="0"/>
      <p:bldP spid="49" grpId="0"/>
      <p:bldP spid="50" grpId="0"/>
      <p:bldP spid="63" grpId="0"/>
      <p:bldP spid="63" grpId="1"/>
      <p:bldP spid="64" grpId="0"/>
      <p:bldP spid="64" grpId="1"/>
      <p:bldP spid="31" grpId="0"/>
      <p:bldP spid="32" grpId="0"/>
      <p:bldP spid="33" grpId="0"/>
      <p:bldP spid="34" grpId="0"/>
      <p:bldP spid="56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Completing The Squares 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11164" y="555061"/>
            <a:ext cx="4375161" cy="387717"/>
          </a:xfrm>
          <a:prstGeom prst="snip2DiagRect">
            <a:avLst/>
          </a:prstGeom>
          <a:solidFill>
            <a:srgbClr val="00206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dirty="0">
                <a:solidFill>
                  <a:prstClr val="white"/>
                </a:solidFill>
              </a:rPr>
              <a:t>2]  Completing the Square Method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668705" y="2791326"/>
            <a:ext cx="1195772" cy="24940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193546" y="1503382"/>
            <a:ext cx="1902879" cy="24940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486054" y="960357"/>
            <a:ext cx="3182798" cy="429460"/>
          </a:xfrm>
          <a:prstGeom prst="snipRoundRect">
            <a:avLst/>
          </a:prstGeom>
          <a:solidFill>
            <a:srgbClr val="66FFCC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With regards to numbers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6940" y="1412073"/>
            <a:ext cx="809346" cy="1388277"/>
            <a:chOff x="544286" y="960663"/>
            <a:chExt cx="809346" cy="1388277"/>
          </a:xfrm>
        </p:grpSpPr>
        <p:sp>
          <p:nvSpPr>
            <p:cNvPr id="18" name="Rectangle 17"/>
            <p:cNvSpPr/>
            <p:nvPr/>
          </p:nvSpPr>
          <p:spPr>
            <a:xfrm>
              <a:off x="544286" y="960663"/>
              <a:ext cx="656946" cy="1371600"/>
            </a:xfrm>
            <a:prstGeom prst="rect">
              <a:avLst/>
            </a:prstGeom>
            <a:solidFill>
              <a:srgbClr val="FFBDD3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4286" y="1281403"/>
              <a:ext cx="809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4519" y="1635676"/>
              <a:ext cx="66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25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562" y="1979608"/>
              <a:ext cx="55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4704" y="1384860"/>
            <a:ext cx="385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 complete squares because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4554" y="1732813"/>
            <a:ext cx="78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100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63979" y="1732813"/>
            <a:ext cx="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1628" y="1732813"/>
            <a:ext cx="113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4554" y="2087086"/>
            <a:ext cx="78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3979" y="2087086"/>
            <a:ext cx="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1628" y="2087086"/>
            <a:ext cx="113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4554" y="2431018"/>
            <a:ext cx="78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63979" y="2431018"/>
            <a:ext cx="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1628" y="2431018"/>
            <a:ext cx="113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473354" y="2882590"/>
            <a:ext cx="3552944" cy="425910"/>
          </a:xfrm>
          <a:prstGeom prst="snipRoundRect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With regards to expressions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96939" y="3335562"/>
            <a:ext cx="1817915" cy="1514828"/>
            <a:chOff x="544285" y="3000604"/>
            <a:chExt cx="1817915" cy="1514828"/>
          </a:xfrm>
        </p:grpSpPr>
        <p:sp>
          <p:nvSpPr>
            <p:cNvPr id="30" name="Rectangle 29"/>
            <p:cNvSpPr/>
            <p:nvPr/>
          </p:nvSpPr>
          <p:spPr>
            <a:xfrm>
              <a:off x="544286" y="3000604"/>
              <a:ext cx="1665514" cy="1509211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286" y="3471184"/>
              <a:ext cx="1817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r>
                <a:rPr lang="en-US" b="1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 + 4x + 4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286" y="3765096"/>
              <a:ext cx="145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r>
                <a:rPr lang="en-US" b="1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- 6x </a:t>
              </a:r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+ 9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4285" y="4146100"/>
              <a:ext cx="174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r>
                <a:rPr lang="en-US" b="1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- 10x </a:t>
              </a:r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+ </a:t>
              </a:r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25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108719" y="3287708"/>
            <a:ext cx="2873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 complete squares because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4074" y="3808502"/>
            <a:ext cx="145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+ 4x + 4</a:t>
            </a:r>
          </a:p>
          <a:p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3808502"/>
            <a:ext cx="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940" y="3808502"/>
            <a:ext cx="113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(x + 2)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36774" y="4131930"/>
            <a:ext cx="145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- 6x + 9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05200" y="4131930"/>
            <a:ext cx="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10940" y="4131930"/>
            <a:ext cx="113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(x - 3)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39314" y="4475442"/>
            <a:ext cx="177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- 10x + 25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05200" y="4475442"/>
            <a:ext cx="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10940" y="4475442"/>
            <a:ext cx="113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(x - 5)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11147" y="925096"/>
            <a:ext cx="385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 equations given to us are incomplete squares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11146" y="1444407"/>
            <a:ext cx="418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For example :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z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+  6z  – 8  = 0</a:t>
            </a:r>
          </a:p>
          <a:p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01622" y="1681847"/>
            <a:ext cx="385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 L.H.S of the equation is not a complete square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11147" y="2163346"/>
            <a:ext cx="460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Suppose the equation was z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+ 6z = 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11147" y="2443917"/>
            <a:ext cx="460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If we add 9 to both sides, we get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11148" y="2734846"/>
            <a:ext cx="151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z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6z + 9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96118" y="2734846"/>
            <a:ext cx="399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63171" y="2734846"/>
            <a:ext cx="1008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 + 9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01622" y="3049171"/>
            <a:ext cx="385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 L.H.S of the equation is a  complete square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147" y="3573046"/>
            <a:ext cx="266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Because it is (z + 3)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549794" y="2765148"/>
            <a:ext cx="376474" cy="30178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ysDot"/>
          </a:ln>
          <a:effectLst>
            <a:glow rad="38100">
              <a:schemeClr val="bg1"/>
            </a:glow>
          </a:effectLst>
        </p:spPr>
        <p:txBody>
          <a:bodyPr anchor="ctr"/>
          <a:lstStyle/>
          <a:p>
            <a:pPr algn="ctr"/>
            <a:endParaRPr lang="en-US" sz="1600" kern="0" dirty="0">
              <a:solidFill>
                <a:sysClr val="window" lastClr="FFFFFF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1622" y="3253697"/>
            <a:ext cx="1668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Third term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792428" y="3026038"/>
                <a:ext cx="2786751" cy="700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1600" b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𝐜𝐨𝐞𝐟𝐟𝐢𝐜𝐢𝐞𝐧𝐭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𝐨𝐟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𝐳</m:t>
                              </m:r>
                            </m:e>
                          </m:d>
                        </m:e>
                        <m:sup>
                          <m:r>
                            <a:rPr lang="en-US" sz="1600" b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428" y="3026038"/>
                <a:ext cx="2786751" cy="7004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5823280" y="3683556"/>
            <a:ext cx="1590675" cy="617318"/>
            <a:chOff x="1340189" y="5841208"/>
            <a:chExt cx="1614527" cy="617318"/>
          </a:xfrm>
        </p:grpSpPr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484811" y="5841208"/>
              <a:ext cx="469905" cy="256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baseline="30000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962286" y="5948890"/>
              <a:ext cx="304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×</a:t>
              </a: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729457" y="5873751"/>
              <a:ext cx="38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endParaRPr>
            </a:p>
            <a:p>
              <a:pPr defTabSz="912813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05" name="Double Bracket 104"/>
            <p:cNvSpPr>
              <a:spLocks noChangeArrowheads="1"/>
            </p:cNvSpPr>
            <p:nvPr/>
          </p:nvSpPr>
          <p:spPr bwMode="auto">
            <a:xfrm>
              <a:off x="1710059" y="5892153"/>
              <a:ext cx="806859" cy="507178"/>
            </a:xfrm>
            <a:prstGeom prst="bracketPair">
              <a:avLst>
                <a:gd name="adj" fmla="val 16667"/>
              </a:avLst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912813">
                <a:defRPr/>
              </a:pPr>
              <a:endParaRPr lang="en-IN" sz="1600" kern="0">
                <a:solidFill>
                  <a:sysClr val="windowText" lastClr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183675" y="5939365"/>
              <a:ext cx="3113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813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6</a:t>
              </a: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1340189" y="5939365"/>
              <a:ext cx="3127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813"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747079" y="4320813"/>
            <a:ext cx="8413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 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="1" kern="0" baseline="3000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823279" y="4582696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 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9</a:t>
            </a:r>
            <a:endParaRPr lang="en-US" sz="1600" b="1" kern="0" dirty="0">
              <a:solidFill>
                <a:sysClr val="windowText" lastClr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611147" y="3896896"/>
            <a:ext cx="357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 which is the third term is obtained by using the formula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4572000" y="925096"/>
            <a:ext cx="4612508" cy="2318325"/>
            <a:chOff x="5181600" y="2209800"/>
            <a:chExt cx="4612508" cy="2318325"/>
          </a:xfrm>
        </p:grpSpPr>
        <p:sp>
          <p:nvSpPr>
            <p:cNvPr id="130" name="TextBox 129"/>
            <p:cNvSpPr txBox="1"/>
            <p:nvPr/>
          </p:nvSpPr>
          <p:spPr>
            <a:xfrm>
              <a:off x="5191125" y="2209800"/>
              <a:ext cx="460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Suppose the equation was z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+ 6z = 0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91125" y="2490371"/>
              <a:ext cx="460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If we add 9 to both sides, we get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91126" y="2781300"/>
              <a:ext cx="1517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z</a:t>
              </a:r>
              <a:r>
                <a:rPr lang="en-US" sz="16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+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6z + 9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76096" y="2781300"/>
              <a:ext cx="399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43149" y="2781300"/>
              <a:ext cx="1008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0 + 9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81600" y="3095625"/>
              <a:ext cx="3857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The L.H.S of the equation is a  complete square 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191125" y="3619500"/>
              <a:ext cx="2660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Because it is (z + 3)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191125" y="3943350"/>
              <a:ext cx="3571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9 which is the third term is obtained by using the formula 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0" name="Oval 139"/>
          <p:cNvSpPr/>
          <p:nvPr/>
        </p:nvSpPr>
        <p:spPr>
          <a:xfrm>
            <a:off x="5077916" y="1509144"/>
            <a:ext cx="257136" cy="301782"/>
          </a:xfrm>
          <a:prstGeom prst="ellipse">
            <a:avLst/>
          </a:prstGeom>
          <a:noFill/>
          <a:ln w="38100" cap="flat" cmpd="sng" algn="ctr">
            <a:solidFill>
              <a:srgbClr val="66FF33"/>
            </a:solidFill>
            <a:prstDash val="sysDot"/>
          </a:ln>
          <a:effectLst>
            <a:glow rad="38100">
              <a:schemeClr val="bg1"/>
            </a:glow>
          </a:effectLst>
        </p:spPr>
        <p:txBody>
          <a:bodyPr anchor="ctr"/>
          <a:lstStyle/>
          <a:p>
            <a:pPr algn="ctr"/>
            <a:endParaRPr lang="en-US" sz="1600" kern="0" dirty="0">
              <a:solidFill>
                <a:sysClr val="window" lastClr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6557" y="732849"/>
            <a:ext cx="3352804" cy="1497849"/>
            <a:chOff x="2116308" y="1682725"/>
            <a:chExt cx="4056896" cy="1812396"/>
          </a:xfrm>
        </p:grpSpPr>
        <p:sp>
          <p:nvSpPr>
            <p:cNvPr id="6" name="Cloud Callout 62"/>
            <p:cNvSpPr/>
            <p:nvPr/>
          </p:nvSpPr>
          <p:spPr>
            <a:xfrm>
              <a:off x="2116308" y="1682725"/>
              <a:ext cx="4056896" cy="1812396"/>
            </a:xfrm>
            <a:prstGeom prst="cloud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9816" y="2008246"/>
              <a:ext cx="2949882" cy="100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Lets us first understand  what is a complete square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0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8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8" grpId="0" animBg="1"/>
      <p:bldP spid="78" grpId="1" animBg="1"/>
      <p:bldP spid="78" grpId="2" animBg="1"/>
      <p:bldP spid="63" grpId="0" animBg="1"/>
      <p:bldP spid="63" grpId="1" animBg="1"/>
      <p:bldP spid="63" grpId="2" animBg="1"/>
      <p:bldP spid="63" grpId="3" animBg="1"/>
      <p:bldP spid="13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5" grpId="0"/>
      <p:bldP spid="36" grpId="0"/>
      <p:bldP spid="37" grpId="0"/>
      <p:bldP spid="38" grpId="0"/>
      <p:bldP spid="45" grpId="0"/>
      <p:bldP spid="46" grpId="0"/>
      <p:bldP spid="47" grpId="0"/>
      <p:bldP spid="48" grpId="0"/>
      <p:bldP spid="49" grpId="0"/>
      <p:bldP spid="50" grpId="0"/>
      <p:bldP spid="58" grpId="0"/>
      <p:bldP spid="58" grpId="1"/>
      <p:bldP spid="59" grpId="0"/>
      <p:bldP spid="59" grpId="1"/>
      <p:bldP spid="62" grpId="0"/>
      <p:bldP spid="62" grpId="1"/>
      <p:bldP spid="69" grpId="0"/>
      <p:bldP spid="69" grpId="1"/>
      <p:bldP spid="70" grpId="0"/>
      <p:bldP spid="70" grpId="1"/>
      <p:bldP spid="72" grpId="0"/>
      <p:bldP spid="72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9" grpId="0" animBg="1"/>
      <p:bldP spid="79" grpId="1" animBg="1"/>
      <p:bldP spid="79" grpId="2" animBg="1"/>
      <p:bldP spid="99" grpId="0"/>
      <p:bldP spid="101" grpId="0"/>
      <p:bldP spid="111" grpId="0"/>
      <p:bldP spid="112" grpId="0"/>
      <p:bldP spid="129" grpId="0"/>
      <p:bldP spid="129" grpId="1"/>
      <p:bldP spid="140" grpId="0" animBg="1"/>
      <p:bldP spid="140" grpId="1" animBg="1"/>
      <p:bldP spid="140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Factorization Method Continued…</a:t>
            </a:r>
          </a:p>
        </p:txBody>
      </p:sp>
    </p:spTree>
    <p:extLst>
      <p:ext uri="{BB962C8B-B14F-4D97-AF65-F5344CB8AC3E}">
        <p14:creationId xmlns:p14="http://schemas.microsoft.com/office/powerpoint/2010/main" val="2515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2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Completing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The Squares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Method </a:t>
            </a:r>
            <a:r>
              <a:rPr lang="en-US" altLang="en-US" sz="2000" dirty="0" err="1" smtClean="0">
                <a:solidFill>
                  <a:srgbClr val="FF6600"/>
                </a:solidFill>
                <a:latin typeface="Bookman Old Style" pitchFamily="18" charset="0"/>
              </a:rPr>
              <a:t>Contd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….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612370" y="1500886"/>
            <a:ext cx="1518794" cy="353784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34" name="TextBox 533"/>
          <p:cNvSpPr txBox="1">
            <a:spLocks noChangeArrowheads="1"/>
          </p:cNvSpPr>
          <p:nvPr/>
        </p:nvSpPr>
        <p:spPr bwMode="auto">
          <a:xfrm>
            <a:off x="484185" y="567147"/>
            <a:ext cx="713581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completing square.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445000" y="1943124"/>
            <a:ext cx="4114800" cy="1906738"/>
            <a:chOff x="4495306" y="558515"/>
            <a:chExt cx="4114800" cy="1906738"/>
          </a:xfrm>
        </p:grpSpPr>
        <p:sp>
          <p:nvSpPr>
            <p:cNvPr id="71" name="Rectangle 70"/>
            <p:cNvSpPr/>
            <p:nvPr/>
          </p:nvSpPr>
          <p:spPr>
            <a:xfrm>
              <a:off x="4495306" y="820197"/>
              <a:ext cx="4114800" cy="1645056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02926" y="558515"/>
              <a:ext cx="739634" cy="255842"/>
            </a:xfrm>
            <a:prstGeom prst="roundRect">
              <a:avLst/>
            </a:prstGeom>
            <a:solidFill>
              <a:srgbClr val="FFBDD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3" name="Rounded Rectangle 462"/>
          <p:cNvSpPr/>
          <p:nvPr/>
        </p:nvSpPr>
        <p:spPr>
          <a:xfrm>
            <a:off x="2237047" y="1545727"/>
            <a:ext cx="162660" cy="28386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4" name="Rounded Rectangle 463"/>
          <p:cNvSpPr/>
          <p:nvPr/>
        </p:nvSpPr>
        <p:spPr>
          <a:xfrm>
            <a:off x="1087174" y="1282464"/>
            <a:ext cx="178926" cy="25805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5" name="Rounded Rectangle 464"/>
          <p:cNvSpPr/>
          <p:nvPr/>
        </p:nvSpPr>
        <p:spPr>
          <a:xfrm>
            <a:off x="5450840" y="574541"/>
            <a:ext cx="2111082" cy="3319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568040" y="923454"/>
            <a:ext cx="2323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z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+  6z  – 8  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68" name="TextBox 467"/>
          <p:cNvSpPr txBox="1">
            <a:spLocks noChangeArrowheads="1"/>
          </p:cNvSpPr>
          <p:nvPr/>
        </p:nvSpPr>
        <p:spPr bwMode="auto">
          <a:xfrm>
            <a:off x="582830" y="1228249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469" name="TextBox 468"/>
          <p:cNvSpPr txBox="1">
            <a:spLocks noChangeArrowheads="1"/>
          </p:cNvSpPr>
          <p:nvPr/>
        </p:nvSpPr>
        <p:spPr bwMode="auto">
          <a:xfrm>
            <a:off x="1078148" y="1236040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z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+  6z   -  8 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1016000" y="123155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4" name="Curved Down Arrow 473"/>
          <p:cNvSpPr>
            <a:spLocks noChangeArrowheads="1"/>
          </p:cNvSpPr>
          <p:nvPr/>
        </p:nvSpPr>
        <p:spPr bwMode="auto">
          <a:xfrm>
            <a:off x="2424247" y="1105768"/>
            <a:ext cx="550161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75" name="TextBox 474"/>
          <p:cNvSpPr txBox="1">
            <a:spLocks noChangeArrowheads="1"/>
          </p:cNvSpPr>
          <p:nvPr/>
        </p:nvSpPr>
        <p:spPr bwMode="auto">
          <a:xfrm>
            <a:off x="4376833" y="2474152"/>
            <a:ext cx="4511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2) Constant on the RHS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6" name="TextBox 475"/>
          <p:cNvSpPr txBox="1">
            <a:spLocks noChangeArrowheads="1"/>
          </p:cNvSpPr>
          <p:nvPr/>
        </p:nvSpPr>
        <p:spPr bwMode="auto">
          <a:xfrm>
            <a:off x="1235075" y="1517247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z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+  6z   =  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77" name="TextBox 476"/>
          <p:cNvSpPr txBox="1">
            <a:spLocks noChangeArrowheads="1"/>
          </p:cNvSpPr>
          <p:nvPr/>
        </p:nvSpPr>
        <p:spPr bwMode="auto">
          <a:xfrm>
            <a:off x="3027362" y="1476535"/>
            <a:ext cx="1874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…………(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478" name="TextBox 477"/>
          <p:cNvSpPr txBox="1">
            <a:spLocks noChangeArrowheads="1"/>
          </p:cNvSpPr>
          <p:nvPr/>
        </p:nvSpPr>
        <p:spPr bwMode="auto">
          <a:xfrm>
            <a:off x="4371851" y="2731327"/>
            <a:ext cx="2587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3) Find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third term </a:t>
            </a:r>
          </a:p>
        </p:txBody>
      </p:sp>
      <p:sp>
        <p:nvSpPr>
          <p:cNvPr id="479" name="TextBox 478"/>
          <p:cNvSpPr txBox="1">
            <a:spLocks noChangeArrowheads="1"/>
          </p:cNvSpPr>
          <p:nvPr/>
        </p:nvSpPr>
        <p:spPr bwMode="auto">
          <a:xfrm>
            <a:off x="608776" y="1894093"/>
            <a:ext cx="1503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Third term =</a:t>
            </a:r>
          </a:p>
        </p:txBody>
      </p:sp>
      <p:sp>
        <p:nvSpPr>
          <p:cNvPr id="480" name="TextBox 479"/>
          <p:cNvSpPr txBox="1">
            <a:spLocks noChangeArrowheads="1"/>
          </p:cNvSpPr>
          <p:nvPr/>
        </p:nvSpPr>
        <p:spPr bwMode="auto">
          <a:xfrm>
            <a:off x="1712089" y="2445666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81" name="TextBox 480"/>
          <p:cNvSpPr txBox="1">
            <a:spLocks noChangeArrowheads="1"/>
          </p:cNvSpPr>
          <p:nvPr/>
        </p:nvSpPr>
        <p:spPr bwMode="auto">
          <a:xfrm>
            <a:off x="2822193" y="2469806"/>
            <a:ext cx="8608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(3)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82" name="TextBox 481"/>
          <p:cNvSpPr txBox="1">
            <a:spLocks noChangeArrowheads="1"/>
          </p:cNvSpPr>
          <p:nvPr/>
        </p:nvSpPr>
        <p:spPr bwMode="auto">
          <a:xfrm>
            <a:off x="3473450" y="2490348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9</a:t>
            </a:r>
          </a:p>
        </p:txBody>
      </p:sp>
      <p:graphicFrame>
        <p:nvGraphicFramePr>
          <p:cNvPr id="48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60918"/>
              </p:ext>
            </p:extLst>
          </p:nvPr>
        </p:nvGraphicFramePr>
        <p:xfrm>
          <a:off x="2005777" y="1743281"/>
          <a:ext cx="2143948" cy="65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07" name="Equation" r:id="rId3" imgW="1371600" imgH="419100" progId="Equation.DSMT4">
                  <p:embed/>
                </p:oleObj>
              </mc:Choice>
              <mc:Fallback>
                <p:oleObj name="Equation" r:id="rId3" imgW="1371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777" y="1743281"/>
                        <a:ext cx="2143948" cy="65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565564"/>
              </p:ext>
            </p:extLst>
          </p:nvPr>
        </p:nvGraphicFramePr>
        <p:xfrm>
          <a:off x="2017713" y="2342806"/>
          <a:ext cx="885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08" name="Equation" r:id="rId5" imgW="647640" imgH="431640" progId="Equation.DSMT4">
                  <p:embed/>
                </p:oleObj>
              </mc:Choice>
              <mc:Fallback>
                <p:oleObj name="Equation" r:id="rId5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342806"/>
                        <a:ext cx="8858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" name="TextBox 484"/>
          <p:cNvSpPr txBox="1">
            <a:spLocks noChangeArrowheads="1"/>
          </p:cNvSpPr>
          <p:nvPr/>
        </p:nvSpPr>
        <p:spPr bwMode="auto">
          <a:xfrm>
            <a:off x="4367309" y="2978977"/>
            <a:ext cx="430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Add third term on both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sides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6" name="TextBox 485"/>
          <p:cNvSpPr txBox="1">
            <a:spLocks noChangeArrowheads="1"/>
          </p:cNvSpPr>
          <p:nvPr/>
        </p:nvSpPr>
        <p:spPr bwMode="auto">
          <a:xfrm>
            <a:off x="609600" y="2819400"/>
            <a:ext cx="391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Adding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‘9’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both sides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of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), we get</a:t>
            </a:r>
          </a:p>
        </p:txBody>
      </p:sp>
      <p:sp>
        <p:nvSpPr>
          <p:cNvPr id="487" name="TextBox 486"/>
          <p:cNvSpPr txBox="1">
            <a:spLocks noChangeArrowheads="1"/>
          </p:cNvSpPr>
          <p:nvPr/>
        </p:nvSpPr>
        <p:spPr bwMode="auto">
          <a:xfrm>
            <a:off x="663074" y="3109850"/>
            <a:ext cx="2364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z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+ 6z         =  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88" name="TextBox 487"/>
          <p:cNvSpPr txBox="1">
            <a:spLocks noChangeArrowheads="1"/>
          </p:cNvSpPr>
          <p:nvPr/>
        </p:nvSpPr>
        <p:spPr bwMode="auto">
          <a:xfrm>
            <a:off x="1509414" y="3109850"/>
            <a:ext cx="1640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9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+ 9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489" name="Straight Arrow Connector 488"/>
          <p:cNvCxnSpPr/>
          <p:nvPr/>
        </p:nvCxnSpPr>
        <p:spPr>
          <a:xfrm>
            <a:off x="2330450" y="1782105"/>
            <a:ext cx="316159" cy="754376"/>
          </a:xfrm>
          <a:prstGeom prst="straightConnector1">
            <a:avLst/>
          </a:prstGeom>
          <a:noFill/>
          <a:ln w="28575" cap="flat" cmpd="sng" algn="ctr">
            <a:solidFill>
              <a:srgbClr val="1F497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490" name="TextBox 489"/>
          <p:cNvSpPr txBox="1">
            <a:spLocks noChangeArrowheads="1"/>
          </p:cNvSpPr>
          <p:nvPr/>
        </p:nvSpPr>
        <p:spPr bwMode="auto">
          <a:xfrm>
            <a:off x="2490922" y="2469806"/>
            <a:ext cx="323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91" name="TextBox 490"/>
          <p:cNvSpPr txBox="1">
            <a:spLocks noChangeArrowheads="1"/>
          </p:cNvSpPr>
          <p:nvPr/>
        </p:nvSpPr>
        <p:spPr bwMode="auto">
          <a:xfrm>
            <a:off x="4362327" y="3245677"/>
            <a:ext cx="3587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Express L.H.S. in 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form.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2" name="TextBox 491"/>
          <p:cNvSpPr txBox="1">
            <a:spLocks noChangeArrowheads="1"/>
          </p:cNvSpPr>
          <p:nvPr/>
        </p:nvSpPr>
        <p:spPr bwMode="auto">
          <a:xfrm>
            <a:off x="693688" y="3402650"/>
            <a:ext cx="666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z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493" name="Group 492"/>
          <p:cNvGrpSpPr/>
          <p:nvPr/>
        </p:nvGrpSpPr>
        <p:grpSpPr>
          <a:xfrm>
            <a:off x="1235075" y="1677741"/>
            <a:ext cx="2092487" cy="665449"/>
            <a:chOff x="4777782" y="4229408"/>
            <a:chExt cx="2092487" cy="665449"/>
          </a:xfrm>
        </p:grpSpPr>
        <p:sp>
          <p:nvSpPr>
            <p:cNvPr id="494" name="Oval Callout 493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5833"/>
                <a:gd name="adj2" fmla="val 45191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4911049" y="4260537"/>
              <a:ext cx="1904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express LHS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in square form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96" name="Group 495"/>
          <p:cNvGrpSpPr/>
          <p:nvPr/>
        </p:nvGrpSpPr>
        <p:grpSpPr>
          <a:xfrm>
            <a:off x="657078" y="2329676"/>
            <a:ext cx="1868098" cy="623074"/>
            <a:chOff x="2038082" y="3520337"/>
            <a:chExt cx="2218608" cy="313090"/>
          </a:xfrm>
        </p:grpSpPr>
        <p:sp>
          <p:nvSpPr>
            <p:cNvPr id="497" name="Rounded Rectangular Callout 496"/>
            <p:cNvSpPr/>
            <p:nvPr/>
          </p:nvSpPr>
          <p:spPr>
            <a:xfrm>
              <a:off x="2081392" y="3520337"/>
              <a:ext cx="2084012" cy="313090"/>
            </a:xfrm>
            <a:prstGeom prst="wedgeRoundRectCallout">
              <a:avLst>
                <a:gd name="adj1" fmla="val -36755"/>
                <a:gd name="adj2" fmla="val 8899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99" name="Group 498"/>
          <p:cNvGrpSpPr/>
          <p:nvPr/>
        </p:nvGrpSpPr>
        <p:grpSpPr>
          <a:xfrm>
            <a:off x="1987622" y="2505141"/>
            <a:ext cx="1868098" cy="566430"/>
            <a:chOff x="2038082" y="3518442"/>
            <a:chExt cx="2218608" cy="284627"/>
          </a:xfrm>
        </p:grpSpPr>
        <p:sp>
          <p:nvSpPr>
            <p:cNvPr id="500" name="Rounded Rectangular Callout 499"/>
            <p:cNvSpPr/>
            <p:nvPr/>
          </p:nvSpPr>
          <p:spPr>
            <a:xfrm>
              <a:off x="2052724" y="3518442"/>
              <a:ext cx="2084012" cy="284627"/>
            </a:xfrm>
            <a:prstGeom prst="wedgeRoundRectCallout">
              <a:avLst>
                <a:gd name="adj1" fmla="val -51230"/>
                <a:gd name="adj2" fmla="val 7729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1" name="TextBox 500"/>
            <p:cNvSpPr txBox="1"/>
            <p:nvPr/>
          </p:nvSpPr>
          <p:spPr>
            <a:xfrm>
              <a:off x="2038082" y="3525806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502" name="Straight Arrow Connector 501"/>
          <p:cNvCxnSpPr/>
          <p:nvPr/>
        </p:nvCxnSpPr>
        <p:spPr>
          <a:xfrm>
            <a:off x="922765" y="3346622"/>
            <a:ext cx="220758" cy="211626"/>
          </a:xfrm>
          <a:prstGeom prst="straightConnector1">
            <a:avLst/>
          </a:prstGeom>
          <a:noFill/>
          <a:ln w="28575" cap="flat" cmpd="sng" algn="ctr">
            <a:solidFill>
              <a:srgbClr val="1F497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503" name="TextBox 502"/>
          <p:cNvSpPr txBox="1">
            <a:spLocks noChangeArrowheads="1"/>
          </p:cNvSpPr>
          <p:nvPr/>
        </p:nvSpPr>
        <p:spPr bwMode="auto">
          <a:xfrm>
            <a:off x="1433277" y="3411572"/>
            <a:ext cx="3258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04" name="TextBox 503"/>
          <p:cNvSpPr txBox="1">
            <a:spLocks noChangeArrowheads="1"/>
          </p:cNvSpPr>
          <p:nvPr/>
        </p:nvSpPr>
        <p:spPr bwMode="auto">
          <a:xfrm>
            <a:off x="1232610" y="3425273"/>
            <a:ext cx="324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505" name="Straight Arrow Connector 504"/>
          <p:cNvCxnSpPr/>
          <p:nvPr/>
        </p:nvCxnSpPr>
        <p:spPr>
          <a:xfrm flipH="1">
            <a:off x="1644330" y="3333090"/>
            <a:ext cx="200888" cy="195064"/>
          </a:xfrm>
          <a:prstGeom prst="straightConnector1">
            <a:avLst/>
          </a:prstGeom>
          <a:noFill/>
          <a:ln w="28575" cap="flat" cmpd="sng" algn="ctr">
            <a:solidFill>
              <a:srgbClr val="1F497D">
                <a:lumMod val="50000"/>
              </a:srgbClr>
            </a:solidFill>
            <a:prstDash val="solid"/>
            <a:tailEnd type="arrow"/>
          </a:ln>
          <a:effectLst/>
        </p:spPr>
      </p:cxnSp>
      <p:grpSp>
        <p:nvGrpSpPr>
          <p:cNvPr id="506" name="Group 505"/>
          <p:cNvGrpSpPr/>
          <p:nvPr/>
        </p:nvGrpSpPr>
        <p:grpSpPr>
          <a:xfrm>
            <a:off x="914400" y="2405876"/>
            <a:ext cx="1868097" cy="623074"/>
            <a:chOff x="2027330" y="3504210"/>
            <a:chExt cx="2218608" cy="313090"/>
          </a:xfrm>
        </p:grpSpPr>
        <p:sp>
          <p:nvSpPr>
            <p:cNvPr id="507" name="Rounded Rectangular Callout 506"/>
            <p:cNvSpPr/>
            <p:nvPr/>
          </p:nvSpPr>
          <p:spPr>
            <a:xfrm>
              <a:off x="2109761" y="3504210"/>
              <a:ext cx="2084012" cy="313090"/>
            </a:xfrm>
            <a:prstGeom prst="wedgeRoundRectCallout">
              <a:avLst>
                <a:gd name="adj1" fmla="val -36394"/>
                <a:gd name="adj2" fmla="val 9001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middle term sign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09" name="TextBox 508"/>
          <p:cNvSpPr txBox="1">
            <a:spLocks noChangeArrowheads="1"/>
          </p:cNvSpPr>
          <p:nvPr/>
        </p:nvSpPr>
        <p:spPr bwMode="auto">
          <a:xfrm>
            <a:off x="934514" y="3407063"/>
            <a:ext cx="1177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        ) 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510" name="Group 509"/>
          <p:cNvGrpSpPr/>
          <p:nvPr/>
        </p:nvGrpSpPr>
        <p:grpSpPr>
          <a:xfrm>
            <a:off x="946675" y="2582729"/>
            <a:ext cx="1868097" cy="685381"/>
            <a:chOff x="2027330" y="3488556"/>
            <a:chExt cx="2218608" cy="344399"/>
          </a:xfrm>
        </p:grpSpPr>
        <p:sp>
          <p:nvSpPr>
            <p:cNvPr id="511" name="Rounded Rectangular Callout 510"/>
            <p:cNvSpPr/>
            <p:nvPr/>
          </p:nvSpPr>
          <p:spPr>
            <a:xfrm>
              <a:off x="2254672" y="3488556"/>
              <a:ext cx="1722324" cy="344399"/>
            </a:xfrm>
            <a:prstGeom prst="wedgeRoundRectCallout">
              <a:avLst>
                <a:gd name="adj1" fmla="val -32218"/>
                <a:gd name="adj2" fmla="val 8658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Make it whole square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13" name="TextBox 512"/>
          <p:cNvSpPr txBox="1">
            <a:spLocks noChangeArrowheads="1"/>
          </p:cNvSpPr>
          <p:nvPr/>
        </p:nvSpPr>
        <p:spPr bwMode="auto">
          <a:xfrm>
            <a:off x="1953858" y="3396698"/>
            <a:ext cx="875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 17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14" name="TextBox 513"/>
          <p:cNvSpPr txBox="1">
            <a:spLocks noChangeArrowheads="1"/>
          </p:cNvSpPr>
          <p:nvPr/>
        </p:nvSpPr>
        <p:spPr bwMode="auto">
          <a:xfrm>
            <a:off x="4358662" y="3502852"/>
            <a:ext cx="428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6) Take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root &amp; write the solution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5" name="TextBox 12"/>
          <p:cNvSpPr txBox="1">
            <a:spLocks noChangeArrowheads="1"/>
          </p:cNvSpPr>
          <p:nvPr/>
        </p:nvSpPr>
        <p:spPr bwMode="auto">
          <a:xfrm>
            <a:off x="610364" y="3590925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Taking square roots on both sides</a:t>
            </a:r>
          </a:p>
        </p:txBody>
      </p:sp>
      <p:sp>
        <p:nvSpPr>
          <p:cNvPr id="516" name="TextBox 515"/>
          <p:cNvSpPr txBox="1">
            <a:spLocks noChangeArrowheads="1"/>
          </p:cNvSpPr>
          <p:nvPr/>
        </p:nvSpPr>
        <p:spPr bwMode="auto">
          <a:xfrm>
            <a:off x="827756" y="3938547"/>
            <a:ext cx="17376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  z +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= 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51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024242"/>
              </p:ext>
            </p:extLst>
          </p:nvPr>
        </p:nvGraphicFramePr>
        <p:xfrm>
          <a:off x="2273928" y="3942308"/>
          <a:ext cx="571642" cy="27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09" name="Equation" r:id="rId7" imgW="418918" imgH="203112" progId="Equation.DSMT4">
                  <p:embed/>
                </p:oleObj>
              </mc:Choice>
              <mc:Fallback>
                <p:oleObj name="Equation" r:id="rId7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928" y="3942308"/>
                        <a:ext cx="571642" cy="277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" name="TextBox 19"/>
          <p:cNvSpPr txBox="1">
            <a:spLocks noChangeArrowheads="1"/>
          </p:cNvSpPr>
          <p:nvPr/>
        </p:nvSpPr>
        <p:spPr bwMode="auto">
          <a:xfrm>
            <a:off x="819914" y="4251973"/>
            <a:ext cx="198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  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z  =  - 3 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51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231155"/>
              </p:ext>
            </p:extLst>
          </p:nvPr>
        </p:nvGraphicFramePr>
        <p:xfrm>
          <a:off x="2651873" y="4255446"/>
          <a:ext cx="573182" cy="27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10" name="Equation" r:id="rId9" imgW="418918" imgH="203112" progId="Equation.DSMT4">
                  <p:embed/>
                </p:oleObj>
              </mc:Choice>
              <mc:Fallback>
                <p:oleObj name="Equation" r:id="rId9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873" y="4255446"/>
                        <a:ext cx="573182" cy="27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" name="Curved Down Arrow 519"/>
          <p:cNvSpPr>
            <a:spLocks noChangeArrowheads="1"/>
          </p:cNvSpPr>
          <p:nvPr/>
        </p:nvSpPr>
        <p:spPr bwMode="auto">
          <a:xfrm>
            <a:off x="1823151" y="3799099"/>
            <a:ext cx="632394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21" name="TextBox 520"/>
          <p:cNvSpPr txBox="1">
            <a:spLocks noChangeArrowheads="1"/>
          </p:cNvSpPr>
          <p:nvPr/>
        </p:nvSpPr>
        <p:spPr bwMode="auto">
          <a:xfrm>
            <a:off x="509946" y="4484070"/>
            <a:ext cx="901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50000"/>
              </a:lnSpc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z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22" name="TextBox 521"/>
          <p:cNvSpPr txBox="1">
            <a:spLocks noChangeArrowheads="1"/>
          </p:cNvSpPr>
          <p:nvPr/>
        </p:nvSpPr>
        <p:spPr bwMode="auto">
          <a:xfrm>
            <a:off x="2299329" y="45602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523" name="TextBox 522"/>
          <p:cNvSpPr txBox="1">
            <a:spLocks noChangeArrowheads="1"/>
          </p:cNvSpPr>
          <p:nvPr/>
        </p:nvSpPr>
        <p:spPr bwMode="auto">
          <a:xfrm>
            <a:off x="2546979" y="448407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z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</a:t>
            </a:r>
          </a:p>
        </p:txBody>
      </p:sp>
      <p:graphicFrame>
        <p:nvGraphicFramePr>
          <p:cNvPr id="52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403103"/>
              </p:ext>
            </p:extLst>
          </p:nvPr>
        </p:nvGraphicFramePr>
        <p:xfrm>
          <a:off x="1307057" y="4568171"/>
          <a:ext cx="850529" cy="27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11" name="Equation" r:id="rId11" imgW="622030" imgH="203112" progId="Equation.DSMT4">
                  <p:embed/>
                </p:oleObj>
              </mc:Choice>
              <mc:Fallback>
                <p:oleObj name="Equation" r:id="rId11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057" y="4568171"/>
                        <a:ext cx="850529" cy="277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" name="Object 5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51740"/>
              </p:ext>
            </p:extLst>
          </p:nvPr>
        </p:nvGraphicFramePr>
        <p:xfrm>
          <a:off x="3222379" y="4568251"/>
          <a:ext cx="831473" cy="28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12" name="Equation" r:id="rId13" imgW="596641" imgH="203112" progId="Equation.DSMT4">
                  <p:embed/>
                </p:oleObj>
              </mc:Choice>
              <mc:Fallback>
                <p:oleObj name="Equation" r:id="rId13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379" y="4568251"/>
                        <a:ext cx="831473" cy="284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181475" y="3907820"/>
            <a:ext cx="4276725" cy="741972"/>
            <a:chOff x="4079875" y="3972414"/>
            <a:chExt cx="4276725" cy="741972"/>
          </a:xfrm>
        </p:grpSpPr>
        <p:sp>
          <p:nvSpPr>
            <p:cNvPr id="526" name="Rectangle 525"/>
            <p:cNvSpPr/>
            <p:nvPr/>
          </p:nvSpPr>
          <p:spPr>
            <a:xfrm>
              <a:off x="4245079" y="3972414"/>
              <a:ext cx="4111521" cy="741972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4507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834719"/>
                </p:ext>
              </p:extLst>
            </p:nvPr>
          </p:nvGraphicFramePr>
          <p:xfrm>
            <a:off x="4079875" y="4066682"/>
            <a:ext cx="4229100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913" name="Equation" r:id="rId15" imgW="3632040" imgH="444240" progId="Equation.DSMT4">
                    <p:embed/>
                  </p:oleObj>
                </mc:Choice>
                <mc:Fallback>
                  <p:oleObj name="Equation" r:id="rId15" imgW="36320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875" y="4066682"/>
                          <a:ext cx="4229100" cy="561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" name="TextBox 531"/>
          <p:cNvSpPr txBox="1">
            <a:spLocks noChangeArrowheads="1"/>
          </p:cNvSpPr>
          <p:nvPr/>
        </p:nvSpPr>
        <p:spPr bwMode="auto">
          <a:xfrm>
            <a:off x="4387848" y="2212213"/>
            <a:ext cx="45720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1) Coefficient of square term should be 1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3" name="TextBox 532"/>
          <p:cNvSpPr txBox="1">
            <a:spLocks noChangeArrowheads="1"/>
          </p:cNvSpPr>
          <p:nvPr/>
        </p:nvSpPr>
        <p:spPr bwMode="auto">
          <a:xfrm>
            <a:off x="4384672" y="1901061"/>
            <a:ext cx="3476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STEPS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71" name="Group 470"/>
          <p:cNvGrpSpPr/>
          <p:nvPr/>
        </p:nvGrpSpPr>
        <p:grpSpPr>
          <a:xfrm>
            <a:off x="1299191" y="532807"/>
            <a:ext cx="1868098" cy="623074"/>
            <a:chOff x="2038082" y="3504210"/>
            <a:chExt cx="2218608" cy="313090"/>
          </a:xfrm>
        </p:grpSpPr>
        <p:sp>
          <p:nvSpPr>
            <p:cNvPr id="472" name="Rounded Rectangular Callout 471"/>
            <p:cNvSpPr/>
            <p:nvPr/>
          </p:nvSpPr>
          <p:spPr>
            <a:xfrm>
              <a:off x="2085905" y="3504210"/>
              <a:ext cx="2084012" cy="313090"/>
            </a:xfrm>
            <a:prstGeom prst="wedgeRoundRectCallout">
              <a:avLst>
                <a:gd name="adj1" fmla="val -54849"/>
                <a:gd name="adj2" fmla="val 747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Coefficient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 is 1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0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534" grpId="0" animBg="1"/>
      <p:bldP spid="463" grpId="0" animBg="1"/>
      <p:bldP spid="463" grpId="1" animBg="1"/>
      <p:bldP spid="464" grpId="0" animBg="1"/>
      <p:bldP spid="464" grpId="1" animBg="1"/>
      <p:bldP spid="465" grpId="0" animBg="1"/>
      <p:bldP spid="467" grpId="0"/>
      <p:bldP spid="468" grpId="0"/>
      <p:bldP spid="469" grpId="0"/>
      <p:bldP spid="470" grpId="0"/>
      <p:bldP spid="474" grpId="0" animBg="1"/>
      <p:bldP spid="474" grpId="1" animBg="1"/>
      <p:bldP spid="475" grpId="0"/>
      <p:bldP spid="476" grpId="0"/>
      <p:bldP spid="477" grpId="0"/>
      <p:bldP spid="478" grpId="0"/>
      <p:bldP spid="479" grpId="0"/>
      <p:bldP spid="480" grpId="0"/>
      <p:bldP spid="481" grpId="0"/>
      <p:bldP spid="482" grpId="0"/>
      <p:bldP spid="485" grpId="0"/>
      <p:bldP spid="486" grpId="0"/>
      <p:bldP spid="487" grpId="0"/>
      <p:bldP spid="488" grpId="0"/>
      <p:bldP spid="490" grpId="0"/>
      <p:bldP spid="491" grpId="0"/>
      <p:bldP spid="492" grpId="0"/>
      <p:bldP spid="503" grpId="0"/>
      <p:bldP spid="504" grpId="0"/>
      <p:bldP spid="509" grpId="0"/>
      <p:bldP spid="513" grpId="0"/>
      <p:bldP spid="514" grpId="0"/>
      <p:bldP spid="515" grpId="0"/>
      <p:bldP spid="516" grpId="0"/>
      <p:bldP spid="518" grpId="0"/>
      <p:bldP spid="520" grpId="0" animBg="1"/>
      <p:bldP spid="520" grpId="1" animBg="1"/>
      <p:bldP spid="521" grpId="0"/>
      <p:bldP spid="522" grpId="0"/>
      <p:bldP spid="523" grpId="0"/>
      <p:bldP spid="532" grpId="0"/>
      <p:bldP spid="5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ounded Rectangle 236"/>
          <p:cNvSpPr/>
          <p:nvPr/>
        </p:nvSpPr>
        <p:spPr>
          <a:xfrm>
            <a:off x="1375157" y="1430754"/>
            <a:ext cx="363227" cy="31224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923925" y="1425575"/>
            <a:ext cx="216501" cy="31224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08948" y="861596"/>
            <a:ext cx="2029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ii)   x(x – 1)  =  1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242" name="TextBox 241"/>
          <p:cNvSpPr txBox="1">
            <a:spLocks noChangeArrowheads="1"/>
          </p:cNvSpPr>
          <p:nvPr/>
        </p:nvSpPr>
        <p:spPr bwMode="auto">
          <a:xfrm>
            <a:off x="565532" y="1122509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243" name="TextBox 242"/>
          <p:cNvSpPr txBox="1">
            <a:spLocks noChangeArrowheads="1"/>
          </p:cNvSpPr>
          <p:nvPr/>
        </p:nvSpPr>
        <p:spPr bwMode="auto">
          <a:xfrm>
            <a:off x="1075886" y="1120775"/>
            <a:ext cx="15720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x(x – 1)  = 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4" name="TextBox 243"/>
          <p:cNvSpPr txBox="1">
            <a:spLocks noChangeArrowheads="1"/>
          </p:cNvSpPr>
          <p:nvPr/>
        </p:nvSpPr>
        <p:spPr bwMode="auto">
          <a:xfrm>
            <a:off x="674140" y="1407359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–  x   = 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876300" y="141605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7" name="TextBox 246"/>
          <p:cNvSpPr txBox="1">
            <a:spLocks noChangeArrowheads="1"/>
          </p:cNvSpPr>
          <p:nvPr/>
        </p:nvSpPr>
        <p:spPr bwMode="auto">
          <a:xfrm>
            <a:off x="2341893" y="1387189"/>
            <a:ext cx="12014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…………(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49" name="TextBox 248"/>
          <p:cNvSpPr txBox="1">
            <a:spLocks noChangeArrowheads="1"/>
          </p:cNvSpPr>
          <p:nvPr/>
        </p:nvSpPr>
        <p:spPr bwMode="auto">
          <a:xfrm>
            <a:off x="704850" y="1779190"/>
            <a:ext cx="16557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Third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term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25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68427"/>
              </p:ext>
            </p:extLst>
          </p:nvPr>
        </p:nvGraphicFramePr>
        <p:xfrm>
          <a:off x="2251706" y="1628379"/>
          <a:ext cx="2205205" cy="61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15" name="Equation" r:id="rId3" imgW="1384300" imgH="419100" progId="Equation.DSMT4">
                  <p:embed/>
                </p:oleObj>
              </mc:Choice>
              <mc:Fallback>
                <p:oleObj name="Equation" r:id="rId3" imgW="1384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706" y="1628379"/>
                        <a:ext cx="2205205" cy="614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TextBox 250"/>
          <p:cNvSpPr txBox="1">
            <a:spLocks noChangeArrowheads="1"/>
          </p:cNvSpPr>
          <p:nvPr/>
        </p:nvSpPr>
        <p:spPr bwMode="auto">
          <a:xfrm>
            <a:off x="1895475" y="2271385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25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832647"/>
              </p:ext>
            </p:extLst>
          </p:nvPr>
        </p:nvGraphicFramePr>
        <p:xfrm>
          <a:off x="2208213" y="2159000"/>
          <a:ext cx="9890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16" name="Equation" r:id="rId5" imgW="723600" imgH="431640" progId="Equation.DSMT4">
                  <p:embed/>
                </p:oleObj>
              </mc:Choice>
              <mc:Fallback>
                <p:oleObj name="Equation" r:id="rId5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159000"/>
                        <a:ext cx="9890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2674307" y="2295525"/>
            <a:ext cx="4836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- 1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471434" y="1411704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25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860385"/>
              </p:ext>
            </p:extLst>
          </p:nvPr>
        </p:nvGraphicFramePr>
        <p:xfrm>
          <a:off x="3138928" y="2157085"/>
          <a:ext cx="8001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17" name="Equation" r:id="rId7" imgW="596880" imgH="431640" progId="Equation.DSMT4">
                  <p:embed/>
                </p:oleObj>
              </mc:Choice>
              <mc:Fallback>
                <p:oleObj name="Equation" r:id="rId7" imgW="59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928" y="2157085"/>
                        <a:ext cx="8001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3777719" y="2264305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2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133967"/>
              </p:ext>
            </p:extLst>
          </p:nvPr>
        </p:nvGraphicFramePr>
        <p:xfrm>
          <a:off x="4050387" y="2189043"/>
          <a:ext cx="209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18" name="Equation" r:id="rId9" imgW="152334" imgH="368140" progId="Equation.DSMT4">
                  <p:embed/>
                </p:oleObj>
              </mc:Choice>
              <mc:Fallback>
                <p:oleObj name="Equation" r:id="rId9" imgW="152334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387" y="2189043"/>
                        <a:ext cx="2095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88946"/>
              </p:ext>
            </p:extLst>
          </p:nvPr>
        </p:nvGraphicFramePr>
        <p:xfrm>
          <a:off x="800100" y="2740025"/>
          <a:ext cx="360466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19" name="Equation" r:id="rId11" imgW="2578100" imgH="368300" progId="Equation.DSMT4">
                  <p:embed/>
                </p:oleObj>
              </mc:Choice>
              <mc:Fallback>
                <p:oleObj name="Equation" r:id="rId11" imgW="2578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740025"/>
                        <a:ext cx="360466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>
            <a:spLocks noChangeArrowheads="1"/>
          </p:cNvSpPr>
          <p:nvPr/>
        </p:nvSpPr>
        <p:spPr bwMode="auto">
          <a:xfrm>
            <a:off x="771525" y="3244850"/>
            <a:ext cx="2201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–  x          = 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61" name="Object 2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34808"/>
              </p:ext>
            </p:extLst>
          </p:nvPr>
        </p:nvGraphicFramePr>
        <p:xfrm>
          <a:off x="1714500" y="3178175"/>
          <a:ext cx="4191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0" name="Equation" r:id="rId13" imgW="304668" imgH="368140" progId="Equation.DSMT4">
                  <p:embed/>
                </p:oleObj>
              </mc:Choice>
              <mc:Fallback>
                <p:oleObj name="Equation" r:id="rId13" imgW="304668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178175"/>
                        <a:ext cx="4191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" name="Object 2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494647"/>
              </p:ext>
            </p:extLst>
          </p:nvPr>
        </p:nvGraphicFramePr>
        <p:xfrm>
          <a:off x="2705100" y="3178175"/>
          <a:ext cx="4191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1" name="Equation" r:id="rId15" imgW="304668" imgH="368140" progId="Equation.DSMT4">
                  <p:embed/>
                </p:oleObj>
              </mc:Choice>
              <mc:Fallback>
                <p:oleObj name="Equation" r:id="rId15" imgW="304668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178175"/>
                        <a:ext cx="4191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" name="Group 263"/>
          <p:cNvGrpSpPr/>
          <p:nvPr/>
        </p:nvGrpSpPr>
        <p:grpSpPr>
          <a:xfrm>
            <a:off x="1247775" y="1795560"/>
            <a:ext cx="2092487" cy="665449"/>
            <a:chOff x="4777782" y="4229408"/>
            <a:chExt cx="2092487" cy="665449"/>
          </a:xfrm>
        </p:grpSpPr>
        <p:sp>
          <p:nvSpPr>
            <p:cNvPr id="265" name="Oval Callout 264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5833"/>
                <a:gd name="adj2" fmla="val 45191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911049" y="4260537"/>
              <a:ext cx="1904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express LHS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in square form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51700" y="2482076"/>
            <a:ext cx="1868099" cy="623074"/>
            <a:chOff x="2038082" y="3506603"/>
            <a:chExt cx="2218608" cy="313090"/>
          </a:xfrm>
        </p:grpSpPr>
        <p:sp>
          <p:nvSpPr>
            <p:cNvPr id="268" name="Rounded Rectangular Callout 267"/>
            <p:cNvSpPr/>
            <p:nvPr/>
          </p:nvSpPr>
          <p:spPr>
            <a:xfrm>
              <a:off x="2076485" y="3506603"/>
              <a:ext cx="2084010" cy="313090"/>
            </a:xfrm>
            <a:prstGeom prst="wedgeRoundRectCallout">
              <a:avLst>
                <a:gd name="adj1" fmla="val -38203"/>
                <a:gd name="adj2" fmla="val 8695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140241" y="2500137"/>
            <a:ext cx="1868099" cy="566430"/>
            <a:chOff x="2038082" y="3518442"/>
            <a:chExt cx="2218608" cy="284627"/>
          </a:xfrm>
        </p:grpSpPr>
        <p:sp>
          <p:nvSpPr>
            <p:cNvPr id="271" name="Rounded Rectangular Callout 270"/>
            <p:cNvSpPr/>
            <p:nvPr/>
          </p:nvSpPr>
          <p:spPr>
            <a:xfrm>
              <a:off x="2087799" y="3518442"/>
              <a:ext cx="2084010" cy="284627"/>
            </a:xfrm>
            <a:prstGeom prst="wedgeRoundRectCallout">
              <a:avLst>
                <a:gd name="adj1" fmla="val -56387"/>
                <a:gd name="adj2" fmla="val 910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709615" y="2474741"/>
            <a:ext cx="1868097" cy="623074"/>
            <a:chOff x="2055615" y="3504210"/>
            <a:chExt cx="2218608" cy="313090"/>
          </a:xfrm>
        </p:grpSpPr>
        <p:sp>
          <p:nvSpPr>
            <p:cNvPr id="274" name="Rounded Rectangular Callout 273"/>
            <p:cNvSpPr/>
            <p:nvPr/>
          </p:nvSpPr>
          <p:spPr>
            <a:xfrm>
              <a:off x="2117691" y="3504210"/>
              <a:ext cx="2084012" cy="313090"/>
            </a:xfrm>
            <a:prstGeom prst="wedgeRoundRectCallout">
              <a:avLst>
                <a:gd name="adj1" fmla="val -4006"/>
                <a:gd name="adj2" fmla="val 819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055615" y="3528200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middle term sign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345759" y="2838450"/>
            <a:ext cx="1868097" cy="685381"/>
            <a:chOff x="2027330" y="3488556"/>
            <a:chExt cx="2218608" cy="344399"/>
          </a:xfrm>
        </p:grpSpPr>
        <p:sp>
          <p:nvSpPr>
            <p:cNvPr id="277" name="Rounded Rectangular Callout 276"/>
            <p:cNvSpPr/>
            <p:nvPr/>
          </p:nvSpPr>
          <p:spPr>
            <a:xfrm>
              <a:off x="2184237" y="3488556"/>
              <a:ext cx="1894556" cy="344399"/>
            </a:xfrm>
            <a:prstGeom prst="wedgeRoundRectCallout">
              <a:avLst>
                <a:gd name="adj1" fmla="val -41433"/>
                <a:gd name="adj2" fmla="val 8056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Make it whole square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79" name="TextBox 278"/>
          <p:cNvSpPr txBox="1">
            <a:spLocks noChangeArrowheads="1"/>
          </p:cNvSpPr>
          <p:nvPr/>
        </p:nvSpPr>
        <p:spPr bwMode="auto">
          <a:xfrm>
            <a:off x="920298" y="3660499"/>
            <a:ext cx="731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80" name="TextBox 279"/>
          <p:cNvSpPr txBox="1">
            <a:spLocks noChangeArrowheads="1"/>
          </p:cNvSpPr>
          <p:nvPr/>
        </p:nvSpPr>
        <p:spPr bwMode="auto">
          <a:xfrm>
            <a:off x="1518976" y="3670024"/>
            <a:ext cx="324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81" name="TextBox 280"/>
          <p:cNvSpPr txBox="1">
            <a:spLocks noChangeArrowheads="1"/>
          </p:cNvSpPr>
          <p:nvPr/>
        </p:nvSpPr>
        <p:spPr bwMode="auto">
          <a:xfrm>
            <a:off x="1097285" y="3629721"/>
            <a:ext cx="13111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        )</a:t>
            </a:r>
            <a:r>
              <a:rPr lang="en-US" sz="1600" kern="0" baseline="7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600" kern="0" baseline="7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82" name="Object 2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11396"/>
              </p:ext>
            </p:extLst>
          </p:nvPr>
        </p:nvGraphicFramePr>
        <p:xfrm>
          <a:off x="1729694" y="3620833"/>
          <a:ext cx="232456" cy="44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2" name="Equation" r:id="rId17" imgW="190440" imgH="368280" progId="Equation.DSMT4">
                  <p:embed/>
                </p:oleObj>
              </mc:Choice>
              <mc:Fallback>
                <p:oleObj name="Equation" r:id="rId17" imgW="1904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94" y="3620833"/>
                        <a:ext cx="232456" cy="446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" name="Object 2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02797"/>
              </p:ext>
            </p:extLst>
          </p:nvPr>
        </p:nvGraphicFramePr>
        <p:xfrm>
          <a:off x="2152650" y="3587750"/>
          <a:ext cx="488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3" name="Equation" r:id="rId19" imgW="355320" imgH="368280" progId="Equation.DSMT4">
                  <p:embed/>
                </p:oleObj>
              </mc:Choice>
              <mc:Fallback>
                <p:oleObj name="Equation" r:id="rId19" imgW="355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3587750"/>
                        <a:ext cx="488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" name="TextBox 12"/>
          <p:cNvSpPr txBox="1">
            <a:spLocks noChangeArrowheads="1"/>
          </p:cNvSpPr>
          <p:nvPr/>
        </p:nvSpPr>
        <p:spPr bwMode="auto">
          <a:xfrm>
            <a:off x="737364" y="3992725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Taking square roots on both sides</a:t>
            </a:r>
          </a:p>
        </p:txBody>
      </p:sp>
      <p:graphicFrame>
        <p:nvGraphicFramePr>
          <p:cNvPr id="286" name="Object 2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36120"/>
              </p:ext>
            </p:extLst>
          </p:nvPr>
        </p:nvGraphicFramePr>
        <p:xfrm>
          <a:off x="1209675" y="4281488"/>
          <a:ext cx="1152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4" name="Equation" r:id="rId21" imgW="838200" imgH="368300" progId="Equation.DSMT4">
                  <p:embed/>
                </p:oleObj>
              </mc:Choice>
              <mc:Fallback>
                <p:oleObj name="Equation" r:id="rId21" imgW="8382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281488"/>
                        <a:ext cx="1152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324570"/>
              </p:ext>
            </p:extLst>
          </p:nvPr>
        </p:nvGraphicFramePr>
        <p:xfrm>
          <a:off x="2471738" y="4264025"/>
          <a:ext cx="5064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5" name="Equation" r:id="rId23" imgW="368140" imgH="393529" progId="Equation.DSMT4">
                  <p:embed/>
                </p:oleObj>
              </mc:Choice>
              <mc:Fallback>
                <p:oleObj name="Equation" r:id="rId23" imgW="36814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4264025"/>
                        <a:ext cx="5064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" name="Curved Down Arrow 287"/>
          <p:cNvSpPr>
            <a:spLocks noChangeArrowheads="1"/>
          </p:cNvSpPr>
          <p:nvPr/>
        </p:nvSpPr>
        <p:spPr bwMode="auto">
          <a:xfrm>
            <a:off x="2055182" y="4075978"/>
            <a:ext cx="705543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89" name="Object 2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272374"/>
              </p:ext>
            </p:extLst>
          </p:nvPr>
        </p:nvGraphicFramePr>
        <p:xfrm>
          <a:off x="4657725" y="3001962"/>
          <a:ext cx="715962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6" name="Equation" r:id="rId25" imgW="520474" imgH="126945" progId="Equation.DSMT4">
                  <p:embed/>
                </p:oleObj>
              </mc:Choice>
              <mc:Fallback>
                <p:oleObj name="Equation" r:id="rId25" imgW="520474" imgH="12694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001962"/>
                        <a:ext cx="715962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32503"/>
              </p:ext>
            </p:extLst>
          </p:nvPr>
        </p:nvGraphicFramePr>
        <p:xfrm>
          <a:off x="5508625" y="2787650"/>
          <a:ext cx="6985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7" name="Equation" r:id="rId27" imgW="507780" imgH="393529" progId="Equation.DSMT4">
                  <p:embed/>
                </p:oleObj>
              </mc:Choice>
              <mc:Fallback>
                <p:oleObj name="Equation" r:id="rId27" imgW="50778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87650"/>
                        <a:ext cx="6985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1" name="Straight Connector 290"/>
          <p:cNvCxnSpPr/>
          <p:nvPr/>
        </p:nvCxnSpPr>
        <p:spPr>
          <a:xfrm rot="5400000">
            <a:off x="3356610" y="3806190"/>
            <a:ext cx="20116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92" name="Object 2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93365"/>
              </p:ext>
            </p:extLst>
          </p:nvPr>
        </p:nvGraphicFramePr>
        <p:xfrm>
          <a:off x="6304102" y="2790802"/>
          <a:ext cx="847447" cy="52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8" name="Equation" r:id="rId29" imgW="634680" imgH="393480" progId="Equation.DSMT4">
                  <p:embed/>
                </p:oleObj>
              </mc:Choice>
              <mc:Fallback>
                <p:oleObj name="Equation" r:id="rId29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102" y="2790802"/>
                        <a:ext cx="847447" cy="522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" name="Object 2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676759"/>
              </p:ext>
            </p:extLst>
          </p:nvPr>
        </p:nvGraphicFramePr>
        <p:xfrm>
          <a:off x="4648200" y="3521075"/>
          <a:ext cx="715963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29" name="Equation" r:id="rId31" imgW="520474" imgH="126945" progId="Equation.DSMT4">
                  <p:embed/>
                </p:oleObj>
              </mc:Choice>
              <mc:Fallback>
                <p:oleObj name="Equation" r:id="rId31" imgW="520474" imgH="12694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21075"/>
                        <a:ext cx="715963" cy="17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" name="Object 2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46530"/>
              </p:ext>
            </p:extLst>
          </p:nvPr>
        </p:nvGraphicFramePr>
        <p:xfrm>
          <a:off x="5419725" y="3325812"/>
          <a:ext cx="628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30" name="Equation" r:id="rId33" imgW="457002" imgH="393529" progId="Equation.DSMT4">
                  <p:embed/>
                </p:oleObj>
              </mc:Choice>
              <mc:Fallback>
                <p:oleObj name="Equation" r:id="rId33" imgW="45700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3325812"/>
                        <a:ext cx="6286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" name="Object 2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42482"/>
              </p:ext>
            </p:extLst>
          </p:nvPr>
        </p:nvGraphicFramePr>
        <p:xfrm>
          <a:off x="6311900" y="3487738"/>
          <a:ext cx="99536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31" name="Equation" r:id="rId35" imgW="723600" imgH="139680" progId="Equation.DSMT4">
                  <p:embed/>
                </p:oleObj>
              </mc:Choice>
              <mc:Fallback>
                <p:oleObj name="Equation" r:id="rId35" imgW="7236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487738"/>
                        <a:ext cx="99536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694194"/>
              </p:ext>
            </p:extLst>
          </p:nvPr>
        </p:nvGraphicFramePr>
        <p:xfrm>
          <a:off x="7362825" y="3308350"/>
          <a:ext cx="5937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32" name="Equation" r:id="rId37" imgW="431613" imgH="393529" progId="Equation.DSMT4">
                  <p:embed/>
                </p:oleObj>
              </mc:Choice>
              <mc:Fallback>
                <p:oleObj name="Equation" r:id="rId37" imgW="43161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3308350"/>
                        <a:ext cx="5937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497387" y="3911935"/>
            <a:ext cx="4037013" cy="932780"/>
            <a:chOff x="4298950" y="3600785"/>
            <a:chExt cx="4037013" cy="932780"/>
          </a:xfrm>
        </p:grpSpPr>
        <p:sp>
          <p:nvSpPr>
            <p:cNvPr id="302" name="Rectangle 301"/>
            <p:cNvSpPr/>
            <p:nvPr/>
          </p:nvSpPr>
          <p:spPr>
            <a:xfrm>
              <a:off x="4529364" y="3600785"/>
              <a:ext cx="3692299" cy="93278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912990"/>
                </p:ext>
              </p:extLst>
            </p:nvPr>
          </p:nvGraphicFramePr>
          <p:xfrm>
            <a:off x="4298950" y="3662363"/>
            <a:ext cx="4037013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033" name="Equation" r:id="rId39" imgW="2616120" imgH="634680" progId="Equation.DSMT4">
                    <p:embed/>
                  </p:oleObj>
                </mc:Choice>
                <mc:Fallback>
                  <p:oleObj name="Equation" r:id="rId39" imgW="261612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950" y="3662363"/>
                          <a:ext cx="4037013" cy="8255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84185" y="567147"/>
            <a:ext cx="713581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completing square.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09606" y="937511"/>
            <a:ext cx="3962894" cy="1894038"/>
            <a:chOff x="4495306" y="571215"/>
            <a:chExt cx="3962894" cy="1894038"/>
          </a:xfrm>
        </p:grpSpPr>
        <p:sp>
          <p:nvSpPr>
            <p:cNvPr id="77" name="Rectangle 76"/>
            <p:cNvSpPr/>
            <p:nvPr/>
          </p:nvSpPr>
          <p:spPr>
            <a:xfrm>
              <a:off x="4495306" y="820197"/>
              <a:ext cx="3962894" cy="1645056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02926" y="571215"/>
              <a:ext cx="739634" cy="255842"/>
            </a:xfrm>
            <a:prstGeom prst="roundRect">
              <a:avLst/>
            </a:prstGeom>
            <a:solidFill>
              <a:srgbClr val="FFBDD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40" name="TextBox 239"/>
          <p:cNvSpPr txBox="1">
            <a:spLocks noChangeArrowheads="1"/>
          </p:cNvSpPr>
          <p:nvPr/>
        </p:nvSpPr>
        <p:spPr bwMode="auto">
          <a:xfrm>
            <a:off x="4539868" y="920175"/>
            <a:ext cx="4299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STEPS</a:t>
            </a:r>
          </a:p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1) Coefficient of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first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term should be 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6" name="TextBox 245"/>
          <p:cNvSpPr txBox="1">
            <a:spLocks noChangeArrowheads="1"/>
          </p:cNvSpPr>
          <p:nvPr/>
        </p:nvSpPr>
        <p:spPr bwMode="auto">
          <a:xfrm>
            <a:off x="4534228" y="1440617"/>
            <a:ext cx="3476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2) Constant on the RHS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8" name="TextBox 247"/>
          <p:cNvSpPr txBox="1">
            <a:spLocks noChangeArrowheads="1"/>
          </p:cNvSpPr>
          <p:nvPr/>
        </p:nvSpPr>
        <p:spPr bwMode="auto">
          <a:xfrm>
            <a:off x="4536951" y="1712496"/>
            <a:ext cx="2587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3) Find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third term </a:t>
            </a:r>
          </a:p>
        </p:txBody>
      </p:sp>
      <p:sp>
        <p:nvSpPr>
          <p:cNvPr id="258" name="TextBox 257"/>
          <p:cNvSpPr txBox="1">
            <a:spLocks noChangeArrowheads="1"/>
          </p:cNvSpPr>
          <p:nvPr/>
        </p:nvSpPr>
        <p:spPr bwMode="auto">
          <a:xfrm>
            <a:off x="4544739" y="1979196"/>
            <a:ext cx="3875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Add third term on both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sides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3" name="TextBox 262"/>
          <p:cNvSpPr txBox="1">
            <a:spLocks noChangeArrowheads="1"/>
          </p:cNvSpPr>
          <p:nvPr/>
        </p:nvSpPr>
        <p:spPr bwMode="auto">
          <a:xfrm>
            <a:off x="4536951" y="2214146"/>
            <a:ext cx="3587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Express L.H.S. in 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form.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4" name="TextBox 283"/>
          <p:cNvSpPr txBox="1">
            <a:spLocks noChangeArrowheads="1"/>
          </p:cNvSpPr>
          <p:nvPr/>
        </p:nvSpPr>
        <p:spPr bwMode="auto">
          <a:xfrm>
            <a:off x="4536092" y="2499896"/>
            <a:ext cx="428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6) Take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root &amp; write the solution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4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37" grpId="1" animBg="1"/>
      <p:bldP spid="238" grpId="0" animBg="1"/>
      <p:bldP spid="238" grpId="1" animBg="1"/>
      <p:bldP spid="241" grpId="0"/>
      <p:bldP spid="242" grpId="0"/>
      <p:bldP spid="243" grpId="0"/>
      <p:bldP spid="244" grpId="0"/>
      <p:bldP spid="245" grpId="0"/>
      <p:bldP spid="247" grpId="0"/>
      <p:bldP spid="249" grpId="0"/>
      <p:bldP spid="251" grpId="0"/>
      <p:bldP spid="253" grpId="0"/>
      <p:bldP spid="254" grpId="0"/>
      <p:bldP spid="256" grpId="0"/>
      <p:bldP spid="260" grpId="0"/>
      <p:bldP spid="279" grpId="0"/>
      <p:bldP spid="280" grpId="0"/>
      <p:bldP spid="281" grpId="0"/>
      <p:bldP spid="285" grpId="0"/>
      <p:bldP spid="288" grpId="0" animBg="1"/>
      <p:bldP spid="288" grpId="1" animBg="1"/>
      <p:bldP spid="240" grpId="0"/>
      <p:bldP spid="246" grpId="0"/>
      <p:bldP spid="248" grpId="0"/>
      <p:bldP spid="258" grpId="0"/>
      <p:bldP spid="263" grpId="0"/>
      <p:bldP spid="2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4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Completing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The Squares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Method </a:t>
            </a:r>
            <a:r>
              <a:rPr lang="en-US" altLang="en-US" sz="2000" dirty="0" err="1" smtClean="0">
                <a:solidFill>
                  <a:srgbClr val="FF6600"/>
                </a:solidFill>
                <a:latin typeface="Bookman Old Style" pitchFamily="18" charset="0"/>
              </a:rPr>
              <a:t>Contd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….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84185" y="567147"/>
            <a:ext cx="713581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Q. </a:t>
            </a:r>
            <a:r>
              <a:rPr lang="en-US" dirty="0"/>
              <a:t>Solve the following quadratic equations by completing square.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546250" y="869665"/>
            <a:ext cx="3962894" cy="1906738"/>
            <a:chOff x="4495306" y="558515"/>
            <a:chExt cx="3962894" cy="1906738"/>
          </a:xfrm>
        </p:grpSpPr>
        <p:sp>
          <p:nvSpPr>
            <p:cNvPr id="73" name="Rectangle 72"/>
            <p:cNvSpPr/>
            <p:nvPr/>
          </p:nvSpPr>
          <p:spPr>
            <a:xfrm>
              <a:off x="4495306" y="820197"/>
              <a:ext cx="3962894" cy="1645056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502926" y="558515"/>
              <a:ext cx="739634" cy="255842"/>
            </a:xfrm>
            <a:prstGeom prst="roundRect">
              <a:avLst/>
            </a:prstGeom>
            <a:solidFill>
              <a:srgbClr val="FFBDD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TextBox 12"/>
          <p:cNvSpPr txBox="1">
            <a:spLocks noChangeArrowheads="1"/>
          </p:cNvSpPr>
          <p:nvPr/>
        </p:nvSpPr>
        <p:spPr bwMode="auto">
          <a:xfrm>
            <a:off x="4467225" y="2712758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Taking square roots on both sides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1510346" y="2278236"/>
            <a:ext cx="325569" cy="31224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164624" y="1168400"/>
            <a:ext cx="216501" cy="31224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04825" y="874296"/>
            <a:ext cx="2250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iii)  4p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+ 7  =  12p</a:t>
            </a:r>
            <a:endParaRPr lang="en-US" b="1" kern="0" dirty="0">
              <a:solidFill>
                <a:srgbClr val="0000FF"/>
              </a:solidFill>
            </a:endParaRPr>
          </a:p>
        </p:txBody>
      </p:sp>
      <p:sp>
        <p:nvSpPr>
          <p:cNvPr id="203" name="TextBox 202"/>
          <p:cNvSpPr txBox="1">
            <a:spLocks noChangeArrowheads="1"/>
          </p:cNvSpPr>
          <p:nvPr/>
        </p:nvSpPr>
        <p:spPr bwMode="auto">
          <a:xfrm>
            <a:off x="586141" y="1162950"/>
            <a:ext cx="723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 :</a:t>
            </a: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1133475" y="1162708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4p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+ 7   =  12p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4492243" y="825500"/>
            <a:ext cx="4299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u="sng" dirty="0" smtClean="0">
                <a:solidFill>
                  <a:prstClr val="black"/>
                </a:solidFill>
                <a:latin typeface="Bookman Old Style" pitchFamily="18" charset="0"/>
              </a:rPr>
              <a:t>STEPS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1) Coefficient of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first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term should be 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1388621" y="539722"/>
            <a:ext cx="1868098" cy="623074"/>
            <a:chOff x="1970209" y="3504210"/>
            <a:chExt cx="2218608" cy="313090"/>
          </a:xfrm>
        </p:grpSpPr>
        <p:sp>
          <p:nvSpPr>
            <p:cNvPr id="207" name="Rounded Rectangular Callout 206"/>
            <p:cNvSpPr/>
            <p:nvPr/>
          </p:nvSpPr>
          <p:spPr>
            <a:xfrm>
              <a:off x="2010491" y="3504210"/>
              <a:ext cx="2084012" cy="313090"/>
            </a:xfrm>
            <a:prstGeom prst="wedgeRoundRectCallout">
              <a:avLst>
                <a:gd name="adj1" fmla="val -52316"/>
                <a:gd name="adj2" fmla="val 6555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970209" y="3530593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Coefficient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 is not 1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133475" y="1604657"/>
            <a:ext cx="2092487" cy="665449"/>
            <a:chOff x="4777782" y="4229408"/>
            <a:chExt cx="2092487" cy="665449"/>
          </a:xfrm>
        </p:grpSpPr>
        <p:sp>
          <p:nvSpPr>
            <p:cNvPr id="210" name="Oval Callout 209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-42418"/>
                <a:gd name="adj2" fmla="val -75044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028072" y="4260537"/>
              <a:ext cx="1670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Divide 4 by 4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make it 1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638175" y="1444625"/>
            <a:ext cx="38177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Dividing throughout by 4, we get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13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66533"/>
              </p:ext>
            </p:extLst>
          </p:nvPr>
        </p:nvGraphicFramePr>
        <p:xfrm>
          <a:off x="1108075" y="1768475"/>
          <a:ext cx="1501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2" name="Equation" r:id="rId3" imgW="1091880" imgH="368280" progId="Equation.DSMT4">
                  <p:embed/>
                </p:oleObj>
              </mc:Choice>
              <mc:Fallback>
                <p:oleObj name="Equation" r:id="rId3" imgW="1091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768475"/>
                        <a:ext cx="1501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4486603" y="1353721"/>
            <a:ext cx="3476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2) Constant on the RHS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Curved Down Arrow 214"/>
          <p:cNvSpPr>
            <a:spLocks noChangeArrowheads="1"/>
          </p:cNvSpPr>
          <p:nvPr/>
        </p:nvSpPr>
        <p:spPr bwMode="auto">
          <a:xfrm>
            <a:off x="1879280" y="1604657"/>
            <a:ext cx="626133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6" name="Curved Down Arrow 215"/>
          <p:cNvSpPr>
            <a:spLocks noChangeArrowheads="1"/>
          </p:cNvSpPr>
          <p:nvPr/>
        </p:nvSpPr>
        <p:spPr bwMode="auto">
          <a:xfrm rot="10800000">
            <a:off x="1825688" y="2244725"/>
            <a:ext cx="626133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17" name="Object 2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974577"/>
              </p:ext>
            </p:extLst>
          </p:nvPr>
        </p:nvGraphicFramePr>
        <p:xfrm>
          <a:off x="1049337" y="2187575"/>
          <a:ext cx="15890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3" name="Equation" r:id="rId5" imgW="1155600" imgH="368280" progId="Equation.DSMT4">
                  <p:embed/>
                </p:oleObj>
              </mc:Choice>
              <mc:Fallback>
                <p:oleObj name="Equation" r:id="rId5" imgW="1155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7" y="2187575"/>
                        <a:ext cx="15890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" name="TextBox 217"/>
          <p:cNvSpPr txBox="1">
            <a:spLocks noChangeArrowheads="1"/>
          </p:cNvSpPr>
          <p:nvPr/>
        </p:nvSpPr>
        <p:spPr bwMode="auto">
          <a:xfrm>
            <a:off x="2590171" y="2225675"/>
            <a:ext cx="12014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…………(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19" name="TextBox 218"/>
          <p:cNvSpPr txBox="1">
            <a:spLocks noChangeArrowheads="1"/>
          </p:cNvSpPr>
          <p:nvPr/>
        </p:nvSpPr>
        <p:spPr bwMode="auto">
          <a:xfrm>
            <a:off x="4479801" y="1616075"/>
            <a:ext cx="2587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3) Find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third term </a:t>
            </a:r>
          </a:p>
        </p:txBody>
      </p:sp>
      <p:sp>
        <p:nvSpPr>
          <p:cNvPr id="220" name="TextBox 219"/>
          <p:cNvSpPr txBox="1">
            <a:spLocks noChangeArrowheads="1"/>
          </p:cNvSpPr>
          <p:nvPr/>
        </p:nvSpPr>
        <p:spPr bwMode="auto">
          <a:xfrm>
            <a:off x="605275" y="2660773"/>
            <a:ext cx="1503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Third term =</a:t>
            </a:r>
          </a:p>
        </p:txBody>
      </p:sp>
      <p:graphicFrame>
        <p:nvGraphicFramePr>
          <p:cNvPr id="22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58747"/>
              </p:ext>
            </p:extLst>
          </p:nvPr>
        </p:nvGraphicFramePr>
        <p:xfrm>
          <a:off x="1952625" y="2510232"/>
          <a:ext cx="2133600" cy="64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4" name="Equation" r:id="rId7" imgW="1384300" imgH="419100" progId="Equation.DSMT4">
                  <p:embed/>
                </p:oleObj>
              </mc:Choice>
              <mc:Fallback>
                <p:oleObj name="Equation" r:id="rId7" imgW="1384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510232"/>
                        <a:ext cx="2133600" cy="645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" name="TextBox 221"/>
          <p:cNvSpPr txBox="1">
            <a:spLocks noChangeArrowheads="1"/>
          </p:cNvSpPr>
          <p:nvPr/>
        </p:nvSpPr>
        <p:spPr bwMode="auto">
          <a:xfrm>
            <a:off x="1704045" y="3185190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22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75623"/>
              </p:ext>
            </p:extLst>
          </p:nvPr>
        </p:nvGraphicFramePr>
        <p:xfrm>
          <a:off x="1952625" y="3081732"/>
          <a:ext cx="9890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5" name="Equation" r:id="rId9" imgW="723600" imgH="431640" progId="Equation.DSMT4">
                  <p:embed/>
                </p:oleObj>
              </mc:Choice>
              <mc:Fallback>
                <p:oleObj name="Equation" r:id="rId9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3081732"/>
                        <a:ext cx="9890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TextBox 223"/>
          <p:cNvSpPr txBox="1"/>
          <p:nvPr/>
        </p:nvSpPr>
        <p:spPr>
          <a:xfrm>
            <a:off x="2400300" y="318650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- 3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>
            <a:spLocks noChangeArrowheads="1"/>
          </p:cNvSpPr>
          <p:nvPr/>
        </p:nvSpPr>
        <p:spPr bwMode="auto">
          <a:xfrm>
            <a:off x="2797366" y="3203406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22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21740"/>
              </p:ext>
            </p:extLst>
          </p:nvPr>
        </p:nvGraphicFramePr>
        <p:xfrm>
          <a:off x="3048000" y="3066239"/>
          <a:ext cx="6254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6" name="Equation" r:id="rId11" imgW="457200" imgH="431800" progId="Equation.DSMT4">
                  <p:embed/>
                </p:oleObj>
              </mc:Choice>
              <mc:Fallback>
                <p:oleObj name="Equation" r:id="rId11" imgW="457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66239"/>
                        <a:ext cx="6254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" name="TextBox 226"/>
          <p:cNvSpPr txBox="1">
            <a:spLocks noChangeArrowheads="1"/>
          </p:cNvSpPr>
          <p:nvPr/>
        </p:nvSpPr>
        <p:spPr bwMode="auto">
          <a:xfrm>
            <a:off x="3546284" y="3216444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22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94134"/>
              </p:ext>
            </p:extLst>
          </p:nvPr>
        </p:nvGraphicFramePr>
        <p:xfrm>
          <a:off x="3829050" y="3130849"/>
          <a:ext cx="209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7" name="Equation" r:id="rId13" imgW="152334" imgH="368140" progId="Equation.DSMT4">
                  <p:embed/>
                </p:oleObj>
              </mc:Choice>
              <mc:Fallback>
                <p:oleObj name="Equation" r:id="rId13" imgW="152334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130849"/>
                        <a:ext cx="2095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TextBox 228"/>
          <p:cNvSpPr txBox="1">
            <a:spLocks noChangeArrowheads="1"/>
          </p:cNvSpPr>
          <p:nvPr/>
        </p:nvSpPr>
        <p:spPr bwMode="auto">
          <a:xfrm>
            <a:off x="4468539" y="1882775"/>
            <a:ext cx="3875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Add third term on both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sides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230" name="Objec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323261"/>
              </p:ext>
            </p:extLst>
          </p:nvPr>
        </p:nvGraphicFramePr>
        <p:xfrm>
          <a:off x="744737" y="3601306"/>
          <a:ext cx="360466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8" name="Equation" r:id="rId15" imgW="2577960" imgH="368280" progId="Equation.DSMT4">
                  <p:embed/>
                </p:oleObj>
              </mc:Choice>
              <mc:Fallback>
                <p:oleObj name="Equation" r:id="rId15" imgW="2577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37" y="3601306"/>
                        <a:ext cx="360466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" name="TextBox 230"/>
          <p:cNvSpPr txBox="1">
            <a:spLocks noChangeArrowheads="1"/>
          </p:cNvSpPr>
          <p:nvPr/>
        </p:nvSpPr>
        <p:spPr bwMode="auto">
          <a:xfrm>
            <a:off x="905504" y="4099313"/>
            <a:ext cx="1684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3p        =    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32" name="Object 2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05891"/>
              </p:ext>
            </p:extLst>
          </p:nvPr>
        </p:nvGraphicFramePr>
        <p:xfrm>
          <a:off x="2363788" y="4000500"/>
          <a:ext cx="471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9" name="Equation" r:id="rId17" imgW="342720" imgH="368280" progId="Equation.DSMT4">
                  <p:embed/>
                </p:oleObj>
              </mc:Choice>
              <mc:Fallback>
                <p:oleObj name="Equation" r:id="rId17" imgW="342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000500"/>
                        <a:ext cx="4714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299802"/>
              </p:ext>
            </p:extLst>
          </p:nvPr>
        </p:nvGraphicFramePr>
        <p:xfrm>
          <a:off x="1724025" y="4026294"/>
          <a:ext cx="419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40" name="Equation" r:id="rId19" imgW="304668" imgH="368140" progId="Equation.DSMT4">
                  <p:embed/>
                </p:oleObj>
              </mc:Choice>
              <mc:Fallback>
                <p:oleObj name="Equation" r:id="rId19" imgW="304668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026294"/>
                        <a:ext cx="419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528617"/>
              </p:ext>
            </p:extLst>
          </p:nvPr>
        </p:nvGraphicFramePr>
        <p:xfrm>
          <a:off x="2816375" y="4000701"/>
          <a:ext cx="419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41" name="Equation" r:id="rId21" imgW="304668" imgH="368140" progId="Equation.DSMT4">
                  <p:embed/>
                </p:oleObj>
              </mc:Choice>
              <mc:Fallback>
                <p:oleObj name="Equation" r:id="rId21" imgW="304668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375" y="4000701"/>
                        <a:ext cx="419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" name="TextBox 234"/>
          <p:cNvSpPr txBox="1">
            <a:spLocks noChangeArrowheads="1"/>
          </p:cNvSpPr>
          <p:nvPr/>
        </p:nvSpPr>
        <p:spPr bwMode="auto">
          <a:xfrm>
            <a:off x="4467225" y="2159000"/>
            <a:ext cx="3587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Express L.H.S. in 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form.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>
            <a:spLocks noChangeArrowheads="1"/>
          </p:cNvSpPr>
          <p:nvPr/>
        </p:nvSpPr>
        <p:spPr bwMode="auto">
          <a:xfrm>
            <a:off x="895350" y="4442819"/>
            <a:ext cx="731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>
            <a:spLocks noChangeArrowheads="1"/>
          </p:cNvSpPr>
          <p:nvPr/>
        </p:nvSpPr>
        <p:spPr bwMode="auto">
          <a:xfrm>
            <a:off x="1494028" y="4452344"/>
            <a:ext cx="324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38" name="TextBox 237"/>
          <p:cNvSpPr txBox="1">
            <a:spLocks noChangeArrowheads="1"/>
          </p:cNvSpPr>
          <p:nvPr/>
        </p:nvSpPr>
        <p:spPr bwMode="auto">
          <a:xfrm>
            <a:off x="1077058" y="4410207"/>
            <a:ext cx="13111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        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29818"/>
              </p:ext>
            </p:extLst>
          </p:nvPr>
        </p:nvGraphicFramePr>
        <p:xfrm>
          <a:off x="1690722" y="4392031"/>
          <a:ext cx="260283" cy="46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42" name="Equation" r:id="rId22" imgW="203040" imgH="368280" progId="Equation.DSMT4">
                  <p:embed/>
                </p:oleObj>
              </mc:Choice>
              <mc:Fallback>
                <p:oleObj name="Equation" r:id="rId22" imgW="2030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722" y="4392031"/>
                        <a:ext cx="260283" cy="46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07791"/>
              </p:ext>
            </p:extLst>
          </p:nvPr>
        </p:nvGraphicFramePr>
        <p:xfrm>
          <a:off x="2127702" y="4370070"/>
          <a:ext cx="488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43" name="Equation" r:id="rId24" imgW="355320" imgH="368280" progId="Equation.DSMT4">
                  <p:embed/>
                </p:oleObj>
              </mc:Choice>
              <mc:Fallback>
                <p:oleObj name="Equation" r:id="rId24" imgW="355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702" y="4370070"/>
                        <a:ext cx="488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TextBox 240"/>
          <p:cNvSpPr txBox="1">
            <a:spLocks noChangeArrowheads="1"/>
          </p:cNvSpPr>
          <p:nvPr/>
        </p:nvSpPr>
        <p:spPr bwMode="auto">
          <a:xfrm>
            <a:off x="4467225" y="2435225"/>
            <a:ext cx="428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6) Take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root &amp; write the solution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 rot="5400000">
            <a:off x="3297557" y="3760468"/>
            <a:ext cx="20726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73951"/>
              </p:ext>
            </p:extLst>
          </p:nvPr>
        </p:nvGraphicFramePr>
        <p:xfrm>
          <a:off x="4624388" y="3022600"/>
          <a:ext cx="11572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44" name="Equation" r:id="rId26" imgW="850680" imgH="368280" progId="Equation.DSMT4">
                  <p:embed/>
                </p:oleObj>
              </mc:Choice>
              <mc:Fallback>
                <p:oleObj name="Equation" r:id="rId26" imgW="850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3022600"/>
                        <a:ext cx="11572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132547"/>
              </p:ext>
            </p:extLst>
          </p:nvPr>
        </p:nvGraphicFramePr>
        <p:xfrm>
          <a:off x="5860905" y="2990535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45" name="Equation" r:id="rId28" imgW="393529" imgH="393529" progId="Equation.DSMT4">
                  <p:embed/>
                </p:oleObj>
              </mc:Choice>
              <mc:Fallback>
                <p:oleObj name="Equation" r:id="rId28" imgW="39352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905" y="2990535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" name="Curved Down Arrow 244"/>
          <p:cNvSpPr>
            <a:spLocks noChangeArrowheads="1"/>
          </p:cNvSpPr>
          <p:nvPr/>
        </p:nvSpPr>
        <p:spPr bwMode="auto">
          <a:xfrm>
            <a:off x="5475479" y="2814052"/>
            <a:ext cx="705543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4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82226"/>
              </p:ext>
            </p:extLst>
          </p:nvPr>
        </p:nvGraphicFramePr>
        <p:xfrm>
          <a:off x="4648200" y="3732213"/>
          <a:ext cx="66040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46" name="Equation" r:id="rId30" imgW="482400" imgH="177480" progId="Equation.DSMT4">
                  <p:embed/>
                </p:oleObj>
              </mc:Choice>
              <mc:Fallback>
                <p:oleObj name="Equation" r:id="rId30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2213"/>
                        <a:ext cx="66040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274745"/>
              </p:ext>
            </p:extLst>
          </p:nvPr>
        </p:nvGraphicFramePr>
        <p:xfrm>
          <a:off x="5356225" y="3521075"/>
          <a:ext cx="692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47" name="Equation" r:id="rId32" imgW="507780" imgH="393529" progId="Equation.DSMT4">
                  <p:embed/>
                </p:oleObj>
              </mc:Choice>
              <mc:Fallback>
                <p:oleObj name="Equation" r:id="rId32" imgW="50778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3521075"/>
                        <a:ext cx="6921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ct 2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439103"/>
              </p:ext>
            </p:extLst>
          </p:nvPr>
        </p:nvGraphicFramePr>
        <p:xfrm>
          <a:off x="6119813" y="3525838"/>
          <a:ext cx="866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48" name="Equation" r:id="rId34" imgW="634680" imgH="393480" progId="Equation.DSMT4">
                  <p:embed/>
                </p:oleObj>
              </mc:Choice>
              <mc:Fallback>
                <p:oleObj name="Equation" r:id="rId34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525838"/>
                        <a:ext cx="866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414642" y="4086857"/>
            <a:ext cx="3334008" cy="770893"/>
            <a:chOff x="4300342" y="3853514"/>
            <a:chExt cx="3334008" cy="770893"/>
          </a:xfrm>
        </p:grpSpPr>
        <p:sp>
          <p:nvSpPr>
            <p:cNvPr id="254" name="Rectangle 253"/>
            <p:cNvSpPr/>
            <p:nvPr/>
          </p:nvSpPr>
          <p:spPr>
            <a:xfrm>
              <a:off x="4300342" y="3853514"/>
              <a:ext cx="3281558" cy="770893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4507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082582"/>
                </p:ext>
              </p:extLst>
            </p:nvPr>
          </p:nvGraphicFramePr>
          <p:xfrm>
            <a:off x="4330763" y="3885519"/>
            <a:ext cx="3303587" cy="703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49" name="Equation" r:id="rId36" imgW="3035160" imgH="660240" progId="Equation.DSMT4">
                    <p:embed/>
                  </p:oleObj>
                </mc:Choice>
                <mc:Fallback>
                  <p:oleObj name="Equation" r:id="rId36" imgW="303516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763" y="3885519"/>
                          <a:ext cx="3303587" cy="703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8" name="Group 257"/>
          <p:cNvGrpSpPr/>
          <p:nvPr/>
        </p:nvGrpSpPr>
        <p:grpSpPr>
          <a:xfrm>
            <a:off x="2147020" y="3288690"/>
            <a:ext cx="1868098" cy="685381"/>
            <a:chOff x="2038082" y="3488556"/>
            <a:chExt cx="2218608" cy="344399"/>
          </a:xfrm>
        </p:grpSpPr>
        <p:sp>
          <p:nvSpPr>
            <p:cNvPr id="259" name="Rounded Rectangular Callout 258"/>
            <p:cNvSpPr/>
            <p:nvPr/>
          </p:nvSpPr>
          <p:spPr>
            <a:xfrm>
              <a:off x="2070823" y="3488556"/>
              <a:ext cx="2084010" cy="344399"/>
            </a:xfrm>
            <a:prstGeom prst="wedgeRoundRectCallout">
              <a:avLst>
                <a:gd name="adj1" fmla="val -52859"/>
                <a:gd name="adj2" fmla="val 7222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1408503" y="3672056"/>
            <a:ext cx="1868097" cy="685381"/>
            <a:chOff x="2027330" y="3488556"/>
            <a:chExt cx="2218608" cy="344399"/>
          </a:xfrm>
        </p:grpSpPr>
        <p:sp>
          <p:nvSpPr>
            <p:cNvPr id="265" name="Rounded Rectangular Callout 264"/>
            <p:cNvSpPr/>
            <p:nvPr/>
          </p:nvSpPr>
          <p:spPr>
            <a:xfrm>
              <a:off x="2193061" y="3488556"/>
              <a:ext cx="1894556" cy="344399"/>
            </a:xfrm>
            <a:prstGeom prst="wedgeRoundRectCallout">
              <a:avLst>
                <a:gd name="adj1" fmla="val -46508"/>
                <a:gd name="adj2" fmla="val 7361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Make it whole square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065562" y="2632198"/>
            <a:ext cx="2092487" cy="665449"/>
            <a:chOff x="4777782" y="4229408"/>
            <a:chExt cx="2092487" cy="665449"/>
          </a:xfrm>
        </p:grpSpPr>
        <p:sp>
          <p:nvSpPr>
            <p:cNvPr id="268" name="Oval Callout 267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5833"/>
                <a:gd name="adj2" fmla="val 45191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911049" y="4260537"/>
              <a:ext cx="1904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express LHS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in square form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62000" y="3188365"/>
            <a:ext cx="1868097" cy="685381"/>
            <a:chOff x="2027330" y="3488556"/>
            <a:chExt cx="2218608" cy="344399"/>
          </a:xfrm>
        </p:grpSpPr>
        <p:sp>
          <p:nvSpPr>
            <p:cNvPr id="256" name="Rounded Rectangular Callout 255"/>
            <p:cNvSpPr/>
            <p:nvPr/>
          </p:nvSpPr>
          <p:spPr>
            <a:xfrm>
              <a:off x="2082947" y="3488556"/>
              <a:ext cx="2084012" cy="344399"/>
            </a:xfrm>
            <a:prstGeom prst="wedgeRoundRectCallout">
              <a:avLst>
                <a:gd name="adj1" fmla="val -5273"/>
                <a:gd name="adj2" fmla="val 967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middle term sign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34574" y="2912864"/>
            <a:ext cx="2712634" cy="623074"/>
            <a:chOff x="2038082" y="3504210"/>
            <a:chExt cx="2218608" cy="313090"/>
          </a:xfrm>
        </p:grpSpPr>
        <p:sp>
          <p:nvSpPr>
            <p:cNvPr id="262" name="Rounded Rectangular Callout 261"/>
            <p:cNvSpPr/>
            <p:nvPr/>
          </p:nvSpPr>
          <p:spPr>
            <a:xfrm>
              <a:off x="2120302" y="3504210"/>
              <a:ext cx="1894556" cy="313090"/>
            </a:xfrm>
            <a:prstGeom prst="wedgeRoundRectCallout">
              <a:avLst>
                <a:gd name="adj1" fmla="val -39940"/>
                <a:gd name="adj2" fmla="val 828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3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7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7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 animBg="1"/>
      <p:bldP spid="199" grpId="1" animBg="1"/>
      <p:bldP spid="200" grpId="0" animBg="1"/>
      <p:bldP spid="200" grpId="1" animBg="1"/>
      <p:bldP spid="202" grpId="0"/>
      <p:bldP spid="203" grpId="0"/>
      <p:bldP spid="204" grpId="0"/>
      <p:bldP spid="205" grpId="0"/>
      <p:bldP spid="212" grpId="0"/>
      <p:bldP spid="214" grpId="0"/>
      <p:bldP spid="215" grpId="0" animBg="1"/>
      <p:bldP spid="215" grpId="1" animBg="1"/>
      <p:bldP spid="216" grpId="0" animBg="1"/>
      <p:bldP spid="216" grpId="1" animBg="1"/>
      <p:bldP spid="218" grpId="0"/>
      <p:bldP spid="219" grpId="0"/>
      <p:bldP spid="220" grpId="0"/>
      <p:bldP spid="222" grpId="0"/>
      <p:bldP spid="224" grpId="0"/>
      <p:bldP spid="225" grpId="0"/>
      <p:bldP spid="227" grpId="0"/>
      <p:bldP spid="229" grpId="0"/>
      <p:bldP spid="231" grpId="0"/>
      <p:bldP spid="235" grpId="0"/>
      <p:bldP spid="236" grpId="0"/>
      <p:bldP spid="237" grpId="0"/>
      <p:bldP spid="238" grpId="0"/>
      <p:bldP spid="241" grpId="0"/>
      <p:bldP spid="245" grpId="0" animBg="1"/>
      <p:bldP spid="24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4318192" y="918240"/>
            <a:ext cx="4187153" cy="1911554"/>
            <a:chOff x="4478645" y="542548"/>
            <a:chExt cx="4187153" cy="1911554"/>
          </a:xfrm>
        </p:grpSpPr>
        <p:sp>
          <p:nvSpPr>
            <p:cNvPr id="99" name="Rectangle 98"/>
            <p:cNvSpPr/>
            <p:nvPr/>
          </p:nvSpPr>
          <p:spPr>
            <a:xfrm>
              <a:off x="4495305" y="809046"/>
              <a:ext cx="4170493" cy="1645056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478645" y="542548"/>
              <a:ext cx="813597" cy="281426"/>
            </a:xfrm>
            <a:prstGeom prst="roundRect">
              <a:avLst/>
            </a:prstGeom>
            <a:solidFill>
              <a:srgbClr val="FFBDD3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Arial"/>
              </a:endParaRPr>
            </a:p>
          </p:txBody>
        </p:sp>
      </p:grp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4308930" y="2520267"/>
            <a:ext cx="428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6) Take square root &amp; write the solution </a:t>
            </a:r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4308590" y="2256744"/>
            <a:ext cx="35865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5) Express L.H.S. in square form.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1129256" y="4172135"/>
                <a:ext cx="1177625" cy="723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dirty="0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</a:rPr>
                                <m:t>x</m:t>
                              </m:r>
                              <m:r>
                                <a:rPr lang="en-US" sz="1600" dirty="0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1600" i="1" dirty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600" i="1" dirty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dirty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600" dirty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9256" y="4172135"/>
                <a:ext cx="1177625" cy="7230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1313119" y="1937522"/>
            <a:ext cx="288163" cy="28386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129256" y="1153834"/>
            <a:ext cx="178926" cy="25805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ChangeArrowheads="1"/>
              </p:cNvSpPr>
              <p:nvPr/>
            </p:nvSpPr>
            <p:spPr bwMode="auto">
              <a:xfrm>
                <a:off x="525235" y="855594"/>
                <a:ext cx="2913289" cy="373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v)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4x</a:t>
                </a:r>
                <a:r>
                  <a:rPr lang="en-US" sz="1600" b="1" baseline="30000" dirty="0">
                    <a:solidFill>
                      <a:srgbClr val="0000FF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2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  <a:ea typeface="Arial" charset="0"/>
                        <a:cs typeface="Arial" charset="0"/>
                      </a:rPr>
                      <m:t>𝟒</m:t>
                    </m:r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/>
                            <a:cs typeface="Arial" charset="0"/>
                          </a:rPr>
                          <m:t>𝟑</m:t>
                        </m:r>
                      </m:e>
                    </m:rad>
                    <m:r>
                      <a:rPr lang="en-US" sz="1600" b="1" i="1" dirty="0">
                        <a:solidFill>
                          <a:srgbClr val="0000FF"/>
                        </a:solidFill>
                        <a:latin typeface="Cambria Math"/>
                        <a:cs typeface="Arial" charset="0"/>
                      </a:rPr>
                      <m:t>𝐱</m:t>
                    </m:r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 + 3 = 0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235" y="855594"/>
                <a:ext cx="2913289" cy="373179"/>
              </a:xfrm>
              <a:prstGeom prst="rect">
                <a:avLst/>
              </a:prstGeom>
              <a:blipFill rotWithShape="1">
                <a:blip r:embed="rId3"/>
                <a:stretch>
                  <a:fillRect l="-1046" b="-161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119220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322733"/>
            <a:ext cx="35732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Dividing throughout by 4, we get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6364" y="1629971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78638" y="1618365"/>
                <a:ext cx="1016850" cy="361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x</m:t>
                    </m:r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638" y="1618365"/>
                <a:ext cx="1016850" cy="361766"/>
              </a:xfrm>
              <a:prstGeom prst="rect">
                <a:avLst/>
              </a:prstGeom>
              <a:blipFill rotWithShape="1">
                <a:blip r:embed="rId4"/>
                <a:stretch>
                  <a:fillRect l="-3593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699362" y="1535458"/>
                <a:ext cx="510438" cy="527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+</a:t>
                </a:r>
                <a:r>
                  <a:rPr lang="en-US" sz="20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9362" y="1535458"/>
                <a:ext cx="510438" cy="527580"/>
              </a:xfrm>
              <a:prstGeom prst="rect">
                <a:avLst/>
              </a:prstGeom>
              <a:blipFill rotWithShape="1">
                <a:blip r:embed="rId5"/>
                <a:stretch>
                  <a:fillRect l="-7143" b="-23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1061220" y="1084194"/>
                <a:ext cx="2139180" cy="361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4x</a:t>
                </a:r>
                <a:r>
                  <a:rPr lang="en-US" sz="1600" baseline="300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2 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  <a:ea typeface="Arial" charset="0"/>
                        <a:cs typeface="Arial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x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 + 3 = 0</a:t>
                </a: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220" y="1084194"/>
                <a:ext cx="2139180" cy="361766"/>
              </a:xfrm>
              <a:prstGeom prst="rect">
                <a:avLst/>
              </a:prstGeom>
              <a:blipFill rotWithShape="1">
                <a:blip r:embed="rId6"/>
                <a:stretch>
                  <a:fillRect l="-1425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133600" y="1629971"/>
            <a:ext cx="5293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0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2926" y="1910890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55890" y="1910890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076326" y="1899284"/>
                <a:ext cx="924409" cy="361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16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x</m:t>
                    </m:r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326" y="1899284"/>
                <a:ext cx="924409" cy="361766"/>
              </a:xfrm>
              <a:prstGeom prst="rect">
                <a:avLst/>
              </a:prstGeom>
              <a:blipFill rotWithShape="1">
                <a:blip r:embed="rId7"/>
                <a:stretch>
                  <a:fillRect l="-3974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2143126" y="1816377"/>
                <a:ext cx="762000" cy="527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–</m:t>
                    </m:r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126" y="1816377"/>
                <a:ext cx="762000" cy="527580"/>
              </a:xfrm>
              <a:prstGeom prst="rect">
                <a:avLst/>
              </a:prstGeom>
              <a:blipFill rotWithShape="1">
                <a:blip r:embed="rId8"/>
                <a:stretch>
                  <a:fillRect l="-4800" b="-57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90129" y="2112610"/>
                <a:ext cx="4097111" cy="642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Bookman Old Style" pitchFamily="18" charset="0"/>
                              <a:ea typeface="Arial" charset="0"/>
                              <a:cs typeface="Arial" charset="0"/>
                            </a:rPr>
                            <m:t>Third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Bookman Old Style" pitchFamily="18" charset="0"/>
                              <a:ea typeface="Arial" charset="0"/>
                              <a:cs typeface="Arial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Bookman Old Style" pitchFamily="18" charset="0"/>
                              <a:ea typeface="Arial" charset="0"/>
                              <a:cs typeface="Arial" charset="0"/>
                            </a:rPr>
                            <m:t>term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  <a:latin typeface="Bookman Old Style" pitchFamily="18" charset="0"/>
                              <a:ea typeface="Arial" charset="0"/>
                              <a:cs typeface="Arial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coefficient</m:t>
                              </m:r>
                              <m: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of</m:t>
                              </m:r>
                              <m: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129" y="2112610"/>
                <a:ext cx="4097111" cy="64216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752600" y="2585931"/>
                <a:ext cx="1620611" cy="630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  <a:latin typeface="Bookman Old Style" pitchFamily="18" charset="0"/>
                              <a:ea typeface="Arial" charset="0"/>
                              <a:cs typeface="Arial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  <a:cs typeface="Arial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2585931"/>
                <a:ext cx="1620611" cy="6303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1970316" y="3101031"/>
                <a:ext cx="553810" cy="527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0316" y="3101031"/>
                <a:ext cx="553810" cy="527580"/>
              </a:xfrm>
              <a:prstGeom prst="rect">
                <a:avLst/>
              </a:prstGeom>
              <a:blipFill rotWithShape="1">
                <a:blip r:embed="rId11"/>
                <a:stretch>
                  <a:fillRect l="-5495" b="-23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533400" y="3409950"/>
                <a:ext cx="3649436" cy="464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dding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baseline="300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on both sides of (</a:t>
                </a:r>
                <a:r>
                  <a:rPr lang="en-US" sz="1600" dirty="0" err="1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i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), we get</a:t>
                </a: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409950"/>
                <a:ext cx="3649436" cy="464166"/>
              </a:xfrm>
              <a:prstGeom prst="rect">
                <a:avLst/>
              </a:prstGeom>
              <a:blipFill rotWithShape="1">
                <a:blip r:embed="rId12"/>
                <a:stretch>
                  <a:fillRect l="-1003" r="-334" b="-38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248150" y="1541902"/>
            <a:ext cx="0" cy="330650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33400" y="3780174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1134096" y="3717368"/>
                <a:ext cx="1109147" cy="464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white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600" i="1" dirty="0">
                            <a:solidFill>
                              <a:prstClr val="white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 dirty="0">
                        <a:solidFill>
                          <a:prstClr val="white"/>
                        </a:solidFill>
                        <a:latin typeface="Cambria Math"/>
                        <a:cs typeface="Arial" charset="0"/>
                      </a:rPr>
                      <m:t>x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4096" y="3717368"/>
                <a:ext cx="1109147" cy="464166"/>
              </a:xfrm>
              <a:prstGeom prst="rect">
                <a:avLst/>
              </a:prstGeom>
              <a:blipFill rotWithShape="1">
                <a:blip r:embed="rId13"/>
                <a:stretch>
                  <a:fillRect l="-2747" b="-5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2133600" y="3685661"/>
                <a:ext cx="762000" cy="527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–</m:t>
                    </m:r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3685661"/>
                <a:ext cx="762000" cy="527580"/>
              </a:xfrm>
              <a:prstGeom prst="rect">
                <a:avLst/>
              </a:prstGeom>
              <a:blipFill rotWithShape="1">
                <a:blip r:embed="rId14"/>
                <a:stretch>
                  <a:fillRect l="-4000" b="-69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2679700" y="3685661"/>
                <a:ext cx="533400" cy="527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9700" y="3685661"/>
                <a:ext cx="533400" cy="527580"/>
              </a:xfrm>
              <a:prstGeom prst="rect">
                <a:avLst/>
              </a:prstGeom>
              <a:blipFill rotWithShape="1">
                <a:blip r:embed="rId15"/>
                <a:stretch>
                  <a:fillRect l="-6897" b="-23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46344" y="4398908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2146544" y="4398908"/>
                <a:ext cx="762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0</m:t>
                    </m:r>
                  </m:oMath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6544" y="4398908"/>
                <a:ext cx="762000" cy="338554"/>
              </a:xfrm>
              <a:prstGeom prst="rect">
                <a:avLst/>
              </a:prstGeom>
              <a:blipFill rotWithShape="1">
                <a:blip r:embed="rId16"/>
                <a:stretch>
                  <a:fillRect l="-4000" t="-5455" b="-2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4503964" y="2810624"/>
            <a:ext cx="3649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Taking square roots on both sides.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100864" y="3000081"/>
                <a:ext cx="918936" cy="608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</a:rPr>
                        <m:t>x</m:t>
                      </m:r>
                      <m:r>
                        <a:rPr lang="en-US" sz="16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</a:rPr>
                        <m:t>+ </m:t>
                      </m:r>
                      <m:f>
                        <m:fPr>
                          <m:ctrlP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6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0864" y="3000081"/>
                <a:ext cx="918936" cy="60875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5854700" y="3135182"/>
                <a:ext cx="762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0</m:t>
                    </m:r>
                  </m:oMath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4700" y="3135182"/>
                <a:ext cx="762000" cy="338554"/>
              </a:xfrm>
              <a:prstGeom prst="rect">
                <a:avLst/>
              </a:prstGeom>
              <a:blipFill rotWithShape="1">
                <a:blip r:embed="rId18"/>
                <a:stretch>
                  <a:fillRect l="-4000" t="-5357" b="-2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254500" y="3548989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679466" y="3579657"/>
                <a:ext cx="340334" cy="332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</a:rPr>
                        <m:t>x</m:t>
                      </m:r>
                    </m:oMath>
                  </m:oMathPara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9466" y="3579657"/>
                <a:ext cx="340334" cy="33291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5854700" y="3427257"/>
                <a:ext cx="1003300" cy="582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–</m:t>
                    </m:r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000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4700" y="3427257"/>
                <a:ext cx="1003300" cy="582019"/>
              </a:xfrm>
              <a:prstGeom prst="rect">
                <a:avLst/>
              </a:prstGeom>
              <a:blipFill rotWithShape="1">
                <a:blip r:embed="rId20"/>
                <a:stretch>
                  <a:fillRect l="-1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705086" y="4009611"/>
                <a:ext cx="3600714" cy="827563"/>
              </a:xfrm>
              <a:prstGeom prst="rect">
                <a:avLst/>
              </a:prstGeom>
              <a:solidFill>
                <a:srgbClr val="FFCC99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r>
                  <a:rPr lang="en-US" sz="16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The </a:t>
                </a: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root of the given </a:t>
                </a:r>
                <a:r>
                  <a:rPr lang="en-US" sz="16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quadratic equation </a:t>
                </a: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1" kern="0" dirty="0">
                        <a:solidFill>
                          <a:sysClr val="windowText" lastClr="00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kern="0" dirty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sz="2000" b="1" i="1" kern="0" dirty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 </a:t>
                </a:r>
                <a:endParaRPr lang="en-US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5086" y="4009611"/>
                <a:ext cx="3600714" cy="82756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urved Down Arrow 74"/>
          <p:cNvSpPr>
            <a:spLocks noChangeArrowheads="1"/>
          </p:cNvSpPr>
          <p:nvPr/>
        </p:nvSpPr>
        <p:spPr bwMode="auto">
          <a:xfrm>
            <a:off x="1991209" y="1398933"/>
            <a:ext cx="532704" cy="19812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308930" y="1729702"/>
            <a:ext cx="24054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3) Find the third term </a:t>
            </a:r>
          </a:p>
        </p:txBody>
      </p:sp>
      <p:cxnSp>
        <p:nvCxnSpPr>
          <p:cNvPr id="78" name="Straight Arrow Connector 77"/>
          <p:cNvCxnSpPr>
            <a:endCxn id="79" idx="0"/>
          </p:cNvCxnSpPr>
          <p:nvPr/>
        </p:nvCxnSpPr>
        <p:spPr>
          <a:xfrm>
            <a:off x="1414227" y="2209299"/>
            <a:ext cx="1350863" cy="501545"/>
          </a:xfrm>
          <a:prstGeom prst="straightConnector1">
            <a:avLst/>
          </a:prstGeom>
          <a:noFill/>
          <a:ln w="28575" cap="flat" cmpd="sng" algn="ctr">
            <a:solidFill>
              <a:srgbClr val="1F497D">
                <a:lumMod val="50000"/>
              </a:srgbClr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2558379" y="2710844"/>
                <a:ext cx="413421" cy="367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8379" y="2710844"/>
                <a:ext cx="413421" cy="3676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03795" y="1993223"/>
            <a:ext cx="3777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4) Add third term on both the sides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928121" y="4387333"/>
            <a:ext cx="7395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67200" y="3368854"/>
            <a:ext cx="2092487" cy="731994"/>
            <a:chOff x="4777782" y="4196135"/>
            <a:chExt cx="2092487" cy="731994"/>
          </a:xfrm>
        </p:grpSpPr>
        <p:sp>
          <p:nvSpPr>
            <p:cNvPr id="113" name="Oval Callout 112"/>
            <p:cNvSpPr/>
            <p:nvPr/>
          </p:nvSpPr>
          <p:spPr>
            <a:xfrm>
              <a:off x="4777782" y="4196135"/>
              <a:ext cx="2092487" cy="731994"/>
            </a:xfrm>
            <a:prstGeom prst="wedgeEllipseCallout">
              <a:avLst>
                <a:gd name="adj1" fmla="val 5833"/>
                <a:gd name="adj2" fmla="val 45191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911049" y="4277841"/>
              <a:ext cx="1904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To express LHS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in square form</a:t>
              </a:r>
              <a:endPara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46882" y="2952750"/>
            <a:ext cx="1868098" cy="623074"/>
            <a:chOff x="2038082" y="3520337"/>
            <a:chExt cx="2218608" cy="313090"/>
          </a:xfrm>
        </p:grpSpPr>
        <p:sp>
          <p:nvSpPr>
            <p:cNvPr id="116" name="Rounded Rectangular Callout 115"/>
            <p:cNvSpPr/>
            <p:nvPr/>
          </p:nvSpPr>
          <p:spPr>
            <a:xfrm>
              <a:off x="2081392" y="3520337"/>
              <a:ext cx="2084012" cy="313090"/>
            </a:xfrm>
            <a:prstGeom prst="wedgeRoundRectCallout">
              <a:avLst>
                <a:gd name="adj1" fmla="val -36755"/>
                <a:gd name="adj2" fmla="val 8899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068527" y="3150886"/>
            <a:ext cx="1868098" cy="566430"/>
            <a:chOff x="2038082" y="3518442"/>
            <a:chExt cx="2218608" cy="284627"/>
          </a:xfrm>
        </p:grpSpPr>
        <p:sp>
          <p:nvSpPr>
            <p:cNvPr id="119" name="Rounded Rectangular Callout 118"/>
            <p:cNvSpPr/>
            <p:nvPr/>
          </p:nvSpPr>
          <p:spPr>
            <a:xfrm>
              <a:off x="2052724" y="3518442"/>
              <a:ext cx="2084012" cy="284627"/>
            </a:xfrm>
            <a:prstGeom prst="wedgeRoundRectCallout">
              <a:avLst>
                <a:gd name="adj1" fmla="val -51230"/>
                <a:gd name="adj2" fmla="val 7729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38082" y="3525806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121" name="Straight Arrow Connector 120"/>
          <p:cNvCxnSpPr/>
          <p:nvPr/>
        </p:nvCxnSpPr>
        <p:spPr>
          <a:xfrm>
            <a:off x="1063487" y="4075043"/>
            <a:ext cx="277168" cy="409124"/>
          </a:xfrm>
          <a:prstGeom prst="straightConnector1">
            <a:avLst/>
          </a:prstGeom>
          <a:noFill/>
          <a:ln w="28575" cap="flat" cmpd="sng" algn="ctr">
            <a:solidFill>
              <a:srgbClr val="1F497D">
                <a:lumMod val="50000"/>
              </a:srgbClr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1625844" y="4239653"/>
                <a:ext cx="325898" cy="608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6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5844" y="4239653"/>
                <a:ext cx="325898" cy="608756"/>
              </a:xfrm>
              <a:prstGeom prst="rect">
                <a:avLst/>
              </a:prstGeom>
              <a:blipFill rotWithShape="1">
                <a:blip r:embed="rId23"/>
                <a:stretch>
                  <a:fillRect r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1436563" y="4409956"/>
            <a:ext cx="324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1854444" y="4114800"/>
            <a:ext cx="133382" cy="227968"/>
          </a:xfrm>
          <a:prstGeom prst="straightConnector1">
            <a:avLst/>
          </a:prstGeom>
          <a:noFill/>
          <a:ln w="28575" cap="flat" cmpd="sng" algn="ctr">
            <a:solidFill>
              <a:srgbClr val="1F497D">
                <a:lumMod val="50000"/>
              </a:srgbClr>
            </a:solidFill>
            <a:prstDash val="solid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914400" y="2996469"/>
            <a:ext cx="1868097" cy="623074"/>
            <a:chOff x="2027330" y="3504210"/>
            <a:chExt cx="2218608" cy="313090"/>
          </a:xfrm>
        </p:grpSpPr>
        <p:sp>
          <p:nvSpPr>
            <p:cNvPr id="126" name="Rounded Rectangular Callout 125"/>
            <p:cNvSpPr/>
            <p:nvPr/>
          </p:nvSpPr>
          <p:spPr>
            <a:xfrm>
              <a:off x="2109761" y="3504210"/>
              <a:ext cx="2084012" cy="313090"/>
            </a:xfrm>
            <a:prstGeom prst="wedgeRoundRectCallout">
              <a:avLst>
                <a:gd name="adj1" fmla="val -36394"/>
                <a:gd name="adj2" fmla="val 9001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middle term sign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4" name="Curved Down Arrow 133"/>
          <p:cNvSpPr>
            <a:spLocks noChangeArrowheads="1"/>
          </p:cNvSpPr>
          <p:nvPr/>
        </p:nvSpPr>
        <p:spPr bwMode="auto">
          <a:xfrm>
            <a:off x="5656056" y="2882172"/>
            <a:ext cx="550161" cy="19812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270830" y="874802"/>
            <a:ext cx="9950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u="sng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STEPS</a:t>
            </a:r>
            <a:endParaRPr lang="en-US" sz="1600" b="1" u="sng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302962" y="1202660"/>
            <a:ext cx="428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1) Coefficient of square term should be 1 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308928" y="1466181"/>
            <a:ext cx="25959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2) Constant on the RHS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846364" y="3780174"/>
                <a:ext cx="1002084" cy="361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x</a:t>
                </a:r>
                <a:r>
                  <a:rPr lang="en-US" sz="1600" baseline="30000" dirty="0" smtClean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2 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x</m:t>
                    </m:r>
                  </m:oMath>
                </a14:m>
                <a:endParaRPr lang="en-US" sz="16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364" y="3780174"/>
                <a:ext cx="1002084" cy="361766"/>
              </a:xfrm>
              <a:prstGeom prst="rect">
                <a:avLst/>
              </a:prstGeom>
              <a:blipFill rotWithShape="1">
                <a:blip r:embed="rId24"/>
                <a:stretch>
                  <a:fillRect l="-3659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/>
          <p:cNvGrpSpPr/>
          <p:nvPr/>
        </p:nvGrpSpPr>
        <p:grpSpPr>
          <a:xfrm>
            <a:off x="1202690" y="3366383"/>
            <a:ext cx="1868097" cy="685381"/>
            <a:chOff x="2027330" y="3488556"/>
            <a:chExt cx="2218608" cy="344399"/>
          </a:xfrm>
        </p:grpSpPr>
        <p:sp>
          <p:nvSpPr>
            <p:cNvPr id="130" name="Rounded Rectangular Callout 129"/>
            <p:cNvSpPr/>
            <p:nvPr/>
          </p:nvSpPr>
          <p:spPr>
            <a:xfrm>
              <a:off x="2254672" y="3488556"/>
              <a:ext cx="1722324" cy="344399"/>
            </a:xfrm>
            <a:prstGeom prst="wedgeRoundRectCallout">
              <a:avLst>
                <a:gd name="adj1" fmla="val -32218"/>
                <a:gd name="adj2" fmla="val 8658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Make it whole square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686050" y="1899284"/>
            <a:ext cx="9244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… 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254500" y="399933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84185" y="567147"/>
            <a:ext cx="713581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completing square.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50322" y="1643468"/>
            <a:ext cx="1930243" cy="829311"/>
            <a:chOff x="1990755" y="3444736"/>
            <a:chExt cx="2292413" cy="416723"/>
          </a:xfrm>
        </p:grpSpPr>
        <p:sp>
          <p:nvSpPr>
            <p:cNvPr id="51" name="Oval Callout 50"/>
            <p:cNvSpPr/>
            <p:nvPr/>
          </p:nvSpPr>
          <p:spPr>
            <a:xfrm>
              <a:off x="1990755" y="3444736"/>
              <a:ext cx="2292413" cy="416723"/>
            </a:xfrm>
            <a:prstGeom prst="wedgeEllipseCallout">
              <a:avLst>
                <a:gd name="adj1" fmla="val -37413"/>
                <a:gd name="adj2" fmla="val -71650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Coefficient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 is not 1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1816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5" name="Rectangle 84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1(III)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1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2" grpId="0"/>
      <p:bldP spid="128" grpId="0"/>
      <p:bldP spid="77" grpId="0" animBg="1"/>
      <p:bldP spid="77" grpId="1" animBg="1"/>
      <p:bldP spid="45" grpId="0" animBg="1"/>
      <p:bldP spid="45" grpId="1" animBg="1"/>
      <p:bldP spid="3" grpId="0"/>
      <p:bldP spid="4" grpId="0"/>
      <p:bldP spid="5" grpId="0"/>
      <p:bldP spid="13" grpId="0"/>
      <p:bldP spid="14" grpId="0"/>
      <p:bldP spid="16" grpId="0"/>
      <p:bldP spid="72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54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 animBg="1"/>
      <p:bldP spid="75" grpId="0" animBg="1"/>
      <p:bldP spid="75" grpId="1" animBg="1"/>
      <p:bldP spid="76" grpId="0"/>
      <p:bldP spid="79" grpId="0"/>
      <p:bldP spid="80" grpId="0"/>
      <p:bldP spid="111" grpId="0"/>
      <p:bldP spid="122" grpId="0"/>
      <p:bldP spid="123" grpId="0"/>
      <p:bldP spid="134" grpId="0" animBg="1"/>
      <p:bldP spid="134" grpId="1" animBg="1"/>
      <p:bldP spid="69" grpId="0"/>
      <p:bldP spid="70" grpId="0"/>
      <p:bldP spid="55" grpId="0"/>
      <p:bldP spid="81" grpId="0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1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Completing The Squares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Method </a:t>
            </a:r>
            <a:r>
              <a:rPr lang="en-US" altLang="en-US" sz="2000" dirty="0" err="1" smtClean="0">
                <a:solidFill>
                  <a:srgbClr val="FF6600"/>
                </a:solidFill>
                <a:latin typeface="Bookman Old Style" pitchFamily="18" charset="0"/>
              </a:rPr>
              <a:t>Contd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…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2714625" y="1898581"/>
            <a:ext cx="279274" cy="27874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42526"/>
              </p:ext>
            </p:extLst>
          </p:nvPr>
        </p:nvGraphicFramePr>
        <p:xfrm>
          <a:off x="3333748" y="2276475"/>
          <a:ext cx="35401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42" name="Equation" r:id="rId3" imgW="253800" imgH="177480" progId="Equation.DSMT4">
                  <p:embed/>
                </p:oleObj>
              </mc:Choice>
              <mc:Fallback>
                <p:oleObj name="Equation" r:id="rId3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48" y="2276475"/>
                        <a:ext cx="354012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05214"/>
              </p:ext>
            </p:extLst>
          </p:nvPr>
        </p:nvGraphicFramePr>
        <p:xfrm>
          <a:off x="2257425" y="2217738"/>
          <a:ext cx="12049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43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217738"/>
                        <a:ext cx="120491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1703253" y="2619375"/>
                <a:ext cx="633635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sym typeface="Symbol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3</m:t>
                        </m:r>
                      </m:e>
                    </m:rad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253" y="2619375"/>
                <a:ext cx="633635" cy="363241"/>
              </a:xfrm>
              <a:prstGeom prst="rect">
                <a:avLst/>
              </a:prstGeom>
              <a:blipFill rotWithShape="1">
                <a:blip r:embed="rId7"/>
                <a:stretch>
                  <a:fillRect l="-4808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6003868" y="2491189"/>
            <a:ext cx="2635307" cy="767395"/>
            <a:chOff x="2433202" y="5474036"/>
            <a:chExt cx="2635307" cy="767395"/>
          </a:xfrm>
        </p:grpSpPr>
        <p:sp>
          <p:nvSpPr>
            <p:cNvPr id="92" name="Rounded Rectangular Callout 91"/>
            <p:cNvSpPr/>
            <p:nvPr/>
          </p:nvSpPr>
          <p:spPr>
            <a:xfrm>
              <a:off x="2433677" y="5486775"/>
              <a:ext cx="2558632" cy="754656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33202" y="5474036"/>
              <a:ext cx="26353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Since, 3</a:t>
              </a:r>
              <a:r>
                <a:rPr lang="en-US" sz="1400" b="1" baseline="30000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rd</a:t>
              </a:r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 term sign is </a:t>
              </a:r>
              <a:r>
                <a:rPr lang="en-US" sz="1400" b="1" kern="0" dirty="0" smtClean="0">
                  <a:solidFill>
                    <a:sysClr val="windowText" lastClr="000000"/>
                  </a:solidFill>
                  <a:latin typeface="Rockwell" pitchFamily="18" charset="0"/>
                  <a:sym typeface="Symbol"/>
                </a:rPr>
                <a:t>+ </a:t>
              </a:r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Give middle term sign to both factors.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3803" y="4095750"/>
            <a:ext cx="5824597" cy="367601"/>
            <a:chOff x="423803" y="3491831"/>
            <a:chExt cx="5824597" cy="367601"/>
          </a:xfrm>
        </p:grpSpPr>
        <p:sp>
          <p:nvSpPr>
            <p:cNvPr id="90" name="Rectangle 89"/>
            <p:cNvSpPr/>
            <p:nvPr/>
          </p:nvSpPr>
          <p:spPr>
            <a:xfrm>
              <a:off x="537140" y="3514725"/>
              <a:ext cx="5711260" cy="338554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23803" y="3491831"/>
              <a:ext cx="5824597" cy="367601"/>
              <a:chOff x="423803" y="3491831"/>
              <a:chExt cx="5824597" cy="36760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423803" y="3515197"/>
                <a:ext cx="54102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kern="0" dirty="0" smtClean="0">
                    <a:solidFill>
                      <a:prstClr val="black"/>
                    </a:solidFill>
                    <a:latin typeface="Symbol" pitchFamily="18" charset="2"/>
                  </a:rPr>
                  <a:t>\</a:t>
                </a:r>
                <a:r>
                  <a:rPr lang="en-US" sz="1600" b="1" kern="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The roots of the given quadratic equations is</a:t>
                </a:r>
                <a:endParaRPr lang="en-US" sz="1600" b="1" kern="0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491333" y="3491831"/>
                    <a:ext cx="757067" cy="3676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1" i="1" kern="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e>
                          </m:rad>
                        </m:oMath>
                      </m:oMathPara>
                    </a14:m>
                    <a:endParaRPr lang="en-US" sz="1600" b="1" kern="0" dirty="0">
                      <a:solidFill>
                        <a:prstClr val="black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333" y="3491831"/>
                    <a:ext cx="757067" cy="36760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61776"/>
              </p:ext>
            </p:extLst>
          </p:nvPr>
        </p:nvGraphicFramePr>
        <p:xfrm>
          <a:off x="1082140" y="1503090"/>
          <a:ext cx="18256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44" name="Equation" r:id="rId9" imgW="1282700" imgH="241300" progId="Equation.DSMT4">
                  <p:embed/>
                </p:oleObj>
              </mc:Choice>
              <mc:Fallback>
                <p:oleObj name="Equation" r:id="rId9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140" y="1503090"/>
                        <a:ext cx="18256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12750" y="153736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267075" y="1322425"/>
            <a:ext cx="1354767" cy="583695"/>
            <a:chOff x="2477617" y="3521758"/>
            <a:chExt cx="1608960" cy="293306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477617" y="3521758"/>
              <a:ext cx="1608960" cy="293306"/>
            </a:xfrm>
            <a:prstGeom prst="wedgeRoundRectCallout">
              <a:avLst>
                <a:gd name="adj1" fmla="val -77782"/>
                <a:gd name="adj2" fmla="val 538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5917" y="3549863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04344" y="1164584"/>
            <a:ext cx="2559581" cy="525316"/>
            <a:chOff x="2433203" y="5474036"/>
            <a:chExt cx="2559581" cy="525316"/>
          </a:xfrm>
        </p:grpSpPr>
        <p:sp>
          <p:nvSpPr>
            <p:cNvPr id="40" name="Rounded Rectangular Callout 39"/>
            <p:cNvSpPr/>
            <p:nvPr/>
          </p:nvSpPr>
          <p:spPr>
            <a:xfrm>
              <a:off x="2433677" y="5486773"/>
              <a:ext cx="2558632" cy="51257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of 3</a:t>
              </a:r>
              <a:r>
                <a:rPr lang="en-US" sz="1400" b="1" baseline="30000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rd </a:t>
              </a:r>
              <a:r>
                <a:rPr lang="en-US" sz="1400" b="1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no. with 1</a:t>
              </a:r>
              <a:r>
                <a:rPr lang="en-US" sz="1400" b="1" baseline="30000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st</a:t>
              </a:r>
              <a:r>
                <a:rPr lang="en-US" sz="1400" b="1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sp>
        <p:nvSpPr>
          <p:cNvPr id="42" name="Arc 41"/>
          <p:cNvSpPr/>
          <p:nvPr/>
        </p:nvSpPr>
        <p:spPr>
          <a:xfrm>
            <a:off x="979051" y="1308769"/>
            <a:ext cx="1450466" cy="928076"/>
          </a:xfrm>
          <a:prstGeom prst="arc">
            <a:avLst>
              <a:gd name="adj1" fmla="val 11928406"/>
              <a:gd name="adj2" fmla="val 20342897"/>
            </a:avLst>
          </a:prstGeom>
          <a:noFill/>
          <a:ln w="19050" cap="flat" cmpd="sng" algn="ctr">
            <a:solidFill>
              <a:srgbClr val="BA068B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76469" y="1539706"/>
            <a:ext cx="250722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35998" y="1539706"/>
            <a:ext cx="199437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2851" y="153018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184397" y="1309822"/>
            <a:ext cx="1287682" cy="632657"/>
            <a:chOff x="2507514" y="3449430"/>
            <a:chExt cx="1529287" cy="317909"/>
          </a:xfrm>
        </p:grpSpPr>
        <p:sp>
          <p:nvSpPr>
            <p:cNvPr id="47" name="Cloud 46"/>
            <p:cNvSpPr/>
            <p:nvPr/>
          </p:nvSpPr>
          <p:spPr>
            <a:xfrm>
              <a:off x="2525839" y="3449430"/>
              <a:ext cx="1510962" cy="317909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7514" y="3515461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3 </a:t>
              </a:r>
              <a:r>
                <a:rPr lang="en-US" sz="1400" b="1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3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04818" y="1716384"/>
            <a:ext cx="2559107" cy="742295"/>
            <a:chOff x="2433202" y="5473752"/>
            <a:chExt cx="2559107" cy="742295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2433677" y="5486774"/>
              <a:ext cx="2558632" cy="729273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33202" y="5473752"/>
              <a:ext cx="2559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Find two factors of 3 in such a way </a:t>
              </a:r>
              <a:endParaRPr lang="en-US" sz="1400" b="1" dirty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52" name="Oval 51"/>
          <p:cNvSpPr/>
          <p:nvPr/>
        </p:nvSpPr>
        <p:spPr>
          <a:xfrm>
            <a:off x="2097975" y="1542319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99072" y="1935459"/>
            <a:ext cx="266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                  that by adding</a:t>
            </a:r>
          </a:p>
          <a:p>
            <a:r>
              <a:rPr lang="en-US" sz="1400" b="1" dirty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factors we get middle no.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546676" y="1497591"/>
            <a:ext cx="437709" cy="29655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885396" y="1426631"/>
            <a:ext cx="391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3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579293" y="2210029"/>
            <a:ext cx="2816494" cy="678413"/>
            <a:chOff x="6477110" y="3235014"/>
            <a:chExt cx="2816494" cy="678413"/>
          </a:xfrm>
        </p:grpSpPr>
        <p:sp>
          <p:nvSpPr>
            <p:cNvPr id="71" name="Cloud 70"/>
            <p:cNvSpPr/>
            <p:nvPr/>
          </p:nvSpPr>
          <p:spPr>
            <a:xfrm>
              <a:off x="6477110" y="3235014"/>
              <a:ext cx="2816494" cy="678413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          +</a:t>
              </a:r>
            </a:p>
          </p:txBody>
        </p:sp>
        <p:graphicFrame>
          <p:nvGraphicFramePr>
            <p:cNvPr id="7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418575"/>
                </p:ext>
              </p:extLst>
            </p:nvPr>
          </p:nvGraphicFramePr>
          <p:xfrm>
            <a:off x="6755666" y="3436026"/>
            <a:ext cx="647700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045" name="Equation" r:id="rId11" imgW="558720" imgH="228600" progId="Equation.DSMT4">
                    <p:embed/>
                  </p:oleObj>
                </mc:Choice>
                <mc:Fallback>
                  <p:oleObj name="Equation" r:id="rId11" imgW="558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5666" y="3436026"/>
                          <a:ext cx="647700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98741"/>
              </p:ext>
            </p:extLst>
          </p:nvPr>
        </p:nvGraphicFramePr>
        <p:xfrm>
          <a:off x="5165581" y="2410139"/>
          <a:ext cx="274792" cy="24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46" name="Equation" r:id="rId13" imgW="253800" imgH="228600" progId="Equation.DSMT4">
                  <p:embed/>
                </p:oleObj>
              </mc:Choice>
              <mc:Fallback>
                <p:oleObj name="Equation" r:id="rId13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581" y="2410139"/>
                        <a:ext cx="274792" cy="245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89535"/>
              </p:ext>
            </p:extLst>
          </p:nvPr>
        </p:nvGraphicFramePr>
        <p:xfrm>
          <a:off x="5539804" y="2417625"/>
          <a:ext cx="258801" cy="23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47" name="Equation" r:id="rId15" imgW="253800" imgH="228600" progId="Equation.DSMT4">
                  <p:embed/>
                </p:oleObj>
              </mc:Choice>
              <mc:Fallback>
                <p:oleObj name="Equation" r:id="rId15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804" y="2417625"/>
                        <a:ext cx="258801" cy="23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57"/>
          <p:cNvGrpSpPr/>
          <p:nvPr/>
        </p:nvGrpSpPr>
        <p:grpSpPr>
          <a:xfrm>
            <a:off x="4651292" y="1719713"/>
            <a:ext cx="1002049" cy="678731"/>
            <a:chOff x="1524000" y="4876800"/>
            <a:chExt cx="990600" cy="762000"/>
          </a:xfrm>
        </p:grpSpPr>
        <p:cxnSp>
          <p:nvCxnSpPr>
            <p:cNvPr id="76" name="Straight Connector 75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740646"/>
              </p:ext>
            </p:extLst>
          </p:nvPr>
        </p:nvGraphicFramePr>
        <p:xfrm>
          <a:off x="548250" y="1868144"/>
          <a:ext cx="28035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48" name="Equation" r:id="rId17" imgW="2006600" imgH="241300" progId="Equation.DSMT4">
                  <p:embed/>
                </p:oleObj>
              </mc:Choice>
              <mc:Fallback>
                <p:oleObj name="Equation" r:id="rId17" imgW="200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50" y="1868144"/>
                        <a:ext cx="28035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04633"/>
              </p:ext>
            </p:extLst>
          </p:nvPr>
        </p:nvGraphicFramePr>
        <p:xfrm>
          <a:off x="541338" y="2620962"/>
          <a:ext cx="1295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49" name="Equation" r:id="rId19" imgW="927100" imgH="241300" progId="Equation.DSMT4">
                  <p:embed/>
                </p:oleObj>
              </mc:Choice>
              <mc:Fallback>
                <p:oleObj name="Equation" r:id="rId19" imgW="927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620962"/>
                        <a:ext cx="12954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97980"/>
              </p:ext>
            </p:extLst>
          </p:nvPr>
        </p:nvGraphicFramePr>
        <p:xfrm>
          <a:off x="2229485" y="2620962"/>
          <a:ext cx="13493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0" name="Equation" r:id="rId21" imgW="965200" imgH="241300" progId="Equation.DSMT4">
                  <p:embed/>
                </p:oleObj>
              </mc:Choice>
              <mc:Fallback>
                <p:oleObj name="Equation" r:id="rId21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485" y="2620962"/>
                        <a:ext cx="13493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815530"/>
              </p:ext>
            </p:extLst>
          </p:nvPr>
        </p:nvGraphicFramePr>
        <p:xfrm>
          <a:off x="561975" y="3009900"/>
          <a:ext cx="10985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1" name="Equation" r:id="rId23" imgW="787400" imgH="241300" progId="Equation.DSMT4">
                  <p:embed/>
                </p:oleObj>
              </mc:Choice>
              <mc:Fallback>
                <p:oleObj name="Equation" r:id="rId23" imgW="78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3009900"/>
                        <a:ext cx="109855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680349"/>
              </p:ext>
            </p:extLst>
          </p:nvPr>
        </p:nvGraphicFramePr>
        <p:xfrm>
          <a:off x="1646238" y="3019425"/>
          <a:ext cx="12779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2" name="Equation" r:id="rId25" imgW="914400" imgH="241300" progId="Equation.DSMT4">
                  <p:embed/>
                </p:oleObj>
              </mc:Choice>
              <mc:Fallback>
                <p:oleObj name="Equation" r:id="rId25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019425"/>
                        <a:ext cx="1277937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336650"/>
              </p:ext>
            </p:extLst>
          </p:nvPr>
        </p:nvGraphicFramePr>
        <p:xfrm>
          <a:off x="558800" y="3332162"/>
          <a:ext cx="1381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3" name="Equation" r:id="rId27" imgW="990170" imgH="241195" progId="Equation.DSMT4">
                  <p:embed/>
                </p:oleObj>
              </mc:Choice>
              <mc:Fallback>
                <p:oleObj name="Equation" r:id="rId27" imgW="99017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3332162"/>
                        <a:ext cx="138112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636785"/>
              </p:ext>
            </p:extLst>
          </p:nvPr>
        </p:nvGraphicFramePr>
        <p:xfrm>
          <a:off x="2019300" y="3319462"/>
          <a:ext cx="16144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4" name="Equation" r:id="rId29" imgW="1155700" imgH="241300" progId="Equation.DSMT4">
                  <p:embed/>
                </p:oleObj>
              </mc:Choice>
              <mc:Fallback>
                <p:oleObj name="Equation" r:id="rId29" imgW="1155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319462"/>
                        <a:ext cx="1614488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05181"/>
              </p:ext>
            </p:extLst>
          </p:nvPr>
        </p:nvGraphicFramePr>
        <p:xfrm>
          <a:off x="533400" y="3686175"/>
          <a:ext cx="25368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5" name="Equation" r:id="rId31" imgW="1816100" imgH="241300" progId="Equation.DSMT4">
                  <p:embed/>
                </p:oleObj>
              </mc:Choice>
              <mc:Fallback>
                <p:oleObj name="Equation" r:id="rId31" imgW="181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86175"/>
                        <a:ext cx="25368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4271379" y="2949532"/>
            <a:ext cx="1686688" cy="811337"/>
            <a:chOff x="2284369" y="3439205"/>
            <a:chExt cx="2003158" cy="407696"/>
          </a:xfrm>
        </p:grpSpPr>
        <p:sp>
          <p:nvSpPr>
            <p:cNvPr id="95" name="Rounded Rectangular Callout 94"/>
            <p:cNvSpPr/>
            <p:nvPr/>
          </p:nvSpPr>
          <p:spPr>
            <a:xfrm>
              <a:off x="2315776" y="3439205"/>
              <a:ext cx="1932637" cy="407696"/>
            </a:xfrm>
            <a:prstGeom prst="wedgeRoundRectCallout">
              <a:avLst>
                <a:gd name="adj1" fmla="val 2580"/>
                <a:gd name="adj2" fmla="val -87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84369" y="3458927"/>
              <a:ext cx="2003158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1357759" y="1556419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4251403" y="2361594"/>
            <a:ext cx="3225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Rockwell" pitchFamily="18" charset="0"/>
                <a:sym typeface="Symbol"/>
              </a:rPr>
              <a:t>+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5201976" y="2364623"/>
            <a:ext cx="3225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Rockwell" pitchFamily="18" charset="0"/>
                <a:sym typeface="Symbol"/>
              </a:rPr>
              <a:t>+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490625" y="240449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5477162" y="2383449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344081" y="2357251"/>
            <a:ext cx="2977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mbria Math"/>
                <a:ea typeface="Cambria Math"/>
                <a:sym typeface="Symbol"/>
              </a:rPr>
              <a:t>×</a:t>
            </a:r>
            <a:endParaRPr lang="en-US" sz="1600" b="1" kern="0" dirty="0" smtClean="0">
              <a:solidFill>
                <a:sysClr val="windowText" lastClr="000000"/>
              </a:solidFill>
              <a:latin typeface="Rockwell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444280" y="1103565"/>
                <a:ext cx="3454332" cy="373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vi] y</a:t>
                </a:r>
                <a:r>
                  <a:rPr lang="en-US" sz="16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+ 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y 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+ 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3 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= 0</a:t>
                </a: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280" y="1103565"/>
                <a:ext cx="3454332" cy="373179"/>
              </a:xfrm>
              <a:prstGeom prst="rect">
                <a:avLst/>
              </a:prstGeom>
              <a:blipFill rotWithShape="1">
                <a:blip r:embed="rId33"/>
                <a:stretch>
                  <a:fillRect l="-1058" b="-180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421494" y="2107551"/>
            <a:ext cx="1855357" cy="799189"/>
            <a:chOff x="2184212" y="3453258"/>
            <a:chExt cx="2203474" cy="401592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2269436" y="3453258"/>
              <a:ext cx="2002696" cy="401592"/>
            </a:xfrm>
            <a:prstGeom prst="wedgeRoundRectCallout">
              <a:avLst>
                <a:gd name="adj1" fmla="val -3323"/>
                <a:gd name="adj2" fmla="val -8171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184442" y="2035720"/>
            <a:ext cx="1505494" cy="632561"/>
            <a:chOff x="2391965" y="3416752"/>
            <a:chExt cx="1787967" cy="317861"/>
          </a:xfrm>
        </p:grpSpPr>
        <p:sp>
          <p:nvSpPr>
            <p:cNvPr id="111" name="Rounded Rectangular Callout 110"/>
            <p:cNvSpPr/>
            <p:nvPr/>
          </p:nvSpPr>
          <p:spPr>
            <a:xfrm>
              <a:off x="2411961" y="3416752"/>
              <a:ext cx="1698440" cy="317861"/>
            </a:xfrm>
            <a:prstGeom prst="wedgeRoundRectCallout">
              <a:avLst>
                <a:gd name="adj1" fmla="val -23497"/>
                <a:gd name="adj2" fmla="val -3989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91965" y="3439783"/>
              <a:ext cx="1787967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‘+’ sign means adding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838200" y="2581275"/>
            <a:ext cx="831519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41191" y="2562225"/>
            <a:ext cx="1339170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40130" y="2957093"/>
            <a:ext cx="687205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377676" y="2957093"/>
            <a:ext cx="624732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2583659" y="2418061"/>
            <a:ext cx="1575102" cy="661226"/>
            <a:chOff x="2534741" y="3451129"/>
            <a:chExt cx="1870632" cy="332266"/>
          </a:xfrm>
        </p:grpSpPr>
        <p:sp>
          <p:nvSpPr>
            <p:cNvPr id="120" name="Rounded Rectangular Callout 119"/>
            <p:cNvSpPr/>
            <p:nvPr/>
          </p:nvSpPr>
          <p:spPr>
            <a:xfrm>
              <a:off x="2636998" y="3451129"/>
              <a:ext cx="1625669" cy="332266"/>
            </a:xfrm>
            <a:prstGeom prst="wedgeRoundRectCallout">
              <a:avLst>
                <a:gd name="adj1" fmla="val 72410"/>
                <a:gd name="adj2" fmla="val 55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2534741" y="3460363"/>
                  <a:ext cx="1870632" cy="278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Place,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in both factors 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741" y="3460363"/>
                  <a:ext cx="1870632" cy="278126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ounded Rectangular Callout 122"/>
              <p:cNvSpPr/>
              <p:nvPr/>
            </p:nvSpPr>
            <p:spPr>
              <a:xfrm>
                <a:off x="3390900" y="1518553"/>
                <a:ext cx="1124186" cy="531227"/>
              </a:xfrm>
              <a:prstGeom prst="wedgeRoundRectCallout">
                <a:avLst>
                  <a:gd name="adj1" fmla="val -80990"/>
                  <a:gd name="adj2" fmla="val 40984"/>
                  <a:gd name="adj3" fmla="val 16667"/>
                </a:avLst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600" b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rad>
                      <m:r>
                        <a:rPr lang="en-US" sz="1600" b="1">
                          <a:solidFill>
                            <a:prstClr val="white"/>
                          </a:solidFill>
                          <a:latin typeface="Cambria Math"/>
                        </a:rPr>
                        <m:t> ×</m:t>
                      </m:r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600" b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23" name="Rounded Rectangular Callout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1518553"/>
                <a:ext cx="1124186" cy="531227"/>
              </a:xfrm>
              <a:prstGeom prst="wedgeRoundRectCallout">
                <a:avLst>
                  <a:gd name="adj1" fmla="val -80990"/>
                  <a:gd name="adj2" fmla="val 40984"/>
                  <a:gd name="adj3" fmla="val 16667"/>
                </a:avLst>
              </a:prstGeom>
              <a:blipFill rotWithShape="1">
                <a:blip r:embed="rId35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ounded Rectangular Callout 124"/>
              <p:cNvSpPr/>
              <p:nvPr/>
            </p:nvSpPr>
            <p:spPr>
              <a:xfrm>
                <a:off x="5677869" y="1669048"/>
                <a:ext cx="1645920" cy="531227"/>
              </a:xfrm>
              <a:prstGeom prst="wedgeRoundRectCallout">
                <a:avLst>
                  <a:gd name="adj1" fmla="val -42824"/>
                  <a:gd name="adj2" fmla="val 85809"/>
                  <a:gd name="adj3" fmla="val 16667"/>
                </a:avLst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600" b="1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sz="1600" b="1">
                        <a:solidFill>
                          <a:prstClr val="white"/>
                        </a:solidFill>
                        <a:latin typeface="Cambria Math"/>
                      </a:rPr>
                      <m:t> ×</m:t>
                    </m:r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600" b="1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= 3</a:t>
                </a:r>
              </a:p>
            </p:txBody>
          </p:sp>
        </mc:Choice>
        <mc:Fallback xmlns="">
          <p:sp>
            <p:nvSpPr>
              <p:cNvPr id="125" name="Rounded Rectangular Callout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869" y="1669048"/>
                <a:ext cx="1645920" cy="531227"/>
              </a:xfrm>
              <a:prstGeom prst="wedgeRoundRectCallout">
                <a:avLst>
                  <a:gd name="adj1" fmla="val -42824"/>
                  <a:gd name="adj2" fmla="val 85809"/>
                  <a:gd name="adj3" fmla="val 16667"/>
                </a:avLst>
              </a:prstGeom>
              <a:blipFill rotWithShape="1">
                <a:blip r:embed="rId36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890583" y="2108222"/>
            <a:ext cx="1811602" cy="914399"/>
            <a:chOff x="2331676" y="3428106"/>
            <a:chExt cx="2151510" cy="459484"/>
          </a:xfrm>
        </p:grpSpPr>
        <p:sp>
          <p:nvSpPr>
            <p:cNvPr id="59" name="Cloud Callout 58"/>
            <p:cNvSpPr/>
            <p:nvPr/>
          </p:nvSpPr>
          <p:spPr>
            <a:xfrm>
              <a:off x="2448003" y="3428106"/>
              <a:ext cx="2035183" cy="459484"/>
            </a:xfrm>
            <a:prstGeom prst="wedgeRoundRectCallout">
              <a:avLst>
                <a:gd name="adj1" fmla="val -4714"/>
                <a:gd name="adj2" fmla="val -8125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331676" y="3438002"/>
                  <a:ext cx="2131218" cy="433194"/>
                </a:xfrm>
                <a:prstGeom prst="wedgeRoundRectCallou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To get </a:t>
                  </a:r>
                  <a14:m>
                    <m:oMath xmlns:m="http://schemas.openxmlformats.org/officeDocument/2006/math">
                      <m:r>
                        <a:rPr lang="en-US" sz="1400" b="1" smtClean="0">
                          <a:solidFill>
                            <a:prstClr val="white"/>
                          </a:solidFill>
                          <a:latin typeface="Cambria Math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      both factors should have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76" y="3438002"/>
                  <a:ext cx="2131218" cy="433194"/>
                </a:xfrm>
                <a:prstGeom prst="wedgeRoundRectCallou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07210"/>
              </p:ext>
            </p:extLst>
          </p:nvPr>
        </p:nvGraphicFramePr>
        <p:xfrm>
          <a:off x="552450" y="2227263"/>
          <a:ext cx="1225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6" name="Equation" r:id="rId38" imgW="876240" imgH="241200" progId="Equation.DSMT4">
                  <p:embed/>
                </p:oleObj>
              </mc:Choice>
              <mc:Fallback>
                <p:oleObj name="Equation" r:id="rId38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227263"/>
                        <a:ext cx="12255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331780"/>
              </p:ext>
            </p:extLst>
          </p:nvPr>
        </p:nvGraphicFramePr>
        <p:xfrm>
          <a:off x="1704975" y="2227263"/>
          <a:ext cx="657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7" name="Equation" r:id="rId40" imgW="469800" imgH="241200" progId="Equation.DSMT4">
                  <p:embed/>
                </p:oleObj>
              </mc:Choice>
              <mc:Fallback>
                <p:oleObj name="Equation" r:id="rId40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2227263"/>
                        <a:ext cx="6572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25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1854E-7 L -0.07153 -0.0009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2" grpId="2" animBg="1"/>
      <p:bldP spid="79" grpId="0"/>
      <p:bldP spid="32" grpId="0"/>
      <p:bldP spid="42" grpId="0" animBg="1"/>
      <p:bldP spid="43" grpId="0" animBg="1"/>
      <p:bldP spid="43" grpId="1" animBg="1"/>
      <p:bldP spid="44" grpId="0" animBg="1"/>
      <p:bldP spid="44" grpId="1" animBg="1"/>
      <p:bldP spid="45" grpId="0"/>
      <p:bldP spid="52" grpId="0" animBg="1"/>
      <p:bldP spid="53" grpId="0"/>
      <p:bldP spid="54" grpId="0" animBg="1"/>
      <p:bldP spid="54" grpId="1" animBg="1"/>
      <p:bldP spid="69" grpId="0"/>
      <p:bldP spid="97" grpId="0" animBg="1"/>
      <p:bldP spid="98" grpId="0"/>
      <p:bldP spid="99" grpId="0"/>
      <p:bldP spid="100" grpId="0"/>
      <p:bldP spid="100" grpId="1"/>
      <p:bldP spid="101" grpId="0"/>
      <p:bldP spid="101" grpId="1"/>
      <p:bldP spid="102" grpId="0"/>
      <p:bldP spid="102" grpId="1"/>
      <p:bldP spid="109" grpId="0"/>
      <p:bldP spid="123" grpId="0" animBg="1"/>
      <p:bldP spid="123" grpId="1" animBg="1"/>
      <p:bldP spid="125" grpId="0" animBg="1"/>
      <p:bldP spid="12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84185" y="567147"/>
            <a:ext cx="713581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completing square.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629291" y="787838"/>
            <a:ext cx="3962894" cy="1895587"/>
            <a:chOff x="4495306" y="558515"/>
            <a:chExt cx="3962894" cy="1895587"/>
          </a:xfrm>
        </p:grpSpPr>
        <p:sp>
          <p:nvSpPr>
            <p:cNvPr id="84" name="Rectangle 83"/>
            <p:cNvSpPr/>
            <p:nvPr/>
          </p:nvSpPr>
          <p:spPr>
            <a:xfrm>
              <a:off x="4495306" y="809046"/>
              <a:ext cx="3962894" cy="1645056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502926" y="558515"/>
              <a:ext cx="739634" cy="255842"/>
            </a:xfrm>
            <a:prstGeom prst="roundRect">
              <a:avLst/>
            </a:prstGeom>
            <a:solidFill>
              <a:srgbClr val="FFBDD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9" name="Rounded Rectangle 138"/>
          <p:cNvSpPr/>
          <p:nvPr/>
        </p:nvSpPr>
        <p:spPr>
          <a:xfrm>
            <a:off x="1660680" y="2277382"/>
            <a:ext cx="248863" cy="483769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209074" y="1206846"/>
            <a:ext cx="216501" cy="31224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48396" y="888856"/>
            <a:ext cx="2193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iv)  3p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+ 4  =  – 7p</a:t>
            </a:r>
            <a:endParaRPr lang="en-US" b="1" kern="0" dirty="0">
              <a:solidFill>
                <a:srgbClr val="0000FF"/>
              </a:solidFill>
            </a:endParaRP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559659" y="1192142"/>
            <a:ext cx="7706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 :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1177047" y="1197321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3p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+ 4  =  – 7p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4565268" y="728433"/>
            <a:ext cx="4299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STEPS</a:t>
            </a:r>
          </a:p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1) Coefficient of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first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term should be 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>
            <a:spLocks noChangeArrowheads="1"/>
          </p:cNvSpPr>
          <p:nvPr/>
        </p:nvSpPr>
        <p:spPr bwMode="auto">
          <a:xfrm>
            <a:off x="4569153" y="1256654"/>
            <a:ext cx="3476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2) Constant on the RHS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>
            <a:spLocks noChangeArrowheads="1"/>
          </p:cNvSpPr>
          <p:nvPr/>
        </p:nvSpPr>
        <p:spPr bwMode="auto">
          <a:xfrm>
            <a:off x="4562351" y="1519008"/>
            <a:ext cx="2587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3) Find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third term </a:t>
            </a:r>
          </a:p>
        </p:txBody>
      </p:sp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4551089" y="1785708"/>
            <a:ext cx="3875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Add third term on both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sides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4549775" y="2061933"/>
            <a:ext cx="3587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Express L.H.S. in 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form.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4549775" y="2338158"/>
            <a:ext cx="428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6) Take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root &amp; write the solution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433071" y="578168"/>
            <a:ext cx="1868098" cy="623074"/>
            <a:chOff x="1970209" y="3504210"/>
            <a:chExt cx="2218608" cy="313090"/>
          </a:xfrm>
        </p:grpSpPr>
        <p:sp>
          <p:nvSpPr>
            <p:cNvPr id="152" name="Rounded Rectangular Callout 151"/>
            <p:cNvSpPr/>
            <p:nvPr/>
          </p:nvSpPr>
          <p:spPr>
            <a:xfrm>
              <a:off x="2025574" y="3504210"/>
              <a:ext cx="2084012" cy="313090"/>
            </a:xfrm>
            <a:prstGeom prst="wedgeRoundRectCallout">
              <a:avLst>
                <a:gd name="adj1" fmla="val -51230"/>
                <a:gd name="adj2" fmla="val 625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70209" y="3530593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Coefficient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 is not 1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184585" y="1654521"/>
            <a:ext cx="2092487" cy="665449"/>
            <a:chOff x="4777782" y="4229408"/>
            <a:chExt cx="2092487" cy="665449"/>
          </a:xfrm>
        </p:grpSpPr>
        <p:sp>
          <p:nvSpPr>
            <p:cNvPr id="155" name="Oval Callout 154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-42418"/>
                <a:gd name="adj2" fmla="val -75044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28072" y="4260537"/>
              <a:ext cx="1670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Divide 3 by 3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make it 1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625475" y="1464021"/>
            <a:ext cx="38177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Dividing throughout by 3, we get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876163"/>
              </p:ext>
            </p:extLst>
          </p:nvPr>
        </p:nvGraphicFramePr>
        <p:xfrm>
          <a:off x="1082675" y="1759296"/>
          <a:ext cx="1746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0" name="Equation" r:id="rId3" imgW="1269720" imgH="368280" progId="Equation.DSMT4">
                  <p:embed/>
                </p:oleObj>
              </mc:Choice>
              <mc:Fallback>
                <p:oleObj name="Equation" r:id="rId3" imgW="1269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759296"/>
                        <a:ext cx="1746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Curved Down Arrow 158"/>
          <p:cNvSpPr>
            <a:spLocks noChangeArrowheads="1"/>
          </p:cNvSpPr>
          <p:nvPr/>
        </p:nvSpPr>
        <p:spPr bwMode="auto">
          <a:xfrm>
            <a:off x="1897043" y="1587846"/>
            <a:ext cx="698557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0" name="Curved Down Arrow 159"/>
          <p:cNvSpPr>
            <a:spLocks noChangeArrowheads="1"/>
          </p:cNvSpPr>
          <p:nvPr/>
        </p:nvSpPr>
        <p:spPr bwMode="auto">
          <a:xfrm rot="10800000">
            <a:off x="1878058" y="2246964"/>
            <a:ext cx="705543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85765"/>
              </p:ext>
            </p:extLst>
          </p:nvPr>
        </p:nvGraphicFramePr>
        <p:xfrm>
          <a:off x="947738" y="2254596"/>
          <a:ext cx="1711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1" name="Equation" r:id="rId5" imgW="1244520" imgH="368280" progId="Equation.DSMT4">
                  <p:embed/>
                </p:oleObj>
              </mc:Choice>
              <mc:Fallback>
                <p:oleObj name="Equation" r:id="rId5" imgW="1244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2254596"/>
                        <a:ext cx="1711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2625096" y="2302221"/>
            <a:ext cx="12014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…………(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605985" y="2824508"/>
            <a:ext cx="1503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Third term =</a:t>
            </a:r>
          </a:p>
        </p:txBody>
      </p:sp>
      <p:graphicFrame>
        <p:nvGraphicFramePr>
          <p:cNvPr id="16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719406"/>
              </p:ext>
            </p:extLst>
          </p:nvPr>
        </p:nvGraphicFramePr>
        <p:xfrm>
          <a:off x="1992313" y="2673696"/>
          <a:ext cx="2266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2" name="Equation" r:id="rId7" imgW="1384300" imgH="419100" progId="Equation.DSMT4">
                  <p:embed/>
                </p:oleObj>
              </mc:Choice>
              <mc:Fallback>
                <p:oleObj name="Equation" r:id="rId7" imgW="1384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673696"/>
                        <a:ext cx="2266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1703438" y="3386754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16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13073"/>
              </p:ext>
            </p:extLst>
          </p:nvPr>
        </p:nvGraphicFramePr>
        <p:xfrm>
          <a:off x="1974850" y="3264246"/>
          <a:ext cx="971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3" name="Equation" r:id="rId9" imgW="711000" imgH="431640" progId="Equation.DSMT4">
                  <p:embed/>
                </p:oleObj>
              </mc:Choice>
              <mc:Fallback>
                <p:oleObj name="Equation" r:id="rId9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264246"/>
                        <a:ext cx="971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67901"/>
              </p:ext>
            </p:extLst>
          </p:nvPr>
        </p:nvGraphicFramePr>
        <p:xfrm>
          <a:off x="2527245" y="3313937"/>
          <a:ext cx="207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4" name="Equation" r:id="rId11" imgW="152280" imgH="368280" progId="Equation.DSMT4">
                  <p:embed/>
                </p:oleObj>
              </mc:Choice>
              <mc:Fallback>
                <p:oleObj name="Equation" r:id="rId11" imgW="152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245" y="3313937"/>
                        <a:ext cx="2079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2818827" y="3395891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16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653875"/>
              </p:ext>
            </p:extLst>
          </p:nvPr>
        </p:nvGraphicFramePr>
        <p:xfrm>
          <a:off x="3104190" y="3262929"/>
          <a:ext cx="5032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5" name="Equation" r:id="rId13" imgW="368140" imgH="431613" progId="Equation.DSMT4">
                  <p:embed/>
                </p:oleObj>
              </mc:Choice>
              <mc:Fallback>
                <p:oleObj name="Equation" r:id="rId13" imgW="36814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190" y="3262929"/>
                        <a:ext cx="5032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3471693" y="3411327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17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45309"/>
              </p:ext>
            </p:extLst>
          </p:nvPr>
        </p:nvGraphicFramePr>
        <p:xfrm>
          <a:off x="3770312" y="3321396"/>
          <a:ext cx="3317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6" name="Equation" r:id="rId15" imgW="241300" imgH="368300" progId="Equation.DSMT4">
                  <p:embed/>
                </p:oleObj>
              </mc:Choice>
              <mc:Fallback>
                <p:oleObj name="Equation" r:id="rId15" imgW="2413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2" y="3321396"/>
                        <a:ext cx="3317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089134"/>
              </p:ext>
            </p:extLst>
          </p:nvPr>
        </p:nvGraphicFramePr>
        <p:xfrm>
          <a:off x="715333" y="3709758"/>
          <a:ext cx="389159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7" name="Equation" r:id="rId17" imgW="2667000" imgH="368300" progId="Equation.DSMT4">
                  <p:embed/>
                </p:oleObj>
              </mc:Choice>
              <mc:Fallback>
                <p:oleObj name="Equation" r:id="rId17" imgW="2667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33" y="3709758"/>
                        <a:ext cx="389159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64045"/>
              </p:ext>
            </p:extLst>
          </p:nvPr>
        </p:nvGraphicFramePr>
        <p:xfrm>
          <a:off x="708025" y="4369146"/>
          <a:ext cx="2200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8" name="Equation" r:id="rId19" imgW="1600200" imgH="368280" progId="Equation.DSMT4">
                  <p:embed/>
                </p:oleObj>
              </mc:Choice>
              <mc:Fallback>
                <p:oleObj name="Equation" r:id="rId19" imgW="1600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369146"/>
                        <a:ext cx="2200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7531"/>
              </p:ext>
            </p:extLst>
          </p:nvPr>
        </p:nvGraphicFramePr>
        <p:xfrm>
          <a:off x="1835150" y="4369146"/>
          <a:ext cx="488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19" name="Equation" r:id="rId21" imgW="355320" imgH="368280" progId="Equation.DSMT4">
                  <p:embed/>
                </p:oleObj>
              </mc:Choice>
              <mc:Fallback>
                <p:oleObj name="Equation" r:id="rId21" imgW="355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69146"/>
                        <a:ext cx="488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99017"/>
              </p:ext>
            </p:extLst>
          </p:nvPr>
        </p:nvGraphicFramePr>
        <p:xfrm>
          <a:off x="2922724" y="4378671"/>
          <a:ext cx="488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0" name="Equation" r:id="rId23" imgW="355320" imgH="368280" progId="Equation.DSMT4">
                  <p:embed/>
                </p:oleObj>
              </mc:Choice>
              <mc:Fallback>
                <p:oleObj name="Equation" r:id="rId23" imgW="355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724" y="4378671"/>
                        <a:ext cx="488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" name="Group 175"/>
          <p:cNvGrpSpPr/>
          <p:nvPr/>
        </p:nvGrpSpPr>
        <p:grpSpPr>
          <a:xfrm>
            <a:off x="1228563" y="2997546"/>
            <a:ext cx="2092487" cy="665449"/>
            <a:chOff x="4777782" y="4229408"/>
            <a:chExt cx="2092487" cy="665449"/>
          </a:xfrm>
        </p:grpSpPr>
        <p:sp>
          <p:nvSpPr>
            <p:cNvPr id="177" name="Oval Callout 176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5833"/>
                <a:gd name="adj2" fmla="val 45191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911049" y="4260537"/>
              <a:ext cx="1904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express LHS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in square form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85825" y="3575081"/>
            <a:ext cx="1878630" cy="685381"/>
            <a:chOff x="2025574" y="3488556"/>
            <a:chExt cx="2231116" cy="344399"/>
          </a:xfrm>
        </p:grpSpPr>
        <p:sp>
          <p:nvSpPr>
            <p:cNvPr id="180" name="Rounded Rectangular Callout 179"/>
            <p:cNvSpPr/>
            <p:nvPr/>
          </p:nvSpPr>
          <p:spPr>
            <a:xfrm>
              <a:off x="2025574" y="3488556"/>
              <a:ext cx="2084011" cy="344399"/>
            </a:xfrm>
            <a:prstGeom prst="wedgeRoundRectCallout">
              <a:avLst>
                <a:gd name="adj1" fmla="val -39831"/>
                <a:gd name="adj2" fmla="val 847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3503932" y="3760468"/>
            <a:ext cx="20726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3" name="TextBox 182"/>
          <p:cNvSpPr txBox="1">
            <a:spLocks noChangeArrowheads="1"/>
          </p:cNvSpPr>
          <p:nvPr/>
        </p:nvSpPr>
        <p:spPr bwMode="auto">
          <a:xfrm>
            <a:off x="4676055" y="2703493"/>
            <a:ext cx="731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4" name="TextBox 183"/>
          <p:cNvSpPr txBox="1">
            <a:spLocks noChangeArrowheads="1"/>
          </p:cNvSpPr>
          <p:nvPr/>
        </p:nvSpPr>
        <p:spPr bwMode="auto">
          <a:xfrm>
            <a:off x="5255706" y="2722267"/>
            <a:ext cx="324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5" name="TextBox 184"/>
          <p:cNvSpPr txBox="1">
            <a:spLocks noChangeArrowheads="1"/>
          </p:cNvSpPr>
          <p:nvPr/>
        </p:nvSpPr>
        <p:spPr bwMode="auto">
          <a:xfrm>
            <a:off x="4857763" y="2670881"/>
            <a:ext cx="13111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        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86" name="Object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47801"/>
              </p:ext>
            </p:extLst>
          </p:nvPr>
        </p:nvGraphicFramePr>
        <p:xfrm>
          <a:off x="5471427" y="2652705"/>
          <a:ext cx="260283" cy="46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1" name="Equation" r:id="rId24" imgW="203040" imgH="368280" progId="Equation.DSMT4">
                  <p:embed/>
                </p:oleObj>
              </mc:Choice>
              <mc:Fallback>
                <p:oleObj name="Equation" r:id="rId24" imgW="2030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427" y="2652705"/>
                        <a:ext cx="260283" cy="46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2278458" y="3580604"/>
            <a:ext cx="1868098" cy="685381"/>
            <a:chOff x="2038082" y="3488556"/>
            <a:chExt cx="2218608" cy="344399"/>
          </a:xfrm>
        </p:grpSpPr>
        <p:sp>
          <p:nvSpPr>
            <p:cNvPr id="188" name="Rounded Rectangular Callout 187"/>
            <p:cNvSpPr/>
            <p:nvPr/>
          </p:nvSpPr>
          <p:spPr>
            <a:xfrm>
              <a:off x="2067091" y="3488556"/>
              <a:ext cx="2084012" cy="344399"/>
            </a:xfrm>
            <a:prstGeom prst="wedgeRoundRectCallout">
              <a:avLst>
                <a:gd name="adj1" fmla="val -50687"/>
                <a:gd name="adj2" fmla="val 777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117185" y="3599288"/>
            <a:ext cx="1930242" cy="623074"/>
            <a:chOff x="2010224" y="3499424"/>
            <a:chExt cx="2292413" cy="313090"/>
          </a:xfrm>
        </p:grpSpPr>
        <p:sp>
          <p:nvSpPr>
            <p:cNvPr id="191" name="Rounded Rectangular Callout 190"/>
            <p:cNvSpPr/>
            <p:nvPr/>
          </p:nvSpPr>
          <p:spPr>
            <a:xfrm>
              <a:off x="2010224" y="3499424"/>
              <a:ext cx="2292413" cy="313090"/>
            </a:xfrm>
            <a:prstGeom prst="wedgeRoundRectCallout">
              <a:avLst>
                <a:gd name="adj1" fmla="val -38104"/>
                <a:gd name="adj2" fmla="val 9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middle term sign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4989903" y="1804758"/>
            <a:ext cx="1868097" cy="685381"/>
            <a:chOff x="2027330" y="3488556"/>
            <a:chExt cx="2218608" cy="344399"/>
          </a:xfrm>
        </p:grpSpPr>
        <p:sp>
          <p:nvSpPr>
            <p:cNvPr id="194" name="Rounded Rectangular Callout 193"/>
            <p:cNvSpPr/>
            <p:nvPr/>
          </p:nvSpPr>
          <p:spPr>
            <a:xfrm>
              <a:off x="2154239" y="3488556"/>
              <a:ext cx="1894556" cy="344399"/>
            </a:xfrm>
            <a:prstGeom prst="wedgeRoundRectCallout">
              <a:avLst>
                <a:gd name="adj1" fmla="val -38149"/>
                <a:gd name="adj2" fmla="val 902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Make it whole square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96" name="TextBox 12"/>
          <p:cNvSpPr txBox="1">
            <a:spLocks noChangeArrowheads="1"/>
          </p:cNvSpPr>
          <p:nvPr/>
        </p:nvSpPr>
        <p:spPr bwMode="auto">
          <a:xfrm>
            <a:off x="4666385" y="3616283"/>
            <a:ext cx="3838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Taking square roots on both sides</a:t>
            </a:r>
          </a:p>
        </p:txBody>
      </p:sp>
      <p:graphicFrame>
        <p:nvGraphicFramePr>
          <p:cNvPr id="197" name="Objec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33380"/>
              </p:ext>
            </p:extLst>
          </p:nvPr>
        </p:nvGraphicFramePr>
        <p:xfrm>
          <a:off x="5951160" y="2635250"/>
          <a:ext cx="1019930" cy="4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2" name="Equation" r:id="rId26" imgW="787320" imgH="368280" progId="Equation.DSMT4">
                  <p:embed/>
                </p:oleObj>
              </mc:Choice>
              <mc:Fallback>
                <p:oleObj name="Equation" r:id="rId26" imgW="787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160" y="2635250"/>
                        <a:ext cx="1019930" cy="474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Objec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438809"/>
              </p:ext>
            </p:extLst>
          </p:nvPr>
        </p:nvGraphicFramePr>
        <p:xfrm>
          <a:off x="4789488" y="3073105"/>
          <a:ext cx="13017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3" name="Equation" r:id="rId28" imgW="952200" imgH="431640" progId="Equation.DSMT4">
                  <p:embed/>
                </p:oleObj>
              </mc:Choice>
              <mc:Fallback>
                <p:oleObj name="Equation" r:id="rId28" imgW="952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3073105"/>
                        <a:ext cx="13017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c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57705"/>
              </p:ext>
            </p:extLst>
          </p:nvPr>
        </p:nvGraphicFramePr>
        <p:xfrm>
          <a:off x="6126193" y="3134998"/>
          <a:ext cx="373493" cy="48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4" name="Equation" r:id="rId30" imgW="279400" imgH="368300" progId="Equation.DSMT4">
                  <p:embed/>
                </p:oleObj>
              </mc:Choice>
              <mc:Fallback>
                <p:oleObj name="Equation" r:id="rId30" imgW="2794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93" y="3134998"/>
                        <a:ext cx="373493" cy="485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" name="Objec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67855"/>
              </p:ext>
            </p:extLst>
          </p:nvPr>
        </p:nvGraphicFramePr>
        <p:xfrm>
          <a:off x="4924438" y="3909082"/>
          <a:ext cx="111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5" name="Equation" r:id="rId32" imgW="812447" imgH="368140" progId="Equation.DSMT4">
                  <p:embed/>
                </p:oleObj>
              </mc:Choice>
              <mc:Fallback>
                <p:oleObj name="Equation" r:id="rId32" imgW="812447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38" y="3909082"/>
                        <a:ext cx="1117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Object 2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68091"/>
              </p:ext>
            </p:extLst>
          </p:nvPr>
        </p:nvGraphicFramePr>
        <p:xfrm>
          <a:off x="6102363" y="3918607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6" name="Equation" r:id="rId34" imgW="266584" imgH="368140" progId="Equation.DSMT4">
                  <p:embed/>
                </p:oleObj>
              </mc:Choice>
              <mc:Fallback>
                <p:oleObj name="Equation" r:id="rId34" imgW="266584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63" y="3918607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" name="Curved Down Arrow 201"/>
          <p:cNvSpPr>
            <a:spLocks noChangeArrowheads="1"/>
          </p:cNvSpPr>
          <p:nvPr/>
        </p:nvSpPr>
        <p:spPr bwMode="auto">
          <a:xfrm>
            <a:off x="5709203" y="3723257"/>
            <a:ext cx="671300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03" name="Objec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60347"/>
              </p:ext>
            </p:extLst>
          </p:nvPr>
        </p:nvGraphicFramePr>
        <p:xfrm>
          <a:off x="4797425" y="4571705"/>
          <a:ext cx="6953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7" name="Equation" r:id="rId36" imgW="507960" imgH="177480" progId="Equation.DSMT4">
                  <p:embed/>
                </p:oleObj>
              </mc:Choice>
              <mc:Fallback>
                <p:oleObj name="Equation" r:id="rId36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4571705"/>
                        <a:ext cx="6953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06575"/>
              </p:ext>
            </p:extLst>
          </p:nvPr>
        </p:nvGraphicFramePr>
        <p:xfrm>
          <a:off x="5540375" y="4392950"/>
          <a:ext cx="7635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8" name="Equation" r:id="rId38" imgW="558800" imgH="368300" progId="Equation.DSMT4">
                  <p:embed/>
                </p:oleObj>
              </mc:Choice>
              <mc:Fallback>
                <p:oleObj name="Equation" r:id="rId38" imgW="558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5" y="4392950"/>
                        <a:ext cx="7635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598806"/>
              </p:ext>
            </p:extLst>
          </p:nvPr>
        </p:nvGraphicFramePr>
        <p:xfrm>
          <a:off x="6278563" y="4401842"/>
          <a:ext cx="917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29" name="Equation" r:id="rId40" imgW="672840" imgH="368280" progId="Equation.DSMT4">
                  <p:embed/>
                </p:oleObj>
              </mc:Choice>
              <mc:Fallback>
                <p:oleObj name="Equation" r:id="rId40" imgW="672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401842"/>
                        <a:ext cx="917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47994"/>
              </p:ext>
            </p:extLst>
          </p:nvPr>
        </p:nvGraphicFramePr>
        <p:xfrm>
          <a:off x="4768850" y="3374225"/>
          <a:ext cx="5937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0" name="Equation" r:id="rId42" imgW="431640" imgH="164880" progId="Equation.DSMT4">
                  <p:embed/>
                </p:oleObj>
              </mc:Choice>
              <mc:Fallback>
                <p:oleObj name="Equation" r:id="rId42" imgW="4316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374225"/>
                        <a:ext cx="5937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87412"/>
              </p:ext>
            </p:extLst>
          </p:nvPr>
        </p:nvGraphicFramePr>
        <p:xfrm>
          <a:off x="5365865" y="3190075"/>
          <a:ext cx="5540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1" name="Equation" r:id="rId44" imgW="406224" imgH="368140" progId="Equation.DSMT4">
                  <p:embed/>
                </p:oleObj>
              </mc:Choice>
              <mc:Fallback>
                <p:oleObj name="Equation" r:id="rId44" imgW="406224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865" y="3190075"/>
                        <a:ext cx="5540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88661"/>
              </p:ext>
            </p:extLst>
          </p:nvPr>
        </p:nvGraphicFramePr>
        <p:xfrm>
          <a:off x="6597650" y="3364700"/>
          <a:ext cx="7858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2" name="Equation" r:id="rId46" imgW="571320" imgH="164880" progId="Equation.DSMT4">
                  <p:embed/>
                </p:oleObj>
              </mc:Choice>
              <mc:Fallback>
                <p:oleObj name="Equation" r:id="rId46" imgW="571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3364700"/>
                        <a:ext cx="78581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881914"/>
              </p:ext>
            </p:extLst>
          </p:nvPr>
        </p:nvGraphicFramePr>
        <p:xfrm>
          <a:off x="7388225" y="3190075"/>
          <a:ext cx="517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3" name="Equation" r:id="rId48" imgW="381000" imgH="368300" progId="Equation.DSMT4">
                  <p:embed/>
                </p:oleObj>
              </mc:Choice>
              <mc:Fallback>
                <p:oleObj name="Equation" r:id="rId48" imgW="381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3190075"/>
                        <a:ext cx="5175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942266"/>
              </p:ext>
            </p:extLst>
          </p:nvPr>
        </p:nvGraphicFramePr>
        <p:xfrm>
          <a:off x="5923882" y="3202052"/>
          <a:ext cx="501398" cy="49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4" name="Equation" r:id="rId50" imgW="380880" imgH="368280" progId="Equation.DSMT4">
                  <p:embed/>
                </p:oleObj>
              </mc:Choice>
              <mc:Fallback>
                <p:oleObj name="Equation" r:id="rId50" imgW="380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882" y="3202052"/>
                        <a:ext cx="501398" cy="49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70336"/>
              </p:ext>
            </p:extLst>
          </p:nvPr>
        </p:nvGraphicFramePr>
        <p:xfrm>
          <a:off x="7922166" y="3190075"/>
          <a:ext cx="5095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5" name="Equation" r:id="rId52" imgW="380880" imgH="368280" progId="Equation.DSMT4">
                  <p:embed/>
                </p:oleObj>
              </mc:Choice>
              <mc:Fallback>
                <p:oleObj name="Equation" r:id="rId52" imgW="380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2166" y="3190075"/>
                        <a:ext cx="5095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290912"/>
              </p:ext>
            </p:extLst>
          </p:nvPr>
        </p:nvGraphicFramePr>
        <p:xfrm>
          <a:off x="5293687" y="3844127"/>
          <a:ext cx="698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6" name="Equation" r:id="rId54" imgW="507960" imgH="164880" progId="Equation.DSMT4">
                  <p:embed/>
                </p:oleObj>
              </mc:Choice>
              <mc:Fallback>
                <p:oleObj name="Equation" r:id="rId54" imgW="5079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687" y="3844127"/>
                        <a:ext cx="698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665813"/>
              </p:ext>
            </p:extLst>
          </p:nvPr>
        </p:nvGraphicFramePr>
        <p:xfrm>
          <a:off x="6091490" y="3798023"/>
          <a:ext cx="261937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7" name="Equation" r:id="rId56" imgW="190417" imgH="152334" progId="Equation.DSMT4">
                  <p:embed/>
                </p:oleObj>
              </mc:Choice>
              <mc:Fallback>
                <p:oleObj name="Equation" r:id="rId56" imgW="19041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490" y="3798023"/>
                        <a:ext cx="261937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567214"/>
              </p:ext>
            </p:extLst>
          </p:nvPr>
        </p:nvGraphicFramePr>
        <p:xfrm>
          <a:off x="6597650" y="3842473"/>
          <a:ext cx="82073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8" name="Equation" r:id="rId58" imgW="596880" imgH="164880" progId="Equation.DSMT4">
                  <p:embed/>
                </p:oleObj>
              </mc:Choice>
              <mc:Fallback>
                <p:oleObj name="Equation" r:id="rId58" imgW="596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3842473"/>
                        <a:ext cx="82073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22649"/>
              </p:ext>
            </p:extLst>
          </p:nvPr>
        </p:nvGraphicFramePr>
        <p:xfrm>
          <a:off x="7435850" y="3629025"/>
          <a:ext cx="328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39" name="Equation" r:id="rId60" imgW="241200" imgH="368280" progId="Equation.DSMT4">
                  <p:embed/>
                </p:oleObj>
              </mc:Choice>
              <mc:Fallback>
                <p:oleObj name="Equation" r:id="rId60" imgW="241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3629025"/>
                        <a:ext cx="3286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815775" y="4121150"/>
            <a:ext cx="3566225" cy="723812"/>
            <a:chOff x="4664075" y="3996690"/>
            <a:chExt cx="3566225" cy="723812"/>
          </a:xfrm>
        </p:grpSpPr>
        <p:sp>
          <p:nvSpPr>
            <p:cNvPr id="220" name="Rectangle 219"/>
            <p:cNvSpPr/>
            <p:nvPr/>
          </p:nvSpPr>
          <p:spPr>
            <a:xfrm>
              <a:off x="4845219" y="3996690"/>
              <a:ext cx="3385081" cy="723177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2666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0339478"/>
                </p:ext>
              </p:extLst>
            </p:nvPr>
          </p:nvGraphicFramePr>
          <p:xfrm>
            <a:off x="4664075" y="4031527"/>
            <a:ext cx="3551238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0" name="Equation" r:id="rId62" imgW="2958840" imgH="634680" progId="Equation.DSMT4">
                    <p:embed/>
                  </p:oleObj>
                </mc:Choice>
                <mc:Fallback>
                  <p:oleObj name="Equation" r:id="rId62" imgW="295884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075" y="4031527"/>
                          <a:ext cx="3551238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4681653" y="915795"/>
            <a:ext cx="3838575" cy="2261892"/>
            <a:chOff x="4818785" y="2787650"/>
            <a:chExt cx="3838575" cy="2261892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28455" y="2855893"/>
              <a:ext cx="7317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 pitchFamily="18" charset="2"/>
                </a:rPr>
                <a:t>   </a:t>
              </a:r>
              <a:r>
                <a:rPr lang="en-US" sz="1600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p</a:t>
              </a:r>
              <a:endParaRPr lang="en-US" sz="1600" kern="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408106" y="2874667"/>
              <a:ext cx="3247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+</a:t>
              </a:r>
              <a:endParaRPr lang="en-US" sz="1600" kern="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010163" y="2823281"/>
              <a:ext cx="1311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 pitchFamily="18" charset="2"/>
                </a:rPr>
                <a:t> 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(        )</a:t>
              </a:r>
              <a:r>
                <a:rPr lang="en-US" sz="1600" kern="0" baseline="3000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2</a:t>
              </a:r>
              <a:endParaRPr lang="en-US" sz="1600" kern="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graphicFrame>
          <p:nvGraphicFramePr>
            <p:cNvPr id="9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9755301"/>
                </p:ext>
              </p:extLst>
            </p:nvPr>
          </p:nvGraphicFramePr>
          <p:xfrm>
            <a:off x="5623827" y="2805105"/>
            <a:ext cx="260283" cy="468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1" name="Equation" r:id="rId64" imgW="203040" imgH="368280" progId="Equation.DSMT4">
                    <p:embed/>
                  </p:oleObj>
                </mc:Choice>
                <mc:Fallback>
                  <p:oleObj name="Equation" r:id="rId64" imgW="20304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3827" y="2805105"/>
                          <a:ext cx="260283" cy="468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12"/>
            <p:cNvSpPr txBox="1">
              <a:spLocks noChangeArrowheads="1"/>
            </p:cNvSpPr>
            <p:nvPr/>
          </p:nvSpPr>
          <p:spPr bwMode="auto">
            <a:xfrm>
              <a:off x="4818785" y="3768683"/>
              <a:ext cx="3838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Taking square roots on both sides</a:t>
              </a:r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1588143"/>
                </p:ext>
              </p:extLst>
            </p:nvPr>
          </p:nvGraphicFramePr>
          <p:xfrm>
            <a:off x="6103560" y="2787650"/>
            <a:ext cx="1019930" cy="474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2" name="Equation" r:id="rId65" imgW="787320" imgH="368280" progId="Equation.DSMT4">
                    <p:embed/>
                  </p:oleObj>
                </mc:Choice>
                <mc:Fallback>
                  <p:oleObj name="Equation" r:id="rId65" imgW="78732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3560" y="2787650"/>
                          <a:ext cx="1019930" cy="4740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0454880"/>
                </p:ext>
              </p:extLst>
            </p:nvPr>
          </p:nvGraphicFramePr>
          <p:xfrm>
            <a:off x="4941888" y="3225505"/>
            <a:ext cx="130175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3" name="Equation" r:id="rId66" imgW="952200" imgH="431640" progId="Equation.DSMT4">
                    <p:embed/>
                  </p:oleObj>
                </mc:Choice>
                <mc:Fallback>
                  <p:oleObj name="Equation" r:id="rId66" imgW="9522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1888" y="3225505"/>
                          <a:ext cx="130175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027915"/>
                </p:ext>
              </p:extLst>
            </p:nvPr>
          </p:nvGraphicFramePr>
          <p:xfrm>
            <a:off x="6278593" y="3287398"/>
            <a:ext cx="373493" cy="485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4" name="Equation" r:id="rId67" imgW="279400" imgH="368300" progId="Equation.DSMT4">
                    <p:embed/>
                  </p:oleObj>
                </mc:Choice>
                <mc:Fallback>
                  <p:oleObj name="Equation" r:id="rId67" imgW="2794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8593" y="3287398"/>
                          <a:ext cx="373493" cy="485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916209"/>
                </p:ext>
              </p:extLst>
            </p:nvPr>
          </p:nvGraphicFramePr>
          <p:xfrm>
            <a:off x="5076838" y="4061482"/>
            <a:ext cx="11176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5" name="Equation" r:id="rId68" imgW="812447" imgH="368140" progId="Equation.DSMT4">
                    <p:embed/>
                  </p:oleObj>
                </mc:Choice>
                <mc:Fallback>
                  <p:oleObj name="Equation" r:id="rId68" imgW="812447" imgH="3681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38" y="4061482"/>
                          <a:ext cx="11176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390962"/>
                </p:ext>
              </p:extLst>
            </p:nvPr>
          </p:nvGraphicFramePr>
          <p:xfrm>
            <a:off x="6254763" y="4071007"/>
            <a:ext cx="358775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6" name="Equation" r:id="rId69" imgW="266584" imgH="368140" progId="Equation.DSMT4">
                    <p:embed/>
                  </p:oleObj>
                </mc:Choice>
                <mc:Fallback>
                  <p:oleObj name="Equation" r:id="rId69" imgW="266584" imgH="3681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4763" y="4071007"/>
                          <a:ext cx="358775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836305"/>
                </p:ext>
              </p:extLst>
            </p:nvPr>
          </p:nvGraphicFramePr>
          <p:xfrm>
            <a:off x="4949825" y="4724105"/>
            <a:ext cx="695325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7" name="Equation" r:id="rId70" imgW="507960" imgH="177480" progId="Equation.DSMT4">
                    <p:embed/>
                  </p:oleObj>
                </mc:Choice>
                <mc:Fallback>
                  <p:oleObj name="Equation" r:id="rId70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825" y="4724105"/>
                          <a:ext cx="695325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260895"/>
                </p:ext>
              </p:extLst>
            </p:nvPr>
          </p:nvGraphicFramePr>
          <p:xfrm>
            <a:off x="5692775" y="4545350"/>
            <a:ext cx="7635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8" name="Equation" r:id="rId71" imgW="558800" imgH="368300" progId="Equation.DSMT4">
                    <p:embed/>
                  </p:oleObj>
                </mc:Choice>
                <mc:Fallback>
                  <p:oleObj name="Equation" r:id="rId71" imgW="5588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2775" y="4545350"/>
                          <a:ext cx="76358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050844"/>
                </p:ext>
              </p:extLst>
            </p:nvPr>
          </p:nvGraphicFramePr>
          <p:xfrm>
            <a:off x="6430963" y="4554242"/>
            <a:ext cx="917575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49" name="Equation" r:id="rId72" imgW="672840" imgH="368280" progId="Equation.DSMT4">
                    <p:embed/>
                  </p:oleObj>
                </mc:Choice>
                <mc:Fallback>
                  <p:oleObj name="Equation" r:id="rId72" imgW="67284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0963" y="4554242"/>
                          <a:ext cx="917575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976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40" grpId="0" animBg="1"/>
      <p:bldP spid="140" grpId="1" animBg="1"/>
      <p:bldP spid="142" grpId="0"/>
      <p:bldP spid="143" grpId="0"/>
      <p:bldP spid="144" grpId="0"/>
      <p:bldP spid="145" grpId="0"/>
      <p:bldP spid="145" grpId="1" build="allAtOnce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7" grpId="0"/>
      <p:bldP spid="159" grpId="0" animBg="1"/>
      <p:bldP spid="159" grpId="1" animBg="1"/>
      <p:bldP spid="160" grpId="0" animBg="1"/>
      <p:bldP spid="160" grpId="1" animBg="1"/>
      <p:bldP spid="162" grpId="0"/>
      <p:bldP spid="163" grpId="0"/>
      <p:bldP spid="165" grpId="0"/>
      <p:bldP spid="168" grpId="0"/>
      <p:bldP spid="170" grpId="0"/>
      <p:bldP spid="183" grpId="0"/>
      <p:bldP spid="183" grpId="1"/>
      <p:bldP spid="184" grpId="0"/>
      <p:bldP spid="184" grpId="1"/>
      <p:bldP spid="185" grpId="0"/>
      <p:bldP spid="185" grpId="1"/>
      <p:bldP spid="196" grpId="0"/>
      <p:bldP spid="196" grpId="1"/>
      <p:bldP spid="202" grpId="0" animBg="1"/>
      <p:bldP spid="20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39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Completing The Squares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Method </a:t>
            </a:r>
            <a:r>
              <a:rPr lang="en-US" altLang="en-US" sz="2000" dirty="0" err="1" smtClean="0">
                <a:solidFill>
                  <a:srgbClr val="FF6600"/>
                </a:solidFill>
                <a:latin typeface="Bookman Old Style" pitchFamily="18" charset="0"/>
              </a:rPr>
              <a:t>Contd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…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91836" y="556796"/>
            <a:ext cx="5751966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ax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err="1"/>
              <a:t>bx</a:t>
            </a:r>
            <a:r>
              <a:rPr lang="en-US" dirty="0"/>
              <a:t> + c = 0 by completing square method.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970462" y="2096061"/>
            <a:ext cx="248863" cy="483769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95833" y="1180994"/>
            <a:ext cx="192133" cy="274358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57200" y="1129019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948396" y="1128777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c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7789" y="899696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ax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+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bx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+ c = 0</a:t>
            </a:r>
            <a:endParaRPr lang="en-US" b="1" kern="0" dirty="0">
              <a:solidFill>
                <a:srgbClr val="0000FF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08427" y="1638300"/>
            <a:ext cx="1868098" cy="685381"/>
            <a:chOff x="1970209" y="3483770"/>
            <a:chExt cx="2218608" cy="344399"/>
          </a:xfrm>
        </p:grpSpPr>
        <p:sp>
          <p:nvSpPr>
            <p:cNvPr id="63" name="Rounded Rectangular Callout 62"/>
            <p:cNvSpPr/>
            <p:nvPr/>
          </p:nvSpPr>
          <p:spPr>
            <a:xfrm>
              <a:off x="2002951" y="3483770"/>
              <a:ext cx="2084012" cy="344399"/>
            </a:xfrm>
            <a:prstGeom prst="wedgeRoundRectCallout">
              <a:avLst>
                <a:gd name="adj1" fmla="val -38203"/>
                <a:gd name="adj2" fmla="val -764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70209" y="3530593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Coefficient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 is not 1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6725" y="1390650"/>
            <a:ext cx="38177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Dividing throughout by a, we get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24936"/>
              </p:ext>
            </p:extLst>
          </p:nvPr>
        </p:nvGraphicFramePr>
        <p:xfrm>
          <a:off x="809625" y="1622425"/>
          <a:ext cx="1990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0" name="Equation" r:id="rId4" imgW="1447800" imgH="368300" progId="Equation.DSMT4">
                  <p:embed/>
                </p:oleObj>
              </mc:Choice>
              <mc:Fallback>
                <p:oleObj name="Equation" r:id="rId4" imgW="1447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622425"/>
                        <a:ext cx="19907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279518" y="1057857"/>
            <a:ext cx="4299332" cy="338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1) Coefficient of first term should be 1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273878" y="1067382"/>
            <a:ext cx="3476297" cy="338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2) Constant on the RHS </a:t>
            </a:r>
          </a:p>
        </p:txBody>
      </p:sp>
      <p:sp>
        <p:nvSpPr>
          <p:cNvPr id="72" name="Curved Down Arrow 71"/>
          <p:cNvSpPr>
            <a:spLocks noChangeArrowheads="1"/>
          </p:cNvSpPr>
          <p:nvPr/>
        </p:nvSpPr>
        <p:spPr bwMode="auto">
          <a:xfrm>
            <a:off x="2260071" y="1472674"/>
            <a:ext cx="572500" cy="17481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7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62000"/>
              </p:ext>
            </p:extLst>
          </p:nvPr>
        </p:nvGraphicFramePr>
        <p:xfrm>
          <a:off x="1255713" y="2082800"/>
          <a:ext cx="17287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1" name="Equation" r:id="rId6" imgW="1257120" imgH="368280" progId="Equation.DSMT4">
                  <p:embed/>
                </p:oleObj>
              </mc:Choice>
              <mc:Fallback>
                <p:oleObj name="Equation" r:id="rId6" imgW="1257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2082800"/>
                        <a:ext cx="17287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3001962" y="2120977"/>
            <a:ext cx="12825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…………(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276601" y="1067382"/>
            <a:ext cx="2587749" cy="338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3) Find the third term 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93134" y="2663102"/>
            <a:ext cx="1503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Third term =</a:t>
            </a:r>
          </a:p>
        </p:txBody>
      </p:sp>
      <p:graphicFrame>
        <p:nvGraphicFramePr>
          <p:cNvPr id="7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383410"/>
              </p:ext>
            </p:extLst>
          </p:nvPr>
        </p:nvGraphicFramePr>
        <p:xfrm>
          <a:off x="1880171" y="2530398"/>
          <a:ext cx="22669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2" name="Equation" r:id="rId8" imgW="1384300" imgH="419100" progId="Equation.DSMT4">
                  <p:embed/>
                </p:oleObj>
              </mc:Choice>
              <mc:Fallback>
                <p:oleObj name="Equation" r:id="rId8" imgW="1384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171" y="2530398"/>
                        <a:ext cx="22669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606550" y="3167607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7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6956"/>
              </p:ext>
            </p:extLst>
          </p:nvPr>
        </p:nvGraphicFramePr>
        <p:xfrm>
          <a:off x="1879836" y="3056719"/>
          <a:ext cx="863364" cy="54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3" name="Equation" r:id="rId10" imgW="685800" imgH="431640" progId="Equation.DSMT4">
                  <p:embed/>
                </p:oleObj>
              </mc:Choice>
              <mc:Fallback>
                <p:oleObj name="Equation" r:id="rId10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836" y="3056719"/>
                        <a:ext cx="863364" cy="545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59499"/>
              </p:ext>
            </p:extLst>
          </p:nvPr>
        </p:nvGraphicFramePr>
        <p:xfrm>
          <a:off x="2385956" y="3105150"/>
          <a:ext cx="231575" cy="47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4" name="Equation" r:id="rId12" imgW="164880" imgH="368280" progId="Equation.DSMT4">
                  <p:embed/>
                </p:oleObj>
              </mc:Choice>
              <mc:Fallback>
                <p:oleObj name="Equation" r:id="rId12" imgW="164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956" y="3105150"/>
                        <a:ext cx="231575" cy="476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2171237" y="2559050"/>
            <a:ext cx="242484" cy="560982"/>
          </a:xfrm>
          <a:prstGeom prst="straightConnector1">
            <a:avLst/>
          </a:prstGeom>
          <a:noFill/>
          <a:ln w="28575" cap="flat" cmpd="sng" algn="ctr">
            <a:solidFill>
              <a:srgbClr val="1F497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603138" y="3155669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8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99043"/>
              </p:ext>
            </p:extLst>
          </p:nvPr>
        </p:nvGraphicFramePr>
        <p:xfrm>
          <a:off x="2867425" y="3059865"/>
          <a:ext cx="585314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5" name="Equation" r:id="rId14" imgW="457200" imgH="431800" progId="Equation.DSMT4">
                  <p:embed/>
                </p:oleObj>
              </mc:Choice>
              <mc:Fallback>
                <p:oleObj name="Equation" r:id="rId14" imgW="457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25" y="3059865"/>
                        <a:ext cx="585314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297811" y="3169511"/>
            <a:ext cx="22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10366"/>
              </p:ext>
            </p:extLst>
          </p:nvPr>
        </p:nvGraphicFramePr>
        <p:xfrm>
          <a:off x="3560954" y="3081145"/>
          <a:ext cx="449071" cy="51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6" name="Equation" r:id="rId16" imgW="317225" imgH="406048" progId="Equation.DSMT4">
                  <p:embed/>
                </p:oleObj>
              </mc:Choice>
              <mc:Fallback>
                <p:oleObj name="Equation" r:id="rId16" imgW="317225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954" y="3081145"/>
                        <a:ext cx="449071" cy="51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274864" y="1067382"/>
            <a:ext cx="3875361" cy="338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4) Add third term on both the sides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39694"/>
              </p:ext>
            </p:extLst>
          </p:nvPr>
        </p:nvGraphicFramePr>
        <p:xfrm>
          <a:off x="554038" y="3533304"/>
          <a:ext cx="37512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7" name="Equation" r:id="rId18" imgW="2730500" imgH="406400" progId="Equation.DSMT4">
                  <p:embed/>
                </p:oleObj>
              </mc:Choice>
              <mc:Fallback>
                <p:oleObj name="Equation" r:id="rId18" imgW="27305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533304"/>
                        <a:ext cx="37512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763904"/>
              </p:ext>
            </p:extLst>
          </p:nvPr>
        </p:nvGraphicFramePr>
        <p:xfrm>
          <a:off x="681038" y="3996690"/>
          <a:ext cx="29956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8" name="Equation" r:id="rId20" imgW="2183452" imgH="406224" progId="Equation.DSMT4">
                  <p:embed/>
                </p:oleObj>
              </mc:Choice>
              <mc:Fallback>
                <p:oleObj name="Equation" r:id="rId20" imgW="218345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996690"/>
                        <a:ext cx="29956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73550" y="1076907"/>
            <a:ext cx="3587874" cy="338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5) Express L.H.S. in square form.</a:t>
            </a:r>
          </a:p>
        </p:txBody>
      </p:sp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09924"/>
              </p:ext>
            </p:extLst>
          </p:nvPr>
        </p:nvGraphicFramePr>
        <p:xfrm>
          <a:off x="4606990" y="1472941"/>
          <a:ext cx="14938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89" name="Equation" r:id="rId22" imgW="1091726" imgH="431613" progId="Equation.DSMT4">
                  <p:embed/>
                </p:oleObj>
              </mc:Choice>
              <mc:Fallback>
                <p:oleObj name="Equation" r:id="rId22" imgW="109172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90" y="1472941"/>
                        <a:ext cx="14938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690923"/>
              </p:ext>
            </p:extLst>
          </p:nvPr>
        </p:nvGraphicFramePr>
        <p:xfrm>
          <a:off x="6194425" y="1482725"/>
          <a:ext cx="9318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90" name="Equation" r:id="rId24" imgW="685800" imgH="406080" progId="Equation.DSMT4">
                  <p:embed/>
                </p:oleObj>
              </mc:Choice>
              <mc:Fallback>
                <p:oleObj name="Equation" r:id="rId24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1482725"/>
                        <a:ext cx="9318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Straight Connector 91"/>
          <p:cNvCxnSpPr/>
          <p:nvPr/>
        </p:nvCxnSpPr>
        <p:spPr>
          <a:xfrm rot="5400000">
            <a:off x="2457450" y="2906308"/>
            <a:ext cx="3657600" cy="14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275742" y="1076907"/>
            <a:ext cx="4284058" cy="338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6) Take square root &amp; write the solution </a:t>
            </a:r>
          </a:p>
        </p:txBody>
      </p:sp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717636"/>
              </p:ext>
            </p:extLst>
          </p:nvPr>
        </p:nvGraphicFramePr>
        <p:xfrm>
          <a:off x="4654550" y="2805243"/>
          <a:ext cx="1152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91" name="Equation" r:id="rId26" imgW="838200" imgH="368300" progId="Equation.DSMT4">
                  <p:embed/>
                </p:oleObj>
              </mc:Choice>
              <mc:Fallback>
                <p:oleObj name="Equation" r:id="rId26" imgW="8382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2805243"/>
                        <a:ext cx="1152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342968"/>
              </p:ext>
            </p:extLst>
          </p:nvPr>
        </p:nvGraphicFramePr>
        <p:xfrm>
          <a:off x="5848350" y="2738568"/>
          <a:ext cx="11699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92" name="Equation" r:id="rId28" imgW="850531" imgH="418918" progId="Equation.DSMT4">
                  <p:embed/>
                </p:oleObj>
              </mc:Choice>
              <mc:Fallback>
                <p:oleObj name="Equation" r:id="rId28" imgW="850531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738568"/>
                        <a:ext cx="11699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01727"/>
              </p:ext>
            </p:extLst>
          </p:nvPr>
        </p:nvGraphicFramePr>
        <p:xfrm>
          <a:off x="4638788" y="3597406"/>
          <a:ext cx="80327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93" name="Equation" r:id="rId30" imgW="583920" imgH="177480" progId="Equation.DSMT4">
                  <p:embed/>
                </p:oleObj>
              </mc:Choice>
              <mc:Fallback>
                <p:oleObj name="Equation" r:id="rId30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788" y="3597406"/>
                        <a:ext cx="803275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715874"/>
              </p:ext>
            </p:extLst>
          </p:nvPr>
        </p:nvGraphicFramePr>
        <p:xfrm>
          <a:off x="5524613" y="3333881"/>
          <a:ext cx="16065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94" name="Equation" r:id="rId32" imgW="1168400" imgH="419100" progId="Equation.DSMT4">
                  <p:embed/>
                </p:oleObj>
              </mc:Choice>
              <mc:Fallback>
                <p:oleObj name="Equation" r:id="rId32" imgW="1168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613" y="3333881"/>
                        <a:ext cx="16065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4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737367"/>
              </p:ext>
            </p:extLst>
          </p:nvPr>
        </p:nvGraphicFramePr>
        <p:xfrm>
          <a:off x="4643438" y="2047850"/>
          <a:ext cx="148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95" name="Equation" r:id="rId34" imgW="1091726" imgH="431613" progId="Equation.DSMT4">
                  <p:embed/>
                </p:oleObj>
              </mc:Choice>
              <mc:Fallback>
                <p:oleObj name="Equation" r:id="rId34" imgW="109172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047850"/>
                        <a:ext cx="1485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4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67199"/>
              </p:ext>
            </p:extLst>
          </p:nvPr>
        </p:nvGraphicFramePr>
        <p:xfrm>
          <a:off x="6265863" y="2114550"/>
          <a:ext cx="9493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96" name="Equation" r:id="rId35" imgW="698400" imgH="380880" progId="Equation.DSMT4">
                  <p:embed/>
                </p:oleObj>
              </mc:Choice>
              <mc:Fallback>
                <p:oleObj name="Equation" r:id="rId35" imgW="698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2114550"/>
                        <a:ext cx="9493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05612"/>
              </p:ext>
            </p:extLst>
          </p:nvPr>
        </p:nvGraphicFramePr>
        <p:xfrm>
          <a:off x="3408358" y="4047502"/>
          <a:ext cx="4492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97" name="Equation" r:id="rId37" imgW="330120" imgH="355320" progId="Equation.DSMT4">
                  <p:embed/>
                </p:oleObj>
              </mc:Choice>
              <mc:Fallback>
                <p:oleObj name="Equation" r:id="rId37" imgW="3301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58" y="4047502"/>
                        <a:ext cx="44926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" name="Group 110"/>
          <p:cNvGrpSpPr/>
          <p:nvPr/>
        </p:nvGrpSpPr>
        <p:grpSpPr>
          <a:xfrm>
            <a:off x="4800600" y="4045174"/>
            <a:ext cx="1981200" cy="739589"/>
            <a:chOff x="4800600" y="3140314"/>
            <a:chExt cx="1981200" cy="739589"/>
          </a:xfrm>
        </p:grpSpPr>
        <p:sp>
          <p:nvSpPr>
            <p:cNvPr id="100" name="Rectangle 99"/>
            <p:cNvSpPr/>
            <p:nvPr/>
          </p:nvSpPr>
          <p:spPr>
            <a:xfrm>
              <a:off x="4822358" y="3140314"/>
              <a:ext cx="1959442" cy="739589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4800600" y="3219255"/>
                  <a:ext cx="1802673" cy="4901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 x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1600" b="1" i="1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𝒃</m:t>
                          </m:r>
                          <m:r>
                            <a:rPr lang="en-US" sz="1600" b="1" i="1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1">
                                  <a:solidFill>
                                    <a:prstClr val="black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𝐛</m:t>
                              </m:r>
                              <m:r>
                                <a:rPr lang="en-US" sz="1600" b="1" baseline="30000">
                                  <a:solidFill>
                                    <a:prstClr val="black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  <m:r>
                                <a:rPr lang="en-US" sz="1600" b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−</m:t>
                              </m:r>
                              <m:r>
                                <a:rPr lang="en-US" sz="1600" b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𝟒𝐚𝐜</m:t>
                              </m:r>
                            </m:e>
                          </m:rad>
                        </m:num>
                        <m:den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a14:m>
                  <a:endParaRPr lang="en-US" sz="1600" b="1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219255"/>
                  <a:ext cx="1802673" cy="490134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l="-2034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3390639" y="3336884"/>
            <a:ext cx="2381445" cy="772565"/>
            <a:chOff x="4633303" y="4166325"/>
            <a:chExt cx="2381445" cy="772565"/>
          </a:xfrm>
        </p:grpSpPr>
        <p:sp>
          <p:nvSpPr>
            <p:cNvPr id="102" name="Oval Callout 101"/>
            <p:cNvSpPr/>
            <p:nvPr/>
          </p:nvSpPr>
          <p:spPr>
            <a:xfrm>
              <a:off x="4633303" y="4166325"/>
              <a:ext cx="2381445" cy="772565"/>
            </a:xfrm>
            <a:prstGeom prst="wedgeEllipseCallout">
              <a:avLst>
                <a:gd name="adj1" fmla="val 23148"/>
                <a:gd name="adj2" fmla="val 78167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15495" y="4260537"/>
              <a:ext cx="22958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This is the formula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find value of ‘x’ 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98404" y="2553004"/>
            <a:ext cx="2278596" cy="647396"/>
            <a:chOff x="1941596" y="3526594"/>
            <a:chExt cx="2218608" cy="258752"/>
          </a:xfrm>
        </p:grpSpPr>
        <p:sp>
          <p:nvSpPr>
            <p:cNvPr id="108" name="Rounded Rectangular Callout 107"/>
            <p:cNvSpPr/>
            <p:nvPr/>
          </p:nvSpPr>
          <p:spPr>
            <a:xfrm>
              <a:off x="1969015" y="3526594"/>
              <a:ext cx="2084012" cy="258752"/>
            </a:xfrm>
            <a:prstGeom prst="wedgeRoundRectCallout">
              <a:avLst>
                <a:gd name="adj1" fmla="val 37479"/>
                <a:gd name="adj2" fmla="val 880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941596" y="3540872"/>
              <a:ext cx="2218608" cy="2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Same denominator, take it common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59160" y="1571625"/>
            <a:ext cx="2092487" cy="665449"/>
            <a:chOff x="4777782" y="4229408"/>
            <a:chExt cx="2092487" cy="665449"/>
          </a:xfrm>
        </p:grpSpPr>
        <p:sp>
          <p:nvSpPr>
            <p:cNvPr id="66" name="Oval Callout 65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-42418"/>
                <a:gd name="adj2" fmla="val -75044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22274" y="4260537"/>
              <a:ext cx="1882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Divide ‘a’ by ‘a’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make it 1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7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6" grpId="0" animBg="1"/>
      <p:bldP spid="56" grpId="1" animBg="1"/>
      <p:bldP spid="57" grpId="0" animBg="1"/>
      <p:bldP spid="57" grpId="1" animBg="1"/>
      <p:bldP spid="59" grpId="0"/>
      <p:bldP spid="60" grpId="0"/>
      <p:bldP spid="61" grpId="0"/>
      <p:bldP spid="68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/>
      <p:bldP spid="75" grpId="0" animBg="1"/>
      <p:bldP spid="75" grpId="1" animBg="1"/>
      <p:bldP spid="76" grpId="0"/>
      <p:bldP spid="78" grpId="0"/>
      <p:bldP spid="82" grpId="0"/>
      <p:bldP spid="84" grpId="0"/>
      <p:bldP spid="86" grpId="0" animBg="1"/>
      <p:bldP spid="86" grpId="1" animBg="1"/>
      <p:bldP spid="89" grpId="0" animBg="1"/>
      <p:bldP spid="89" grpId="1" animBg="1"/>
      <p:bldP spid="93" grpId="0" animBg="1"/>
      <p:bldP spid="9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1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Completing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The Squares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428463" y="3522785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63" y="3522785"/>
                <a:ext cx="32893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/>
          <p:cNvSpPr txBox="1"/>
          <p:nvPr/>
        </p:nvSpPr>
        <p:spPr>
          <a:xfrm>
            <a:off x="5603769" y="352278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5824308" y="3384550"/>
                <a:ext cx="463588" cy="498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08" y="3384550"/>
                <a:ext cx="463588" cy="498983"/>
              </a:xfrm>
              <a:prstGeom prst="rect">
                <a:avLst/>
              </a:prstGeom>
              <a:blipFill rotWithShape="1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394072" y="3522785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or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72" y="3522785"/>
                <a:ext cx="42191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705600" y="3522785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522785"/>
                <a:ext cx="32573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6890431" y="352278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7119031" y="3384550"/>
                <a:ext cx="352981" cy="498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31" y="3384550"/>
                <a:ext cx="352981" cy="498983"/>
              </a:xfrm>
              <a:prstGeom prst="rect">
                <a:avLst/>
              </a:prstGeom>
              <a:blipFill rotWithShape="1"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Straight Connector 259"/>
          <p:cNvCxnSpPr/>
          <p:nvPr/>
        </p:nvCxnSpPr>
        <p:spPr>
          <a:xfrm flipH="1">
            <a:off x="5980602" y="3719599"/>
            <a:ext cx="16619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5924532" y="3477471"/>
            <a:ext cx="243331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6140450" y="3333750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 flipH="1">
            <a:off x="7206152" y="3468449"/>
            <a:ext cx="16619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7206506" y="3699669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7314142" y="3376940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7295601" y="3649519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1510873" y="1902224"/>
            <a:ext cx="399922" cy="4512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843625" y="1265318"/>
            <a:ext cx="147873" cy="17625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34" name="TextBox 533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equations, if they exist, by the method of completing the square :	</a:t>
            </a:r>
          </a:p>
        </p:txBody>
      </p:sp>
      <p:sp>
        <p:nvSpPr>
          <p:cNvPr id="467" name="Rectangle 466"/>
          <p:cNvSpPr/>
          <p:nvPr/>
        </p:nvSpPr>
        <p:spPr>
          <a:xfrm>
            <a:off x="529940" y="999297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nn-NO" sz="1400" b="1" dirty="0" smtClean="0">
                <a:solidFill>
                  <a:srgbClr val="0000FF"/>
                </a:solidFill>
                <a:latin typeface="Bookman Old Style" pitchFamily="18" charset="0"/>
              </a:rPr>
              <a:t>i)  2x</a:t>
            </a:r>
            <a:r>
              <a:rPr lang="nn-NO" sz="14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nn-NO" sz="1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nn-NO" sz="1400" b="1" dirty="0">
                <a:solidFill>
                  <a:srgbClr val="0000FF"/>
                </a:solidFill>
                <a:latin typeface="Bookman Old Style" pitchFamily="18" charset="0"/>
              </a:rPr>
              <a:t>– 7x + 3 = 0 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68" name="TextBox 467"/>
          <p:cNvSpPr txBox="1">
            <a:spLocks noChangeArrowheads="1"/>
          </p:cNvSpPr>
          <p:nvPr/>
        </p:nvSpPr>
        <p:spPr bwMode="auto">
          <a:xfrm>
            <a:off x="304800" y="1184975"/>
            <a:ext cx="58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sz="1400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469" name="TextBox 468"/>
          <p:cNvSpPr txBox="1">
            <a:spLocks noChangeArrowheads="1"/>
          </p:cNvSpPr>
          <p:nvPr/>
        </p:nvSpPr>
        <p:spPr bwMode="auto">
          <a:xfrm>
            <a:off x="714378" y="1192766"/>
            <a:ext cx="18174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2x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7x + 3 = 0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1050" y="1365067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Dividing throughout by 2, we get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18035" y="163427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x²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02586" y="1634275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66825" y="1555567"/>
                <a:ext cx="484556" cy="445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1400" smtClean="0">
                        <a:solidFill>
                          <a:prstClr val="black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25" y="1555567"/>
                <a:ext cx="484556" cy="445507"/>
              </a:xfrm>
              <a:prstGeom prst="rect">
                <a:avLst/>
              </a:prstGeom>
              <a:blipFill rotWithShape="1">
                <a:blip r:embed="rId7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613717" y="163427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809750" y="1556914"/>
                <a:ext cx="352982" cy="44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0" y="1556914"/>
                <a:ext cx="352982" cy="443135"/>
              </a:xfrm>
              <a:prstGeom prst="rect">
                <a:avLst/>
              </a:prstGeom>
              <a:blipFill rotWithShape="1">
                <a:blip r:embed="rId8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2022104" y="163427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52601" y="163427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1429" y="1958125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034" y="195812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x²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18570" y="1958125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682809" y="1879417"/>
                <a:ext cx="484556" cy="445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1400" smtClean="0">
                        <a:solidFill>
                          <a:prstClr val="black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09" y="1879417"/>
                <a:ext cx="484556" cy="445507"/>
              </a:xfrm>
              <a:prstGeom prst="rect">
                <a:avLst/>
              </a:prstGeom>
              <a:blipFill rotWithShape="1">
                <a:blip r:embed="rId9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029701" y="195812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225734" y="1882110"/>
                <a:ext cx="517578" cy="44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34" y="1882110"/>
                <a:ext cx="517578" cy="443135"/>
              </a:xfrm>
              <a:prstGeom prst="rect">
                <a:avLst/>
              </a:prstGeom>
              <a:blipFill rotWithShape="1"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2762198" y="195812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....... (1)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1050" y="2337720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Third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term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38325" y="233772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057400" y="2184217"/>
                <a:ext cx="2225033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co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efficient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baseline="300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84217"/>
                <a:ext cx="2225033" cy="57637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838325" y="282825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57400" y="2696995"/>
                <a:ext cx="926600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smtClean="0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>
                                  <a:noFill/>
                                  <a:latin typeface="Bookman Old Style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400" smtClean="0">
                              <a:noFill/>
                              <a:latin typeface="Bookman Old Style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400" i="1" smtClean="0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–7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>
                                  <a:noFill/>
                                  <a:latin typeface="Bookman Old Style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96995"/>
                <a:ext cx="926600" cy="57637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2743200" y="265251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kern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Bookman Old Style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52511"/>
                <a:ext cx="293670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2916114" y="282825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3135189" y="2652511"/>
            <a:ext cx="711306" cy="620860"/>
            <a:chOff x="2286000" y="3447276"/>
            <a:chExt cx="711306" cy="620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86000" y="3491760"/>
                  <a:ext cx="648703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–7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491760"/>
                  <a:ext cx="648703" cy="57637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2703636" y="3447276"/>
                  <a:ext cx="29367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kern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prstClr val="black"/>
                            </a:solidFill>
                            <a:latin typeface="Bookman Old Style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000" kern="0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636" y="3447276"/>
                  <a:ext cx="293670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TextBox 101"/>
          <p:cNvSpPr txBox="1"/>
          <p:nvPr/>
        </p:nvSpPr>
        <p:spPr>
          <a:xfrm>
            <a:off x="3658615" y="282825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944365" y="2696995"/>
                <a:ext cx="463588" cy="50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49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65" y="2696995"/>
                <a:ext cx="463588" cy="501099"/>
              </a:xfrm>
              <a:prstGeom prst="rect">
                <a:avLst/>
              </a:prstGeom>
              <a:blipFill rotWithShape="1">
                <a:blip r:embed="rId1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81000" y="3090661"/>
                <a:ext cx="4315605" cy="44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Bookman Old Style"/>
                  </a:rPr>
                  <a:t>Adding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Bookman Old Style"/>
                  </a:rPr>
                  <a:t> on both sides of equation (1), we get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90661"/>
                <a:ext cx="4315605" cy="441146"/>
              </a:xfrm>
              <a:prstGeom prst="rect">
                <a:avLst/>
              </a:prstGeom>
              <a:blipFill rotWithShape="1">
                <a:blip r:embed="rId17"/>
                <a:stretch>
                  <a:fillRect l="-42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883870" y="351562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x²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05406" y="3515624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337895" y="3411516"/>
                <a:ext cx="483914" cy="505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95" y="3411516"/>
                <a:ext cx="483914" cy="505651"/>
              </a:xfrm>
              <a:prstGeom prst="rect">
                <a:avLst/>
              </a:prstGeom>
              <a:blipFill rotWithShape="1">
                <a:blip r:embed="rId18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1712363" y="351562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934736" y="3436916"/>
                <a:ext cx="463588" cy="44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36" y="3436916"/>
                <a:ext cx="463588" cy="441146"/>
              </a:xfrm>
              <a:prstGeom prst="rect">
                <a:avLst/>
              </a:prstGeom>
              <a:blipFill rotWithShape="1">
                <a:blip r:embed="rId1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2266950" y="351562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491883" y="3434607"/>
                <a:ext cx="517578" cy="44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83" y="3434607"/>
                <a:ext cx="517578" cy="443135"/>
              </a:xfrm>
              <a:prstGeom prst="rect">
                <a:avLst/>
              </a:prstGeom>
              <a:blipFill rotWithShape="1">
                <a:blip r:embed="rId20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2895600" y="351562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117973" y="3436916"/>
                <a:ext cx="463588" cy="44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73" y="3436916"/>
                <a:ext cx="463588" cy="441146"/>
              </a:xfrm>
              <a:prstGeom prst="rect">
                <a:avLst/>
              </a:prstGeom>
              <a:blipFill rotWithShape="1">
                <a:blip r:embed="rId2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61429" y="4003862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575135" y="3872754"/>
                <a:ext cx="860427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noFill/>
                              <a:latin typeface="Cambria Math"/>
                            </a:rPr>
                            <m:t>x</m:t>
                          </m:r>
                          <m:r>
                            <a:rPr lang="en-US" sz="1400" smtClean="0">
                              <a:noFill/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noFill/>
                              <a:latin typeface="Bookman Old Style" pitchFamily="18" charset="0"/>
                            </a:rPr>
                            <m:t>–</m:t>
                          </m:r>
                          <m:r>
                            <a:rPr lang="en-US" sz="1400" smtClean="0">
                              <a:noFill/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400" i="1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35" y="3872754"/>
                <a:ext cx="860427" cy="57637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2192355" y="382827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kern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Bookman Old Style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355" y="3828270"/>
                <a:ext cx="29367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2266950" y="4003862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491883" y="3917133"/>
                <a:ext cx="750142" cy="503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×8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a:rPr lang="en-US" sz="14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×8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83" y="3917133"/>
                <a:ext cx="750142" cy="503279"/>
              </a:xfrm>
              <a:prstGeom prst="rect">
                <a:avLst/>
              </a:prstGeom>
              <a:blipFill rotWithShape="1">
                <a:blip r:embed="rId2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/>
          <p:cNvSpPr txBox="1"/>
          <p:nvPr/>
        </p:nvSpPr>
        <p:spPr>
          <a:xfrm>
            <a:off x="3124200" y="40038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3276600" y="3915730"/>
                <a:ext cx="463588" cy="498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49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915730"/>
                <a:ext cx="463588" cy="498983"/>
              </a:xfrm>
              <a:prstGeom prst="rect">
                <a:avLst/>
              </a:prstGeom>
              <a:blipFill rotWithShape="1">
                <a:blip r:embed="rId2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2266950" y="450019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2491883" y="4413461"/>
                <a:ext cx="988989" cy="5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24</m:t>
                          </m:r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83" y="4413461"/>
                <a:ext cx="988989" cy="500393"/>
              </a:xfrm>
              <a:prstGeom prst="rect">
                <a:avLst/>
              </a:prstGeom>
              <a:blipFill rotWithShape="1">
                <a:blip r:embed="rId2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686300" y="1035625"/>
            <a:ext cx="0" cy="3846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4673035" y="1192766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841769" y="993592"/>
            <a:ext cx="941370" cy="620860"/>
            <a:chOff x="2286000" y="3447276"/>
            <a:chExt cx="941370" cy="620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2286000" y="3491760"/>
                  <a:ext cx="860427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–</m:t>
                            </m:r>
                            <m:r>
                              <a:rPr lang="en-US" sz="140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400" smtClean="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400" smtClean="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491760"/>
                  <a:ext cx="860427" cy="576376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2933700" y="3447276"/>
                  <a:ext cx="29367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kern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prstClr val="black"/>
                            </a:solidFill>
                            <a:latin typeface="Bookman Old Style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000" kern="0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700" y="3447276"/>
                  <a:ext cx="293670" cy="246221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TextBox 135"/>
          <p:cNvSpPr txBox="1"/>
          <p:nvPr/>
        </p:nvSpPr>
        <p:spPr>
          <a:xfrm>
            <a:off x="5603769" y="119276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5889519" y="1054531"/>
                <a:ext cx="463588" cy="498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19" y="1054531"/>
                <a:ext cx="463588" cy="498983"/>
              </a:xfrm>
              <a:prstGeom prst="rect">
                <a:avLst/>
              </a:prstGeom>
              <a:blipFill rotWithShape="1">
                <a:blip r:embed="rId2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/>
          <p:cNvSpPr txBox="1"/>
          <p:nvPr/>
        </p:nvSpPr>
        <p:spPr>
          <a:xfrm>
            <a:off x="4686300" y="1508563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Taking square root on both sides,</a:t>
            </a: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4673035" y="1872182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108469" y="1717492"/>
                <a:ext cx="671466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40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–</m:t>
                      </m:r>
                      <m:r>
                        <a:rPr lang="en-US" sz="14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69" y="1717492"/>
                <a:ext cx="671466" cy="501356"/>
              </a:xfrm>
              <a:prstGeom prst="rect">
                <a:avLst/>
              </a:prstGeom>
              <a:blipFill rotWithShape="1">
                <a:blip r:embed="rId3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/>
          <p:cNvSpPr txBox="1"/>
          <p:nvPr/>
        </p:nvSpPr>
        <p:spPr>
          <a:xfrm>
            <a:off x="5603769" y="1872182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832369" y="1733947"/>
                <a:ext cx="517578" cy="501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369" y="1733947"/>
                <a:ext cx="517578" cy="501163"/>
              </a:xfrm>
              <a:prstGeom prst="rect">
                <a:avLst/>
              </a:prstGeom>
              <a:blipFill rotWithShape="1">
                <a:blip r:embed="rId3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4673035" y="2262127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428463" y="226212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63" y="2262127"/>
                <a:ext cx="328936" cy="307777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5603769" y="2262127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5824308" y="2123892"/>
                <a:ext cx="352981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08" y="2123892"/>
                <a:ext cx="352981" cy="501356"/>
              </a:xfrm>
              <a:prstGeom prst="rect">
                <a:avLst/>
              </a:prstGeom>
              <a:blipFill rotWithShape="1">
                <a:blip r:embed="rId3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6035622" y="2123892"/>
                <a:ext cx="517578" cy="501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22" y="2123892"/>
                <a:ext cx="517578" cy="501163"/>
              </a:xfrm>
              <a:prstGeom prst="rect">
                <a:avLst/>
              </a:prstGeom>
              <a:blipFill rotWithShape="1">
                <a:blip r:embed="rId3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4673035" y="2690752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5428463" y="2690752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63" y="2690752"/>
                <a:ext cx="328936" cy="307777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/>
          <p:cNvSpPr txBox="1"/>
          <p:nvPr/>
        </p:nvSpPr>
        <p:spPr>
          <a:xfrm>
            <a:off x="5603769" y="2690752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5824308" y="2552517"/>
                <a:ext cx="678006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  <m:r>
                            <a:rPr lang="en-US" sz="14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08" y="2552517"/>
                <a:ext cx="678006" cy="501356"/>
              </a:xfrm>
              <a:prstGeom prst="rect">
                <a:avLst/>
              </a:prstGeom>
              <a:blipFill rotWithShape="1">
                <a:blip r:embed="rId3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4673035" y="3103685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428463" y="3103685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63" y="3103685"/>
                <a:ext cx="328936" cy="307777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603769" y="310368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824308" y="2965450"/>
                <a:ext cx="678006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08" y="2965450"/>
                <a:ext cx="678006" cy="501356"/>
              </a:xfrm>
              <a:prstGeom prst="rect">
                <a:avLst/>
              </a:prstGeom>
              <a:blipFill rotWithShape="1">
                <a:blip r:embed="rId3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394072" y="3103685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or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72" y="3103685"/>
                <a:ext cx="421910" cy="307777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6705600" y="3103685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03685"/>
                <a:ext cx="328936" cy="307777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6890431" y="310368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7119031" y="2965450"/>
                <a:ext cx="678006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31" y="2965450"/>
                <a:ext cx="678006" cy="501356"/>
              </a:xfrm>
              <a:prstGeom prst="rect">
                <a:avLst/>
              </a:prstGeom>
              <a:blipFill rotWithShape="1">
                <a:blip r:embed="rId38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673035" y="3522785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673035" y="3918507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5428463" y="3918507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63" y="3918507"/>
                <a:ext cx="325730" cy="307777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/>
          <p:cNvSpPr txBox="1"/>
          <p:nvPr/>
        </p:nvSpPr>
        <p:spPr>
          <a:xfrm>
            <a:off x="5603769" y="3918507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24308" y="391850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394072" y="3918507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or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72" y="3918507"/>
                <a:ext cx="42191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6705600" y="3918507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918507"/>
                <a:ext cx="32573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/>
          <p:cNvSpPr txBox="1"/>
          <p:nvPr/>
        </p:nvSpPr>
        <p:spPr>
          <a:xfrm>
            <a:off x="6890431" y="3918507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7119031" y="3797300"/>
                <a:ext cx="352981" cy="498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31" y="3797300"/>
                <a:ext cx="352981" cy="498983"/>
              </a:xfrm>
              <a:prstGeom prst="rect">
                <a:avLst/>
              </a:prstGeom>
              <a:blipFill rotWithShape="1">
                <a:blip r:embed="rId4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>
            <a:spLocks noChangeArrowheads="1"/>
          </p:cNvSpPr>
          <p:nvPr/>
        </p:nvSpPr>
        <p:spPr bwMode="auto">
          <a:xfrm>
            <a:off x="4673035" y="4203700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89496" y="4213225"/>
            <a:ext cx="3363421" cy="718787"/>
            <a:chOff x="4989496" y="4213225"/>
            <a:chExt cx="3363421" cy="718787"/>
          </a:xfrm>
        </p:grpSpPr>
        <p:sp>
          <p:nvSpPr>
            <p:cNvPr id="190" name="Rectangle 189"/>
            <p:cNvSpPr/>
            <p:nvPr/>
          </p:nvSpPr>
          <p:spPr>
            <a:xfrm>
              <a:off x="5088036" y="4287897"/>
              <a:ext cx="3084414" cy="598428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4989496" y="4213225"/>
                  <a:ext cx="3363421" cy="718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4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3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14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363421" cy="718787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Group 204"/>
          <p:cNvGrpSpPr/>
          <p:nvPr/>
        </p:nvGrpSpPr>
        <p:grpSpPr>
          <a:xfrm>
            <a:off x="965270" y="616739"/>
            <a:ext cx="1868098" cy="623074"/>
            <a:chOff x="1970209" y="3504210"/>
            <a:chExt cx="2218608" cy="313090"/>
          </a:xfrm>
        </p:grpSpPr>
        <p:sp>
          <p:nvSpPr>
            <p:cNvPr id="206" name="Rounded Rectangular Callout 205"/>
            <p:cNvSpPr/>
            <p:nvPr/>
          </p:nvSpPr>
          <p:spPr>
            <a:xfrm>
              <a:off x="2025574" y="3504210"/>
              <a:ext cx="2084012" cy="313090"/>
            </a:xfrm>
            <a:prstGeom prst="wedgeRoundRectCallout">
              <a:avLst>
                <a:gd name="adj1" fmla="val -51230"/>
                <a:gd name="adj2" fmla="val 625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70209" y="3530593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Coefficient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 is not 1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803113" y="1668349"/>
            <a:ext cx="2092487" cy="665449"/>
            <a:chOff x="4777782" y="4229408"/>
            <a:chExt cx="2092487" cy="665449"/>
          </a:xfrm>
        </p:grpSpPr>
        <p:sp>
          <p:nvSpPr>
            <p:cNvPr id="209" name="Oval Callout 208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-42418"/>
                <a:gd name="adj2" fmla="val -75044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028072" y="4260537"/>
              <a:ext cx="1670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Divide 2 by 2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make it 1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629291" y="2364455"/>
            <a:ext cx="3962894" cy="1895587"/>
            <a:chOff x="4495306" y="558515"/>
            <a:chExt cx="3962894" cy="1895587"/>
          </a:xfrm>
        </p:grpSpPr>
        <p:sp>
          <p:nvSpPr>
            <p:cNvPr id="212" name="Rectangle 211"/>
            <p:cNvSpPr/>
            <p:nvPr/>
          </p:nvSpPr>
          <p:spPr>
            <a:xfrm>
              <a:off x="4495306" y="809046"/>
              <a:ext cx="3962894" cy="1645056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4502926" y="558515"/>
              <a:ext cx="739634" cy="255842"/>
            </a:xfrm>
            <a:prstGeom prst="roundRect">
              <a:avLst/>
            </a:prstGeom>
            <a:solidFill>
              <a:srgbClr val="FFBDD3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4565268" y="2343150"/>
            <a:ext cx="4299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STEPS</a:t>
            </a:r>
          </a:p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1) Coefficient of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first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term should be 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6" name="Curved Down Arrow 225"/>
          <p:cNvSpPr>
            <a:spLocks noChangeArrowheads="1"/>
          </p:cNvSpPr>
          <p:nvPr/>
        </p:nvSpPr>
        <p:spPr bwMode="auto">
          <a:xfrm>
            <a:off x="1915660" y="1458190"/>
            <a:ext cx="524836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28" name="TextBox 227"/>
          <p:cNvSpPr txBox="1">
            <a:spLocks noChangeArrowheads="1"/>
          </p:cNvSpPr>
          <p:nvPr/>
        </p:nvSpPr>
        <p:spPr bwMode="auto">
          <a:xfrm>
            <a:off x="4569153" y="2842652"/>
            <a:ext cx="3476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2) Constant on the RHS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>
            <a:spLocks noChangeArrowheads="1"/>
          </p:cNvSpPr>
          <p:nvPr/>
        </p:nvSpPr>
        <p:spPr bwMode="auto">
          <a:xfrm>
            <a:off x="4562351" y="3108165"/>
            <a:ext cx="2587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3) Find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third term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47924" y="2714624"/>
                <a:ext cx="425116" cy="505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–7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24" y="2714624"/>
                <a:ext cx="425116" cy="505651"/>
              </a:xfrm>
              <a:prstGeom prst="rect">
                <a:avLst/>
              </a:prstGeom>
              <a:blipFill rotWithShape="1">
                <a:blip r:embed="rId4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84780" y="2727817"/>
                <a:ext cx="472694" cy="501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4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780" y="2727817"/>
                <a:ext cx="472694" cy="501163"/>
              </a:xfrm>
              <a:prstGeom prst="rect">
                <a:avLst/>
              </a:prstGeom>
              <a:blipFill rotWithShape="1">
                <a:blip r:embed="rId4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/>
          <p:cNvSpPr txBox="1">
            <a:spLocks noChangeArrowheads="1"/>
          </p:cNvSpPr>
          <p:nvPr/>
        </p:nvSpPr>
        <p:spPr bwMode="auto">
          <a:xfrm>
            <a:off x="4551089" y="3400425"/>
            <a:ext cx="3875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Add third term on both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sides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>
            <a:spLocks noChangeArrowheads="1"/>
          </p:cNvSpPr>
          <p:nvPr/>
        </p:nvSpPr>
        <p:spPr bwMode="auto">
          <a:xfrm>
            <a:off x="4549775" y="3657051"/>
            <a:ext cx="3587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Express L.H.S. in 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form.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4622447" y="1462385"/>
            <a:ext cx="2092487" cy="665449"/>
            <a:chOff x="4777782" y="4229408"/>
            <a:chExt cx="2092487" cy="665449"/>
          </a:xfrm>
        </p:grpSpPr>
        <p:sp>
          <p:nvSpPr>
            <p:cNvPr id="240" name="Oval Callout 239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5833"/>
                <a:gd name="adj2" fmla="val 45191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911049" y="4260537"/>
              <a:ext cx="1904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express LHS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in square form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910041" y="2598698"/>
            <a:ext cx="1878630" cy="685381"/>
            <a:chOff x="2025574" y="3488556"/>
            <a:chExt cx="2231116" cy="344399"/>
          </a:xfrm>
        </p:grpSpPr>
        <p:sp>
          <p:nvSpPr>
            <p:cNvPr id="243" name="Rounded Rectangular Callout 242"/>
            <p:cNvSpPr/>
            <p:nvPr/>
          </p:nvSpPr>
          <p:spPr>
            <a:xfrm>
              <a:off x="2025574" y="3488556"/>
              <a:ext cx="2084011" cy="344399"/>
            </a:xfrm>
            <a:prstGeom prst="wedgeRoundRectCallout">
              <a:avLst>
                <a:gd name="adj1" fmla="val -39831"/>
                <a:gd name="adj2" fmla="val 847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175735" y="2591748"/>
            <a:ext cx="1868098" cy="685381"/>
            <a:chOff x="2038082" y="3488556"/>
            <a:chExt cx="2218608" cy="344399"/>
          </a:xfrm>
        </p:grpSpPr>
        <p:sp>
          <p:nvSpPr>
            <p:cNvPr id="246" name="Rounded Rectangular Callout 245"/>
            <p:cNvSpPr/>
            <p:nvPr/>
          </p:nvSpPr>
          <p:spPr>
            <a:xfrm>
              <a:off x="2067091" y="3488556"/>
              <a:ext cx="2084012" cy="344399"/>
            </a:xfrm>
            <a:prstGeom prst="wedgeRoundRectCallout">
              <a:avLst>
                <a:gd name="adj1" fmla="val -50687"/>
                <a:gd name="adj2" fmla="val 777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1116052" y="2714624"/>
            <a:ext cx="1930242" cy="623074"/>
            <a:chOff x="2010224" y="3499424"/>
            <a:chExt cx="2292413" cy="313090"/>
          </a:xfrm>
        </p:grpSpPr>
        <p:sp>
          <p:nvSpPr>
            <p:cNvPr id="249" name="Rounded Rectangular Callout 248"/>
            <p:cNvSpPr/>
            <p:nvPr/>
          </p:nvSpPr>
          <p:spPr>
            <a:xfrm>
              <a:off x="2010224" y="3499424"/>
              <a:ext cx="2292413" cy="313090"/>
            </a:xfrm>
            <a:prstGeom prst="wedgeRoundRectCallout">
              <a:avLst>
                <a:gd name="adj1" fmla="val -38104"/>
                <a:gd name="adj2" fmla="val 9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middle term sign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575135" y="3097469"/>
            <a:ext cx="1868097" cy="685381"/>
            <a:chOff x="2027330" y="3488556"/>
            <a:chExt cx="2218608" cy="344399"/>
          </a:xfrm>
        </p:grpSpPr>
        <p:sp>
          <p:nvSpPr>
            <p:cNvPr id="252" name="Rounded Rectangular Callout 251"/>
            <p:cNvSpPr/>
            <p:nvPr/>
          </p:nvSpPr>
          <p:spPr>
            <a:xfrm>
              <a:off x="2154239" y="3488556"/>
              <a:ext cx="1894556" cy="344399"/>
            </a:xfrm>
            <a:prstGeom prst="wedgeRoundRectCallout">
              <a:avLst>
                <a:gd name="adj1" fmla="val -33174"/>
                <a:gd name="adj2" fmla="val 7929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Make it whole square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64495" y="4003862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95" y="4003862"/>
                <a:ext cx="326371" cy="307777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1827850" y="4003862"/>
                <a:ext cx="3545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–</m:t>
                      </m:r>
                      <m:r>
                        <a:rPr lang="en-US" sz="14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50" y="4003862"/>
                <a:ext cx="354584" cy="30777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/>
              <p:cNvSpPr/>
              <p:nvPr/>
            </p:nvSpPr>
            <p:spPr>
              <a:xfrm>
                <a:off x="1982214" y="3906205"/>
                <a:ext cx="335348" cy="50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7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4" y="3906205"/>
                <a:ext cx="335348" cy="501356"/>
              </a:xfrm>
              <a:prstGeom prst="rect">
                <a:avLst/>
              </a:prstGeom>
              <a:blipFill rotWithShape="1">
                <a:blip r:embed="rId4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>
            <a:spLocks noChangeArrowheads="1"/>
          </p:cNvSpPr>
          <p:nvPr/>
        </p:nvSpPr>
        <p:spPr bwMode="auto">
          <a:xfrm>
            <a:off x="4552950" y="3933825"/>
            <a:ext cx="428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6) Take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root &amp; write the solution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9" name="Curved Down Arrow 258"/>
          <p:cNvSpPr>
            <a:spLocks noChangeArrowheads="1"/>
          </p:cNvSpPr>
          <p:nvPr/>
        </p:nvSpPr>
        <p:spPr bwMode="auto">
          <a:xfrm>
            <a:off x="5571164" y="1559790"/>
            <a:ext cx="524836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1816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78" name="Rectangle 177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1(I)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3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262" grpId="0"/>
      <p:bldP spid="265" grpId="0"/>
      <p:bldP spid="266" grpId="0"/>
      <p:bldP spid="230" grpId="0" animBg="1"/>
      <p:bldP spid="230" grpId="1" animBg="1"/>
      <p:bldP spid="204" grpId="0" animBg="1"/>
      <p:bldP spid="204" grpId="1" animBg="1"/>
      <p:bldP spid="534" grpId="0" animBg="1"/>
      <p:bldP spid="467" grpId="0"/>
      <p:bldP spid="468" grpId="0"/>
      <p:bldP spid="469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8" grpId="0"/>
      <p:bldP spid="102" grpId="0"/>
      <p:bldP spid="104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9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6" grpId="0"/>
      <p:bldP spid="137" grpId="0"/>
      <p:bldP spid="139" grpId="0"/>
      <p:bldP spid="140" grpId="0"/>
      <p:bldP spid="142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74" grpId="0"/>
      <p:bldP spid="175" grpId="0"/>
      <p:bldP spid="176" grpId="0"/>
      <p:bldP spid="177" grpId="0"/>
      <p:bldP spid="181" grpId="0"/>
      <p:bldP spid="182" grpId="0"/>
      <p:bldP spid="183" grpId="0"/>
      <p:bldP spid="184" grpId="0"/>
      <p:bldP spid="187" grpId="0"/>
      <p:bldP spid="214" grpId="0"/>
      <p:bldP spid="214" grpId="1" build="allAtOnce"/>
      <p:bldP spid="226" grpId="0" animBg="1"/>
      <p:bldP spid="226" grpId="1" animBg="1"/>
      <p:bldP spid="228" grpId="0"/>
      <p:bldP spid="228" grpId="1"/>
      <p:bldP spid="229" grpId="0"/>
      <p:bldP spid="229" grpId="1"/>
      <p:bldP spid="15" grpId="0"/>
      <p:bldP spid="17" grpId="0"/>
      <p:bldP spid="237" grpId="0"/>
      <p:bldP spid="237" grpId="1"/>
      <p:bldP spid="238" grpId="0"/>
      <p:bldP spid="238" grpId="1"/>
      <p:bldP spid="19" grpId="0"/>
      <p:bldP spid="256" grpId="0"/>
      <p:bldP spid="257" grpId="0"/>
      <p:bldP spid="258" grpId="0"/>
      <p:bldP spid="258" grpId="1"/>
      <p:bldP spid="259" grpId="0" animBg="1"/>
      <p:bldP spid="25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Completing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The Squares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ounded Rectangle 229"/>
          <p:cNvSpPr/>
          <p:nvPr/>
        </p:nvSpPr>
        <p:spPr>
          <a:xfrm>
            <a:off x="1739899" y="2001296"/>
            <a:ext cx="170895" cy="38642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843625" y="1265318"/>
            <a:ext cx="147873" cy="17625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34" name="TextBox 533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equations, if they exist, by the method of completing the square :	</a:t>
            </a:r>
          </a:p>
        </p:txBody>
      </p:sp>
      <p:sp>
        <p:nvSpPr>
          <p:cNvPr id="467" name="Rectangle 466"/>
          <p:cNvSpPr/>
          <p:nvPr/>
        </p:nvSpPr>
        <p:spPr>
          <a:xfrm>
            <a:off x="491840" y="999297"/>
            <a:ext cx="1872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nn-NO" sz="1400" b="1" dirty="0" smtClean="0">
                <a:solidFill>
                  <a:srgbClr val="0000FF"/>
                </a:solidFill>
                <a:latin typeface="Bookman Old Style" pitchFamily="18" charset="0"/>
              </a:rPr>
              <a:t>ii)  2x</a:t>
            </a:r>
            <a:r>
              <a:rPr lang="nn-NO" sz="14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nn-NO" sz="1400" b="1" dirty="0" smtClean="0">
                <a:solidFill>
                  <a:srgbClr val="0000FF"/>
                </a:solidFill>
                <a:latin typeface="Bookman Old Style" pitchFamily="18" charset="0"/>
              </a:rPr>
              <a:t> + x – 4 </a:t>
            </a:r>
            <a:r>
              <a:rPr lang="nn-NO" sz="1400" b="1" dirty="0">
                <a:solidFill>
                  <a:srgbClr val="0000FF"/>
                </a:solidFill>
                <a:latin typeface="Bookman Old Style" pitchFamily="18" charset="0"/>
              </a:rPr>
              <a:t>= 0 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68" name="TextBox 467"/>
          <p:cNvSpPr txBox="1">
            <a:spLocks noChangeArrowheads="1"/>
          </p:cNvSpPr>
          <p:nvPr/>
        </p:nvSpPr>
        <p:spPr bwMode="auto">
          <a:xfrm>
            <a:off x="304800" y="1184975"/>
            <a:ext cx="58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sz="1400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469" name="TextBox 468"/>
          <p:cNvSpPr txBox="1">
            <a:spLocks noChangeArrowheads="1"/>
          </p:cNvSpPr>
          <p:nvPr/>
        </p:nvSpPr>
        <p:spPr bwMode="auto">
          <a:xfrm>
            <a:off x="714378" y="1192766"/>
            <a:ext cx="18174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2x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x – 4 = 0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1050" y="1365067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Dividing throughout by 2, we get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7110" y="169054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x²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8250" y="169054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371600" y="1587500"/>
                <a:ext cx="483915" cy="501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87500"/>
                <a:ext cx="483915" cy="501163"/>
              </a:xfrm>
              <a:prstGeom prst="rect">
                <a:avLst/>
              </a:prstGeom>
              <a:blipFill rotWithShape="1"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676400" y="169054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808933" y="1690542"/>
                <a:ext cx="352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3" y="1690542"/>
                <a:ext cx="35298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2022104" y="169054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09800" y="169054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1429" y="2027975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034" y="202797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x²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18570" y="2027975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682809" y="1949267"/>
                <a:ext cx="484556" cy="445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1400" smtClean="0">
                        <a:solidFill>
                          <a:prstClr val="black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09" y="1949267"/>
                <a:ext cx="484556" cy="445507"/>
              </a:xfrm>
              <a:prstGeom prst="rect">
                <a:avLst/>
              </a:prstGeom>
              <a:blipFill rotWithShape="1">
                <a:blip r:embed="rId4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029701" y="202797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200274" y="2027975"/>
                <a:ext cx="352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4" y="2027975"/>
                <a:ext cx="35298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2762198" y="202797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....... (1)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1050" y="2337720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Third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term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38325" y="233772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057400" y="2184217"/>
                <a:ext cx="2225033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co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efficient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baseline="300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84217"/>
                <a:ext cx="2225033" cy="5763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838325" y="282825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57400" y="2696995"/>
                <a:ext cx="926600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smtClean="0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>
                                  <a:noFill/>
                                  <a:latin typeface="Bookman Old Style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400" smtClean="0">
                              <a:noFill/>
                              <a:latin typeface="Bookman Old Style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400" i="1" smtClean="0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–7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>
                                  <a:noFill/>
                                  <a:latin typeface="Bookman Old Style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96995"/>
                <a:ext cx="926600" cy="5763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2743200" y="265251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kern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Bookman Old Style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52511"/>
                <a:ext cx="293670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2838450" y="282825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3057525" y="2652511"/>
            <a:ext cx="600181" cy="620860"/>
            <a:chOff x="2286000" y="3447276"/>
            <a:chExt cx="600181" cy="620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86000" y="3491760"/>
                  <a:ext cx="558936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400" smtClean="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491760"/>
                  <a:ext cx="558936" cy="57637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2592511" y="3447276"/>
                  <a:ext cx="29367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kern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prstClr val="black"/>
                            </a:solidFill>
                            <a:latin typeface="Bookman Old Style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000" kern="0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511" y="3447276"/>
                  <a:ext cx="293670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TextBox 101"/>
          <p:cNvSpPr txBox="1"/>
          <p:nvPr/>
        </p:nvSpPr>
        <p:spPr>
          <a:xfrm>
            <a:off x="3427536" y="282825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655121" y="2696995"/>
                <a:ext cx="463588" cy="50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21" y="2696995"/>
                <a:ext cx="463588" cy="5010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81000" y="3090661"/>
                <a:ext cx="4315605" cy="44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Bookman Old Style"/>
                  </a:rPr>
                  <a:t>Adding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Bookman Old Style"/>
                  </a:rPr>
                  <a:t> on both sides of equation (1), we get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90661"/>
                <a:ext cx="4315605" cy="441146"/>
              </a:xfrm>
              <a:prstGeom prst="rect">
                <a:avLst/>
              </a:prstGeom>
              <a:blipFill rotWithShape="1">
                <a:blip r:embed="rId12"/>
                <a:stretch>
                  <a:fillRect l="-42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883870" y="351562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x²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05406" y="351562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350595" y="3411516"/>
                <a:ext cx="483914" cy="501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95" y="3411516"/>
                <a:ext cx="483914" cy="501163"/>
              </a:xfrm>
              <a:prstGeom prst="rect">
                <a:avLst/>
              </a:prstGeom>
              <a:blipFill rotWithShape="1"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1712363" y="351562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934736" y="3436916"/>
                <a:ext cx="463588" cy="44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36" y="3436916"/>
                <a:ext cx="463588" cy="441146"/>
              </a:xfrm>
              <a:prstGeom prst="rect">
                <a:avLst/>
              </a:prstGeom>
              <a:blipFill rotWithShape="1"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2266950" y="351562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491883" y="3515624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83" y="3515624"/>
                <a:ext cx="35298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2711450" y="351562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908423" y="3436916"/>
                <a:ext cx="463588" cy="44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23" y="3436916"/>
                <a:ext cx="463588" cy="441146"/>
              </a:xfrm>
              <a:prstGeom prst="rect">
                <a:avLst/>
              </a:prstGeom>
              <a:blipFill rotWithShape="1"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61429" y="4003862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575135" y="3872754"/>
                <a:ext cx="860427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noFill/>
                              <a:latin typeface="Cambria Math"/>
                            </a:rPr>
                            <m:t>𝑥</m:t>
                          </m:r>
                          <m:r>
                            <a:rPr lang="en-US" sz="1400" i="1" smtClean="0">
                              <a:noFill/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noFill/>
                              <a:latin typeface="Bookman Old Style" pitchFamily="18" charset="0"/>
                            </a:rPr>
                            <m:t>–</m:t>
                          </m:r>
                          <m:r>
                            <a:rPr lang="en-US" sz="1400" i="1" smtClean="0">
                              <a:noFill/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400" i="1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35" y="3872754"/>
                <a:ext cx="860427" cy="57637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2192355" y="382827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kern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Bookman Old Style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355" y="3828270"/>
                <a:ext cx="293670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2266950" y="4003862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491883" y="3917133"/>
                <a:ext cx="782201" cy="503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32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83" y="3917133"/>
                <a:ext cx="782201" cy="503279"/>
              </a:xfrm>
              <a:prstGeom prst="rect">
                <a:avLst/>
              </a:prstGeom>
              <a:blipFill rotWithShape="1"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686300" y="1035625"/>
            <a:ext cx="0" cy="3846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567828" y="4512264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574762" y="4313090"/>
            <a:ext cx="941370" cy="620860"/>
            <a:chOff x="2286000" y="3447276"/>
            <a:chExt cx="941370" cy="620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2286000" y="3491760"/>
                  <a:ext cx="877420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+</m:t>
                            </m:r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400" smtClean="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400" smtClean="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491760"/>
                  <a:ext cx="877420" cy="57637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2933700" y="3447276"/>
                  <a:ext cx="29367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kern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prstClr val="black"/>
                            </a:solidFill>
                            <a:latin typeface="Bookman Old Style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000" kern="0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700" y="3447276"/>
                  <a:ext cx="293670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TextBox 135"/>
          <p:cNvSpPr txBox="1"/>
          <p:nvPr/>
        </p:nvSpPr>
        <p:spPr>
          <a:xfrm>
            <a:off x="2336762" y="451226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2622512" y="4374029"/>
                <a:ext cx="463588" cy="498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12" y="4374029"/>
                <a:ext cx="463588" cy="498983"/>
              </a:xfrm>
              <a:prstGeom prst="rect">
                <a:avLst/>
              </a:prstGeom>
              <a:blipFill rotWithShape="1"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/>
          <p:cNvSpPr txBox="1"/>
          <p:nvPr/>
        </p:nvSpPr>
        <p:spPr>
          <a:xfrm>
            <a:off x="4686300" y="1077730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Taking square root on both sides,</a:t>
            </a: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4673035" y="1441349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108469" y="1286659"/>
                <a:ext cx="689099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40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69" y="1286659"/>
                <a:ext cx="689099" cy="501356"/>
              </a:xfrm>
              <a:prstGeom prst="rect">
                <a:avLst/>
              </a:prstGeom>
              <a:blipFill rotWithShape="1">
                <a:blip r:embed="rId2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/>
          <p:cNvSpPr txBox="1"/>
          <p:nvPr/>
        </p:nvSpPr>
        <p:spPr>
          <a:xfrm>
            <a:off x="5603769" y="144134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832369" y="1242732"/>
                <a:ext cx="746102" cy="545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33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369" y="1242732"/>
                <a:ext cx="746102" cy="54547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4673035" y="1958033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428463" y="1958033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63" y="1958033"/>
                <a:ext cx="32573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5603769" y="1958033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5824308" y="1802546"/>
                <a:ext cx="442749" cy="496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–1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08" y="1802546"/>
                <a:ext cx="442749" cy="496867"/>
              </a:xfrm>
              <a:prstGeom prst="rect">
                <a:avLst/>
              </a:prstGeom>
              <a:blipFill rotWithShape="1">
                <a:blip r:embed="rId2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6111898" y="1776668"/>
                <a:ext cx="746102" cy="545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33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98" y="1776668"/>
                <a:ext cx="746102" cy="54547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4673035" y="2488321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5428463" y="2488321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63" y="2488321"/>
                <a:ext cx="32573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/>
          <p:cNvSpPr txBox="1"/>
          <p:nvPr/>
        </p:nvSpPr>
        <p:spPr>
          <a:xfrm>
            <a:off x="5603769" y="2488321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5824308" y="2350086"/>
                <a:ext cx="996298" cy="545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–1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33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08" y="2350086"/>
                <a:ext cx="996298" cy="54547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4673035" y="3046829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428463" y="3046829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63" y="3046829"/>
                <a:ext cx="325730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603769" y="304682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824308" y="2908594"/>
                <a:ext cx="996298" cy="545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–1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33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08" y="2908594"/>
                <a:ext cx="996298" cy="54547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726895" y="3046829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or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895" y="3046829"/>
                <a:ext cx="421910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7038423" y="3046829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23" y="3046829"/>
                <a:ext cx="325730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7223254" y="304682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7451854" y="2908594"/>
                <a:ext cx="996298" cy="545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–1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33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854" y="2908594"/>
                <a:ext cx="996298" cy="54547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>
            <a:spLocks noChangeArrowheads="1"/>
          </p:cNvSpPr>
          <p:nvPr/>
        </p:nvSpPr>
        <p:spPr bwMode="auto">
          <a:xfrm>
            <a:off x="4673035" y="3486150"/>
            <a:ext cx="403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24400" y="3489127"/>
            <a:ext cx="4002104" cy="762812"/>
            <a:chOff x="4989496" y="4203700"/>
            <a:chExt cx="4002104" cy="762812"/>
          </a:xfrm>
        </p:grpSpPr>
        <p:sp>
          <p:nvSpPr>
            <p:cNvPr id="190" name="Rectangle 189"/>
            <p:cNvSpPr/>
            <p:nvPr/>
          </p:nvSpPr>
          <p:spPr>
            <a:xfrm>
              <a:off x="5261588" y="4224558"/>
              <a:ext cx="3449008" cy="741954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4989496" y="4203700"/>
                  <a:ext cx="4002104" cy="760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4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f>
                          <m:fPr>
                            <m:ctrlPr>
                              <a:rPr lang="en-US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–1</m:t>
                            </m:r>
                            <m:r>
                              <a:rPr lang="en-US" sz="14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400" b="1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33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f>
                          <m:fPr>
                            <m:ctrlPr>
                              <a:rPr lang="en-US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–1</m:t>
                            </m:r>
                            <m:r>
                              <a:rPr lang="en-US" sz="14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400" b="1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33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03700"/>
                  <a:ext cx="4002104" cy="760914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Group 204"/>
          <p:cNvGrpSpPr/>
          <p:nvPr/>
        </p:nvGrpSpPr>
        <p:grpSpPr>
          <a:xfrm>
            <a:off x="965270" y="616739"/>
            <a:ext cx="1868098" cy="623074"/>
            <a:chOff x="1970209" y="3504210"/>
            <a:chExt cx="2218608" cy="313090"/>
          </a:xfrm>
        </p:grpSpPr>
        <p:sp>
          <p:nvSpPr>
            <p:cNvPr id="206" name="Rounded Rectangular Callout 205"/>
            <p:cNvSpPr/>
            <p:nvPr/>
          </p:nvSpPr>
          <p:spPr>
            <a:xfrm>
              <a:off x="2025574" y="3504210"/>
              <a:ext cx="2084012" cy="313090"/>
            </a:xfrm>
            <a:prstGeom prst="wedgeRoundRectCallout">
              <a:avLst>
                <a:gd name="adj1" fmla="val -51230"/>
                <a:gd name="adj2" fmla="val 625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70209" y="3530593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Coefficient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 is not 1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803113" y="1668349"/>
            <a:ext cx="2092487" cy="665449"/>
            <a:chOff x="4777782" y="4229408"/>
            <a:chExt cx="2092487" cy="665449"/>
          </a:xfrm>
        </p:grpSpPr>
        <p:sp>
          <p:nvSpPr>
            <p:cNvPr id="209" name="Oval Callout 208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-42418"/>
                <a:gd name="adj2" fmla="val -75044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028072" y="4260537"/>
              <a:ext cx="1670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Divide 2 by 2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make it 1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629291" y="2364455"/>
            <a:ext cx="3962894" cy="1895587"/>
            <a:chOff x="4495306" y="558515"/>
            <a:chExt cx="3962894" cy="1895587"/>
          </a:xfrm>
        </p:grpSpPr>
        <p:sp>
          <p:nvSpPr>
            <p:cNvPr id="212" name="Rectangle 211"/>
            <p:cNvSpPr/>
            <p:nvPr/>
          </p:nvSpPr>
          <p:spPr>
            <a:xfrm>
              <a:off x="4495306" y="809046"/>
              <a:ext cx="3962894" cy="1645056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4502926" y="558515"/>
              <a:ext cx="739634" cy="255842"/>
            </a:xfrm>
            <a:prstGeom prst="roundRect">
              <a:avLst/>
            </a:prstGeom>
            <a:solidFill>
              <a:srgbClr val="FFBDD3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4565268" y="2343150"/>
            <a:ext cx="4299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STEPS</a:t>
            </a:r>
          </a:p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1) Coefficient of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first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term should be 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6" name="Curved Down Arrow 225"/>
          <p:cNvSpPr>
            <a:spLocks noChangeArrowheads="1"/>
          </p:cNvSpPr>
          <p:nvPr/>
        </p:nvSpPr>
        <p:spPr bwMode="auto">
          <a:xfrm>
            <a:off x="1923641" y="1566140"/>
            <a:ext cx="477124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28" name="TextBox 227"/>
          <p:cNvSpPr txBox="1">
            <a:spLocks noChangeArrowheads="1"/>
          </p:cNvSpPr>
          <p:nvPr/>
        </p:nvSpPr>
        <p:spPr bwMode="auto">
          <a:xfrm>
            <a:off x="4569153" y="2842652"/>
            <a:ext cx="3476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2) Constant on the RHS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>
            <a:spLocks noChangeArrowheads="1"/>
          </p:cNvSpPr>
          <p:nvPr/>
        </p:nvSpPr>
        <p:spPr bwMode="auto">
          <a:xfrm>
            <a:off x="4562351" y="3108165"/>
            <a:ext cx="2587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3) Find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third term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14600" y="2714624"/>
                <a:ext cx="335348" cy="501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714624"/>
                <a:ext cx="335348" cy="501163"/>
              </a:xfrm>
              <a:prstGeom prst="rect">
                <a:avLst/>
              </a:prstGeom>
              <a:blipFill rotWithShape="1">
                <a:blip r:embed="rId3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84780" y="2727817"/>
                <a:ext cx="512768" cy="501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40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780" y="2727817"/>
                <a:ext cx="512768" cy="501163"/>
              </a:xfrm>
              <a:prstGeom prst="rect">
                <a:avLst/>
              </a:prstGeom>
              <a:blipFill rotWithShape="1">
                <a:blip r:embed="rId3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/>
          <p:cNvSpPr txBox="1">
            <a:spLocks noChangeArrowheads="1"/>
          </p:cNvSpPr>
          <p:nvPr/>
        </p:nvSpPr>
        <p:spPr bwMode="auto">
          <a:xfrm>
            <a:off x="4551089" y="3400425"/>
            <a:ext cx="3875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Add third term on both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sides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>
            <a:spLocks noChangeArrowheads="1"/>
          </p:cNvSpPr>
          <p:nvPr/>
        </p:nvSpPr>
        <p:spPr bwMode="auto">
          <a:xfrm>
            <a:off x="4549775" y="3657051"/>
            <a:ext cx="3587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Express L.H.S. in 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form.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9" name="Group 238" hidden="1"/>
          <p:cNvGrpSpPr/>
          <p:nvPr/>
        </p:nvGrpSpPr>
        <p:grpSpPr>
          <a:xfrm>
            <a:off x="4622447" y="1462385"/>
            <a:ext cx="2092487" cy="665449"/>
            <a:chOff x="4777782" y="4229408"/>
            <a:chExt cx="2092487" cy="665449"/>
          </a:xfrm>
        </p:grpSpPr>
        <p:sp>
          <p:nvSpPr>
            <p:cNvPr id="240" name="Oval Callout 239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5833"/>
                <a:gd name="adj2" fmla="val 45191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911049" y="4260537"/>
              <a:ext cx="1904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express LHS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in square form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910041" y="2598698"/>
            <a:ext cx="1878630" cy="685381"/>
            <a:chOff x="2025574" y="3488556"/>
            <a:chExt cx="2231116" cy="344399"/>
          </a:xfrm>
        </p:grpSpPr>
        <p:sp>
          <p:nvSpPr>
            <p:cNvPr id="243" name="Rounded Rectangular Callout 242"/>
            <p:cNvSpPr/>
            <p:nvPr/>
          </p:nvSpPr>
          <p:spPr>
            <a:xfrm>
              <a:off x="2025574" y="3488556"/>
              <a:ext cx="2084011" cy="344399"/>
            </a:xfrm>
            <a:prstGeom prst="wedgeRoundRectCallout">
              <a:avLst>
                <a:gd name="adj1" fmla="val -39831"/>
                <a:gd name="adj2" fmla="val 847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175735" y="2591748"/>
            <a:ext cx="1868098" cy="685381"/>
            <a:chOff x="2038082" y="3488556"/>
            <a:chExt cx="2218608" cy="344399"/>
          </a:xfrm>
        </p:grpSpPr>
        <p:sp>
          <p:nvSpPr>
            <p:cNvPr id="246" name="Rounded Rectangular Callout 245"/>
            <p:cNvSpPr/>
            <p:nvPr/>
          </p:nvSpPr>
          <p:spPr>
            <a:xfrm>
              <a:off x="2067091" y="3488556"/>
              <a:ext cx="2084012" cy="344399"/>
            </a:xfrm>
            <a:prstGeom prst="wedgeRoundRectCallout">
              <a:avLst>
                <a:gd name="adj1" fmla="val -50687"/>
                <a:gd name="adj2" fmla="val 777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1116052" y="2714624"/>
            <a:ext cx="1930242" cy="623074"/>
            <a:chOff x="2010224" y="3499424"/>
            <a:chExt cx="2292413" cy="313090"/>
          </a:xfrm>
        </p:grpSpPr>
        <p:sp>
          <p:nvSpPr>
            <p:cNvPr id="249" name="Rounded Rectangular Callout 248"/>
            <p:cNvSpPr/>
            <p:nvPr/>
          </p:nvSpPr>
          <p:spPr>
            <a:xfrm>
              <a:off x="2010224" y="3499424"/>
              <a:ext cx="2292413" cy="313090"/>
            </a:xfrm>
            <a:prstGeom prst="wedgeRoundRectCallout">
              <a:avLst>
                <a:gd name="adj1" fmla="val -38104"/>
                <a:gd name="adj2" fmla="val 9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middle term sign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575135" y="3097469"/>
            <a:ext cx="1868097" cy="685381"/>
            <a:chOff x="2027330" y="3488556"/>
            <a:chExt cx="2218608" cy="344399"/>
          </a:xfrm>
        </p:grpSpPr>
        <p:sp>
          <p:nvSpPr>
            <p:cNvPr id="252" name="Rounded Rectangular Callout 251"/>
            <p:cNvSpPr/>
            <p:nvPr/>
          </p:nvSpPr>
          <p:spPr>
            <a:xfrm>
              <a:off x="2154239" y="3488556"/>
              <a:ext cx="1894556" cy="344399"/>
            </a:xfrm>
            <a:prstGeom prst="wedgeRoundRectCallout">
              <a:avLst>
                <a:gd name="adj1" fmla="val -33174"/>
                <a:gd name="adj2" fmla="val 7929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Make it whole square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64495" y="4003862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95" y="4003862"/>
                <a:ext cx="326371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1827850" y="4003862"/>
                <a:ext cx="372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50" y="4003862"/>
                <a:ext cx="372218" cy="307777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/>
              <p:cNvSpPr/>
              <p:nvPr/>
            </p:nvSpPr>
            <p:spPr>
              <a:xfrm>
                <a:off x="1982214" y="3906205"/>
                <a:ext cx="335348" cy="50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7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4" y="3906205"/>
                <a:ext cx="335348" cy="501356"/>
              </a:xfrm>
              <a:prstGeom prst="rect">
                <a:avLst/>
              </a:prstGeom>
              <a:blipFill rotWithShape="1">
                <a:blip r:embed="rId3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>
            <a:spLocks noChangeArrowheads="1"/>
          </p:cNvSpPr>
          <p:nvPr/>
        </p:nvSpPr>
        <p:spPr bwMode="auto">
          <a:xfrm>
            <a:off x="4552950" y="3933825"/>
            <a:ext cx="428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6) Take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root &amp; write the solution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9" name="Curved Down Arrow 258"/>
          <p:cNvSpPr>
            <a:spLocks noChangeArrowheads="1"/>
          </p:cNvSpPr>
          <p:nvPr/>
        </p:nvSpPr>
        <p:spPr bwMode="auto">
          <a:xfrm>
            <a:off x="5571164" y="1128957"/>
            <a:ext cx="524836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719148" y="3715531"/>
            <a:ext cx="287668" cy="845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5181600" y="-12382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26" name="Rectangle 125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7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1(II)</a:t>
              </a:r>
              <a:endParaRPr lang="en-US" sz="4000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6201" y="-1085850"/>
            <a:ext cx="281940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851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5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04" grpId="0" animBg="1"/>
      <p:bldP spid="204" grpId="1" animBg="1"/>
      <p:bldP spid="467" grpId="0"/>
      <p:bldP spid="468" grpId="0"/>
      <p:bldP spid="469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8" grpId="0"/>
      <p:bldP spid="102" grpId="0"/>
      <p:bldP spid="104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9" grpId="0"/>
      <p:bldP spid="121" grpId="0"/>
      <p:bldP spid="122" grpId="0"/>
      <p:bldP spid="123" grpId="0"/>
      <p:bldP spid="124" grpId="0"/>
      <p:bldP spid="132" grpId="0"/>
      <p:bldP spid="136" grpId="0"/>
      <p:bldP spid="137" grpId="0"/>
      <p:bldP spid="139" grpId="0"/>
      <p:bldP spid="140" grpId="0"/>
      <p:bldP spid="142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87" grpId="0"/>
      <p:bldP spid="214" grpId="0"/>
      <p:bldP spid="214" grpId="1" build="allAtOnce"/>
      <p:bldP spid="226" grpId="0" animBg="1"/>
      <p:bldP spid="226" grpId="1" animBg="1"/>
      <p:bldP spid="228" grpId="0"/>
      <p:bldP spid="228" grpId="1"/>
      <p:bldP spid="229" grpId="0"/>
      <p:bldP spid="229" grpId="1"/>
      <p:bldP spid="15" grpId="0"/>
      <p:bldP spid="17" grpId="0"/>
      <p:bldP spid="237" grpId="0"/>
      <p:bldP spid="237" grpId="1"/>
      <p:bldP spid="238" grpId="0"/>
      <p:bldP spid="238" grpId="1"/>
      <p:bldP spid="19" grpId="0"/>
      <p:bldP spid="256" grpId="0"/>
      <p:bldP spid="257" grpId="0"/>
      <p:bldP spid="258" grpId="0"/>
      <p:bldP spid="258" grpId="1"/>
      <p:bldP spid="259" grpId="0" animBg="1"/>
      <p:bldP spid="25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81579"/>
              </p:ext>
            </p:extLst>
          </p:nvPr>
        </p:nvGraphicFramePr>
        <p:xfrm>
          <a:off x="3713163" y="2200275"/>
          <a:ext cx="35401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4" name="Equation" r:id="rId4" imgW="253800" imgH="177480" progId="Equation.DSMT4">
                  <p:embed/>
                </p:oleObj>
              </mc:Choice>
              <mc:Fallback>
                <p:oleObj name="Equation" r:id="rId4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2200275"/>
                        <a:ext cx="354012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ounded Rectangle 110"/>
          <p:cNvSpPr/>
          <p:nvPr/>
        </p:nvSpPr>
        <p:spPr>
          <a:xfrm>
            <a:off x="2771534" y="1907502"/>
            <a:ext cx="173407" cy="20942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464421"/>
              </p:ext>
            </p:extLst>
          </p:nvPr>
        </p:nvGraphicFramePr>
        <p:xfrm>
          <a:off x="965200" y="1460972"/>
          <a:ext cx="20605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5" name="Equation" r:id="rId6" imgW="1447560" imgH="241200" progId="Equation.DSMT4">
                  <p:embed/>
                </p:oleObj>
              </mc:Choice>
              <mc:Fallback>
                <p:oleObj name="Equation" r:id="rId6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460972"/>
                        <a:ext cx="206057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9075" y="1504950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427644" y="1266825"/>
            <a:ext cx="1296756" cy="706272"/>
            <a:chOff x="2528131" y="3490961"/>
            <a:chExt cx="1540064" cy="354901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584687" y="3490961"/>
              <a:ext cx="1462690" cy="354901"/>
            </a:xfrm>
            <a:prstGeom prst="wedgeRoundRectCallout">
              <a:avLst>
                <a:gd name="adj1" fmla="val -84250"/>
                <a:gd name="adj2" fmla="val 4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28131" y="3540020"/>
              <a:ext cx="1540064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04344" y="1132165"/>
            <a:ext cx="2559581" cy="525316"/>
            <a:chOff x="2433203" y="5474036"/>
            <a:chExt cx="2559581" cy="525316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2433677" y="5486773"/>
              <a:ext cx="2558632" cy="51257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of 3</a:t>
              </a:r>
              <a:r>
                <a:rPr lang="en-US" sz="1400" b="1" baseline="30000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rd </a:t>
              </a:r>
              <a:r>
                <a:rPr lang="en-US" sz="1400" b="1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no. with 1</a:t>
              </a:r>
              <a:r>
                <a:rPr lang="en-US" sz="1400" b="1" baseline="30000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st</a:t>
              </a:r>
              <a:r>
                <a:rPr lang="en-US" sz="1400" b="1" dirty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sp>
        <p:nvSpPr>
          <p:cNvPr id="45" name="Arc 44"/>
          <p:cNvSpPr/>
          <p:nvPr/>
        </p:nvSpPr>
        <p:spPr>
          <a:xfrm>
            <a:off x="1033369" y="1276350"/>
            <a:ext cx="1450466" cy="928076"/>
          </a:xfrm>
          <a:prstGeom prst="arc">
            <a:avLst>
              <a:gd name="adj1" fmla="val 11928406"/>
              <a:gd name="adj2" fmla="val 20342897"/>
            </a:avLst>
          </a:prstGeom>
          <a:noFill/>
          <a:ln w="19050" cap="flat" cmpd="sng" algn="ctr">
            <a:solidFill>
              <a:srgbClr val="BA068B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85105" y="1507287"/>
            <a:ext cx="250722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35998" y="1507287"/>
            <a:ext cx="199437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2851" y="149776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178766" y="1285759"/>
            <a:ext cx="1287682" cy="632657"/>
            <a:chOff x="2507514" y="3449430"/>
            <a:chExt cx="1529287" cy="317909"/>
          </a:xfrm>
        </p:grpSpPr>
        <p:sp>
          <p:nvSpPr>
            <p:cNvPr id="52" name="Cloud 51"/>
            <p:cNvSpPr/>
            <p:nvPr/>
          </p:nvSpPr>
          <p:spPr>
            <a:xfrm>
              <a:off x="2525839" y="3449430"/>
              <a:ext cx="1510962" cy="317909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7514" y="3515461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6 </a:t>
              </a:r>
              <a:r>
                <a:rPr lang="en-US" sz="1400" b="1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6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04818" y="1683965"/>
            <a:ext cx="2559107" cy="742295"/>
            <a:chOff x="2433202" y="5473752"/>
            <a:chExt cx="2559107" cy="742295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2433677" y="5486774"/>
              <a:ext cx="2558632" cy="729273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33202" y="5473752"/>
              <a:ext cx="2559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Find two factors of 6 in such a way </a:t>
              </a:r>
              <a:endParaRPr lang="en-US" sz="1400" b="1" dirty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2170399" y="1518953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99072" y="1903040"/>
            <a:ext cx="266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                  that by adding</a:t>
            </a:r>
          </a:p>
          <a:p>
            <a:r>
              <a:rPr lang="en-US" sz="1400" b="1" dirty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factors we get middle no.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582888" y="1465172"/>
            <a:ext cx="437709" cy="29655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505200" y="2128789"/>
            <a:ext cx="2816494" cy="746254"/>
            <a:chOff x="6477110" y="3235014"/>
            <a:chExt cx="2816494" cy="678413"/>
          </a:xfrm>
        </p:grpSpPr>
        <p:sp>
          <p:nvSpPr>
            <p:cNvPr id="86" name="Cloud 85"/>
            <p:cNvSpPr/>
            <p:nvPr/>
          </p:nvSpPr>
          <p:spPr>
            <a:xfrm>
              <a:off x="6477110" y="3235014"/>
              <a:ext cx="2816494" cy="678413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          +</a:t>
              </a:r>
            </a:p>
          </p:txBody>
        </p:sp>
        <p:graphicFrame>
          <p:nvGraphicFramePr>
            <p:cNvPr id="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911489"/>
                </p:ext>
              </p:extLst>
            </p:nvPr>
          </p:nvGraphicFramePr>
          <p:xfrm>
            <a:off x="6828578" y="3470661"/>
            <a:ext cx="562932" cy="227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56" name="Equation" r:id="rId8" imgW="558720" imgH="228600" progId="Equation.DSMT4">
                    <p:embed/>
                  </p:oleObj>
                </mc:Choice>
                <mc:Fallback>
                  <p:oleObj name="Equation" r:id="rId8" imgW="558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8578" y="3470661"/>
                          <a:ext cx="562932" cy="22765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246157"/>
              </p:ext>
            </p:extLst>
          </p:nvPr>
        </p:nvGraphicFramePr>
        <p:xfrm>
          <a:off x="5165581" y="2377720"/>
          <a:ext cx="274792" cy="24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7" name="Equation" r:id="rId10" imgW="253800" imgH="228600" progId="Equation.DSMT4">
                  <p:embed/>
                </p:oleObj>
              </mc:Choice>
              <mc:Fallback>
                <p:oleObj name="Equation" r:id="rId10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581" y="2377720"/>
                        <a:ext cx="274792" cy="245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166924"/>
              </p:ext>
            </p:extLst>
          </p:nvPr>
        </p:nvGraphicFramePr>
        <p:xfrm>
          <a:off x="5608599" y="2385932"/>
          <a:ext cx="258801" cy="23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8" name="Equation" r:id="rId12" imgW="253800" imgH="228600" progId="Equation.DSMT4">
                  <p:embed/>
                </p:oleObj>
              </mc:Choice>
              <mc:Fallback>
                <p:oleObj name="Equation" r:id="rId12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599" y="2385932"/>
                        <a:ext cx="258801" cy="23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12182"/>
              </p:ext>
            </p:extLst>
          </p:nvPr>
        </p:nvGraphicFramePr>
        <p:xfrm>
          <a:off x="505662" y="1834775"/>
          <a:ext cx="28559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9" name="Equation" r:id="rId14" imgW="2044440" imgH="228600" progId="Equation.DSMT4">
                  <p:embed/>
                </p:oleObj>
              </mc:Choice>
              <mc:Fallback>
                <p:oleObj name="Equation" r:id="rId14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62" y="1834775"/>
                        <a:ext cx="285591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42576"/>
              </p:ext>
            </p:extLst>
          </p:nvPr>
        </p:nvGraphicFramePr>
        <p:xfrm>
          <a:off x="525557" y="2528126"/>
          <a:ext cx="1343588" cy="32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0" name="Equation" r:id="rId16" imgW="990360" imgH="241200" progId="Equation.DSMT4">
                  <p:embed/>
                </p:oleObj>
              </mc:Choice>
              <mc:Fallback>
                <p:oleObj name="Equation" r:id="rId16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57" y="2528126"/>
                        <a:ext cx="1343588" cy="326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98962"/>
              </p:ext>
            </p:extLst>
          </p:nvPr>
        </p:nvGraphicFramePr>
        <p:xfrm>
          <a:off x="1700662" y="2541094"/>
          <a:ext cx="1824626" cy="32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1" name="Equation" r:id="rId18" imgW="1371600" imgH="241200" progId="Equation.DSMT4">
                  <p:embed/>
                </p:oleObj>
              </mc:Choice>
              <mc:Fallback>
                <p:oleObj name="Equation" r:id="rId18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662" y="2541094"/>
                        <a:ext cx="1824626" cy="320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868312"/>
              </p:ext>
            </p:extLst>
          </p:nvPr>
        </p:nvGraphicFramePr>
        <p:xfrm>
          <a:off x="550862" y="2872105"/>
          <a:ext cx="25161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2" name="Equation" r:id="rId20" imgW="1803240" imgH="241200" progId="Equation.DSMT4">
                  <p:embed/>
                </p:oleObj>
              </mc:Choice>
              <mc:Fallback>
                <p:oleObj name="Equation" r:id="rId20" imgW="1803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" y="2872105"/>
                        <a:ext cx="2516188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045409"/>
              </p:ext>
            </p:extLst>
          </p:nvPr>
        </p:nvGraphicFramePr>
        <p:xfrm>
          <a:off x="550862" y="3192780"/>
          <a:ext cx="31527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3" name="Equation" r:id="rId22" imgW="2260440" imgH="228600" progId="Equation.DSMT4">
                  <p:embed/>
                </p:oleObj>
              </mc:Choice>
              <mc:Fallback>
                <p:oleObj name="Equation" r:id="rId22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" y="3192780"/>
                        <a:ext cx="31527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91309"/>
              </p:ext>
            </p:extLst>
          </p:nvPr>
        </p:nvGraphicFramePr>
        <p:xfrm>
          <a:off x="550862" y="3531192"/>
          <a:ext cx="2302065" cy="32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4" name="Equation" r:id="rId24" imgW="1714320" imgH="228600" progId="Equation.DSMT4">
                  <p:embed/>
                </p:oleObj>
              </mc:Choice>
              <mc:Fallback>
                <p:oleObj name="Equation" r:id="rId24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" y="3531192"/>
                        <a:ext cx="2302065" cy="324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" name="Group 97"/>
          <p:cNvGrpSpPr/>
          <p:nvPr/>
        </p:nvGrpSpPr>
        <p:grpSpPr>
          <a:xfrm>
            <a:off x="6003868" y="2458770"/>
            <a:ext cx="2635307" cy="767395"/>
            <a:chOff x="2433202" y="5474036"/>
            <a:chExt cx="2635307" cy="767395"/>
          </a:xfrm>
        </p:grpSpPr>
        <p:sp>
          <p:nvSpPr>
            <p:cNvPr id="99" name="Rounded Rectangular Callout 98"/>
            <p:cNvSpPr/>
            <p:nvPr/>
          </p:nvSpPr>
          <p:spPr>
            <a:xfrm>
              <a:off x="2433677" y="5486775"/>
              <a:ext cx="2558632" cy="754656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33202" y="5474036"/>
              <a:ext cx="26353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Since, 3</a:t>
              </a:r>
              <a:r>
                <a:rPr lang="en-US" sz="1400" b="1" baseline="30000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rd</a:t>
              </a:r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 term sign is </a:t>
              </a:r>
              <a:r>
                <a:rPr lang="en-US" sz="1400" b="1" kern="0" dirty="0" smtClean="0">
                  <a:solidFill>
                    <a:sysClr val="windowText" lastClr="000000"/>
                  </a:solidFill>
                  <a:latin typeface="Rockwell" pitchFamily="18" charset="0"/>
                  <a:sym typeface="Symbol"/>
                </a:rPr>
                <a:t>+ </a:t>
              </a:r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Give middle term sign to both factors.</a:t>
              </a:r>
            </a:p>
          </p:txBody>
        </p:sp>
      </p:grpSp>
      <p:sp>
        <p:nvSpPr>
          <p:cNvPr id="104" name="Oval 103"/>
          <p:cNvSpPr/>
          <p:nvPr/>
        </p:nvSpPr>
        <p:spPr>
          <a:xfrm>
            <a:off x="1357759" y="1524000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188343" y="234586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5334984" y="2351058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4356598" y="2372078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5477162" y="2351030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5344081" y="2324832"/>
            <a:ext cx="2977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mbria Math"/>
                <a:ea typeface="Cambria Math"/>
                <a:sym typeface="Symbol"/>
              </a:rPr>
              <a:t>×</a:t>
            </a:r>
            <a:endParaRPr lang="en-US" sz="1600" b="1" kern="0" dirty="0" smtClean="0">
              <a:solidFill>
                <a:sysClr val="windowText" lastClr="000000"/>
              </a:solidFill>
              <a:latin typeface="Rockwell" pitchFamily="18" charset="0"/>
              <a:sym typeface="Symbol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099350" y="1276098"/>
            <a:ext cx="1382272" cy="632657"/>
            <a:chOff x="2395176" y="3449430"/>
            <a:chExt cx="1641625" cy="317909"/>
          </a:xfrm>
        </p:grpSpPr>
        <p:sp>
          <p:nvSpPr>
            <p:cNvPr id="114" name="Cloud 113"/>
            <p:cNvSpPr/>
            <p:nvPr/>
          </p:nvSpPr>
          <p:spPr>
            <a:xfrm>
              <a:off x="2525839" y="3449430"/>
              <a:ext cx="1510962" cy="317909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95176" y="3515461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2 </a:t>
              </a:r>
              <a:r>
                <a:rPr lang="en-US" sz="1400" b="1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3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895906" y="1404722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6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7" name="Group 57"/>
          <p:cNvGrpSpPr/>
          <p:nvPr/>
        </p:nvGrpSpPr>
        <p:grpSpPr>
          <a:xfrm>
            <a:off x="4651292" y="1687294"/>
            <a:ext cx="1002049" cy="678731"/>
            <a:chOff x="1524000" y="4876800"/>
            <a:chExt cx="990600" cy="762000"/>
          </a:xfrm>
        </p:grpSpPr>
        <p:cxnSp>
          <p:nvCxnSpPr>
            <p:cNvPr id="118" name="Straight Connector 117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478993" y="3890010"/>
            <a:ext cx="3927678" cy="731520"/>
            <a:chOff x="478993" y="3319286"/>
            <a:chExt cx="3927678" cy="731520"/>
          </a:xfrm>
        </p:grpSpPr>
        <p:sp>
          <p:nvSpPr>
            <p:cNvPr id="110" name="Rectangle 109"/>
            <p:cNvSpPr/>
            <p:nvPr/>
          </p:nvSpPr>
          <p:spPr>
            <a:xfrm>
              <a:off x="546666" y="3319286"/>
              <a:ext cx="3796734" cy="73152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1600" kern="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8993" y="3349164"/>
              <a:ext cx="3927678" cy="665263"/>
              <a:chOff x="478993" y="3349164"/>
              <a:chExt cx="3927678" cy="665263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478993" y="3349164"/>
                <a:ext cx="39276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 smtClean="0">
                    <a:solidFill>
                      <a:prstClr val="black"/>
                    </a:solidFill>
                    <a:latin typeface="Symbol" pitchFamily="18" charset="2"/>
                  </a:rPr>
                  <a:t>\</a:t>
                </a:r>
                <a:r>
                  <a:rPr lang="en-US" sz="1600" b="1" kern="0" dirty="0" smtClean="0">
                    <a:solidFill>
                      <a:prstClr val="black"/>
                    </a:solidFill>
                  </a:rPr>
                  <a:t>  </a:t>
                </a:r>
                <a:r>
                  <a:rPr lang="en-US" sz="1600" b="1" kern="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The roots of the given quadratic</a:t>
                </a:r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788151" y="3652661"/>
                    <a:ext cx="2927661" cy="3617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kern="0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equations are 2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kern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  <m:r>
                          <a:rPr lang="en-US" sz="1600" b="1" kern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sz="1600" b="1" kern="0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and</a:t>
                    </a:r>
                    <a:r>
                      <a:rPr lang="en-US" sz="1600" b="1" kern="0" dirty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ker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oMath>
                    </a14:m>
                    <a:r>
                      <a:rPr lang="en-US" sz="1600" b="1" kern="0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 </a:t>
                    </a:r>
                    <a:endParaRPr lang="en-US" sz="1600" b="1" kern="0" dirty="0">
                      <a:solidFill>
                        <a:prstClr val="black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151" y="3652661"/>
                    <a:ext cx="2927661" cy="361766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040" b="-22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508068" y="1071146"/>
                <a:ext cx="3454332" cy="373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i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i] x</a:t>
                </a:r>
                <a:r>
                  <a:rPr lang="en-US" sz="16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- 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x 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+ 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6 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= 0</a:t>
                </a: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68" y="1071146"/>
                <a:ext cx="3454332" cy="373179"/>
              </a:xfrm>
              <a:prstGeom prst="rect">
                <a:avLst/>
              </a:prstGeom>
              <a:blipFill rotWithShape="1">
                <a:blip r:embed="rId27"/>
                <a:stretch>
                  <a:fillRect l="-882" b="-180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/>
          <p:cNvCxnSpPr/>
          <p:nvPr/>
        </p:nvCxnSpPr>
        <p:spPr>
          <a:xfrm>
            <a:off x="811445" y="2489200"/>
            <a:ext cx="914671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059115" y="2489200"/>
            <a:ext cx="1620396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20125" y="2840677"/>
            <a:ext cx="687205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288264" y="2840677"/>
            <a:ext cx="755926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945729" y="2114086"/>
            <a:ext cx="1794517" cy="831271"/>
            <a:chOff x="2397166" y="3448992"/>
            <a:chExt cx="2131218" cy="417713"/>
          </a:xfrm>
        </p:grpSpPr>
        <p:sp>
          <p:nvSpPr>
            <p:cNvPr id="139" name="Rounded Rectangular Callout 138"/>
            <p:cNvSpPr/>
            <p:nvPr/>
          </p:nvSpPr>
          <p:spPr>
            <a:xfrm>
              <a:off x="2448004" y="3448992"/>
              <a:ext cx="2035182" cy="417713"/>
            </a:xfrm>
            <a:prstGeom prst="wedgeRoundRectCallout">
              <a:avLst>
                <a:gd name="adj1" fmla="val -4714"/>
                <a:gd name="adj2" fmla="val -8989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397166" y="3464894"/>
                  <a:ext cx="2131218" cy="391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To get 3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  <m:r>
                        <a:rPr lang="en-US" sz="1400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both factors should have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166" y="3464894"/>
                  <a:ext cx="2131218" cy="391541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7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ounded Rectangular Callout 148"/>
              <p:cNvSpPr/>
              <p:nvPr/>
            </p:nvSpPr>
            <p:spPr>
              <a:xfrm>
                <a:off x="2834931" y="1091265"/>
                <a:ext cx="1418456" cy="552797"/>
              </a:xfrm>
              <a:prstGeom prst="wedgeRoundRectCallout">
                <a:avLst>
                  <a:gd name="adj1" fmla="val -45007"/>
                  <a:gd name="adj2" fmla="val 98684"/>
                  <a:gd name="adj3" fmla="val 16667"/>
                </a:avLst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1" kern="0">
                        <a:solidFill>
                          <a:prstClr val="white"/>
                        </a:solidFill>
                        <a:latin typeface="Cambria Math"/>
                      </a:rPr>
                      <m:t>𝟐</m:t>
                    </m:r>
                    <m:r>
                      <a:rPr lang="en-US" sz="1400" b="1" kern="0">
                        <a:solidFill>
                          <a:prstClr val="white"/>
                        </a:solidFill>
                        <a:latin typeface="Cambria Math"/>
                      </a:rPr>
                      <m:t> × </m:t>
                    </m:r>
                    <m:rad>
                      <m:radPr>
                        <m:degHide m:val="on"/>
                        <m:ctrlPr>
                          <a:rPr lang="en-US" sz="1400" b="1" i="1" ker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  <m:r>
                      <a:rPr lang="en-US" sz="1400" b="1" kern="0">
                        <a:solidFill>
                          <a:prstClr val="white"/>
                        </a:solidFill>
                        <a:latin typeface="Cambria Math"/>
                      </a:rPr>
                      <m:t> ×</m:t>
                    </m:r>
                  </m:oMath>
                </a14:m>
                <a:r>
                  <a:rPr lang="en-US" sz="14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endParaRPr lang="en-US" sz="14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49" name="Rounded Rectangular Callout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31" y="1091265"/>
                <a:ext cx="1418456" cy="552797"/>
              </a:xfrm>
              <a:prstGeom prst="wedgeRoundRectCallout">
                <a:avLst>
                  <a:gd name="adj1" fmla="val -45007"/>
                  <a:gd name="adj2" fmla="val 98684"/>
                  <a:gd name="adj3" fmla="val 16667"/>
                </a:avLst>
              </a:prstGeom>
              <a:blipFill rotWithShape="1">
                <a:blip r:embed="rId29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ounded Rectangular Callout 150"/>
              <p:cNvSpPr/>
              <p:nvPr/>
            </p:nvSpPr>
            <p:spPr>
              <a:xfrm>
                <a:off x="5476791" y="1607202"/>
                <a:ext cx="1560302" cy="552797"/>
              </a:xfrm>
              <a:prstGeom prst="wedgeRoundRectCallout">
                <a:avLst>
                  <a:gd name="adj1" fmla="val -34874"/>
                  <a:gd name="adj2" fmla="val 93515"/>
                  <a:gd name="adj3" fmla="val 16667"/>
                </a:avLst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ker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  <m:r>
                      <a:rPr lang="en-US" sz="1600" b="1" kern="0">
                        <a:solidFill>
                          <a:prstClr val="white"/>
                        </a:solidFill>
                        <a:latin typeface="Cambria Math"/>
                      </a:rPr>
                      <m:t> ×</m:t>
                    </m:r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ker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kern="0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= 3</a:t>
                </a:r>
              </a:p>
            </p:txBody>
          </p:sp>
        </mc:Choice>
        <mc:Fallback xmlns="">
          <p:sp>
            <p:nvSpPr>
              <p:cNvPr id="151" name="Rounded Rectangular Callout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791" y="1607202"/>
                <a:ext cx="1560302" cy="552797"/>
              </a:xfrm>
              <a:prstGeom prst="wedgeRoundRectCallout">
                <a:avLst>
                  <a:gd name="adj1" fmla="val -34874"/>
                  <a:gd name="adj2" fmla="val 93515"/>
                  <a:gd name="adj3" fmla="val 16667"/>
                </a:avLst>
              </a:prstGeom>
              <a:blipFill rotWithShape="1">
                <a:blip r:embed="rId30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/>
          <p:cNvGrpSpPr/>
          <p:nvPr/>
        </p:nvGrpSpPr>
        <p:grpSpPr>
          <a:xfrm>
            <a:off x="2170501" y="2843952"/>
            <a:ext cx="1631379" cy="687000"/>
            <a:chOff x="2456834" y="3485240"/>
            <a:chExt cx="1937471" cy="345217"/>
          </a:xfrm>
        </p:grpSpPr>
        <p:sp>
          <p:nvSpPr>
            <p:cNvPr id="153" name="Rounded Rectangular Callout 152"/>
            <p:cNvSpPr/>
            <p:nvPr/>
          </p:nvSpPr>
          <p:spPr>
            <a:xfrm>
              <a:off x="2590674" y="3485240"/>
              <a:ext cx="1681968" cy="345217"/>
            </a:xfrm>
            <a:prstGeom prst="wedgeRoundRectCallout">
              <a:avLst>
                <a:gd name="adj1" fmla="val 64581"/>
                <a:gd name="adj2" fmla="val -7614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2456834" y="3509193"/>
                  <a:ext cx="1937471" cy="273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Place,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in both factors </a:t>
                  </a: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834" y="3509193"/>
                  <a:ext cx="1937471" cy="2730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478644" y="2113598"/>
            <a:ext cx="1855357" cy="799189"/>
            <a:chOff x="2184212" y="3458044"/>
            <a:chExt cx="2203474" cy="401592"/>
          </a:xfrm>
        </p:grpSpPr>
        <p:sp>
          <p:nvSpPr>
            <p:cNvPr id="33" name="Rounded Rectangular Callout 32"/>
            <p:cNvSpPr/>
            <p:nvPr/>
          </p:nvSpPr>
          <p:spPr>
            <a:xfrm>
              <a:off x="2280748" y="3458044"/>
              <a:ext cx="2002696" cy="401592"/>
            </a:xfrm>
            <a:prstGeom prst="wedgeRoundRectCallout">
              <a:avLst>
                <a:gd name="adj1" fmla="val -35519"/>
                <a:gd name="adj2" fmla="val -757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493659" y="2076598"/>
            <a:ext cx="1627308" cy="737580"/>
            <a:chOff x="2315776" y="3457737"/>
            <a:chExt cx="1932637" cy="370633"/>
          </a:xfrm>
        </p:grpSpPr>
        <p:sp>
          <p:nvSpPr>
            <p:cNvPr id="76" name="Rounded Rectangular Callout 75"/>
            <p:cNvSpPr/>
            <p:nvPr/>
          </p:nvSpPr>
          <p:spPr>
            <a:xfrm>
              <a:off x="2315776" y="3457737"/>
              <a:ext cx="1932637" cy="370633"/>
            </a:xfrm>
            <a:prstGeom prst="wedgeRoundRectCallout">
              <a:avLst>
                <a:gd name="adj1" fmla="val -1517"/>
                <a:gd name="adj2" fmla="val -8730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52798" y="3495731"/>
              <a:ext cx="1821053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‘+’ signs means adding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187045" y="2917113"/>
            <a:ext cx="1855357" cy="811337"/>
            <a:chOff x="2184212" y="3439205"/>
            <a:chExt cx="2203474" cy="407696"/>
          </a:xfrm>
        </p:grpSpPr>
        <p:sp>
          <p:nvSpPr>
            <p:cNvPr id="102" name="Rounded Rectangular Callout 101"/>
            <p:cNvSpPr/>
            <p:nvPr/>
          </p:nvSpPr>
          <p:spPr>
            <a:xfrm>
              <a:off x="2219145" y="3439205"/>
              <a:ext cx="2125901" cy="407696"/>
            </a:xfrm>
            <a:prstGeom prst="wedgeRoundRectCallout">
              <a:avLst>
                <a:gd name="adj1" fmla="val 5240"/>
                <a:gd name="adj2" fmla="val -7603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265158"/>
              </p:ext>
            </p:extLst>
          </p:nvPr>
        </p:nvGraphicFramePr>
        <p:xfrm>
          <a:off x="2511538" y="2143555"/>
          <a:ext cx="12763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5" name="Equation" r:id="rId32" imgW="914400" imgH="228600" progId="Equation.DSMT4">
                  <p:embed/>
                </p:oleObj>
              </mc:Choice>
              <mc:Fallback>
                <p:oleObj name="Equation" r:id="rId32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538" y="2143555"/>
                        <a:ext cx="12763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30569"/>
              </p:ext>
            </p:extLst>
          </p:nvPr>
        </p:nvGraphicFramePr>
        <p:xfrm>
          <a:off x="516802" y="2159805"/>
          <a:ext cx="20939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6" name="Equation" r:id="rId34" imgW="1498320" imgH="228600" progId="Equation.DSMT4">
                  <p:embed/>
                </p:oleObj>
              </mc:Choice>
              <mc:Fallback>
                <p:oleObj name="Equation" r:id="rId34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02" y="2159805"/>
                        <a:ext cx="209391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39002" y="-1085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166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16 L -0.06805 0.0012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11" grpId="2" animBg="1"/>
      <p:bldP spid="31" grpId="0"/>
      <p:bldP spid="45" grpId="0" animBg="1"/>
      <p:bldP spid="46" grpId="0" animBg="1"/>
      <p:bldP spid="46" grpId="1" animBg="1"/>
      <p:bldP spid="49" grpId="0" animBg="1"/>
      <p:bldP spid="49" grpId="1" animBg="1"/>
      <p:bldP spid="50" grpId="0"/>
      <p:bldP spid="57" grpId="0" animBg="1"/>
      <p:bldP spid="58" grpId="0"/>
      <p:bldP spid="59" grpId="0" animBg="1"/>
      <p:bldP spid="59" grpId="1" animBg="1"/>
      <p:bldP spid="104" grpId="0" animBg="1"/>
      <p:bldP spid="105" grpId="0"/>
      <p:bldP spid="106" grpId="0"/>
      <p:bldP spid="107" grpId="0"/>
      <p:bldP spid="108" grpId="0"/>
      <p:bldP spid="108" grpId="1"/>
      <p:bldP spid="109" grpId="0"/>
      <p:bldP spid="109" grpId="1"/>
      <p:bldP spid="116" grpId="0"/>
      <p:bldP spid="128" grpId="0"/>
      <p:bldP spid="149" grpId="0" animBg="1"/>
      <p:bldP spid="149" grpId="1" animBg="1"/>
      <p:bldP spid="151" grpId="0" animBg="1"/>
      <p:bldP spid="15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56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Completing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The Squares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ounded Rectangle 229"/>
          <p:cNvSpPr/>
          <p:nvPr/>
        </p:nvSpPr>
        <p:spPr>
          <a:xfrm>
            <a:off x="1752599" y="2153424"/>
            <a:ext cx="170895" cy="425070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931170" y="1331993"/>
            <a:ext cx="147873" cy="17625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prstClr val="white"/>
              </a:solidFill>
            </a:endParaRPr>
          </a:p>
        </p:txBody>
      </p:sp>
      <p:sp>
        <p:nvSpPr>
          <p:cNvPr id="534" name="TextBox 533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equations, if they exist, by the method of completing the square :	</a:t>
            </a:r>
          </a:p>
        </p:txBody>
      </p:sp>
      <p:sp>
        <p:nvSpPr>
          <p:cNvPr id="467" name="Rectangle 466"/>
          <p:cNvSpPr/>
          <p:nvPr/>
        </p:nvSpPr>
        <p:spPr>
          <a:xfrm>
            <a:off x="381000" y="1011997"/>
            <a:ext cx="2193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nn-NO" sz="1600" b="1" dirty="0" smtClean="0">
                <a:solidFill>
                  <a:srgbClr val="0000FF"/>
                </a:solidFill>
                <a:latin typeface="Bookman Old Style" pitchFamily="18" charset="0"/>
              </a:rPr>
              <a:t>iv)  2x</a:t>
            </a:r>
            <a:r>
              <a:rPr lang="nn-NO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nn-NO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+ x + 4 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68" name="TextBox 467"/>
          <p:cNvSpPr txBox="1">
            <a:spLocks noChangeArrowheads="1"/>
          </p:cNvSpPr>
          <p:nvPr/>
        </p:nvSpPr>
        <p:spPr bwMode="auto">
          <a:xfrm>
            <a:off x="304800" y="1251650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469" name="TextBox 468"/>
          <p:cNvSpPr txBox="1">
            <a:spLocks noChangeArrowheads="1"/>
          </p:cNvSpPr>
          <p:nvPr/>
        </p:nvSpPr>
        <p:spPr bwMode="auto">
          <a:xfrm>
            <a:off x="801923" y="1259441"/>
            <a:ext cx="18174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2x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x + 4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1050" y="1473017"/>
            <a:ext cx="3474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Dividing throughout by 2, we get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99010" y="1795635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x²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00150" y="17956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333500" y="1685060"/>
                <a:ext cx="526619" cy="559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1685060"/>
                <a:ext cx="526619" cy="5597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676400" y="17956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808933" y="1795635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3" y="1795635"/>
                <a:ext cx="377026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2022104" y="17956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09800" y="1795635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1429" y="2193075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034" y="2193075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x²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18570" y="2193075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682809" y="2114367"/>
                <a:ext cx="510589" cy="490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09" y="2114367"/>
                <a:ext cx="510589" cy="490904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029701" y="219307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200274" y="2193075"/>
                <a:ext cx="479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–2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4" y="2193075"/>
                <a:ext cx="47961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2762198" y="219307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....... (1)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9300" y="2574992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Third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term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19275" y="2574992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025650" y="2450832"/>
                <a:ext cx="2519472" cy="586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600" smtClean="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600">
                                  <a:solidFill>
                                    <a:prstClr val="black"/>
                                  </a:solidFill>
                                  <a:latin typeface="Bookman Old Style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co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efficient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baseline="300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0" y="2450832"/>
                <a:ext cx="2519472" cy="586874"/>
              </a:xfrm>
              <a:prstGeom prst="rect">
                <a:avLst/>
              </a:prstGeom>
              <a:blipFill rotWithShape="1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838325" y="310520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57400" y="3021618"/>
                <a:ext cx="926600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smtClean="0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>
                                  <a:noFill/>
                                  <a:latin typeface="Bookman Old Style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400" smtClean="0">
                              <a:noFill/>
                              <a:latin typeface="Bookman Old Style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400" i="1" smtClean="0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400" smtClean="0">
                                  <a:noFill/>
                                  <a:latin typeface="Bookman Old Style" pitchFamily="18" charset="0"/>
                                </a:rPr>
                                <m:t>–7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400">
                                  <a:noFill/>
                                  <a:latin typeface="Bookman Old Style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21618"/>
                <a:ext cx="926600" cy="5763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2717800" y="2929455"/>
                <a:ext cx="3161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kern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Bookman Old Style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00" y="2929455"/>
                <a:ext cx="31611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2819400" y="310520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3057525" y="2929455"/>
            <a:ext cx="676275" cy="690045"/>
            <a:chOff x="2286000" y="3447276"/>
            <a:chExt cx="676275" cy="690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86000" y="3491760"/>
                  <a:ext cx="612475" cy="64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491760"/>
                  <a:ext cx="612475" cy="64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2646163" y="3447276"/>
                  <a:ext cx="31611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kern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prstClr val="black"/>
                            </a:solidFill>
                            <a:latin typeface="Bookman Old Style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kern="0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163" y="3447276"/>
                  <a:ext cx="316112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TextBox 101"/>
          <p:cNvSpPr txBox="1"/>
          <p:nvPr/>
        </p:nvSpPr>
        <p:spPr>
          <a:xfrm>
            <a:off x="3472576" y="310520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725561" y="2973939"/>
                <a:ext cx="490839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561" y="2973939"/>
                <a:ext cx="490839" cy="55720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81000" y="3409950"/>
                <a:ext cx="4894289" cy="488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0000"/>
                    </a:solidFill>
                    <a:latin typeface="Bookman Old Style"/>
                  </a:rPr>
                  <a:t>Adding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Bookman Old Style"/>
                  </a:rPr>
                  <a:t> on both sides of equation (1), we get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409950"/>
                <a:ext cx="4894289" cy="488595"/>
              </a:xfrm>
              <a:prstGeom prst="rect">
                <a:avLst/>
              </a:prstGeom>
              <a:blipFill rotWithShape="1">
                <a:blip r:embed="rId12"/>
                <a:stretch>
                  <a:fillRect l="-74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883870" y="3913203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x²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05406" y="3913203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350595" y="3809095"/>
                <a:ext cx="526619" cy="559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95" y="3809095"/>
                <a:ext cx="526619" cy="55970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1712363" y="391320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934736" y="3834495"/>
                <a:ext cx="503664" cy="488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36" y="3834495"/>
                <a:ext cx="503664" cy="488595"/>
              </a:xfrm>
              <a:prstGeom prst="rect">
                <a:avLst/>
              </a:prstGeom>
              <a:blipFill rotWithShape="1">
                <a:blip r:embed="rId14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2352550" y="3913203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596533" y="3913203"/>
                <a:ext cx="479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533" y="3913203"/>
                <a:ext cx="479618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2880763" y="391320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077736" y="3834495"/>
                <a:ext cx="503664" cy="488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36" y="3834495"/>
                <a:ext cx="503664" cy="488595"/>
              </a:xfrm>
              <a:prstGeom prst="rect">
                <a:avLst/>
              </a:prstGeom>
              <a:blipFill rotWithShape="1">
                <a:blip r:embed="rId16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61429" y="4419497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546560" y="4288389"/>
                <a:ext cx="954236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noFill/>
                              <a:latin typeface="Cambria Math"/>
                            </a:rPr>
                            <m:t>𝑥</m:t>
                          </m:r>
                          <m:r>
                            <a:rPr lang="en-US" sz="1600" i="1" smtClean="0">
                              <a:noFill/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noFill/>
                              <a:latin typeface="Bookman Old Style" pitchFamily="18" charset="0"/>
                            </a:rPr>
                            <m:t>–</m:t>
                          </m:r>
                          <m:r>
                            <a:rPr lang="en-US" sz="1600" i="1" smtClean="0">
                              <a:noFill/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600" i="1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600" smtClean="0">
                                  <a:noFill/>
                                  <a:latin typeface="Bookman Old Style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600" smtClean="0">
                                  <a:noFill/>
                                  <a:latin typeface="Bookman Old Style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560" y="4288389"/>
                <a:ext cx="954236" cy="64556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2255638" y="4243905"/>
                <a:ext cx="3161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kern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Bookman Old Style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38" y="4243905"/>
                <a:ext cx="316112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2368982" y="4419497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612965" y="4332768"/>
                <a:ext cx="977960" cy="55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32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965" y="4332768"/>
                <a:ext cx="977960" cy="5595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229805" y="2744269"/>
            <a:ext cx="0" cy="2132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5193532" y="2859398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410200" y="2746530"/>
            <a:ext cx="1047348" cy="704559"/>
            <a:chOff x="2286000" y="3432762"/>
            <a:chExt cx="1047348" cy="704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2286000" y="3491760"/>
                  <a:ext cx="976870" cy="64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+</m:t>
                            </m:r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Bookman Old Style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491760"/>
                  <a:ext cx="976870" cy="64556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3017236" y="3432762"/>
                  <a:ext cx="31611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kern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prstClr val="black"/>
                            </a:solidFill>
                            <a:latin typeface="Bookman Old Style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kern="0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236" y="3432762"/>
                  <a:ext cx="31611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TextBox 135"/>
          <p:cNvSpPr txBox="1"/>
          <p:nvPr/>
        </p:nvSpPr>
        <p:spPr>
          <a:xfrm>
            <a:off x="6181776" y="2960218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6406709" y="2821983"/>
                <a:ext cx="640432" cy="557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–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09" y="2821983"/>
                <a:ext cx="640432" cy="55714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" name="Group 204"/>
          <p:cNvGrpSpPr/>
          <p:nvPr/>
        </p:nvGrpSpPr>
        <p:grpSpPr>
          <a:xfrm>
            <a:off x="965270" y="616739"/>
            <a:ext cx="1868098" cy="623074"/>
            <a:chOff x="1970209" y="3504210"/>
            <a:chExt cx="2218608" cy="313090"/>
          </a:xfrm>
        </p:grpSpPr>
        <p:sp>
          <p:nvSpPr>
            <p:cNvPr id="206" name="Rounded Rectangular Callout 205"/>
            <p:cNvSpPr/>
            <p:nvPr/>
          </p:nvSpPr>
          <p:spPr>
            <a:xfrm>
              <a:off x="2025574" y="3504210"/>
              <a:ext cx="2084012" cy="313090"/>
            </a:xfrm>
            <a:prstGeom prst="wedgeRoundRectCallout">
              <a:avLst>
                <a:gd name="adj1" fmla="val -51230"/>
                <a:gd name="adj2" fmla="val 625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70209" y="3530593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Coefficient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 is not 1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803113" y="1668349"/>
            <a:ext cx="2092487" cy="665449"/>
            <a:chOff x="4777782" y="4229408"/>
            <a:chExt cx="2092487" cy="665449"/>
          </a:xfrm>
        </p:grpSpPr>
        <p:sp>
          <p:nvSpPr>
            <p:cNvPr id="209" name="Oval Callout 208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-42418"/>
                <a:gd name="adj2" fmla="val -75044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028072" y="4260537"/>
              <a:ext cx="1670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Divide 2 by 2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make it 1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654691" y="1028194"/>
            <a:ext cx="3962894" cy="1642436"/>
            <a:chOff x="4495306" y="558515"/>
            <a:chExt cx="3962894" cy="1642436"/>
          </a:xfrm>
        </p:grpSpPr>
        <p:sp>
          <p:nvSpPr>
            <p:cNvPr id="212" name="Rectangle 211"/>
            <p:cNvSpPr/>
            <p:nvPr/>
          </p:nvSpPr>
          <p:spPr>
            <a:xfrm>
              <a:off x="4495306" y="809047"/>
              <a:ext cx="3962894" cy="1391904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4502926" y="558515"/>
              <a:ext cx="739634" cy="255842"/>
            </a:xfrm>
            <a:prstGeom prst="roundRect">
              <a:avLst/>
            </a:prstGeom>
            <a:solidFill>
              <a:srgbClr val="FFBDD3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4590668" y="1016937"/>
            <a:ext cx="4299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STEPS</a:t>
            </a:r>
          </a:p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1) Coefficient of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first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term should be 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6" name="Curved Down Arrow 225"/>
          <p:cNvSpPr>
            <a:spLocks noChangeArrowheads="1"/>
          </p:cNvSpPr>
          <p:nvPr/>
        </p:nvSpPr>
        <p:spPr bwMode="auto">
          <a:xfrm>
            <a:off x="1923641" y="1663700"/>
            <a:ext cx="477124" cy="18011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28" name="TextBox 227"/>
          <p:cNvSpPr txBox="1">
            <a:spLocks noChangeArrowheads="1"/>
          </p:cNvSpPr>
          <p:nvPr/>
        </p:nvSpPr>
        <p:spPr bwMode="auto">
          <a:xfrm>
            <a:off x="4594553" y="1516439"/>
            <a:ext cx="3476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2) Constant on the RHS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>
            <a:spLocks noChangeArrowheads="1"/>
          </p:cNvSpPr>
          <p:nvPr/>
        </p:nvSpPr>
        <p:spPr bwMode="auto">
          <a:xfrm>
            <a:off x="4587751" y="1781952"/>
            <a:ext cx="2587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3) Find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third term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14600" y="2991568"/>
                <a:ext cx="357790" cy="559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991568"/>
                <a:ext cx="357790" cy="55970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84780" y="3004761"/>
                <a:ext cx="560282" cy="559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780" y="3004761"/>
                <a:ext cx="560282" cy="55970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/>
          <p:cNvSpPr txBox="1">
            <a:spLocks noChangeArrowheads="1"/>
          </p:cNvSpPr>
          <p:nvPr/>
        </p:nvSpPr>
        <p:spPr bwMode="auto">
          <a:xfrm>
            <a:off x="4576489" y="2074212"/>
            <a:ext cx="3875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Add third term on both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sides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>
            <a:spLocks noChangeArrowheads="1"/>
          </p:cNvSpPr>
          <p:nvPr/>
        </p:nvSpPr>
        <p:spPr bwMode="auto">
          <a:xfrm>
            <a:off x="4575175" y="2330838"/>
            <a:ext cx="3587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8463" indent="-398463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Express L.H.S. in square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form.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4622447" y="2658843"/>
            <a:ext cx="2092487" cy="665449"/>
            <a:chOff x="4777782" y="4229408"/>
            <a:chExt cx="2092487" cy="665449"/>
          </a:xfrm>
        </p:grpSpPr>
        <p:sp>
          <p:nvSpPr>
            <p:cNvPr id="240" name="Oval Callout 239"/>
            <p:cNvSpPr/>
            <p:nvPr/>
          </p:nvSpPr>
          <p:spPr>
            <a:xfrm>
              <a:off x="4777782" y="4229408"/>
              <a:ext cx="2092487" cy="665449"/>
            </a:xfrm>
            <a:prstGeom prst="wedgeEllipseCallout">
              <a:avLst>
                <a:gd name="adj1" fmla="val 5833"/>
                <a:gd name="adj2" fmla="val 45191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911049" y="4260537"/>
              <a:ext cx="1904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express LHS </a:t>
              </a:r>
            </a:p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in square form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879960" y="3065764"/>
            <a:ext cx="1878630" cy="685381"/>
            <a:chOff x="2025574" y="3488556"/>
            <a:chExt cx="2231116" cy="344399"/>
          </a:xfrm>
        </p:grpSpPr>
        <p:sp>
          <p:nvSpPr>
            <p:cNvPr id="243" name="Rounded Rectangular Callout 242"/>
            <p:cNvSpPr/>
            <p:nvPr/>
          </p:nvSpPr>
          <p:spPr>
            <a:xfrm>
              <a:off x="2025574" y="3488556"/>
              <a:ext cx="2084011" cy="344399"/>
            </a:xfrm>
            <a:prstGeom prst="wedgeRoundRectCallout">
              <a:avLst>
                <a:gd name="adj1" fmla="val -39831"/>
                <a:gd name="adj2" fmla="val 847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175735" y="3105200"/>
            <a:ext cx="1868098" cy="685381"/>
            <a:chOff x="2038082" y="3488556"/>
            <a:chExt cx="2218608" cy="344399"/>
          </a:xfrm>
        </p:grpSpPr>
        <p:sp>
          <p:nvSpPr>
            <p:cNvPr id="246" name="Rounded Rectangular Callout 245"/>
            <p:cNvSpPr/>
            <p:nvPr/>
          </p:nvSpPr>
          <p:spPr>
            <a:xfrm>
              <a:off x="2067091" y="3488556"/>
              <a:ext cx="2084012" cy="344399"/>
            </a:xfrm>
            <a:prstGeom prst="wedgeRoundRectCallout">
              <a:avLst>
                <a:gd name="adj1" fmla="val -50687"/>
                <a:gd name="adj2" fmla="val 777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038082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square root of 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1087465" y="3132217"/>
            <a:ext cx="1930242" cy="623074"/>
            <a:chOff x="2010224" y="3499424"/>
            <a:chExt cx="2292413" cy="313090"/>
          </a:xfrm>
        </p:grpSpPr>
        <p:sp>
          <p:nvSpPr>
            <p:cNvPr id="249" name="Rounded Rectangular Callout 248"/>
            <p:cNvSpPr/>
            <p:nvPr/>
          </p:nvSpPr>
          <p:spPr>
            <a:xfrm>
              <a:off x="2010224" y="3499424"/>
              <a:ext cx="2292413" cy="313090"/>
            </a:xfrm>
            <a:prstGeom prst="wedgeRoundRectCallout">
              <a:avLst>
                <a:gd name="adj1" fmla="val -38104"/>
                <a:gd name="adj2" fmla="val 930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middle term sign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575135" y="3562769"/>
            <a:ext cx="1868097" cy="685381"/>
            <a:chOff x="2027330" y="3488556"/>
            <a:chExt cx="2218608" cy="344399"/>
          </a:xfrm>
        </p:grpSpPr>
        <p:sp>
          <p:nvSpPr>
            <p:cNvPr id="252" name="Rounded Rectangular Callout 251"/>
            <p:cNvSpPr/>
            <p:nvPr/>
          </p:nvSpPr>
          <p:spPr>
            <a:xfrm>
              <a:off x="2154239" y="3488556"/>
              <a:ext cx="1894556" cy="344399"/>
            </a:xfrm>
            <a:prstGeom prst="wedgeRoundRectCallout">
              <a:avLst>
                <a:gd name="adj1" fmla="val -33174"/>
                <a:gd name="adj2" fmla="val 7929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027330" y="3525807"/>
              <a:ext cx="2218608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Make it whole square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64495" y="4419497"/>
                <a:ext cx="34656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x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95" y="4419497"/>
                <a:ext cx="346569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1827850" y="4419497"/>
                <a:ext cx="3994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50" y="4419497"/>
                <a:ext cx="399468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/>
              <p:cNvSpPr/>
              <p:nvPr/>
            </p:nvSpPr>
            <p:spPr>
              <a:xfrm>
                <a:off x="2024506" y="4321840"/>
                <a:ext cx="357790" cy="554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7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06" y="4321840"/>
                <a:ext cx="357790" cy="55476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886626" y="2960218"/>
                <a:ext cx="664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&lt;  0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626" y="2960218"/>
                <a:ext cx="664861" cy="33855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5331778" y="3411704"/>
            <a:ext cx="3558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But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square of a real number </a:t>
            </a:r>
          </a:p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cannot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be negative,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193531" y="3790950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5174448" y="3978644"/>
            <a:ext cx="3715552" cy="825354"/>
            <a:chOff x="4989496" y="4203700"/>
            <a:chExt cx="3715552" cy="825354"/>
          </a:xfrm>
        </p:grpSpPr>
        <p:sp>
          <p:nvSpPr>
            <p:cNvPr id="141" name="Rectangle 140"/>
            <p:cNvSpPr/>
            <p:nvPr/>
          </p:nvSpPr>
          <p:spPr>
            <a:xfrm>
              <a:off x="5332751" y="4259597"/>
              <a:ext cx="2912251" cy="769134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4989496" y="4203700"/>
                  <a:ext cx="3715552" cy="825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real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do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exist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03700"/>
                  <a:ext cx="3715552" cy="825354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Straight Arrow Connector 102"/>
          <p:cNvCxnSpPr/>
          <p:nvPr/>
        </p:nvCxnSpPr>
        <p:spPr>
          <a:xfrm flipH="1" flipV="1">
            <a:off x="2935306" y="4172205"/>
            <a:ext cx="242520" cy="845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816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16" name="Rectangle 115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7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smtClean="0"/>
                <a:t>EX 4.3 1(IV)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46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5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04" grpId="0" animBg="1"/>
      <p:bldP spid="204" grpId="1" animBg="1"/>
      <p:bldP spid="467" grpId="0"/>
      <p:bldP spid="468" grpId="0"/>
      <p:bldP spid="469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8" grpId="0"/>
      <p:bldP spid="102" grpId="0"/>
      <p:bldP spid="104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9" grpId="0"/>
      <p:bldP spid="121" grpId="0"/>
      <p:bldP spid="122" grpId="0"/>
      <p:bldP spid="123" grpId="0"/>
      <p:bldP spid="124" grpId="0"/>
      <p:bldP spid="132" grpId="0"/>
      <p:bldP spid="136" grpId="0"/>
      <p:bldP spid="137" grpId="0"/>
      <p:bldP spid="226" grpId="0" animBg="1"/>
      <p:bldP spid="226" grpId="1" animBg="1"/>
      <p:bldP spid="228" grpId="0"/>
      <p:bldP spid="229" grpId="0"/>
      <p:bldP spid="15" grpId="0"/>
      <p:bldP spid="17" grpId="0"/>
      <p:bldP spid="237" grpId="0"/>
      <p:bldP spid="238" grpId="0"/>
      <p:bldP spid="19" grpId="0"/>
      <p:bldP spid="256" grpId="0"/>
      <p:bldP spid="257" grpId="0"/>
      <p:bldP spid="125" grpId="0"/>
      <p:bldP spid="130" grpId="0"/>
      <p:bldP spid="1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 smtClean="0"/>
              <a:t>T</a:t>
            </a:r>
            <a:r>
              <a:rPr lang="en-US" sz="4400" b="1" dirty="0" err="1">
                <a:solidFill>
                  <a:schemeClr val="bg1"/>
                </a:solidFill>
              </a:rPr>
              <a:t>T</a:t>
            </a:r>
            <a:r>
              <a:rPr lang="en-US" sz="4400" b="1" dirty="0" err="1" smtClean="0">
                <a:solidFill>
                  <a:schemeClr val="bg1"/>
                </a:solidFill>
              </a:rPr>
              <a:t>hank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You</a:t>
            </a:r>
            <a:r>
              <a:rPr lang="en-US" sz="4400" b="1" dirty="0" err="1" smtClean="0"/>
              <a:t>k</a:t>
            </a:r>
            <a:r>
              <a:rPr lang="en-US" sz="4400" b="1" dirty="0" smtClean="0"/>
              <a:t>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3304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Factorization 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42827" y="1960918"/>
            <a:ext cx="26003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– 5x + 2x – 10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42327" y="2278954"/>
            <a:ext cx="12715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x(x – 5)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7" name="Minus 46"/>
          <p:cNvSpPr/>
          <p:nvPr/>
        </p:nvSpPr>
        <p:spPr>
          <a:xfrm>
            <a:off x="866422" y="2251381"/>
            <a:ext cx="895703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1" name="Minus 50"/>
          <p:cNvSpPr/>
          <p:nvPr/>
        </p:nvSpPr>
        <p:spPr>
          <a:xfrm>
            <a:off x="1838425" y="2251381"/>
            <a:ext cx="894865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682750" y="2288390"/>
            <a:ext cx="14798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+ 2(x – 5)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6801" y="684512"/>
            <a:ext cx="803712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 by </a:t>
            </a:r>
            <a:r>
              <a:rPr lang="en-US" dirty="0" err="1"/>
              <a:t>factorisation</a:t>
            </a:r>
            <a:r>
              <a:rPr lang="en-US" dirty="0"/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06218" y="2661058"/>
            <a:ext cx="2559107" cy="1169551"/>
            <a:chOff x="2433202" y="5474036"/>
            <a:chExt cx="2559107" cy="1169551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2433677" y="5486775"/>
              <a:ext cx="2558632" cy="1149220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3202" y="5474036"/>
              <a:ext cx="25591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Since, last sign is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Rockwell" pitchFamily="18" charset="0"/>
                  <a:sym typeface="Symbol"/>
                </a:rPr>
                <a:t>–</a:t>
              </a:r>
            </a:p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Give middle sign only to bigger factor and opposite sign to smaller factor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59948" y="1318796"/>
            <a:ext cx="2367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nn-NO" sz="1600" b="1" dirty="0" smtClean="0">
                <a:solidFill>
                  <a:srgbClr val="0000FF"/>
                </a:solidFill>
                <a:latin typeface="Bookman Old Style" pitchFamily="18" charset="0"/>
              </a:rPr>
              <a:t>i)   x² </a:t>
            </a: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– 3x – 10  = 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31530" y="1629107"/>
            <a:ext cx="19928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 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10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4546" y="1643788"/>
            <a:ext cx="6717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40711" y="1719850"/>
            <a:ext cx="1296756" cy="583695"/>
            <a:chOff x="2515917" y="3531330"/>
            <a:chExt cx="1540065" cy="293306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2550751" y="3531330"/>
              <a:ext cx="1462690" cy="293306"/>
            </a:xfrm>
            <a:prstGeom prst="wedgeRoundRectCallout">
              <a:avLst>
                <a:gd name="adj1" fmla="val -68783"/>
                <a:gd name="adj2" fmla="val -468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5917" y="3549862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94819" y="1145484"/>
            <a:ext cx="2559581" cy="523220"/>
            <a:chOff x="2433203" y="5474036"/>
            <a:chExt cx="2559581" cy="523220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2433677" y="5486773"/>
              <a:ext cx="2558632" cy="50248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sp>
        <p:nvSpPr>
          <p:cNvPr id="15" name="Arc 14"/>
          <p:cNvSpPr/>
          <p:nvPr/>
        </p:nvSpPr>
        <p:spPr>
          <a:xfrm>
            <a:off x="1186329" y="1408781"/>
            <a:ext cx="1419272" cy="848576"/>
          </a:xfrm>
          <a:prstGeom prst="arc">
            <a:avLst>
              <a:gd name="adj1" fmla="val 11574431"/>
              <a:gd name="adj2" fmla="val 20927733"/>
            </a:avLst>
          </a:prstGeom>
          <a:noFill/>
          <a:ln w="19050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7584" y="1629107"/>
            <a:ext cx="30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67344" y="1246507"/>
            <a:ext cx="1537019" cy="626392"/>
            <a:chOff x="2379812" y="3446268"/>
            <a:chExt cx="1825405" cy="314761"/>
          </a:xfrm>
        </p:grpSpPr>
        <p:sp>
          <p:nvSpPr>
            <p:cNvPr id="18" name="Cloud 17"/>
            <p:cNvSpPr/>
            <p:nvPr/>
          </p:nvSpPr>
          <p:spPr>
            <a:xfrm>
              <a:off x="2379812" y="3446268"/>
              <a:ext cx="1825405" cy="31476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3142" y="3515461"/>
              <a:ext cx="1504418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10 </a:t>
              </a:r>
              <a:r>
                <a:rPr lang="en-US" sz="1400" b="1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 = 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062050" y="1385884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995293" y="1686160"/>
            <a:ext cx="2615307" cy="947579"/>
            <a:chOff x="2433202" y="5473752"/>
            <a:chExt cx="2615307" cy="947579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2433677" y="5486774"/>
              <a:ext cx="2558632" cy="934557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3202" y="5473752"/>
              <a:ext cx="261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10 in such a way 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2177445" y="1679818"/>
            <a:ext cx="254819" cy="259941"/>
          </a:xfrm>
          <a:prstGeom prst="ellipse">
            <a:avLst/>
          </a:prstGeom>
          <a:noFill/>
          <a:ln w="19050" cap="flat" cmpd="sng" algn="ctr">
            <a:solidFill>
              <a:srgbClr val="C00000">
                <a:alpha val="9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9072" y="1909269"/>
            <a:ext cx="2663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                that by subtracting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factors we get middle no.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93844" y="1647260"/>
            <a:ext cx="685800" cy="564437"/>
            <a:chOff x="1524000" y="4876800"/>
            <a:chExt cx="990600" cy="762000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821162" y="217725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5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555179" y="217557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41465" y="1674236"/>
            <a:ext cx="231175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327288" y="2597237"/>
            <a:ext cx="1855357" cy="811337"/>
            <a:chOff x="2184212" y="3443991"/>
            <a:chExt cx="2203474" cy="407696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219145" y="3443991"/>
              <a:ext cx="2125901" cy="407696"/>
            </a:xfrm>
            <a:prstGeom prst="wedgeRoundRectCallout">
              <a:avLst>
                <a:gd name="adj1" fmla="val 2048"/>
                <a:gd name="adj2" fmla="val -7720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600575" y="215682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371218" y="2156723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580436" y="1700379"/>
            <a:ext cx="247325" cy="237673"/>
          </a:xfrm>
          <a:prstGeom prst="ellipse">
            <a:avLst/>
          </a:prstGeom>
          <a:noFill/>
          <a:ln w="19050" cap="flat" cmpd="sng" algn="ctr">
            <a:solidFill>
              <a:srgbClr val="7030A0">
                <a:alpha val="9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42338" y="2637678"/>
            <a:ext cx="22220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(x – 5) (x + 2)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62755" y="3006958"/>
            <a:ext cx="2959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 x – 5 = 0   or   x + 2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90156" y="913525"/>
            <a:ext cx="2073637" cy="896225"/>
            <a:chOff x="2517750" y="3499618"/>
            <a:chExt cx="2462712" cy="450350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2517750" y="3499618"/>
              <a:ext cx="2462712" cy="450350"/>
            </a:xfrm>
            <a:prstGeom prst="wedgeRoundRectCallout">
              <a:avLst>
                <a:gd name="adj1" fmla="val 297"/>
                <a:gd name="adj2" fmla="val 816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21805" y="3516409"/>
              <a:ext cx="2248090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last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‘2’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 along with 3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6126" y="3838536"/>
            <a:ext cx="4993675" cy="640080"/>
            <a:chOff x="536126" y="3928865"/>
            <a:chExt cx="4993675" cy="640080"/>
          </a:xfrm>
        </p:grpSpPr>
        <p:sp>
          <p:nvSpPr>
            <p:cNvPr id="57" name="Rectangle 56"/>
            <p:cNvSpPr/>
            <p:nvPr/>
          </p:nvSpPr>
          <p:spPr>
            <a:xfrm>
              <a:off x="536126" y="3928865"/>
              <a:ext cx="4993675" cy="64008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buFont typeface="Symbol"/>
                <a:buChar char="\"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 The </a:t>
              </a:r>
              <a:r>
                <a:rPr lang="en-US" sz="1600" b="1" kern="0" dirty="0">
                  <a:solidFill>
                    <a:prstClr val="black"/>
                  </a:solidFill>
                  <a:latin typeface="Bookman Old Style" pitchFamily="18" charset="0"/>
                </a:rPr>
                <a:t>roots of the given </a:t>
              </a: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quadratic equations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8159" y="4222462"/>
              <a:ext cx="11833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are 5 and</a:t>
              </a:r>
              <a:endParaRPr lang="en-US" sz="1400" b="1" kern="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35144" y="4228525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– 2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631044" y="2419350"/>
            <a:ext cx="1855357" cy="799189"/>
            <a:chOff x="2184212" y="3448472"/>
            <a:chExt cx="2203474" cy="401592"/>
          </a:xfrm>
        </p:grpSpPr>
        <p:sp>
          <p:nvSpPr>
            <p:cNvPr id="61" name="Rounded Rectangular Callout 60"/>
            <p:cNvSpPr/>
            <p:nvPr/>
          </p:nvSpPr>
          <p:spPr>
            <a:xfrm>
              <a:off x="2280748" y="3448472"/>
              <a:ext cx="2002696" cy="401592"/>
            </a:xfrm>
            <a:prstGeom prst="wedgeRoundRectCallout">
              <a:avLst>
                <a:gd name="adj1" fmla="val -33824"/>
                <a:gd name="adj2" fmla="val -745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62755" y="3418033"/>
            <a:ext cx="31540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       x = 5   or	       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70754" y="2114549"/>
            <a:ext cx="1492024" cy="461347"/>
            <a:chOff x="2356153" y="3427091"/>
            <a:chExt cx="1771969" cy="231826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2553119" y="3427091"/>
              <a:ext cx="1311045" cy="231826"/>
            </a:xfrm>
            <a:prstGeom prst="wedgeRoundRectCallout">
              <a:avLst>
                <a:gd name="adj1" fmla="val -125"/>
                <a:gd name="adj2" fmla="val -9028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56153" y="3458927"/>
              <a:ext cx="177196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middle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6250" y="1213993"/>
            <a:ext cx="1936425" cy="645375"/>
            <a:chOff x="2471192" y="3514076"/>
            <a:chExt cx="2299756" cy="324300"/>
          </a:xfrm>
        </p:grpSpPr>
        <p:sp>
          <p:nvSpPr>
            <p:cNvPr id="49" name="Rounded Rectangular Callout 48"/>
            <p:cNvSpPr/>
            <p:nvPr/>
          </p:nvSpPr>
          <p:spPr>
            <a:xfrm>
              <a:off x="2502815" y="3514076"/>
              <a:ext cx="2185530" cy="324300"/>
            </a:xfrm>
            <a:prstGeom prst="wedgeRoundRectCallout">
              <a:avLst>
                <a:gd name="adj1" fmla="val 388"/>
                <a:gd name="adj2" fmla="val 802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71192" y="3535508"/>
              <a:ext cx="2299756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first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‘x’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1816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65" name="Rectangle 64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4.2 1(I)</a:t>
              </a:r>
              <a:endParaRPr lang="en-US" sz="40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6201" y="-1009650"/>
            <a:ext cx="274320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78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7" grpId="0" animBg="1"/>
      <p:bldP spid="47" grpId="1" animBg="1"/>
      <p:bldP spid="51" grpId="0" animBg="1"/>
      <p:bldP spid="51" grpId="1" animBg="1"/>
      <p:bldP spid="55" grpId="0"/>
      <p:bldP spid="2" grpId="0" animBg="1"/>
      <p:bldP spid="6" grpId="0"/>
      <p:bldP spid="7" grpId="0"/>
      <p:bldP spid="8" grpId="0"/>
      <p:bldP spid="15" grpId="0" animBg="1"/>
      <p:bldP spid="16" grpId="0"/>
      <p:bldP spid="20" grpId="0"/>
      <p:bldP spid="25" grpId="0"/>
      <p:bldP spid="29" grpId="0"/>
      <p:bldP spid="30" grpId="0"/>
      <p:bldP spid="32" grpId="0" animBg="1"/>
      <p:bldP spid="32" grpId="1" animBg="1"/>
      <p:bldP spid="39" grpId="0"/>
      <p:bldP spid="40" grpId="0"/>
      <p:bldP spid="44" grpId="0"/>
      <p:bldP spid="45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097431" y="1121561"/>
            <a:ext cx="1477044" cy="678292"/>
            <a:chOff x="2404231" y="3437964"/>
            <a:chExt cx="1754179" cy="340841"/>
          </a:xfrm>
        </p:grpSpPr>
        <p:sp>
          <p:nvSpPr>
            <p:cNvPr id="48" name="Cloud 47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07514" y="3510675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6 </a:t>
              </a:r>
              <a:r>
                <a:rPr lang="en-US" sz="1400" b="1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2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12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77991" y="2147934"/>
            <a:ext cx="811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2x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114425" y="2137677"/>
            <a:ext cx="8034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(x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806382" y="2137677"/>
            <a:ext cx="479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133600" y="2137677"/>
            <a:ext cx="8034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(x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819400" y="2140852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7" name="Minus 86"/>
          <p:cNvSpPr/>
          <p:nvPr/>
        </p:nvSpPr>
        <p:spPr>
          <a:xfrm>
            <a:off x="1143000" y="2453022"/>
            <a:ext cx="727066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Minus 87"/>
          <p:cNvSpPr/>
          <p:nvPr/>
        </p:nvSpPr>
        <p:spPr>
          <a:xfrm>
            <a:off x="2181222" y="2453022"/>
            <a:ext cx="741680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495300" y="1820177"/>
            <a:ext cx="2592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2x² + 4x – 3x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6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0" name="Minus 79"/>
          <p:cNvSpPr/>
          <p:nvPr/>
        </p:nvSpPr>
        <p:spPr>
          <a:xfrm>
            <a:off x="832366" y="2095832"/>
            <a:ext cx="1066910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Minus 80"/>
          <p:cNvSpPr/>
          <p:nvPr/>
        </p:nvSpPr>
        <p:spPr>
          <a:xfrm>
            <a:off x="1946644" y="2095832"/>
            <a:ext cx="709499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494" y="4050131"/>
            <a:ext cx="3938675" cy="764373"/>
            <a:chOff x="547143" y="4945145"/>
            <a:chExt cx="3938675" cy="764373"/>
          </a:xfrm>
        </p:grpSpPr>
        <p:sp>
          <p:nvSpPr>
            <p:cNvPr id="123" name="Rectangle 122"/>
            <p:cNvSpPr/>
            <p:nvPr/>
          </p:nvSpPr>
          <p:spPr>
            <a:xfrm>
              <a:off x="547143" y="4977998"/>
              <a:ext cx="3876288" cy="73152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62949" y="4945145"/>
                  <a:ext cx="3922869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Symbol"/>
                    <a:buChar char="\"/>
                    <a:defRPr/>
                  </a:pPr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The roots of the given quadratic</a:t>
                  </a:r>
                </a:p>
                <a:p>
                  <a:pPr>
                    <a:defRPr/>
                  </a:pPr>
                  <a:r>
                    <a:rPr lang="en-US" sz="1600" b="1" kern="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e</a:t>
                  </a:r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quations are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sym typeface="Symbol"/>
                            </a:rPr>
                            <m:t>2</m:t>
                          </m:r>
                        </m:den>
                      </m:f>
                      <m:r>
                        <a:rPr lang="en-US" sz="1600" b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kern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and</m:t>
                      </m:r>
                      <m:r>
                        <a:rPr lang="en-US" sz="1600" b="1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–2</a:t>
                  </a:r>
                  <a:endParaRPr lang="en-US" sz="16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49" y="4945145"/>
                  <a:ext cx="3922869" cy="73866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76" t="-3279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8543" y="1090532"/>
            <a:ext cx="3034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ii)    2x²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+ x – 6 = 0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26225" y="1448074"/>
            <a:ext cx="16161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2x² + x – 6 = 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92825" y="1455672"/>
            <a:ext cx="6044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44587" y="1300369"/>
            <a:ext cx="1315211" cy="583695"/>
            <a:chOff x="2515917" y="3521758"/>
            <a:chExt cx="1561983" cy="293306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2615210" y="3521758"/>
              <a:ext cx="1462690" cy="293306"/>
            </a:xfrm>
            <a:prstGeom prst="wedgeRoundRectCallout">
              <a:avLst>
                <a:gd name="adj1" fmla="val -85797"/>
                <a:gd name="adj2" fmla="val -11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15917" y="3549862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04343" y="1085850"/>
            <a:ext cx="2558632" cy="523220"/>
            <a:chOff x="2433677" y="5474036"/>
            <a:chExt cx="2558632" cy="523220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2433677" y="5486774"/>
              <a:ext cx="2558632" cy="510482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3677" y="5474036"/>
              <a:ext cx="255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To </a:t>
              </a:r>
              <a:r>
                <a:rPr lang="en-US" sz="14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factorise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by splitting middle term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04344" y="1637299"/>
            <a:ext cx="2559581" cy="523220"/>
            <a:chOff x="2433203" y="5474036"/>
            <a:chExt cx="2559581" cy="523220"/>
          </a:xfrm>
        </p:grpSpPr>
        <p:sp>
          <p:nvSpPr>
            <p:cNvPr id="44" name="Rounded Rectangular Callout 43"/>
            <p:cNvSpPr/>
            <p:nvPr/>
          </p:nvSpPr>
          <p:spPr>
            <a:xfrm>
              <a:off x="2433677" y="5486773"/>
              <a:ext cx="2558632" cy="510483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04818" y="2188150"/>
            <a:ext cx="2559107" cy="970240"/>
            <a:chOff x="2433202" y="5473752"/>
            <a:chExt cx="2559107" cy="970240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433677" y="5486774"/>
              <a:ext cx="2558632" cy="957218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33202" y="5473752"/>
              <a:ext cx="2559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12 in such a way 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1814511" y="1505161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99072" y="2407850"/>
            <a:ext cx="2663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                  that by subtracting </a:t>
            </a:r>
            <a:r>
              <a:rPr lang="en-US" sz="1400" b="1" dirty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factors we get middle no</a:t>
            </a:r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.	</a:t>
            </a:r>
            <a:endParaRPr lang="en-US" sz="1400" b="1" dirty="0">
              <a:solidFill>
                <a:srgbClr val="3B3B3B">
                  <a:lumMod val="1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006218" y="3190875"/>
            <a:ext cx="2559107" cy="1000135"/>
            <a:chOff x="2433202" y="5474036"/>
            <a:chExt cx="2559107" cy="1000135"/>
          </a:xfrm>
        </p:grpSpPr>
        <p:sp>
          <p:nvSpPr>
            <p:cNvPr id="64" name="Rounded Rectangular Callout 63"/>
            <p:cNvSpPr/>
            <p:nvPr/>
          </p:nvSpPr>
          <p:spPr>
            <a:xfrm>
              <a:off x="2433677" y="5486775"/>
              <a:ext cx="2558632" cy="987396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33202" y="5474036"/>
              <a:ext cx="2559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Since, last sign is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Rockwell" pitchFamily="18" charset="0"/>
                  <a:sym typeface="Symbol"/>
                </a:rPr>
                <a:t>–</a:t>
              </a:r>
            </a:p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Give middle sign only to bigger factor &amp; opposite sign to smaller factor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6" name="Oval 65"/>
          <p:cNvSpPr/>
          <p:nvPr/>
        </p:nvSpPr>
        <p:spPr>
          <a:xfrm>
            <a:off x="1433511" y="1514686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013320" y="1488711"/>
            <a:ext cx="194078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97976" y="1498237"/>
            <a:ext cx="188371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9" name="Group 68" hidden="1"/>
          <p:cNvGrpSpPr/>
          <p:nvPr/>
        </p:nvGrpSpPr>
        <p:grpSpPr>
          <a:xfrm>
            <a:off x="1651815" y="1944979"/>
            <a:ext cx="1015185" cy="450362"/>
            <a:chOff x="2667952" y="3458234"/>
            <a:chExt cx="1205664" cy="226307"/>
          </a:xfrm>
        </p:grpSpPr>
        <p:sp>
          <p:nvSpPr>
            <p:cNvPr id="70" name="Rounded Rectangular Callout 69"/>
            <p:cNvSpPr/>
            <p:nvPr/>
          </p:nvSpPr>
          <p:spPr>
            <a:xfrm>
              <a:off x="2667952" y="3458234"/>
              <a:ext cx="1205664" cy="226307"/>
            </a:xfrm>
            <a:prstGeom prst="wedgeRoundRectCallout">
              <a:avLst>
                <a:gd name="adj1" fmla="val -191"/>
                <a:gd name="adj2" fmla="val -9189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63582" y="3458927"/>
              <a:ext cx="1044733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2" name="Group 71" hidden="1"/>
          <p:cNvGrpSpPr/>
          <p:nvPr/>
        </p:nvGrpSpPr>
        <p:grpSpPr>
          <a:xfrm>
            <a:off x="809912" y="1921290"/>
            <a:ext cx="881501" cy="454865"/>
            <a:chOff x="2741035" y="3442745"/>
            <a:chExt cx="1046898" cy="228570"/>
          </a:xfrm>
        </p:grpSpPr>
        <p:sp>
          <p:nvSpPr>
            <p:cNvPr id="73" name="Rounded Rectangular Callout 72"/>
            <p:cNvSpPr/>
            <p:nvPr/>
          </p:nvSpPr>
          <p:spPr>
            <a:xfrm>
              <a:off x="2741035" y="3442745"/>
              <a:ext cx="1036876" cy="228570"/>
            </a:xfrm>
            <a:prstGeom prst="wedgeRoundRectCallout">
              <a:avLst>
                <a:gd name="adj1" fmla="val 4260"/>
                <a:gd name="adj2" fmla="val -8617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3965" y="3458927"/>
              <a:ext cx="1003968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1657348" y="1490406"/>
            <a:ext cx="197462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6" name="Group 75" hidden="1"/>
          <p:cNvGrpSpPr/>
          <p:nvPr/>
        </p:nvGrpSpPr>
        <p:grpSpPr>
          <a:xfrm>
            <a:off x="990600" y="1989848"/>
            <a:ext cx="1448142" cy="445205"/>
            <a:chOff x="2356153" y="3439782"/>
            <a:chExt cx="1771969" cy="223715"/>
          </a:xfrm>
        </p:grpSpPr>
        <p:sp>
          <p:nvSpPr>
            <p:cNvPr id="77" name="Rounded Rectangular Callout 76"/>
            <p:cNvSpPr/>
            <p:nvPr/>
          </p:nvSpPr>
          <p:spPr>
            <a:xfrm>
              <a:off x="2461418" y="3439782"/>
              <a:ext cx="1561642" cy="223715"/>
            </a:xfrm>
            <a:prstGeom prst="wedgeRoundRectCallout">
              <a:avLst>
                <a:gd name="adj1" fmla="val 810"/>
                <a:gd name="adj2" fmla="val -100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6153" y="3458927"/>
              <a:ext cx="177196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middle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500034" y="2468558"/>
            <a:ext cx="23445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(2x – 3) (x + 2)	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79494" y="2799738"/>
            <a:ext cx="29546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2x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 = 0  or  x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 = 0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00034" y="3124536"/>
            <a:ext cx="38728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    2x = 3  or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	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    x = –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   	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826743" y="1131794"/>
            <a:ext cx="1534196" cy="678292"/>
            <a:chOff x="2404231" y="3437964"/>
            <a:chExt cx="1822054" cy="340841"/>
          </a:xfrm>
        </p:grpSpPr>
        <p:sp>
          <p:nvSpPr>
            <p:cNvPr id="100" name="Cloud 99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75473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3 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4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964540" y="1271986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76900" y="1685921"/>
            <a:ext cx="1729571" cy="678292"/>
            <a:chOff x="2042612" y="3426941"/>
            <a:chExt cx="2054086" cy="340841"/>
          </a:xfrm>
        </p:grpSpPr>
        <p:sp>
          <p:nvSpPr>
            <p:cNvPr id="114" name="Cloud 113"/>
            <p:cNvSpPr/>
            <p:nvPr/>
          </p:nvSpPr>
          <p:spPr>
            <a:xfrm>
              <a:off x="2284300" y="3426941"/>
              <a:ext cx="1699927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42612" y="3513100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4 </a:t>
              </a:r>
              <a:r>
                <a:rPr lang="en-US" sz="1400" b="1" kern="0" dirty="0">
                  <a:solidFill>
                    <a:srgbClr val="002060"/>
                  </a:solidFill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3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  <a:sym typeface="Symbol"/>
                </a:rPr>
                <a:t>=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509361" y="2085696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4691395" y="2085696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4552950" y="205712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Rockwell" pitchFamily="18" charset="0"/>
                <a:sym typeface="Symbol"/>
              </a:rPr>
              <a:t>–</a:t>
            </a:r>
            <a:endParaRPr lang="en-US" sz="1600" b="1" kern="0" dirty="0" smtClean="0">
              <a:solidFill>
                <a:sysClr val="windowText" lastClr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5305425" y="2066646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4316843" y="2478684"/>
            <a:ext cx="1855357" cy="811337"/>
            <a:chOff x="2184212" y="3439205"/>
            <a:chExt cx="2203474" cy="407696"/>
          </a:xfrm>
        </p:grpSpPr>
        <p:sp>
          <p:nvSpPr>
            <p:cNvPr id="121" name="Rounded Rectangular Callout 120"/>
            <p:cNvSpPr/>
            <p:nvPr/>
          </p:nvSpPr>
          <p:spPr>
            <a:xfrm>
              <a:off x="2230457" y="3439205"/>
              <a:ext cx="2125901" cy="407696"/>
            </a:xfrm>
            <a:prstGeom prst="wedgeRoundRectCallout">
              <a:avLst>
                <a:gd name="adj1" fmla="val 984"/>
                <a:gd name="adj2" fmla="val -72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71523" y="2270847"/>
            <a:ext cx="1886277" cy="671477"/>
            <a:chOff x="2184212" y="3416547"/>
            <a:chExt cx="2240196" cy="337416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2233697" y="3416547"/>
              <a:ext cx="2190711" cy="337416"/>
            </a:xfrm>
            <a:prstGeom prst="wedgeRoundRectCallout">
              <a:avLst>
                <a:gd name="adj1" fmla="val -84082"/>
                <a:gd name="adj2" fmla="val 57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84212" y="343978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Product of two brackets is zero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4" name="Group 28"/>
          <p:cNvGrpSpPr/>
          <p:nvPr/>
        </p:nvGrpSpPr>
        <p:grpSpPr>
          <a:xfrm>
            <a:off x="4878751" y="1536211"/>
            <a:ext cx="685800" cy="526462"/>
            <a:chOff x="1524000" y="4876800"/>
            <a:chExt cx="990600" cy="762000"/>
          </a:xfrm>
        </p:grpSpPr>
        <p:cxnSp>
          <p:nvCxnSpPr>
            <p:cNvPr id="135" name="Straight Connector 134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3304789" y="2056784"/>
            <a:ext cx="1855357" cy="799187"/>
            <a:chOff x="2184212" y="3458044"/>
            <a:chExt cx="2203474" cy="401591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2280748" y="3458044"/>
              <a:ext cx="2002696" cy="401591"/>
            </a:xfrm>
            <a:prstGeom prst="wedgeRoundRectCallout">
              <a:avLst>
                <a:gd name="adj1" fmla="val -36084"/>
                <a:gd name="adj2" fmla="val -8052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492965" y="2447656"/>
            <a:ext cx="1780186" cy="695817"/>
            <a:chOff x="2256248" y="3396073"/>
            <a:chExt cx="2114199" cy="349647"/>
          </a:xfrm>
        </p:grpSpPr>
        <p:sp>
          <p:nvSpPr>
            <p:cNvPr id="132" name="Cloud 131"/>
            <p:cNvSpPr/>
            <p:nvPr/>
          </p:nvSpPr>
          <p:spPr>
            <a:xfrm>
              <a:off x="2256248" y="3396073"/>
              <a:ext cx="2055112" cy="34964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91964" y="3439783"/>
              <a:ext cx="1978483" cy="2908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</a:t>
              </a:r>
              <a:r>
                <a:rPr lang="en-US" sz="1400" b="1" kern="0" dirty="0">
                  <a:solidFill>
                    <a:prstClr val="white"/>
                  </a:solidFill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 sign means subtracting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6801" y="684512"/>
            <a:ext cx="803712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 by </a:t>
            </a:r>
            <a:r>
              <a:rPr lang="en-US" dirty="0" err="1"/>
              <a:t>factorisation</a:t>
            </a:r>
            <a:r>
              <a:rPr lang="en-US" dirty="0"/>
              <a:t>:</a:t>
            </a:r>
          </a:p>
        </p:txBody>
      </p:sp>
      <p:sp>
        <p:nvSpPr>
          <p:cNvPr id="46" name="Arc 45"/>
          <p:cNvSpPr/>
          <p:nvPr/>
        </p:nvSpPr>
        <p:spPr>
          <a:xfrm>
            <a:off x="1131449" y="1257774"/>
            <a:ext cx="1056897" cy="928076"/>
          </a:xfrm>
          <a:prstGeom prst="arc">
            <a:avLst>
              <a:gd name="adj1" fmla="val 11928406"/>
              <a:gd name="adj2" fmla="val 20342897"/>
            </a:avLst>
          </a:prstGeom>
          <a:noFill/>
          <a:ln w="19050" cap="flat" cmpd="sng" algn="ctr">
            <a:solidFill>
              <a:srgbClr val="BA068B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500034" y="3463090"/>
                <a:ext cx="3462365" cy="493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        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  or        x = – 2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3463090"/>
                <a:ext cx="3462365" cy="493277"/>
              </a:xfrm>
              <a:prstGeom prst="rect">
                <a:avLst/>
              </a:prstGeom>
              <a:blipFill rotWithShape="1">
                <a:blip r:embed="rId4"/>
                <a:stretch>
                  <a:fillRect l="-880" b="-49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3613059" y="2432772"/>
            <a:ext cx="1873341" cy="671477"/>
            <a:chOff x="2256321" y="3416547"/>
            <a:chExt cx="2224833" cy="337416"/>
          </a:xfrm>
        </p:grpSpPr>
        <p:sp>
          <p:nvSpPr>
            <p:cNvPr id="138" name="Rounded Rectangular Callout 137"/>
            <p:cNvSpPr/>
            <p:nvPr/>
          </p:nvSpPr>
          <p:spPr>
            <a:xfrm>
              <a:off x="2256321" y="3416547"/>
              <a:ext cx="2190711" cy="337416"/>
            </a:xfrm>
            <a:prstGeom prst="wedgeRoundRectCallout">
              <a:avLst>
                <a:gd name="adj1" fmla="val -91625"/>
                <a:gd name="adj2" fmla="val -210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277680" y="346052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Either (2x – 3) = 0 or (x + 2) = 0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297886" y="757355"/>
            <a:ext cx="2073637" cy="896225"/>
            <a:chOff x="2517750" y="3499618"/>
            <a:chExt cx="2462712" cy="450350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2517750" y="3499618"/>
              <a:ext cx="2462712" cy="450350"/>
            </a:xfrm>
            <a:prstGeom prst="wedgeRoundRectCallout">
              <a:avLst>
                <a:gd name="adj1" fmla="val 297"/>
                <a:gd name="adj2" fmla="val 816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621805" y="3516409"/>
              <a:ext cx="2248090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last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‘3’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 along with 3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75207" y="1076437"/>
            <a:ext cx="1936425" cy="645375"/>
            <a:chOff x="2471192" y="3514076"/>
            <a:chExt cx="2299756" cy="324300"/>
          </a:xfrm>
        </p:grpSpPr>
        <p:sp>
          <p:nvSpPr>
            <p:cNvPr id="144" name="Rounded Rectangular Callout 143"/>
            <p:cNvSpPr/>
            <p:nvPr/>
          </p:nvSpPr>
          <p:spPr>
            <a:xfrm>
              <a:off x="2502815" y="3514076"/>
              <a:ext cx="2185530" cy="324300"/>
            </a:xfrm>
            <a:prstGeom prst="wedgeRoundRectCallout">
              <a:avLst>
                <a:gd name="adj1" fmla="val 388"/>
                <a:gd name="adj2" fmla="val 802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471192" y="3535508"/>
              <a:ext cx="2299756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first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‘2x’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876800" y="-13144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93" name="Rectangle 92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4.2 1(II)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00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 animBg="1"/>
      <p:bldP spid="87" grpId="1" animBg="1"/>
      <p:bldP spid="88" grpId="0" animBg="1"/>
      <p:bldP spid="88" grpId="1" animBg="1"/>
      <p:bldP spid="79" grpId="0"/>
      <p:bldP spid="80" grpId="0" animBg="1"/>
      <p:bldP spid="80" grpId="1" animBg="1"/>
      <p:bldP spid="81" grpId="0" animBg="1"/>
      <p:bldP spid="81" grpId="1" animBg="1"/>
      <p:bldP spid="25" grpId="0"/>
      <p:bldP spid="26" grpId="0"/>
      <p:bldP spid="27" grpId="0"/>
      <p:bldP spid="53" grpId="0" animBg="1"/>
      <p:bldP spid="54" grpId="0"/>
      <p:bldP spid="66" grpId="0" animBg="1"/>
      <p:bldP spid="67" grpId="0" animBg="1"/>
      <p:bldP spid="67" grpId="1" animBg="1"/>
      <p:bldP spid="68" grpId="0" animBg="1"/>
      <p:bldP spid="68" grpId="1" animBg="1"/>
      <p:bldP spid="75" grpId="0" animBg="1"/>
      <p:bldP spid="75" grpId="1" animBg="1"/>
      <p:bldP spid="89" grpId="0"/>
      <p:bldP spid="90" grpId="0"/>
      <p:bldP spid="91" grpId="0"/>
      <p:bldP spid="102" grpId="0"/>
      <p:bldP spid="116" grpId="0"/>
      <p:bldP spid="117" grpId="0"/>
      <p:bldP spid="118" grpId="0"/>
      <p:bldP spid="119" grpId="0"/>
      <p:bldP spid="46" grpId="0" animBg="1"/>
      <p:bldP spid="1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15774</TotalTime>
  <Words>4573</Words>
  <Application>Microsoft Office PowerPoint</Application>
  <PresentationFormat>On-screen Show (16:9)</PresentationFormat>
  <Paragraphs>896</Paragraphs>
  <Slides>43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Bookman Old Style</vt:lpstr>
      <vt:lpstr>Calibri</vt:lpstr>
      <vt:lpstr>Cambria Math</vt:lpstr>
      <vt:lpstr>Rockwell</vt:lpstr>
      <vt:lpstr>Symbol</vt:lpstr>
      <vt:lpstr>Wingdings 2</vt:lpstr>
      <vt:lpstr>Technic</vt:lpstr>
      <vt:lpstr>1_Office Theme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S.S</dc:creator>
  <cp:lastModifiedBy>T.S BORA</cp:lastModifiedBy>
  <cp:revision>2566</cp:revision>
  <dcterms:created xsi:type="dcterms:W3CDTF">2010-03-27T01:47:36Z</dcterms:created>
  <dcterms:modified xsi:type="dcterms:W3CDTF">2022-04-23T04:45:22Z</dcterms:modified>
</cp:coreProperties>
</file>