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  <p:sldMasterId id="2147483765" r:id="rId3"/>
    <p:sldMasterId id="2147483770" r:id="rId4"/>
  </p:sldMasterIdLst>
  <p:notesMasterIdLst>
    <p:notesMasterId r:id="rId40"/>
  </p:notesMasterIdLst>
  <p:sldIdLst>
    <p:sldId id="666" r:id="rId5"/>
    <p:sldId id="665" r:id="rId6"/>
    <p:sldId id="447" r:id="rId7"/>
    <p:sldId id="448" r:id="rId8"/>
    <p:sldId id="697" r:id="rId9"/>
    <p:sldId id="671" r:id="rId10"/>
    <p:sldId id="672" r:id="rId11"/>
    <p:sldId id="673" r:id="rId12"/>
    <p:sldId id="698" r:id="rId13"/>
    <p:sldId id="674" r:id="rId14"/>
    <p:sldId id="675" r:id="rId15"/>
    <p:sldId id="699" r:id="rId16"/>
    <p:sldId id="683" r:id="rId17"/>
    <p:sldId id="684" r:id="rId18"/>
    <p:sldId id="685" r:id="rId19"/>
    <p:sldId id="700" r:id="rId20"/>
    <p:sldId id="687" r:id="rId21"/>
    <p:sldId id="688" r:id="rId22"/>
    <p:sldId id="689" r:id="rId23"/>
    <p:sldId id="701" r:id="rId24"/>
    <p:sldId id="691" r:id="rId25"/>
    <p:sldId id="692" r:id="rId26"/>
    <p:sldId id="693" r:id="rId27"/>
    <p:sldId id="702" r:id="rId28"/>
    <p:sldId id="676" r:id="rId29"/>
    <p:sldId id="677" r:id="rId30"/>
    <p:sldId id="703" r:id="rId31"/>
    <p:sldId id="695" r:id="rId32"/>
    <p:sldId id="696" r:id="rId33"/>
    <p:sldId id="704" r:id="rId34"/>
    <p:sldId id="678" r:id="rId35"/>
    <p:sldId id="679" r:id="rId36"/>
    <p:sldId id="680" r:id="rId37"/>
    <p:sldId id="681" r:id="rId38"/>
    <p:sldId id="70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CC99"/>
    <a:srgbClr val="66FF99"/>
    <a:srgbClr val="99FF66"/>
    <a:srgbClr val="66FFCC"/>
    <a:srgbClr val="FF6699"/>
    <a:srgbClr val="FF3399"/>
    <a:srgbClr val="FF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4505" autoAdjust="0"/>
  </p:normalViewPr>
  <p:slideViewPr>
    <p:cSldViewPr>
      <p:cViewPr varScale="1">
        <p:scale>
          <a:sx n="103" d="100"/>
          <a:sy n="103" d="100"/>
        </p:scale>
        <p:origin x="614" y="77"/>
      </p:cViewPr>
      <p:guideLst>
        <p:guide orient="horz" pos="337"/>
        <p:guide pos="345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65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2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1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0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8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35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93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79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7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45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00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47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22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44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77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4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244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05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16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835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23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482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672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06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7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6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189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06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37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1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31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791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0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43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37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52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3689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782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57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53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519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32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2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234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66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17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88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159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83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496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2574EE-84EA-40BF-84BF-490B93EE92FC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FB003-57A1-4371-89D8-78DAA7FB72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9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7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01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9" Type="http://schemas.openxmlformats.org/officeDocument/2006/relationships/image" Target="../media/image202.png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12" Type="http://schemas.openxmlformats.org/officeDocument/2006/relationships/image" Target="../media/image12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50.png"/><Relationship Id="rId11" Type="http://schemas.openxmlformats.org/officeDocument/2006/relationships/image" Target="../media/image120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130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00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30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10.png"/><Relationship Id="rId11" Type="http://schemas.openxmlformats.org/officeDocument/2006/relationships/image" Target="../media/image138.png"/><Relationship Id="rId5" Type="http://schemas.openxmlformats.org/officeDocument/2006/relationships/image" Target="../media/image133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5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43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20.png"/><Relationship Id="rId5" Type="http://schemas.openxmlformats.org/officeDocument/2006/relationships/image" Target="../media/image125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0.png"/><Relationship Id="rId7" Type="http://schemas.openxmlformats.org/officeDocument/2006/relationships/image" Target="../media/image149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0.png"/><Relationship Id="rId9" Type="http://schemas.openxmlformats.org/officeDocument/2006/relationships/image" Target="../media/image1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.png"/><Relationship Id="rId18" Type="http://schemas.openxmlformats.org/officeDocument/2006/relationships/image" Target="../media/image170.png"/><Relationship Id="rId26" Type="http://schemas.openxmlformats.org/officeDocument/2006/relationships/image" Target="../media/image178.png"/><Relationship Id="rId3" Type="http://schemas.openxmlformats.org/officeDocument/2006/relationships/image" Target="../media/image155.png"/><Relationship Id="rId21" Type="http://schemas.openxmlformats.org/officeDocument/2006/relationships/image" Target="../media/image173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5" Type="http://schemas.openxmlformats.org/officeDocument/2006/relationships/image" Target="../media/image177.png"/><Relationship Id="rId2" Type="http://schemas.openxmlformats.org/officeDocument/2006/relationships/image" Target="../media/image154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.png"/><Relationship Id="rId11" Type="http://schemas.openxmlformats.org/officeDocument/2006/relationships/image" Target="../media/image163.png"/><Relationship Id="rId24" Type="http://schemas.openxmlformats.org/officeDocument/2006/relationships/image" Target="../media/image176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23" Type="http://schemas.openxmlformats.org/officeDocument/2006/relationships/image" Target="../media/image175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26" Type="http://schemas.openxmlformats.org/officeDocument/2006/relationships/image" Target="../media/image95.png"/><Relationship Id="rId39" Type="http://schemas.openxmlformats.org/officeDocument/2006/relationships/image" Target="../media/image104.png"/><Relationship Id="rId21" Type="http://schemas.openxmlformats.org/officeDocument/2006/relationships/image" Target="../media/image42.wmf"/><Relationship Id="rId34" Type="http://schemas.openxmlformats.org/officeDocument/2006/relationships/image" Target="../media/image99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oleObject" Target="../embeddings/oleObject4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image" Target="../media/image44.wmf"/><Relationship Id="rId36" Type="http://schemas.openxmlformats.org/officeDocument/2006/relationships/image" Target="../media/image101.png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31" Type="http://schemas.openxmlformats.org/officeDocument/2006/relationships/image" Target="../media/image96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5.wmf"/><Relationship Id="rId35" Type="http://schemas.openxmlformats.org/officeDocument/2006/relationships/image" Target="../media/image100.png"/><Relationship Id="rId8" Type="http://schemas.openxmlformats.org/officeDocument/2006/relationships/oleObject" Target="../embeddings/oleObject35.bin"/><Relationship Id="rId3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70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6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1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72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17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wmf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75.png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174.pn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1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21" Type="http://schemas.openxmlformats.org/officeDocument/2006/relationships/image" Target="../media/image1920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191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90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 </a:t>
            </a:r>
            <a:r>
              <a:rPr lang="en-US" altLang="en-US" sz="2000" dirty="0" err="1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389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512096" y="2165174"/>
            <a:ext cx="34539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673856" y="252139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23544" y="2173285"/>
            <a:ext cx="200056" cy="21328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79540" y="250082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5874" y="2159124"/>
            <a:ext cx="27900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13016" y="251377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7200" y="140490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99353"/>
              </p:ext>
            </p:extLst>
          </p:nvPr>
        </p:nvGraphicFramePr>
        <p:xfrm>
          <a:off x="1066800" y="1345087"/>
          <a:ext cx="1279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800" imgH="368300" progId="Equation.DSMT4">
                  <p:embed/>
                </p:oleObj>
              </mc:Choice>
              <mc:Fallback>
                <p:oleObj name="Equation" r:id="rId3" imgW="939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45087"/>
                        <a:ext cx="1279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3400" y="1779043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Multiplying throughout by 5,we get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3400" y="209657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10x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x – 1 = 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5800" y="2955797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10, 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02092" y="326745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  4ac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792692" y="326745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(1)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-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813560" y="359664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1 +  40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804884" y="3938016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41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505898" y="113769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 </a:t>
            </a:r>
          </a:p>
        </p:txBody>
      </p:sp>
      <p:graphicFrame>
        <p:nvGraphicFramePr>
          <p:cNvPr id="4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15834"/>
              </p:ext>
            </p:extLst>
          </p:nvPr>
        </p:nvGraphicFramePr>
        <p:xfrm>
          <a:off x="5365223" y="961493"/>
          <a:ext cx="1429417" cy="58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0948" imgH="431613" progId="Equation.DSMT4">
                  <p:embed/>
                </p:oleObj>
              </mc:Choice>
              <mc:Fallback>
                <p:oleObj name="Equation" r:id="rId5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223" y="961493"/>
                        <a:ext cx="1429417" cy="58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601584" y="326059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80360" y="3260597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(10)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67456" y="3260597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 -1)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49400" y="296258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 =  1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348132" y="2962580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 =  – 1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05898" y="1732919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  = 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419600" y="2410732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=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412932" y="2972328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  <a:endParaRPr lang="en-US" sz="1600" u="sng" kern="0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    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70332" y="293543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x  =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95580" y="292521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7284"/>
              </p:ext>
            </p:extLst>
          </p:nvPr>
        </p:nvGraphicFramePr>
        <p:xfrm>
          <a:off x="5198269" y="2280074"/>
          <a:ext cx="1033461" cy="58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113" imgH="444307" progId="Equation.DSMT4">
                  <p:embed/>
                </p:oleObj>
              </mc:Choice>
              <mc:Fallback>
                <p:oleObj name="Equation" r:id="rId7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269" y="2280074"/>
                        <a:ext cx="1033461" cy="589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27322"/>
              </p:ext>
            </p:extLst>
          </p:nvPr>
        </p:nvGraphicFramePr>
        <p:xfrm>
          <a:off x="5249545" y="2862959"/>
          <a:ext cx="905985" cy="58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113" imgH="444307" progId="Equation.DSMT4">
                  <p:embed/>
                </p:oleObj>
              </mc:Choice>
              <mc:Fallback>
                <p:oleObj name="Equation" r:id="rId9" imgW="66011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545" y="2862959"/>
                        <a:ext cx="905985" cy="58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67039"/>
              </p:ext>
            </p:extLst>
          </p:nvPr>
        </p:nvGraphicFramePr>
        <p:xfrm>
          <a:off x="7173595" y="2876253"/>
          <a:ext cx="831875" cy="5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725" imgH="444307" progId="Equation.DSMT4">
                  <p:embed/>
                </p:oleObj>
              </mc:Choice>
              <mc:Fallback>
                <p:oleObj name="Equation" r:id="rId11" imgW="63472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595" y="2876253"/>
                        <a:ext cx="831875" cy="55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343400" y="3485853"/>
            <a:ext cx="4224338" cy="924222"/>
            <a:chOff x="4207670" y="1809750"/>
            <a:chExt cx="4224338" cy="924222"/>
          </a:xfrm>
        </p:grpSpPr>
        <p:sp>
          <p:nvSpPr>
            <p:cNvPr id="92" name="Rectangle 91"/>
            <p:cNvSpPr/>
            <p:nvPr/>
          </p:nvSpPr>
          <p:spPr>
            <a:xfrm>
              <a:off x="4207670" y="1809750"/>
              <a:ext cx="4191000" cy="9144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8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974433"/>
                </p:ext>
              </p:extLst>
            </p:nvPr>
          </p:nvGraphicFramePr>
          <p:xfrm>
            <a:off x="4221958" y="1833860"/>
            <a:ext cx="421005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73320" imgH="685800" progId="Equation.DSMT4">
                    <p:embed/>
                  </p:oleObj>
                </mc:Choice>
                <mc:Fallback>
                  <p:oleObj name="Equation" r:id="rId13" imgW="30733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958" y="1833860"/>
                          <a:ext cx="4210050" cy="9001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33400" y="879108"/>
                <a:ext cx="2362200" cy="536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iv) 2x</a:t>
                </a:r>
                <a:r>
                  <a:rPr lang="en-US" sz="1600" b="1" baseline="30000" dirty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0           </a:t>
                </a: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79108"/>
                <a:ext cx="2362200" cy="536942"/>
              </a:xfrm>
              <a:prstGeom prst="rect">
                <a:avLst/>
              </a:prstGeom>
              <a:blipFill rotWithShape="1">
                <a:blip r:embed="rId16"/>
                <a:stretch>
                  <a:fillRect l="-1550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7566" y="2435131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461803" y="3028407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56129" y="1604825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511568" y="1604825"/>
            <a:ext cx="589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5591650" y="1604825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650" y="1604825"/>
                <a:ext cx="58901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909413" y="1579434"/>
                <a:ext cx="589017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41</m:t>
                          </m:r>
                        </m:e>
                      </m:rad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413" y="1579434"/>
                <a:ext cx="589017" cy="33316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5521843" y="1917988"/>
            <a:ext cx="860717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5638443" y="1909267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(10)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443" y="1909267"/>
                <a:ext cx="589017" cy="307777"/>
              </a:xfrm>
              <a:prstGeom prst="rect">
                <a:avLst/>
              </a:prstGeom>
              <a:blipFill rotWithShape="1">
                <a:blip r:embed="rId19"/>
                <a:stretch>
                  <a:fillRect r="-10309" b="-78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16648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35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50" grpId="0"/>
      <p:bldP spid="51" grpId="0"/>
      <p:bldP spid="71" grpId="0"/>
      <p:bldP spid="72" grpId="0"/>
      <p:bldP spid="76" grpId="0"/>
      <p:bldP spid="77" grpId="0"/>
      <p:bldP spid="79" grpId="0"/>
      <p:bldP spid="80" grpId="0"/>
      <p:bldP spid="82" grpId="0"/>
      <p:bldP spid="81" grpId="0"/>
      <p:bldP spid="93" grpId="0"/>
      <p:bldP spid="32" grpId="0"/>
      <p:bldP spid="42" grpId="0"/>
      <p:bldP spid="43" grpId="0"/>
      <p:bldP spid="44" grpId="0"/>
      <p:bldP spid="45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179725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Q.) 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326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(i)   2x</a:t>
            </a:r>
            <a:r>
              <a:rPr lang="nn-NO" sz="16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 – 7x + 3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70100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28592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944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7x + 3 = 0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2, 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 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(–7)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49 – 24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25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758440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033932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97174" y="2443101"/>
            <a:ext cx="46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– 7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209800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635208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5208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973333" y="41719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333" y="4171950"/>
                <a:ext cx="589017" cy="37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54889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889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4958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953000" y="1011957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25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011957"/>
                <a:ext cx="2646861" cy="533351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570314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4953000" y="1545308"/>
                <a:ext cx="2646861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45308"/>
                <a:ext cx="2646861" cy="490647"/>
              </a:xfrm>
              <a:prstGeom prst="rect">
                <a:avLst/>
              </a:prstGeom>
              <a:blipFill rotWithShape="1">
                <a:blip r:embed="rId7"/>
                <a:stretch>
                  <a:fillRect l="-1382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570314" y="16573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4953001" y="2034004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034004"/>
                <a:ext cx="1323430" cy="490647"/>
              </a:xfrm>
              <a:prstGeom prst="rect">
                <a:avLst/>
              </a:prstGeom>
              <a:blipFill rotWithShape="1">
                <a:blip r:embed="rId8"/>
                <a:stretch>
                  <a:fillRect l="-2765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4570314" y="21481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064839" y="211005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486525" y="2034004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2034004"/>
                <a:ext cx="1323430" cy="490647"/>
              </a:xfrm>
              <a:prstGeom prst="rect">
                <a:avLst/>
              </a:prstGeom>
              <a:blipFill rotWithShape="1">
                <a:blip r:embed="rId9"/>
                <a:stretch>
                  <a:fillRect l="-2304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4953001" y="2531372"/>
                <a:ext cx="1323430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531372"/>
                <a:ext cx="1323430" cy="490647"/>
              </a:xfrm>
              <a:prstGeom prst="rect">
                <a:avLst/>
              </a:prstGeom>
              <a:blipFill rotWithShape="1">
                <a:blip r:embed="rId10"/>
                <a:stretch>
                  <a:fillRect l="-2765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4570314" y="26455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064839" y="2607418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486525" y="2531372"/>
                <a:ext cx="828675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2531372"/>
                <a:ext cx="828675" cy="490647"/>
              </a:xfrm>
              <a:prstGeom prst="rect">
                <a:avLst/>
              </a:prstGeom>
              <a:blipFill rotWithShape="1">
                <a:blip r:embed="rId11"/>
                <a:stretch>
                  <a:fillRect l="-3676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 flipH="1">
            <a:off x="5529656" y="2856779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523307" y="2647950"/>
            <a:ext cx="217093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12474" y="2498423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7010400" y="2633168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156790" y="250945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7011861" y="2860868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7156789" y="2751951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953001" y="3124026"/>
            <a:ext cx="13234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 3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570314" y="312402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064839" y="3085926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486525" y="3009880"/>
                <a:ext cx="828675" cy="490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6525" y="3009880"/>
                <a:ext cx="828675" cy="490647"/>
              </a:xfrm>
              <a:prstGeom prst="rect">
                <a:avLst/>
              </a:prstGeom>
              <a:blipFill rotWithShape="1">
                <a:blip r:embed="rId12"/>
                <a:stretch>
                  <a:fillRect l="-3676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570314" y="3541928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876800" y="3551453"/>
            <a:ext cx="3775393" cy="830047"/>
            <a:chOff x="4989496" y="4213225"/>
            <a:chExt cx="3775393" cy="830047"/>
          </a:xfrm>
        </p:grpSpPr>
        <p:sp>
          <p:nvSpPr>
            <p:cNvPr id="138" name="Rectangle 137"/>
            <p:cNvSpPr/>
            <p:nvPr/>
          </p:nvSpPr>
          <p:spPr>
            <a:xfrm>
              <a:off x="5088036" y="4251360"/>
              <a:ext cx="3509864" cy="79191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989496" y="4213225"/>
                  <a:ext cx="3775393" cy="808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3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775393" cy="8082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08"/>
          <p:cNvGrpSpPr/>
          <p:nvPr/>
        </p:nvGrpSpPr>
        <p:grpSpPr>
          <a:xfrm>
            <a:off x="3276600" y="1061277"/>
            <a:ext cx="2001012" cy="659333"/>
            <a:chOff x="2450265" y="3514070"/>
            <a:chExt cx="1906711" cy="266642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143" name="Group 15"/>
          <p:cNvGrpSpPr/>
          <p:nvPr/>
        </p:nvGrpSpPr>
        <p:grpSpPr>
          <a:xfrm>
            <a:off x="3590924" y="1800105"/>
            <a:ext cx="1686687" cy="375254"/>
            <a:chOff x="2312577" y="3460319"/>
            <a:chExt cx="2003158" cy="473873"/>
          </a:xfrm>
        </p:grpSpPr>
        <p:sp>
          <p:nvSpPr>
            <p:cNvPr id="144" name="Rounded Rectangular Callout 143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5" name="Rectangle 8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2(I)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3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10" grpId="0"/>
      <p:bldP spid="112" grpId="0"/>
      <p:bldP spid="117" grpId="0"/>
      <p:bldP spid="133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Q.) 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284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(ii)   2x</a:t>
            </a:r>
            <a:r>
              <a:rPr lang="nn-NO" sz="16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 + x – 4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70100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3013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182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1x – 4 = 0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2, 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 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(1)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 + 32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33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638425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913917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7159" y="2443101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(–4)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085975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–4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811408" y="41719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33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408" y="4171950"/>
                <a:ext cx="589017" cy="37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0204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533351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4648201" y="1504950"/>
                <a:ext cx="1677242" cy="528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–1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1504950"/>
                <a:ext cx="1677242" cy="528030"/>
              </a:xfrm>
              <a:prstGeom prst="rect">
                <a:avLst/>
              </a:prstGeom>
              <a:blipFill rotWithShape="1">
                <a:blip r:embed="rId7"/>
                <a:stretch>
                  <a:fillRect l="-2182" b="-46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4343400" y="16190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027284" y="1580996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448970" y="1504950"/>
                <a:ext cx="1704430" cy="528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–1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–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8970" y="1504950"/>
                <a:ext cx="1704430" cy="528030"/>
              </a:xfrm>
              <a:prstGeom prst="rect">
                <a:avLst/>
              </a:prstGeom>
              <a:blipFill rotWithShape="1">
                <a:blip r:embed="rId8"/>
                <a:stretch>
                  <a:fillRect l="-2143" b="-46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343400" y="2146487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2142689"/>
            <a:ext cx="4034181" cy="869776"/>
            <a:chOff x="4989496" y="4199902"/>
            <a:chExt cx="4034181" cy="869776"/>
          </a:xfrm>
        </p:grpSpPr>
        <p:sp>
          <p:nvSpPr>
            <p:cNvPr id="138" name="Rectangle 137"/>
            <p:cNvSpPr/>
            <p:nvPr/>
          </p:nvSpPr>
          <p:spPr>
            <a:xfrm>
              <a:off x="5088035" y="4199902"/>
              <a:ext cx="3935642" cy="869776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989496" y="4213225"/>
                  <a:ext cx="4034181" cy="856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–1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–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33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4034181" cy="8564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64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50" name="Rectangle 4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2(II)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4800" y="-1085850"/>
            <a:ext cx="2666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6995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12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19674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Q.) Find the roots of the following quadratic equations given, by applying the quadratic formula.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011997"/>
                <a:ext cx="2765629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(iii)   4x</a:t>
                </a:r>
                <a:r>
                  <a:rPr lang="nn-NO" sz="1600" b="1" baseline="30000" dirty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+ 4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x  + 3 = 0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1997"/>
                <a:ext cx="2765629" cy="363241"/>
              </a:xfrm>
              <a:prstGeom prst="rect">
                <a:avLst/>
              </a:prstGeom>
              <a:blipFill rotWithShape="1">
                <a:blip r:embed="rId2"/>
                <a:stretch>
                  <a:fillRect l="-1325" r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514600" y="1348279"/>
            <a:ext cx="217882" cy="22673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2251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95716" y="1308911"/>
            <a:ext cx="423610" cy="274347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944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0151" y="136392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1142081" y="1259441"/>
                <a:ext cx="25908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4x</a:t>
                </a:r>
                <a:r>
                  <a:rPr lang="nn-NO" sz="1600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 + 4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x + 3 = 0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081" y="1259441"/>
                <a:ext cx="2590800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1176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101079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4, 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3258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 4ac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1905000" y="2420241"/>
                <a:ext cx="13716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= (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  <a:r>
                  <a:rPr lang="en-US" sz="1600" kern="0" baseline="3000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2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– 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420241"/>
                <a:ext cx="1371600" cy="363241"/>
              </a:xfrm>
              <a:prstGeom prst="rect">
                <a:avLst/>
              </a:prstGeom>
              <a:blipFill rotWithShape="1">
                <a:blip r:embed="rId4"/>
                <a:stretch>
                  <a:fillRect l="-2667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48 – 48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936774" y="2432584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12266" y="2432584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475508" y="2432584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1577777" y="2088736"/>
                <a:ext cx="1190013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= 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pt-BR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777" y="2088736"/>
                <a:ext cx="1190013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3077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362200" y="2101079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03364" y="4149090"/>
                <a:ext cx="711518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</a:t>
                </a: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n-NO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364" y="4149090"/>
                <a:ext cx="711518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5128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743200" y="416433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164330"/>
                <a:ext cx="58901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3043225" y="416433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3225" y="4164330"/>
                <a:ext cx="589017" cy="3726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3343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580847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(4)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0847" y="4501783"/>
                <a:ext cx="748943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533800"/>
              </a:xfrm>
              <a:prstGeom prst="rect">
                <a:avLst/>
              </a:prstGeom>
              <a:blipFill rotWithShape="1">
                <a:blip r:embed="rId11"/>
                <a:stretch>
                  <a:fillRect l="-1382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1430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1" name="Group 108" hidden="1"/>
          <p:cNvGrpSpPr/>
          <p:nvPr/>
        </p:nvGrpSpPr>
        <p:grpSpPr>
          <a:xfrm>
            <a:off x="3551483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64" name="Group 15" hidden="1"/>
          <p:cNvGrpSpPr/>
          <p:nvPr/>
        </p:nvGrpSpPr>
        <p:grpSpPr>
          <a:xfrm>
            <a:off x="3865807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blipFill rotWithShape="1">
                <a:blip r:embed="rId12"/>
                <a:stretch>
                  <a:fillRect l="-215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4326148" y="163752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blipFill rotWithShape="1">
                <a:blip r:embed="rId13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 flipH="1">
            <a:off x="5310185" y="2188373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194905" y="1968864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368504" y="243617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blipFill rotWithShape="1">
                <a:blip r:embed="rId14"/>
                <a:stretch>
                  <a:fillRect l="-2166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4343400" y="22087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blipFill rotWithShape="1">
                <a:blip r:embed="rId15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/>
          <p:nvPr/>
        </p:nvCxnSpPr>
        <p:spPr>
          <a:xfrm flipH="1">
            <a:off x="7018860" y="2195541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085463" y="2434714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432685" y="2439959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885312" y="1925245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63354" y="2370462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blipFill rotWithShape="1">
                <a:blip r:embed="rId16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4343400" y="28042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blipFill rotWithShape="1">
                <a:blip r:embed="rId17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/>
          <p:cNvSpPr/>
          <p:nvPr/>
        </p:nvSpPr>
        <p:spPr>
          <a:xfrm>
            <a:off x="5532707" y="28042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343400" y="3405122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572000" y="3401324"/>
            <a:ext cx="3829062" cy="869776"/>
            <a:chOff x="4989496" y="4199902"/>
            <a:chExt cx="3829062" cy="869776"/>
          </a:xfrm>
        </p:grpSpPr>
        <p:sp>
          <p:nvSpPr>
            <p:cNvPr id="141" name="Rectangle 140"/>
            <p:cNvSpPr/>
            <p:nvPr/>
          </p:nvSpPr>
          <p:spPr>
            <a:xfrm>
              <a:off x="5088035" y="4199902"/>
              <a:ext cx="3579158" cy="869776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989496" y="4213225"/>
                  <a:ext cx="3829062" cy="779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are</m:t>
                      </m:r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 dirty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and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 dirty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829062" cy="77957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Straight Connector 148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153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157" name="Group 108"/>
          <p:cNvGrpSpPr/>
          <p:nvPr/>
        </p:nvGrpSpPr>
        <p:grpSpPr>
          <a:xfrm>
            <a:off x="3037708" y="2427037"/>
            <a:ext cx="2001012" cy="910258"/>
            <a:chOff x="2450265" y="3531215"/>
            <a:chExt cx="1906711" cy="368119"/>
          </a:xfrm>
        </p:grpSpPr>
        <p:sp>
          <p:nvSpPr>
            <p:cNvPr id="158" name="Rounded Rectangular Callout 157"/>
            <p:cNvSpPr/>
            <p:nvPr/>
          </p:nvSpPr>
          <p:spPr>
            <a:xfrm>
              <a:off x="2450387" y="3579088"/>
              <a:ext cx="1628847" cy="320246"/>
            </a:xfrm>
            <a:prstGeom prst="wedgeRoundRectCallout">
              <a:avLst>
                <a:gd name="adj1" fmla="val -80093"/>
                <a:gd name="adj2" fmla="val -30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450265" y="3531215"/>
              <a:ext cx="1906711" cy="13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3148157" y="2523627"/>
                <a:ext cx="1940174" cy="855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 (</a:t>
                </a:r>
                <a:r>
                  <a:rPr lang="nn-NO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kern="0" baseline="30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 ×</a:t>
                </a:r>
                <a:r>
                  <a:rPr lang="nn-NO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 )</a:t>
                </a:r>
                <a:r>
                  <a:rPr lang="en-US" sz="1600" b="1" kern="0" baseline="30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=16 × 3</a:t>
                </a:r>
              </a:p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 48</a:t>
                </a: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8157" y="2523627"/>
                <a:ext cx="1940174" cy="855683"/>
              </a:xfrm>
              <a:prstGeom prst="rect">
                <a:avLst/>
              </a:prstGeom>
              <a:blipFill rotWithShape="1">
                <a:blip r:embed="rId19"/>
                <a:stretch>
                  <a:fillRect l="-1567" b="-8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28575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8" name="Rectangle 8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2(III)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7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85" grpId="0"/>
      <p:bldP spid="120" grpId="0"/>
      <p:bldP spid="136" grpId="0"/>
      <p:bldP spid="138" grpId="0"/>
      <p:bldP spid="139" grpId="0"/>
      <p:bldP spid="16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48201" y="1962150"/>
            <a:ext cx="3957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Roots of the equation 2x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x + 4 = 0 are not real nos. i.e. roots do not exist.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5" y="450850"/>
            <a:ext cx="6973849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Q.) Find the roots of the following quadratic equations given, by applying the quadratic formula.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1997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(iv)   2x</a:t>
            </a:r>
            <a:r>
              <a:rPr lang="nn-NO" sz="16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nn-NO" sz="1600" b="1" dirty="0">
                <a:solidFill>
                  <a:srgbClr val="0000FF"/>
                </a:solidFill>
                <a:latin typeface="Bookman Old Style" pitchFamily="18" charset="0"/>
              </a:rPr>
              <a:t> + x + 4  = 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59441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89152" y="1327150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30133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90085" y="1327404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31820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90625" y="133057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42081" y="1259441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+ 1x + 4 = 0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916276" y="208534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2, 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14400" y="244310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 4ac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05000" y="244310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(1)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905000" y="275807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 – 32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1905000" y="307304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–31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638425" y="2443101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913917" y="2443101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7159" y="2443101"/>
            <a:ext cx="56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577778" y="209212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085975" y="209212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3371850"/>
                <a:ext cx="2646861" cy="647934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921021" y="43297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667964" y="43297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176309" y="41719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03364" y="41719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283" y="4171950"/>
                <a:ext cx="58901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811408" y="4171950"/>
                <a:ext cx="589017" cy="371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–31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408" y="4171950"/>
                <a:ext cx="589017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9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2288124" y="4510504"/>
            <a:ext cx="1112301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4501783"/>
                <a:ext cx="74894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343400" y="1181274"/>
            <a:ext cx="0" cy="369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4648200" y="1011957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–</m:t>
                            </m:r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31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011957"/>
                <a:ext cx="2646861" cy="647934"/>
              </a:xfrm>
              <a:prstGeom prst="rect">
                <a:avLst/>
              </a:prstGeom>
              <a:blipFill rotWithShape="1">
                <a:blip r:embed="rId6"/>
                <a:stretch>
                  <a:fillRect l="-1382" b="-3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4343400" y="12911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43400" y="1659288"/>
            <a:ext cx="1841657" cy="338554"/>
            <a:chOff x="4343400" y="1659288"/>
            <a:chExt cx="1841657" cy="338554"/>
          </a:xfrm>
        </p:grpSpPr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648201" y="1659288"/>
              <a:ext cx="990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b² – 4ac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3400" y="1659288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sym typeface="Symbol" pitchFamily="18" charset="2"/>
                </a:rPr>
                <a:t>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549944" y="1659288"/>
              <a:ext cx="4216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&lt;</a:t>
              </a: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776027" y="1659288"/>
              <a:ext cx="409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0</a:t>
              </a:r>
            </a:p>
          </p:txBody>
        </p:sp>
      </p:grp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343400" y="19621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61" name="Group 108"/>
          <p:cNvGrpSpPr/>
          <p:nvPr/>
        </p:nvGrpSpPr>
        <p:grpSpPr>
          <a:xfrm>
            <a:off x="3332988" y="1061277"/>
            <a:ext cx="2001012" cy="659333"/>
            <a:chOff x="2450265" y="3514070"/>
            <a:chExt cx="1906711" cy="266642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64" name="Group 15"/>
          <p:cNvGrpSpPr/>
          <p:nvPr/>
        </p:nvGrpSpPr>
        <p:grpSpPr>
          <a:xfrm>
            <a:off x="3647312" y="1800105"/>
            <a:ext cx="1686687" cy="375254"/>
            <a:chOff x="2312577" y="3460319"/>
            <a:chExt cx="2003158" cy="473873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343400" y="2791454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72000" y="2804777"/>
            <a:ext cx="3461204" cy="639667"/>
            <a:chOff x="4989496" y="4213225"/>
            <a:chExt cx="3461204" cy="639667"/>
          </a:xfrm>
        </p:grpSpPr>
        <p:sp>
          <p:nvSpPr>
            <p:cNvPr id="56" name="Rectangle 55"/>
            <p:cNvSpPr/>
            <p:nvPr/>
          </p:nvSpPr>
          <p:spPr>
            <a:xfrm>
              <a:off x="5088035" y="4230997"/>
              <a:ext cx="3254261" cy="621895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989496" y="4213225"/>
                  <a:ext cx="346120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46120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108"/>
          <p:cNvGrpSpPr/>
          <p:nvPr/>
        </p:nvGrpSpPr>
        <p:grpSpPr>
          <a:xfrm>
            <a:off x="3062300" y="2717457"/>
            <a:ext cx="2175697" cy="837689"/>
            <a:chOff x="2515917" y="3486737"/>
            <a:chExt cx="1540065" cy="396343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2550750" y="3486737"/>
              <a:ext cx="1462691" cy="390391"/>
            </a:xfrm>
            <a:prstGeom prst="wedgeRoundRectCallout">
              <a:avLst>
                <a:gd name="adj1" fmla="val -79495"/>
                <a:gd name="adj2" fmla="val 90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15917" y="3489903"/>
              <a:ext cx="1540065" cy="39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–31 greater than 0 or less than 0 ?</a:t>
              </a:r>
            </a:p>
          </p:txBody>
        </p:sp>
      </p:grpSp>
      <p:grpSp>
        <p:nvGrpSpPr>
          <p:cNvPr id="85" name="Group 108"/>
          <p:cNvGrpSpPr/>
          <p:nvPr/>
        </p:nvGrpSpPr>
        <p:grpSpPr>
          <a:xfrm>
            <a:off x="2905125" y="2915486"/>
            <a:ext cx="2175697" cy="512328"/>
            <a:chOff x="2515917" y="3513497"/>
            <a:chExt cx="1540065" cy="242402"/>
          </a:xfrm>
        </p:grpSpPr>
        <p:sp>
          <p:nvSpPr>
            <p:cNvPr id="86" name="Rounded Rectangular Callout 85"/>
            <p:cNvSpPr/>
            <p:nvPr/>
          </p:nvSpPr>
          <p:spPr>
            <a:xfrm>
              <a:off x="2540636" y="3513497"/>
              <a:ext cx="1462691" cy="242402"/>
            </a:xfrm>
            <a:prstGeom prst="wedgeRoundRectCallout">
              <a:avLst>
                <a:gd name="adj1" fmla="val -68830"/>
                <a:gd name="adj2" fmla="val 126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5917" y="3549862"/>
              <a:ext cx="1540065" cy="16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–31 is less than 0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81600" y="-10858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0" name="Rectangle 89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2(IV) 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38200" y="-1009650"/>
            <a:ext cx="2971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8360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8" grpId="0"/>
      <p:bldP spid="136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57662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</a:t>
            </a:r>
          </a:p>
        </p:txBody>
      </p:sp>
    </p:spTree>
    <p:extLst>
      <p:ext uri="{BB962C8B-B14F-4D97-AF65-F5344CB8AC3E}">
        <p14:creationId xmlns:p14="http://schemas.microsoft.com/office/powerpoint/2010/main" val="381539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/>
              <p:cNvSpPr txBox="1">
                <a:spLocks noChangeArrowheads="1"/>
              </p:cNvSpPr>
              <p:nvPr/>
            </p:nvSpPr>
            <p:spPr bwMode="auto">
              <a:xfrm>
                <a:off x="4953000" y="1504950"/>
                <a:ext cx="264686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4" name="TextBox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04950"/>
                <a:ext cx="2646861" cy="533351"/>
              </a:xfrm>
              <a:prstGeom prst="rect">
                <a:avLst/>
              </a:prstGeom>
              <a:blipFill rotWithShape="1">
                <a:blip r:embed="rId2"/>
                <a:stretch>
                  <a:fillRect l="-1382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Rectangle 294"/>
          <p:cNvSpPr/>
          <p:nvPr/>
        </p:nvSpPr>
        <p:spPr>
          <a:xfrm>
            <a:off x="4485752" y="163599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>
                <a:spLocks noChangeArrowheads="1"/>
              </p:cNvSpPr>
              <p:nvPr/>
            </p:nvSpPr>
            <p:spPr bwMode="auto">
              <a:xfrm>
                <a:off x="4953001" y="2038399"/>
                <a:ext cx="17370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2038399"/>
                <a:ext cx="1737018" cy="533351"/>
              </a:xfrm>
              <a:prstGeom prst="rect">
                <a:avLst/>
              </a:prstGeom>
              <a:blipFill rotWithShape="1">
                <a:blip r:embed="rId3"/>
                <a:stretch>
                  <a:fillRect l="-2113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Rectangle 298"/>
          <p:cNvSpPr/>
          <p:nvPr/>
        </p:nvSpPr>
        <p:spPr>
          <a:xfrm>
            <a:off x="4485752" y="217598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6479176" y="2135797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>
                <a:spLocks noChangeArrowheads="1"/>
              </p:cNvSpPr>
              <p:nvPr/>
            </p:nvSpPr>
            <p:spPr bwMode="auto">
              <a:xfrm>
                <a:off x="6900861" y="2018303"/>
                <a:ext cx="1751331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861" y="2018303"/>
                <a:ext cx="1751331" cy="533351"/>
              </a:xfrm>
              <a:prstGeom prst="rect">
                <a:avLst/>
              </a:prstGeom>
              <a:blipFill rotWithShape="1">
                <a:blip r:embed="rId4"/>
                <a:stretch>
                  <a:fillRect l="-1742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TextBox 316"/>
          <p:cNvSpPr txBox="1">
            <a:spLocks noChangeArrowheads="1"/>
          </p:cNvSpPr>
          <p:nvPr/>
        </p:nvSpPr>
        <p:spPr bwMode="auto">
          <a:xfrm>
            <a:off x="4485752" y="26479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4774875" y="2657475"/>
            <a:ext cx="3978077" cy="861390"/>
            <a:chOff x="4989496" y="4213225"/>
            <a:chExt cx="3978077" cy="861390"/>
          </a:xfrm>
        </p:grpSpPr>
        <p:sp>
          <p:nvSpPr>
            <p:cNvPr id="319" name="Rectangle 318"/>
            <p:cNvSpPr/>
            <p:nvPr/>
          </p:nvSpPr>
          <p:spPr>
            <a:xfrm>
              <a:off x="5088036" y="4251360"/>
              <a:ext cx="3756678" cy="79191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4989496" y="4213225"/>
                  <a:ext cx="3978077" cy="861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13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3 </m:t>
                            </m:r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Cambria Math"/>
                                <a:ea typeface="Cambria Math"/>
                              </a:rPr>
                              <m:t>– 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kern="0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US" sz="1600" b="1" kern="0" dirty="0">
                                    <a:solidFill>
                                      <a:sysClr val="windowText" lastClr="000000"/>
                                    </a:solidFill>
                                    <a:latin typeface="Bookman Old Style" pitchFamily="18" charset="0"/>
                                    <a:ea typeface="Cambria Math"/>
                                  </a:rPr>
                                  <m:t>13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1600" b="1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978077" cy="8613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3" name="Straight Connector 292"/>
          <p:cNvCxnSpPr/>
          <p:nvPr/>
        </p:nvCxnSpPr>
        <p:spPr>
          <a:xfrm>
            <a:off x="4495800" y="1047750"/>
            <a:ext cx="0" cy="3772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6" y="450850"/>
            <a:ext cx="496411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Q.) Find the roots of the following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793750"/>
                <a:ext cx="2063385" cy="48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(i)  x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</m:den>
                    </m:f>
                    <m:r>
                      <a:rPr lang="en-US" sz="1600" b="1" i="1">
                        <a:solidFill>
                          <a:srgbClr val="3333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3, x </a:t>
                </a:r>
                <a:r>
                  <a:rPr lang="nn-NO" sz="1600" b="1" dirty="0">
                    <a:solidFill>
                      <a:srgbClr val="0000FF"/>
                    </a:solidFill>
                    <a:latin typeface="Symbol" pitchFamily="18" charset="2"/>
                  </a:rPr>
                  <a:t>¹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0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93750"/>
                <a:ext cx="2063385" cy="487954"/>
              </a:xfrm>
              <a:prstGeom prst="rect">
                <a:avLst/>
              </a:prstGeom>
              <a:blipFill rotWithShape="1">
                <a:blip r:embed="rId6"/>
                <a:stretch>
                  <a:fillRect l="-1775" r="-59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346882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99810" y="1247968"/>
                <a:ext cx="1021433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x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</m:den>
                    </m:f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3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0" y="1247968"/>
                <a:ext cx="1021433" cy="485582"/>
              </a:xfrm>
              <a:prstGeom prst="rect">
                <a:avLst/>
              </a:prstGeom>
              <a:blipFill rotWithShape="1">
                <a:blip r:embed="rId7"/>
                <a:stretch>
                  <a:fillRect l="-2976" r="-1786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799810" y="1703406"/>
            <a:ext cx="3770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Multiplying throughout by x, we get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838201" y="198224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1 = 3x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5514" y="19822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55514" y="227031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609726" y="2338021"/>
            <a:ext cx="350901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3628592" y="269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162052" y="2338275"/>
            <a:ext cx="329282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3139440" y="2671513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62000" y="234145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568158" y="2689973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838200" y="2270312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3x – 1 = 0</a:t>
            </a:r>
          </a:p>
        </p:txBody>
      </p:sp>
      <p:sp>
        <p:nvSpPr>
          <p:cNvPr id="203" name="TextBox 202"/>
          <p:cNvSpPr txBox="1">
            <a:spLocks noChangeArrowheads="1"/>
          </p:cNvSpPr>
          <p:nvPr/>
        </p:nvSpPr>
        <p:spPr bwMode="auto">
          <a:xfrm>
            <a:off x="533400" y="2591496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916276" y="3086167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1, </a:t>
            </a:r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1011382" y="3379806"/>
            <a:ext cx="11776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– 4ac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1905000" y="337980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(–3)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207" name="TextBox 206"/>
          <p:cNvSpPr txBox="1">
            <a:spLocks noChangeArrowheads="1"/>
          </p:cNvSpPr>
          <p:nvPr/>
        </p:nvSpPr>
        <p:spPr bwMode="auto">
          <a:xfrm>
            <a:off x="1905000" y="3684732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9 + 4</a:t>
            </a: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1905000" y="3959514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13</a:t>
            </a: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2758440" y="3379806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3033932" y="3379806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3297174" y="3379806"/>
            <a:ext cx="66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(–1)</a:t>
            </a: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1577778" y="3086167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– 3</a:t>
            </a: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2238828" y="3086167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–1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>
                <a:spLocks noChangeArrowheads="1"/>
              </p:cNvSpPr>
              <p:nvPr/>
            </p:nvSpPr>
            <p:spPr bwMode="auto">
              <a:xfrm>
                <a:off x="1667964" y="4171950"/>
                <a:ext cx="264686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7964" y="4171950"/>
                <a:ext cx="2646861" cy="647934"/>
              </a:xfrm>
              <a:prstGeom prst="rect">
                <a:avLst/>
              </a:prstGeom>
              <a:blipFill rotWithShape="1">
                <a:blip r:embed="rId8"/>
                <a:stretch>
                  <a:fillRect l="-1382" b="-2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108"/>
          <p:cNvGrpSpPr/>
          <p:nvPr/>
        </p:nvGrpSpPr>
        <p:grpSpPr>
          <a:xfrm>
            <a:off x="2868833" y="2072148"/>
            <a:ext cx="2001012" cy="659333"/>
            <a:chOff x="2450265" y="3514070"/>
            <a:chExt cx="1906711" cy="266642"/>
          </a:xfrm>
        </p:grpSpPr>
        <p:sp>
          <p:nvSpPr>
            <p:cNvPr id="252" name="Rounded Rectangular Callout 25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254" name="Group 15"/>
          <p:cNvGrpSpPr/>
          <p:nvPr/>
        </p:nvGrpSpPr>
        <p:grpSpPr>
          <a:xfrm>
            <a:off x="3183157" y="2810976"/>
            <a:ext cx="1686687" cy="375254"/>
            <a:chOff x="2312577" y="3460319"/>
            <a:chExt cx="2003158" cy="473873"/>
          </a:xfrm>
        </p:grpSpPr>
        <p:sp>
          <p:nvSpPr>
            <p:cNvPr id="255" name="Rounded Rectangular Callout 25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4485752" y="105319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4953000" y="1053190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5380056" y="895350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5507111" y="895350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>
                <a:spLocks noChangeArrowheads="1"/>
              </p:cNvSpPr>
              <p:nvPr/>
            </p:nvSpPr>
            <p:spPr bwMode="auto">
              <a:xfrm>
                <a:off x="5838955" y="895350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8955" y="895350"/>
                <a:ext cx="58901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/>
              <p:cNvSpPr txBox="1">
                <a:spLocks noChangeArrowheads="1"/>
              </p:cNvSpPr>
              <p:nvPr/>
            </p:nvSpPr>
            <p:spPr bwMode="auto">
              <a:xfrm>
                <a:off x="6177080" y="895350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0" name="TextBox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7080" y="895350"/>
                <a:ext cx="589017" cy="3726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Straight Connector 290"/>
          <p:cNvCxnSpPr/>
          <p:nvPr/>
        </p:nvCxnSpPr>
        <p:spPr>
          <a:xfrm>
            <a:off x="5491871" y="1233904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/>
              <p:cNvSpPr txBox="1">
                <a:spLocks noChangeArrowheads="1"/>
              </p:cNvSpPr>
              <p:nvPr/>
            </p:nvSpPr>
            <p:spPr bwMode="auto">
              <a:xfrm>
                <a:off x="5752637" y="1225183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2637" y="1225183"/>
                <a:ext cx="748943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53340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55" name="Rectangle 54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3(I) 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14400" y="-933450"/>
            <a:ext cx="3047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971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9" grpId="0"/>
      <p:bldP spid="317" grpId="0"/>
      <p:bldP spid="2" grpId="0" animBg="1"/>
      <p:bldP spid="3" grpId="0"/>
      <p:bldP spid="4" grpId="0"/>
      <p:bldP spid="85" grpId="0"/>
      <p:bldP spid="86" grpId="0"/>
      <p:bldP spid="89" grpId="0"/>
      <p:bldP spid="195" grpId="0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85" grpId="0"/>
      <p:bldP spid="286" grpId="0"/>
      <p:bldP spid="287" grpId="0"/>
      <p:bldP spid="288" grpId="0"/>
      <p:bldP spid="289" grpId="0"/>
      <p:bldP spid="290" grpId="0"/>
      <p:bldP spid="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/>
          <p:nvPr/>
        </p:nvCxnSpPr>
        <p:spPr>
          <a:xfrm>
            <a:off x="4572000" y="829783"/>
            <a:ext cx="0" cy="3963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611010" y="224381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11010" y="280488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611010" y="323668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611010" y="366213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611010" y="40386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72523" y="4130004"/>
            <a:ext cx="19807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05084" y="4130005"/>
            <a:ext cx="346080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186" y="450850"/>
            <a:ext cx="4964114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Q) Find the roots of the following equations: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293864"/>
            <a:ext cx="5842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24527" y="1218747"/>
                <a:ext cx="1989647" cy="525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7</m:t>
                        </m:r>
                      </m:den>
                    </m:f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nn-NO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27" y="1218747"/>
                <a:ext cx="1989647" cy="525528"/>
              </a:xfrm>
              <a:prstGeom prst="rect">
                <a:avLst/>
              </a:prstGeom>
              <a:blipFill rotWithShape="1">
                <a:blip r:embed="rId2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0016" y="1660980"/>
                <a:ext cx="1701107" cy="60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 – 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+ 4)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) 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16" y="1660980"/>
                <a:ext cx="1701107" cy="6083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6396" y="1795889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1795889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44996" y="1686564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1686564"/>
                <a:ext cx="503664" cy="5572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5514" y="234470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00016" y="2209800"/>
                <a:ext cx="1556836" cy="60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 –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− 4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) (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7)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16" y="2209800"/>
                <a:ext cx="1556836" cy="6083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16396" y="2344709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2344709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4996" y="2235384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2235384"/>
                <a:ext cx="503664" cy="5572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55514" y="287357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74336" y="2738664"/>
                <a:ext cx="1391727" cy="55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 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– 3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 – 28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36" y="2738664"/>
                <a:ext cx="1391727" cy="5597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6396" y="2873573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2873573"/>
                <a:ext cx="37382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44996" y="2764248"/>
                <a:ext cx="503664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11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96" y="2764248"/>
                <a:ext cx="503664" cy="5572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55514" y="32575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33170" y="3257550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–330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70" y="3257550"/>
                <a:ext cx="732893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16396" y="3257550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3257550"/>
                <a:ext cx="37382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22136" y="3257550"/>
            <a:ext cx="1903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33x – 308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14" y="351162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8466" y="3507330"/>
            <a:ext cx="3064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33x – 308 + 330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47262" y="3511624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62" y="3511624"/>
                <a:ext cx="37382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68242" y="3511624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514" y="405805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65290" y="4058056"/>
            <a:ext cx="1299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3x + 2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16396" y="4058056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6" y="4058056"/>
                <a:ext cx="37382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37376" y="4058056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33392" y="443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44240" y="4432942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19312" y="4116652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872958" y="4442467"/>
            <a:ext cx="166168" cy="187383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38200" y="4352925"/>
            <a:ext cx="381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 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540438" y="461380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1,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73365" y="4613804"/>
            <a:ext cx="936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– 3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862990" y="4613804"/>
            <a:ext cx="10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793750"/>
                <a:ext cx="3395481" cy="525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(ii)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b="1" dirty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7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3333FF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srgbClr val="3333FF"/>
                            </a:solidFill>
                            <a:latin typeface="Bookman Old Style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; x </a:t>
                </a:r>
                <a:r>
                  <a:rPr lang="nn-NO" sz="1600" b="1" dirty="0">
                    <a:solidFill>
                      <a:srgbClr val="0000FF"/>
                    </a:solidFill>
                    <a:latin typeface="Symbol" pitchFamily="18" charset="2"/>
                  </a:rPr>
                  <a:t>¹</a:t>
                </a:r>
                <a:r>
                  <a:rPr lang="nn-NO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–4, 7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93750"/>
                <a:ext cx="3395481" cy="525978"/>
              </a:xfrm>
              <a:prstGeom prst="rect">
                <a:avLst/>
              </a:prstGeom>
              <a:blipFill rotWithShape="1">
                <a:blip r:embed="rId13"/>
                <a:stretch>
                  <a:fillRect l="-107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108"/>
          <p:cNvGrpSpPr/>
          <p:nvPr/>
        </p:nvGrpSpPr>
        <p:grpSpPr>
          <a:xfrm>
            <a:off x="2971800" y="3115677"/>
            <a:ext cx="2001012" cy="659333"/>
            <a:chOff x="2450265" y="3514070"/>
            <a:chExt cx="1906711" cy="266642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2450386" y="3514070"/>
              <a:ext cx="1890883" cy="266642"/>
            </a:xfrm>
            <a:prstGeom prst="wedgeRoundRectCallout">
              <a:avLst>
                <a:gd name="adj1" fmla="val -50948"/>
                <a:gd name="adj2" fmla="val 10386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50265" y="3531215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590357" y="3943350"/>
            <a:ext cx="1686687" cy="375254"/>
            <a:chOff x="2312577" y="3460319"/>
            <a:chExt cx="2003158" cy="473873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12577" y="3506663"/>
              <a:ext cx="2003158" cy="4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048250" y="819150"/>
            <a:ext cx="11776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– 4ac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5941868" y="81915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(–3)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5950282" y="104477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9 – 8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950282" y="1271931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795308" y="81915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7070800" y="81915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(1)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334042" y="819150"/>
            <a:ext cx="66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112667" y="1495425"/>
                <a:ext cx="2200801" cy="647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667" y="1495425"/>
                <a:ext cx="2200801" cy="647934"/>
              </a:xfrm>
              <a:prstGeom prst="rect">
                <a:avLst/>
              </a:prstGeom>
              <a:blipFill rotWithShape="1">
                <a:blip r:embed="rId14"/>
                <a:stretch>
                  <a:fillRect l="-1662" b="-28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5121103" y="2243815"/>
            <a:ext cx="709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x  =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5548159" y="2085975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675214" y="2085975"/>
            <a:ext cx="711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6007058" y="2085975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7058" y="2085975"/>
                <a:ext cx="589017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86500" y="2085975"/>
                <a:ext cx="589017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  <a:ea typeface="Cambria Math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0" y="2085975"/>
                <a:ext cx="589017" cy="37260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/>
          <p:nvPr/>
        </p:nvCxnSpPr>
        <p:spPr>
          <a:xfrm>
            <a:off x="5659974" y="2424529"/>
            <a:ext cx="113533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920740" y="2415808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0740" y="2415808"/>
                <a:ext cx="748943" cy="338554"/>
              </a:xfrm>
              <a:prstGeom prst="rect">
                <a:avLst/>
              </a:prstGeom>
              <a:blipFill rotWithShape="1">
                <a:blip r:embed="rId17"/>
                <a:stretch>
                  <a:fillRect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121102" y="2647950"/>
                <a:ext cx="1674206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 smtClean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1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2647950"/>
                <a:ext cx="1674206" cy="533351"/>
              </a:xfrm>
              <a:prstGeom prst="rect">
                <a:avLst/>
              </a:prstGeom>
              <a:blipFill rotWithShape="1">
                <a:blip r:embed="rId18"/>
                <a:stretch>
                  <a:fillRect l="-181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121102" y="3124200"/>
                <a:ext cx="1674206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3124200"/>
                <a:ext cx="1674206" cy="493277"/>
              </a:xfrm>
              <a:prstGeom prst="rect">
                <a:avLst/>
              </a:prstGeom>
              <a:blipFill rotWithShape="1">
                <a:blip r:embed="rId19"/>
                <a:stretch>
                  <a:fillRect l="-1818" b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6479176" y="321945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900862" y="3120674"/>
                <a:ext cx="1338264" cy="496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862" y="3120674"/>
                <a:ext cx="1338264" cy="496803"/>
              </a:xfrm>
              <a:prstGeom prst="rect">
                <a:avLst/>
              </a:prstGeom>
              <a:blipFill rotWithShape="1">
                <a:blip r:embed="rId20"/>
                <a:stretch>
                  <a:fillRect l="-2273" b="-4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21102" y="3562350"/>
                <a:ext cx="974898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3562350"/>
                <a:ext cx="974898" cy="493277"/>
              </a:xfrm>
              <a:prstGeom prst="rect">
                <a:avLst/>
              </a:prstGeom>
              <a:blipFill rotWithShape="1">
                <a:blip r:embed="rId21"/>
                <a:stretch>
                  <a:fillRect l="-3125"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6479176" y="3662137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932800" y="3562350"/>
                <a:ext cx="915800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00" y="3562350"/>
                <a:ext cx="915800" cy="493277"/>
              </a:xfrm>
              <a:prstGeom prst="rect">
                <a:avLst/>
              </a:prstGeom>
              <a:blipFill rotWithShape="1">
                <a:blip r:embed="rId22"/>
                <a:stretch>
                  <a:fillRect l="-3311" b="-49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121102" y="4038600"/>
                <a:ext cx="9748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</m:t>
                    </m:r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102" y="4038600"/>
                <a:ext cx="974898" cy="338554"/>
              </a:xfrm>
              <a:prstGeom prst="rect">
                <a:avLst/>
              </a:prstGeom>
              <a:blipFill rotWithShape="1">
                <a:blip r:embed="rId23"/>
                <a:stretch>
                  <a:fillRect l="-3125" t="-5455" b="-2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6479176" y="4038600"/>
            <a:ext cx="4216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932800" y="4038600"/>
                <a:ext cx="91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Bookman Old Style" pitchFamily="18" charset="0"/>
                      </a:rPr>
                      <m:t> </m:t>
                    </m:r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00" y="4038600"/>
                <a:ext cx="915800" cy="338554"/>
              </a:xfrm>
              <a:prstGeom prst="rect">
                <a:avLst/>
              </a:prstGeom>
              <a:blipFill rotWithShape="1">
                <a:blip r:embed="rId24"/>
                <a:stretch>
                  <a:fillRect l="-3311" t="-5455" b="-2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/>
          <p:cNvCxnSpPr/>
          <p:nvPr/>
        </p:nvCxnSpPr>
        <p:spPr>
          <a:xfrm flipH="1">
            <a:off x="5667376" y="388072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654432" y="3662137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5769655" y="3519483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7472666" y="388072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7459722" y="3662137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4611010" y="4299550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905740" y="4309075"/>
            <a:ext cx="3704860" cy="586775"/>
            <a:chOff x="4989496" y="4213225"/>
            <a:chExt cx="3704860" cy="586775"/>
          </a:xfrm>
        </p:grpSpPr>
        <p:sp>
          <p:nvSpPr>
            <p:cNvPr id="175" name="Rectangle 174"/>
            <p:cNvSpPr/>
            <p:nvPr/>
          </p:nvSpPr>
          <p:spPr>
            <a:xfrm>
              <a:off x="5078511" y="4251360"/>
              <a:ext cx="3566160" cy="54864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4989496" y="4213225"/>
                  <a:ext cx="3704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roots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quadratic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are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1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 2.</m:t>
                        </m:r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3704860" cy="5847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56235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7200" y="37909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3686" y="3790950"/>
            <a:ext cx="1903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11x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33x + 22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2518082" y="3790950"/>
                <a:ext cx="373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n-NO" sz="1600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82" y="3790950"/>
                <a:ext cx="373820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739062" y="3790950"/>
            <a:ext cx="342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0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71800" y="2978595"/>
            <a:ext cx="1578655" cy="964755"/>
            <a:chOff x="2150411" y="3410438"/>
            <a:chExt cx="1666679" cy="759284"/>
          </a:xfrm>
        </p:grpSpPr>
        <p:sp>
          <p:nvSpPr>
            <p:cNvPr id="100" name="Rounded Rectangle 99"/>
            <p:cNvSpPr/>
            <p:nvPr/>
          </p:nvSpPr>
          <p:spPr>
            <a:xfrm>
              <a:off x="2220534" y="3410438"/>
              <a:ext cx="1548177" cy="7592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50411" y="3425292"/>
              <a:ext cx="1666679" cy="22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400" b="1" kern="0" baseline="30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971800" y="3028950"/>
            <a:ext cx="1519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>
              <a:defRPr/>
            </a:pP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Dividing throughout by 11	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648200" y="-933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97" name="Rectangle 96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3(II)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4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8" grpId="0"/>
      <p:bldP spid="150" grpId="0"/>
      <p:bldP spid="154" grpId="0"/>
      <p:bldP spid="158" grpId="0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4" grpId="0"/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/>
      <p:bldP spid="41" grpId="0"/>
      <p:bldP spid="49" grpId="0"/>
      <p:bldP spid="50" grpId="0"/>
      <p:bldP spid="3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1" grpId="0"/>
      <p:bldP spid="142" grpId="0"/>
      <p:bldP spid="143" grpId="0"/>
      <p:bldP spid="144" grpId="0"/>
      <p:bldP spid="145" grpId="0"/>
      <p:bldP spid="147" grpId="0"/>
      <p:bldP spid="149" grpId="0"/>
      <p:bldP spid="151" grpId="0"/>
      <p:bldP spid="155" grpId="0"/>
      <p:bldP spid="157" grpId="0"/>
      <p:bldP spid="159" grpId="0"/>
      <p:bldP spid="161" grpId="0"/>
      <p:bldP spid="173" grpId="0"/>
      <p:bldP spid="91" grpId="0"/>
      <p:bldP spid="92" grpId="0"/>
      <p:bldP spid="93" grpId="0"/>
      <p:bldP spid="94" grpId="0"/>
      <p:bldP spid="95" grpId="0"/>
      <p:bldP spid="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7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121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. Understanding nature of roots of a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Quadratic Equation</a:t>
            </a:r>
          </a:p>
          <a:p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2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/>
          <p:cNvCxnSpPr/>
          <p:nvPr/>
        </p:nvCxnSpPr>
        <p:spPr>
          <a:xfrm>
            <a:off x="6200775" y="1007745"/>
            <a:ext cx="0" cy="38404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5" name="Rounded Rectangle 414"/>
          <p:cNvSpPr/>
          <p:nvPr/>
        </p:nvSpPr>
        <p:spPr>
          <a:xfrm>
            <a:off x="3813240" y="1057719"/>
            <a:ext cx="13732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69900" y="448528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424" name="Rounded Rectangle 423"/>
          <p:cNvSpPr/>
          <p:nvPr/>
        </p:nvSpPr>
        <p:spPr>
          <a:xfrm>
            <a:off x="7242178" y="1570404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6835711" y="1570404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6332540" y="1570404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7854807" y="1139429"/>
            <a:ext cx="221170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Rounded Rectangle 422"/>
          <p:cNvSpPr/>
          <p:nvPr/>
        </p:nvSpPr>
        <p:spPr>
          <a:xfrm>
            <a:off x="7175502" y="1135459"/>
            <a:ext cx="366711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ounded Rectangle 420"/>
          <p:cNvSpPr/>
          <p:nvPr/>
        </p:nvSpPr>
        <p:spPr>
          <a:xfrm>
            <a:off x="6668293" y="114022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ounded Rectangle 417"/>
          <p:cNvSpPr/>
          <p:nvPr/>
        </p:nvSpPr>
        <p:spPr>
          <a:xfrm>
            <a:off x="4464131" y="1489488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ounded Rectangle 415"/>
          <p:cNvSpPr/>
          <p:nvPr/>
        </p:nvSpPr>
        <p:spPr>
          <a:xfrm>
            <a:off x="4097693" y="1491714"/>
            <a:ext cx="17323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Rounded Rectangle 413"/>
          <p:cNvSpPr/>
          <p:nvPr/>
        </p:nvSpPr>
        <p:spPr>
          <a:xfrm>
            <a:off x="3605047" y="1508391"/>
            <a:ext cx="157489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Rounded Rectangle 416"/>
          <p:cNvSpPr/>
          <p:nvPr/>
        </p:nvSpPr>
        <p:spPr>
          <a:xfrm>
            <a:off x="4291146" y="104025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ounded Rectangle 418"/>
          <p:cNvSpPr/>
          <p:nvPr/>
        </p:nvSpPr>
        <p:spPr>
          <a:xfrm>
            <a:off x="4702531" y="1035495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Rounded Rectangle 406"/>
          <p:cNvSpPr/>
          <p:nvPr/>
        </p:nvSpPr>
        <p:spPr>
          <a:xfrm>
            <a:off x="602586" y="1517270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Rounded Rectangle 407"/>
          <p:cNvSpPr/>
          <p:nvPr/>
        </p:nvSpPr>
        <p:spPr>
          <a:xfrm>
            <a:off x="950250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Rounded Rectangle 409"/>
          <p:cNvSpPr/>
          <p:nvPr/>
        </p:nvSpPr>
        <p:spPr>
          <a:xfrm>
            <a:off x="1099817" y="1517270"/>
            <a:ext cx="173238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Rounded Rectangle 410"/>
          <p:cNvSpPr/>
          <p:nvPr/>
        </p:nvSpPr>
        <p:spPr>
          <a:xfrm>
            <a:off x="1457737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ounded Rectangle 411"/>
          <p:cNvSpPr/>
          <p:nvPr/>
        </p:nvSpPr>
        <p:spPr>
          <a:xfrm>
            <a:off x="1502149" y="1517270"/>
            <a:ext cx="190562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ounded Rectangle 412"/>
          <p:cNvSpPr/>
          <p:nvPr/>
        </p:nvSpPr>
        <p:spPr>
          <a:xfrm>
            <a:off x="1863969" y="107042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433167" y="771525"/>
            <a:ext cx="2819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v) 3y</a:t>
            </a:r>
            <a:r>
              <a:rPr lang="en-US" sz="14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+ 9y + 4 = 0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37503" y="1249529"/>
            <a:ext cx="27291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</a:t>
            </a:r>
          </a:p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ax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4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 we get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41839" y="1650444"/>
            <a:ext cx="772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3,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082623" y="188925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-  4ac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1871225" y="1932859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 (9)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4 (3) (4)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866899" y="2120083"/>
            <a:ext cx="14435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 81 -  48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1880967" y="2344908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33</a:t>
            </a: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508708" y="2646760"/>
            <a:ext cx="1258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541829" y="3118398"/>
            <a:ext cx="1039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</a:p>
          <a:p>
            <a:pPr defTabSz="912813">
              <a:defRPr/>
            </a:pP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36134" y="3545714"/>
            <a:ext cx="1042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2286000" y="3868102"/>
            <a:ext cx="588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526612" y="3877330"/>
            <a:ext cx="730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</a:p>
          <a:p>
            <a:pPr defTabSz="912813">
              <a:defRPr/>
            </a:pP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2019738" y="3859768"/>
            <a:ext cx="53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22288"/>
              </p:ext>
            </p:extLst>
          </p:nvPr>
        </p:nvGraphicFramePr>
        <p:xfrm>
          <a:off x="1194511" y="2552700"/>
          <a:ext cx="1427163" cy="47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431800" progId="Equation.DSMT4">
                  <p:embed/>
                </p:oleObj>
              </mc:Choice>
              <mc:Fallback>
                <p:oleObj name="Equation" r:id="rId2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11" y="2552700"/>
                        <a:ext cx="1427163" cy="47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674795"/>
              </p:ext>
            </p:extLst>
          </p:nvPr>
        </p:nvGraphicFramePr>
        <p:xfrm>
          <a:off x="1191772" y="3486335"/>
          <a:ext cx="994556" cy="4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406224" progId="Equation.DSMT4">
                  <p:embed/>
                </p:oleObj>
              </mc:Choice>
              <mc:Fallback>
                <p:oleObj name="Equation" r:id="rId4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72" y="3486335"/>
                        <a:ext cx="994556" cy="42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98173"/>
              </p:ext>
            </p:extLst>
          </p:nvPr>
        </p:nvGraphicFramePr>
        <p:xfrm>
          <a:off x="1209238" y="3827324"/>
          <a:ext cx="887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406224" progId="Equation.DSMT4">
                  <p:embed/>
                </p:oleObj>
              </mc:Choice>
              <mc:Fallback>
                <p:oleObj name="Equation" r:id="rId6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238" y="3827324"/>
                        <a:ext cx="887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02884"/>
              </p:ext>
            </p:extLst>
          </p:nvPr>
        </p:nvGraphicFramePr>
        <p:xfrm>
          <a:off x="2648657" y="3844290"/>
          <a:ext cx="808038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502" imgH="406224" progId="Equation.DSMT4">
                  <p:embed/>
                </p:oleObj>
              </mc:Choice>
              <mc:Fallback>
                <p:oleObj name="Equation" r:id="rId8" imgW="68550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657" y="3844290"/>
                        <a:ext cx="808038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894912" y="1035050"/>
            <a:ext cx="2066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3y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+ 9y + 4 = 0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447235" y="1028700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154" name="TextBox 1"/>
          <p:cNvSpPr txBox="1">
            <a:spLocks noChangeArrowheads="1"/>
          </p:cNvSpPr>
          <p:nvPr/>
        </p:nvSpPr>
        <p:spPr bwMode="auto">
          <a:xfrm>
            <a:off x="3388824" y="762000"/>
            <a:ext cx="297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vi) y</a:t>
            </a:r>
            <a:r>
              <a:rPr lang="en-US" sz="14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+ 6y + 9 = 0</a:t>
            </a:r>
          </a:p>
        </p:txBody>
      </p:sp>
      <p:sp>
        <p:nvSpPr>
          <p:cNvPr id="155" name="TextBox 3"/>
          <p:cNvSpPr txBox="1">
            <a:spLocks noChangeArrowheads="1"/>
          </p:cNvSpPr>
          <p:nvPr/>
        </p:nvSpPr>
        <p:spPr bwMode="auto">
          <a:xfrm>
            <a:off x="3568263" y="1630982"/>
            <a:ext cx="692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1, </a:t>
            </a:r>
          </a:p>
        </p:txBody>
      </p:sp>
      <p:sp>
        <p:nvSpPr>
          <p:cNvPr id="156" name="TextBox 4"/>
          <p:cNvSpPr txBox="1">
            <a:spLocks noChangeArrowheads="1"/>
          </p:cNvSpPr>
          <p:nvPr/>
        </p:nvSpPr>
        <p:spPr bwMode="auto">
          <a:xfrm>
            <a:off x="3933387" y="1826465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57" name="TextBox 5"/>
          <p:cNvSpPr txBox="1">
            <a:spLocks noChangeArrowheads="1"/>
          </p:cNvSpPr>
          <p:nvPr/>
        </p:nvSpPr>
        <p:spPr bwMode="auto">
          <a:xfrm>
            <a:off x="4760475" y="1842538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(6)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4 (1) (9)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3411100" y="2574925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3403480" y="2984337"/>
            <a:ext cx="1225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3423800" y="3403500"/>
            <a:ext cx="174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4773178" y="3795811"/>
            <a:ext cx="582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62" name="TextBox 28"/>
          <p:cNvSpPr txBox="1">
            <a:spLocks noChangeArrowheads="1"/>
          </p:cNvSpPr>
          <p:nvPr/>
        </p:nvSpPr>
        <p:spPr bwMode="auto">
          <a:xfrm>
            <a:off x="3404753" y="3792636"/>
            <a:ext cx="1293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63" name="TextBox 29"/>
          <p:cNvSpPr txBox="1">
            <a:spLocks noChangeArrowheads="1"/>
          </p:cNvSpPr>
          <p:nvPr/>
        </p:nvSpPr>
        <p:spPr bwMode="auto">
          <a:xfrm>
            <a:off x="5081150" y="3716754"/>
            <a:ext cx="546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3452375" y="4054476"/>
            <a:ext cx="2432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 =  -  3    or     y =  -  3</a:t>
            </a:r>
          </a:p>
        </p:txBody>
      </p:sp>
      <p:graphicFrame>
        <p:nvGraphicFramePr>
          <p:cNvPr id="16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19594"/>
              </p:ext>
            </p:extLst>
          </p:nvPr>
        </p:nvGraphicFramePr>
        <p:xfrm>
          <a:off x="4127066" y="2479373"/>
          <a:ext cx="1520825" cy="44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900" imgH="431800" progId="Equation.DSMT4">
                  <p:embed/>
                </p:oleObj>
              </mc:Choice>
              <mc:Fallback>
                <p:oleObj name="Equation" r:id="rId10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066" y="2479373"/>
                        <a:ext cx="1520825" cy="44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32891"/>
              </p:ext>
            </p:extLst>
          </p:nvPr>
        </p:nvGraphicFramePr>
        <p:xfrm>
          <a:off x="4008003" y="3366293"/>
          <a:ext cx="70485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368300" progId="Equation.DSMT4">
                  <p:embed/>
                </p:oleObj>
              </mc:Choice>
              <mc:Fallback>
                <p:oleObj name="Equation" r:id="rId12" imgW="508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003" y="3366293"/>
                        <a:ext cx="70485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1764"/>
              </p:ext>
            </p:extLst>
          </p:nvPr>
        </p:nvGraphicFramePr>
        <p:xfrm>
          <a:off x="4008003" y="3773487"/>
          <a:ext cx="746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368140" progId="Equation.DSMT4">
                  <p:embed/>
                </p:oleObj>
              </mc:Choice>
              <mc:Fallback>
                <p:oleObj name="Equation" r:id="rId14" imgW="58394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003" y="3773487"/>
                        <a:ext cx="7461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10315"/>
              </p:ext>
            </p:extLst>
          </p:nvPr>
        </p:nvGraphicFramePr>
        <p:xfrm>
          <a:off x="5493900" y="3702764"/>
          <a:ext cx="679450" cy="33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800" imgH="368300" progId="Equation.DSMT4">
                  <p:embed/>
                </p:oleObj>
              </mc:Choice>
              <mc:Fallback>
                <p:oleObj name="Equation" r:id="rId16" imgW="558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900" y="3702764"/>
                        <a:ext cx="679450" cy="335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0" name="Straight Connector 169"/>
          <p:cNvCxnSpPr/>
          <p:nvPr/>
        </p:nvCxnSpPr>
        <p:spPr>
          <a:xfrm rot="5400000">
            <a:off x="1513085" y="2927985"/>
            <a:ext cx="384048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485713" y="122639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</a:t>
            </a:r>
          </a:p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ax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4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+ c = 0, we get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3838360" y="1000125"/>
            <a:ext cx="2066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y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+ 6y + 9 = 0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3390682" y="1000125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6208713" y="1298567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</a:t>
            </a:r>
          </a:p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ax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4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bx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 we get</a:t>
            </a:r>
          </a:p>
        </p:txBody>
      </p:sp>
      <p:sp>
        <p:nvSpPr>
          <p:cNvPr id="179" name="TextBox 4"/>
          <p:cNvSpPr txBox="1">
            <a:spLocks noChangeArrowheads="1"/>
          </p:cNvSpPr>
          <p:nvPr/>
        </p:nvSpPr>
        <p:spPr bwMode="auto">
          <a:xfrm>
            <a:off x="6153150" y="1959065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 - 4ac </a:t>
            </a:r>
          </a:p>
        </p:txBody>
      </p:sp>
      <p:graphicFrame>
        <p:nvGraphicFramePr>
          <p:cNvPr id="18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17948"/>
              </p:ext>
            </p:extLst>
          </p:nvPr>
        </p:nvGraphicFramePr>
        <p:xfrm>
          <a:off x="6966933" y="1948715"/>
          <a:ext cx="1681767" cy="36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6500" imgH="330200" progId="Equation.DSMT4">
                  <p:embed/>
                </p:oleObj>
              </mc:Choice>
              <mc:Fallback>
                <p:oleObj name="Equation" r:id="rId18" imgW="1206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933" y="1948715"/>
                        <a:ext cx="1681767" cy="368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TextBox 6"/>
          <p:cNvSpPr txBox="1">
            <a:spLocks noChangeArrowheads="1"/>
          </p:cNvSpPr>
          <p:nvPr/>
        </p:nvSpPr>
        <p:spPr bwMode="auto">
          <a:xfrm>
            <a:off x="6896100" y="2221853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75  -  128</a:t>
            </a:r>
          </a:p>
        </p:txBody>
      </p:sp>
      <p:sp>
        <p:nvSpPr>
          <p:cNvPr id="182" name="TextBox 7"/>
          <p:cNvSpPr txBox="1">
            <a:spLocks noChangeArrowheads="1"/>
          </p:cNvSpPr>
          <p:nvPr/>
        </p:nvSpPr>
        <p:spPr bwMode="auto">
          <a:xfrm>
            <a:off x="6832600" y="2445686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= - 53</a:t>
            </a:r>
          </a:p>
        </p:txBody>
      </p:sp>
      <p:graphicFrame>
        <p:nvGraphicFramePr>
          <p:cNvPr id="18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60249"/>
              </p:ext>
            </p:extLst>
          </p:nvPr>
        </p:nvGraphicFramePr>
        <p:xfrm>
          <a:off x="7194553" y="2746766"/>
          <a:ext cx="1389063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7900" imgH="431800" progId="Equation.DSMT4">
                  <p:embed/>
                </p:oleObj>
              </mc:Choice>
              <mc:Fallback>
                <p:oleObj name="Equation" r:id="rId20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3" y="2746766"/>
                        <a:ext cx="1389063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TextBox 17"/>
          <p:cNvSpPr txBox="1">
            <a:spLocks noChangeArrowheads="1"/>
          </p:cNvSpPr>
          <p:nvPr/>
        </p:nvSpPr>
        <p:spPr bwMode="auto">
          <a:xfrm>
            <a:off x="6508750" y="2871781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x =</a:t>
            </a:r>
          </a:p>
        </p:txBody>
      </p:sp>
      <p:sp>
        <p:nvSpPr>
          <p:cNvPr id="186" name="TextBox 17"/>
          <p:cNvSpPr txBox="1">
            <a:spLocks noChangeArrowheads="1"/>
          </p:cNvSpPr>
          <p:nvPr/>
        </p:nvSpPr>
        <p:spPr bwMode="auto">
          <a:xfrm>
            <a:off x="6472289" y="3340887"/>
            <a:ext cx="1100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kern="0">
                <a:solidFill>
                  <a:sysClr val="windowText" lastClr="000000"/>
                </a:solidFill>
                <a:latin typeface="Bookman Old Style" pitchFamily="18" charset="0"/>
              </a:rPr>
              <a:t>x =</a:t>
            </a:r>
          </a:p>
        </p:txBody>
      </p:sp>
      <p:graphicFrame>
        <p:nvGraphicFramePr>
          <p:cNvPr id="18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8429"/>
              </p:ext>
            </p:extLst>
          </p:nvPr>
        </p:nvGraphicFramePr>
        <p:xfrm>
          <a:off x="6203950" y="3733800"/>
          <a:ext cx="2387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54951" imgH="215806" progId="Equation.DSMT4">
                  <p:embed/>
                </p:oleObj>
              </mc:Choice>
              <mc:Fallback>
                <p:oleObj name="Equation" r:id="rId22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3733800"/>
                        <a:ext cx="23876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TextBox 6"/>
          <p:cNvSpPr txBox="1">
            <a:spLocks noChangeArrowheads="1"/>
          </p:cNvSpPr>
          <p:nvPr/>
        </p:nvSpPr>
        <p:spPr bwMode="auto">
          <a:xfrm>
            <a:off x="4758178" y="2071138"/>
            <a:ext cx="228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 36 - 36</a:t>
            </a:r>
          </a:p>
        </p:txBody>
      </p:sp>
      <p:sp>
        <p:nvSpPr>
          <p:cNvPr id="189" name="TextBox 7"/>
          <p:cNvSpPr txBox="1">
            <a:spLocks noChangeArrowheads="1"/>
          </p:cNvSpPr>
          <p:nvPr/>
        </p:nvSpPr>
        <p:spPr bwMode="auto">
          <a:xfrm>
            <a:off x="4693529" y="2238375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= 0</a:t>
            </a:r>
          </a:p>
        </p:txBody>
      </p:sp>
      <p:sp>
        <p:nvSpPr>
          <p:cNvPr id="190" name="Rectangle 76"/>
          <p:cNvSpPr>
            <a:spLocks noChangeArrowheads="1"/>
          </p:cNvSpPr>
          <p:nvPr/>
        </p:nvSpPr>
        <p:spPr bwMode="auto">
          <a:xfrm>
            <a:off x="1895035" y="2624046"/>
            <a:ext cx="6335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&gt;   0 </a:t>
            </a:r>
          </a:p>
        </p:txBody>
      </p:sp>
      <p:sp>
        <p:nvSpPr>
          <p:cNvPr id="191" name="Rectangle 76"/>
          <p:cNvSpPr>
            <a:spLocks noChangeArrowheads="1"/>
          </p:cNvSpPr>
          <p:nvPr/>
        </p:nvSpPr>
        <p:spPr bwMode="auto">
          <a:xfrm>
            <a:off x="1133038" y="2624046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4ac</a:t>
            </a:r>
          </a:p>
        </p:txBody>
      </p:sp>
      <p:sp>
        <p:nvSpPr>
          <p:cNvPr id="192" name="Rectangle 76"/>
          <p:cNvSpPr>
            <a:spLocks noChangeArrowheads="1"/>
          </p:cNvSpPr>
          <p:nvPr/>
        </p:nvSpPr>
        <p:spPr bwMode="auto">
          <a:xfrm>
            <a:off x="438150" y="2900270"/>
            <a:ext cx="3092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equation are real and  unequal.</a:t>
            </a:r>
            <a:endParaRPr lang="en-IN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3" name="Rectangle 76"/>
          <p:cNvSpPr>
            <a:spLocks noChangeArrowheads="1"/>
          </p:cNvSpPr>
          <p:nvPr/>
        </p:nvSpPr>
        <p:spPr bwMode="auto">
          <a:xfrm>
            <a:off x="4734146" y="2446035"/>
            <a:ext cx="5180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= 0 </a:t>
            </a:r>
          </a:p>
        </p:txBody>
      </p:sp>
      <p:sp>
        <p:nvSpPr>
          <p:cNvPr id="194" name="Rectangle 76"/>
          <p:cNvSpPr>
            <a:spLocks noChangeArrowheads="1"/>
          </p:cNvSpPr>
          <p:nvPr/>
        </p:nvSpPr>
        <p:spPr bwMode="auto">
          <a:xfrm>
            <a:off x="3972149" y="2441262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4ac</a:t>
            </a:r>
          </a:p>
        </p:txBody>
      </p:sp>
      <p:sp>
        <p:nvSpPr>
          <p:cNvPr id="195" name="Rectangle 76"/>
          <p:cNvSpPr>
            <a:spLocks noChangeArrowheads="1"/>
          </p:cNvSpPr>
          <p:nvPr/>
        </p:nvSpPr>
        <p:spPr bwMode="auto">
          <a:xfrm>
            <a:off x="3593587" y="2693670"/>
            <a:ext cx="25426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en-US" sz="1200" b="1" dirty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200" b="1" dirty="0">
                <a:solidFill>
                  <a:srgbClr val="C00000"/>
                </a:solidFill>
                <a:latin typeface="Bookman Old Style" pitchFamily="18" charset="0"/>
              </a:rPr>
              <a:t>equation are real and  equal.</a:t>
            </a:r>
            <a:endParaRPr lang="en-IN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6" name="Rectangle 76"/>
          <p:cNvSpPr>
            <a:spLocks noChangeArrowheads="1"/>
          </p:cNvSpPr>
          <p:nvPr/>
        </p:nvSpPr>
        <p:spPr bwMode="auto">
          <a:xfrm>
            <a:off x="7409082" y="2752718"/>
            <a:ext cx="6335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&lt;   0 </a:t>
            </a:r>
          </a:p>
        </p:txBody>
      </p:sp>
      <p:sp>
        <p:nvSpPr>
          <p:cNvPr id="197" name="Rectangle 76"/>
          <p:cNvSpPr>
            <a:spLocks noChangeArrowheads="1"/>
          </p:cNvSpPr>
          <p:nvPr/>
        </p:nvSpPr>
        <p:spPr bwMode="auto">
          <a:xfrm>
            <a:off x="6647085" y="2752718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4ac</a:t>
            </a:r>
          </a:p>
        </p:txBody>
      </p:sp>
      <p:sp>
        <p:nvSpPr>
          <p:cNvPr id="198" name="Rectangle 76"/>
          <p:cNvSpPr>
            <a:spLocks noChangeArrowheads="1"/>
          </p:cNvSpPr>
          <p:nvPr/>
        </p:nvSpPr>
        <p:spPr bwMode="auto">
          <a:xfrm>
            <a:off x="6013450" y="3105150"/>
            <a:ext cx="2853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1200" b="1" dirty="0">
                <a:solidFill>
                  <a:srgbClr val="C00000"/>
                </a:solidFill>
                <a:latin typeface="Bookman Old Style" pitchFamily="18" charset="0"/>
              </a:rPr>
              <a:t>Hence roots of the quadratic </a:t>
            </a:r>
          </a:p>
          <a:p>
            <a:pPr algn="ctr" defTabSz="912813"/>
            <a:r>
              <a:rPr lang="en-US" sz="1200" b="1" dirty="0">
                <a:solidFill>
                  <a:srgbClr val="C00000"/>
                </a:solidFill>
                <a:latin typeface="Bookman Old Style" pitchFamily="18" charset="0"/>
              </a:rPr>
              <a:t>equation are not real </a:t>
            </a:r>
            <a:endParaRPr lang="en-IN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2" name="Rectangle 76"/>
          <p:cNvSpPr>
            <a:spLocks noChangeArrowheads="1"/>
          </p:cNvSpPr>
          <p:nvPr/>
        </p:nvSpPr>
        <p:spPr bwMode="auto">
          <a:xfrm>
            <a:off x="1672295" y="2602944"/>
            <a:ext cx="478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4518752" y="2433627"/>
            <a:ext cx="4683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</a:p>
        </p:txBody>
      </p:sp>
      <p:sp>
        <p:nvSpPr>
          <p:cNvPr id="204" name="Rectangle 76"/>
          <p:cNvSpPr>
            <a:spLocks noChangeArrowheads="1"/>
          </p:cNvSpPr>
          <p:nvPr/>
        </p:nvSpPr>
        <p:spPr bwMode="auto">
          <a:xfrm>
            <a:off x="7180482" y="2742851"/>
            <a:ext cx="478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∆   </a:t>
            </a:r>
          </a:p>
        </p:txBody>
      </p:sp>
      <p:grpSp>
        <p:nvGrpSpPr>
          <p:cNvPr id="206" name="Group 108"/>
          <p:cNvGrpSpPr/>
          <p:nvPr/>
        </p:nvGrpSpPr>
        <p:grpSpPr>
          <a:xfrm>
            <a:off x="3181350" y="2258833"/>
            <a:ext cx="2014040" cy="681908"/>
            <a:chOff x="2515917" y="3507093"/>
            <a:chExt cx="1609589" cy="322637"/>
          </a:xfrm>
        </p:grpSpPr>
        <p:sp>
          <p:nvSpPr>
            <p:cNvPr id="207" name="Rounded Rectangular Callout 206"/>
            <p:cNvSpPr/>
            <p:nvPr/>
          </p:nvSpPr>
          <p:spPr>
            <a:xfrm>
              <a:off x="2516546" y="3507093"/>
              <a:ext cx="1608960" cy="322637"/>
            </a:xfrm>
            <a:prstGeom prst="wedgeRoundRectCallout">
              <a:avLst>
                <a:gd name="adj1" fmla="val -80445"/>
                <a:gd name="adj2" fmla="val 303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515917" y="3549862"/>
              <a:ext cx="1540065" cy="2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Is 33 greater than 0 ?</a:t>
              </a:r>
            </a:p>
          </p:txBody>
        </p:sp>
      </p:grpSp>
      <p:grpSp>
        <p:nvGrpSpPr>
          <p:cNvPr id="212" name="Group 108"/>
          <p:cNvGrpSpPr/>
          <p:nvPr/>
        </p:nvGrpSpPr>
        <p:grpSpPr>
          <a:xfrm>
            <a:off x="2733675" y="914405"/>
            <a:ext cx="1777855" cy="659333"/>
            <a:chOff x="2450265" y="3514070"/>
            <a:chExt cx="1694071" cy="266642"/>
          </a:xfrm>
        </p:grpSpPr>
        <p:sp>
          <p:nvSpPr>
            <p:cNvPr id="213" name="Rounded Rectangular Callout 212"/>
            <p:cNvSpPr/>
            <p:nvPr/>
          </p:nvSpPr>
          <p:spPr>
            <a:xfrm>
              <a:off x="2450387" y="3514070"/>
              <a:ext cx="1608959" cy="266642"/>
            </a:xfrm>
            <a:prstGeom prst="wedgeRoundRectCallout">
              <a:avLst>
                <a:gd name="adj1" fmla="val -75551"/>
                <a:gd name="adj2" fmla="val 18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450265" y="3531215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224" name="Group 108"/>
          <p:cNvGrpSpPr/>
          <p:nvPr/>
        </p:nvGrpSpPr>
        <p:grpSpPr>
          <a:xfrm>
            <a:off x="4876800" y="2717001"/>
            <a:ext cx="2175697" cy="750099"/>
            <a:chOff x="2515917" y="3504482"/>
            <a:chExt cx="1540065" cy="354901"/>
          </a:xfrm>
        </p:grpSpPr>
        <p:sp>
          <p:nvSpPr>
            <p:cNvPr id="225" name="Rounded Rectangular Callout 224"/>
            <p:cNvSpPr/>
            <p:nvPr/>
          </p:nvSpPr>
          <p:spPr>
            <a:xfrm>
              <a:off x="2550750" y="3504482"/>
              <a:ext cx="1462691" cy="354901"/>
            </a:xfrm>
            <a:prstGeom prst="wedgeRoundRectCallout">
              <a:avLst>
                <a:gd name="adj1" fmla="val 64443"/>
                <a:gd name="adj2" fmla="val -3654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515917" y="3549862"/>
              <a:ext cx="1540065" cy="2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Is -53 greater than 0 or less than 0 ?</a:t>
              </a:r>
            </a:p>
          </p:txBody>
        </p:sp>
      </p:grpSp>
      <p:grpSp>
        <p:nvGrpSpPr>
          <p:cNvPr id="233" name="Group 108"/>
          <p:cNvGrpSpPr/>
          <p:nvPr/>
        </p:nvGrpSpPr>
        <p:grpSpPr>
          <a:xfrm>
            <a:off x="4701353" y="2735697"/>
            <a:ext cx="2175697" cy="512328"/>
            <a:chOff x="2515917" y="3513497"/>
            <a:chExt cx="1540065" cy="242402"/>
          </a:xfrm>
        </p:grpSpPr>
        <p:sp>
          <p:nvSpPr>
            <p:cNvPr id="234" name="Rounded Rectangular Callout 233"/>
            <p:cNvSpPr/>
            <p:nvPr/>
          </p:nvSpPr>
          <p:spPr>
            <a:xfrm>
              <a:off x="2617236" y="3513497"/>
              <a:ext cx="1329719" cy="242402"/>
            </a:xfrm>
            <a:prstGeom prst="wedgeRoundRectCallout">
              <a:avLst>
                <a:gd name="adj1" fmla="val 83618"/>
                <a:gd name="adj2" fmla="val -304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515917" y="3549862"/>
              <a:ext cx="1540065" cy="14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-53 is less than 0</a:t>
              </a:r>
            </a:p>
          </p:txBody>
        </p:sp>
      </p:grpSp>
      <p:grpSp>
        <p:nvGrpSpPr>
          <p:cNvPr id="236" name="Group 108"/>
          <p:cNvGrpSpPr/>
          <p:nvPr/>
        </p:nvGrpSpPr>
        <p:grpSpPr>
          <a:xfrm>
            <a:off x="5872803" y="2228845"/>
            <a:ext cx="2175697" cy="512328"/>
            <a:chOff x="2515917" y="3516871"/>
            <a:chExt cx="1540065" cy="242402"/>
          </a:xfrm>
        </p:grpSpPr>
        <p:sp>
          <p:nvSpPr>
            <p:cNvPr id="237" name="Rounded Rectangular Callout 236"/>
            <p:cNvSpPr/>
            <p:nvPr/>
          </p:nvSpPr>
          <p:spPr>
            <a:xfrm>
              <a:off x="2664192" y="3516871"/>
              <a:ext cx="1208836" cy="242402"/>
            </a:xfrm>
            <a:prstGeom prst="wedgeRoundRectCallout">
              <a:avLst>
                <a:gd name="adj1" fmla="val -87763"/>
                <a:gd name="adj2" fmla="val 3275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15917" y="3549862"/>
              <a:ext cx="1540065" cy="14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Here, b</a:t>
              </a:r>
              <a:r>
                <a:rPr lang="en-US" sz="1400" b="1" kern="0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-4ac = 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>
                <a:spLocks noChangeArrowheads="1"/>
              </p:cNvSpPr>
              <p:nvPr/>
            </p:nvSpPr>
            <p:spPr bwMode="auto">
              <a:xfrm>
                <a:off x="6203950" y="781050"/>
                <a:ext cx="2971800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vii) 2x</a:t>
                </a:r>
                <a:r>
                  <a:rPr lang="en-US" sz="1400" b="1" baseline="30000" dirty="0">
                    <a:solidFill>
                      <a:srgbClr val="0000FF"/>
                    </a:solidFill>
                    <a:latin typeface="Bookman Old Style" pitchFamily="18" charset="0"/>
                  </a:rPr>
                  <a:t>2</a:t>
                </a:r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+ 5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400" b="1" dirty="0" smtClean="0">
                        <a:solidFill>
                          <a:srgbClr val="0000FF"/>
                        </a:solidFill>
                        <a:latin typeface="Cambria Math"/>
                      </a:rPr>
                      <m:t>𝐱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+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𝟏𝟔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14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3950" y="781050"/>
                <a:ext cx="2971800" cy="328039"/>
              </a:xfrm>
              <a:prstGeom prst="rect">
                <a:avLst/>
              </a:prstGeom>
              <a:blipFill rotWithShape="1">
                <a:blip r:embed="rId25"/>
                <a:stretch>
                  <a:fillRect l="-616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Rectangle 378"/>
          <p:cNvSpPr>
            <a:spLocks noChangeArrowheads="1"/>
          </p:cNvSpPr>
          <p:nvPr/>
        </p:nvSpPr>
        <p:spPr bwMode="auto">
          <a:xfrm>
            <a:off x="6184900" y="1074532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380"/>
              <p:cNvSpPr txBox="1">
                <a:spLocks noChangeArrowheads="1"/>
              </p:cNvSpPr>
              <p:nvPr/>
            </p:nvSpPr>
            <p:spPr bwMode="auto">
              <a:xfrm>
                <a:off x="6604000" y="1074532"/>
                <a:ext cx="2066925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2x</a:t>
                </a:r>
                <a:r>
                  <a:rPr lang="en-US" sz="1400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+ 5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x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 +16 = 0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1" name="TextBox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0" y="1074532"/>
                <a:ext cx="2066925" cy="328039"/>
              </a:xfrm>
              <a:prstGeom prst="rect">
                <a:avLst/>
              </a:prstGeom>
              <a:blipFill rotWithShape="1">
                <a:blip r:embed="rId26"/>
                <a:stretch>
                  <a:fillRect l="-590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 108"/>
          <p:cNvGrpSpPr/>
          <p:nvPr/>
        </p:nvGrpSpPr>
        <p:grpSpPr>
          <a:xfrm>
            <a:off x="5611873" y="842552"/>
            <a:ext cx="1783356" cy="788107"/>
            <a:chOff x="2477617" y="3515831"/>
            <a:chExt cx="1616420" cy="318720"/>
          </a:xfrm>
        </p:grpSpPr>
        <p:sp>
          <p:nvSpPr>
            <p:cNvPr id="219" name="Rounded Rectangular Callout 218"/>
            <p:cNvSpPr/>
            <p:nvPr/>
          </p:nvSpPr>
          <p:spPr>
            <a:xfrm>
              <a:off x="2477617" y="3515831"/>
              <a:ext cx="1608960" cy="266642"/>
            </a:xfrm>
            <a:prstGeom prst="wedgeRoundRectCallout">
              <a:avLst>
                <a:gd name="adj1" fmla="val -72881"/>
                <a:gd name="adj2" fmla="val 3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53972" y="3535826"/>
              <a:ext cx="1540065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227" name="Group 108"/>
          <p:cNvGrpSpPr/>
          <p:nvPr/>
        </p:nvGrpSpPr>
        <p:grpSpPr>
          <a:xfrm>
            <a:off x="4589171" y="823502"/>
            <a:ext cx="1777855" cy="659333"/>
            <a:chOff x="2423025" y="3511979"/>
            <a:chExt cx="1694071" cy="266642"/>
          </a:xfrm>
        </p:grpSpPr>
        <p:sp>
          <p:nvSpPr>
            <p:cNvPr id="228" name="Rounded Rectangular Callout 227"/>
            <p:cNvSpPr/>
            <p:nvPr/>
          </p:nvSpPr>
          <p:spPr>
            <a:xfrm>
              <a:off x="2441312" y="3511979"/>
              <a:ext cx="1608960" cy="266642"/>
            </a:xfrm>
            <a:prstGeom prst="wedgeRoundRectCallout">
              <a:avLst>
                <a:gd name="adj1" fmla="val 70551"/>
                <a:gd name="adj2" fmla="val 278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423025" y="3524270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507852" y="4248150"/>
            <a:ext cx="2921148" cy="582521"/>
            <a:chOff x="4343400" y="925850"/>
            <a:chExt cx="2921148" cy="582521"/>
          </a:xfrm>
        </p:grpSpPr>
        <p:sp>
          <p:nvSpPr>
            <p:cNvPr id="383" name="Rectangle 382"/>
            <p:cNvSpPr/>
            <p:nvPr/>
          </p:nvSpPr>
          <p:spPr>
            <a:xfrm>
              <a:off x="4343400" y="925850"/>
              <a:ext cx="2911405" cy="582521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38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01259"/>
                </p:ext>
              </p:extLst>
            </p:nvPr>
          </p:nvGraphicFramePr>
          <p:xfrm>
            <a:off x="4362598" y="944583"/>
            <a:ext cx="29019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038480" imgH="749160" progId="Equation.DSMT4">
                    <p:embed/>
                  </p:oleObj>
                </mc:Choice>
                <mc:Fallback>
                  <p:oleObj name="Equation" r:id="rId27" imgW="4038480" imgH="749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598" y="944583"/>
                          <a:ext cx="2901950" cy="549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5" name="Group 384"/>
          <p:cNvGrpSpPr/>
          <p:nvPr/>
        </p:nvGrpSpPr>
        <p:grpSpPr>
          <a:xfrm>
            <a:off x="3520440" y="4351360"/>
            <a:ext cx="2196114" cy="474958"/>
            <a:chOff x="4191001" y="798104"/>
            <a:chExt cx="2909138" cy="525282"/>
          </a:xfrm>
        </p:grpSpPr>
        <p:sp>
          <p:nvSpPr>
            <p:cNvPr id="386" name="Rectangle 385"/>
            <p:cNvSpPr/>
            <p:nvPr/>
          </p:nvSpPr>
          <p:spPr>
            <a:xfrm>
              <a:off x="4191001" y="798104"/>
              <a:ext cx="2909138" cy="525282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aphicFrame>
          <p:nvGraphicFramePr>
            <p:cNvPr id="38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737384"/>
                </p:ext>
              </p:extLst>
            </p:nvPr>
          </p:nvGraphicFramePr>
          <p:xfrm>
            <a:off x="4239443" y="829331"/>
            <a:ext cx="2601314" cy="459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603160" imgH="520560" progId="Equation.DSMT4">
                    <p:embed/>
                  </p:oleObj>
                </mc:Choice>
                <mc:Fallback>
                  <p:oleObj name="Equation" r:id="rId29" imgW="26031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443" y="829331"/>
                          <a:ext cx="2601314" cy="4599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" name="TextBox 388"/>
          <p:cNvSpPr txBox="1">
            <a:spLocks noChangeArrowheads="1"/>
          </p:cNvSpPr>
          <p:nvPr/>
        </p:nvSpPr>
        <p:spPr bwMode="auto">
          <a:xfrm>
            <a:off x="1330682" y="3013710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390" name="TextBox 389"/>
          <p:cNvSpPr txBox="1">
            <a:spLocks noChangeArrowheads="1"/>
          </p:cNvSpPr>
          <p:nvPr/>
        </p:nvSpPr>
        <p:spPr bwMode="auto">
          <a:xfrm>
            <a:off x="1457737" y="3044488"/>
            <a:ext cx="5890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>
                <a:spLocks noChangeArrowheads="1"/>
              </p:cNvSpPr>
              <p:nvPr/>
            </p:nvSpPr>
            <p:spPr bwMode="auto">
              <a:xfrm>
                <a:off x="1490225" y="3044488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225" y="3044488"/>
                <a:ext cx="589017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>
                <a:spLocks noChangeArrowheads="1"/>
              </p:cNvSpPr>
              <p:nvPr/>
            </p:nvSpPr>
            <p:spPr bwMode="auto">
              <a:xfrm>
                <a:off x="1739408" y="3022751"/>
                <a:ext cx="589017" cy="298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08" y="3022751"/>
                <a:ext cx="589017" cy="29873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3" name="Straight Connector 392"/>
          <p:cNvCxnSpPr/>
          <p:nvPr/>
        </p:nvCxnSpPr>
        <p:spPr>
          <a:xfrm>
            <a:off x="1474992" y="3281438"/>
            <a:ext cx="71133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>
                <a:spLocks noChangeArrowheads="1"/>
              </p:cNvSpPr>
              <p:nvPr/>
            </p:nvSpPr>
            <p:spPr bwMode="auto">
              <a:xfrm>
                <a:off x="1536152" y="3251121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(3)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6152" y="3251121"/>
                <a:ext cx="589017" cy="276999"/>
              </a:xfrm>
              <a:prstGeom prst="rect">
                <a:avLst/>
              </a:prstGeom>
              <a:blipFill rotWithShape="1">
                <a:blip r:embed="rId33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TextBox 394"/>
          <p:cNvSpPr txBox="1">
            <a:spLocks noChangeArrowheads="1"/>
          </p:cNvSpPr>
          <p:nvPr/>
        </p:nvSpPr>
        <p:spPr bwMode="auto">
          <a:xfrm>
            <a:off x="3969912" y="2880822"/>
            <a:ext cx="32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396" name="TextBox 395"/>
          <p:cNvSpPr txBox="1">
            <a:spLocks noChangeArrowheads="1"/>
          </p:cNvSpPr>
          <p:nvPr/>
        </p:nvSpPr>
        <p:spPr bwMode="auto">
          <a:xfrm>
            <a:off x="4096967" y="2880822"/>
            <a:ext cx="5890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>
                <a:spLocks noChangeArrowheads="1"/>
              </p:cNvSpPr>
              <p:nvPr/>
            </p:nvSpPr>
            <p:spPr bwMode="auto">
              <a:xfrm>
                <a:off x="4220492" y="2880822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492" y="2880822"/>
                <a:ext cx="589017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>
                <a:spLocks noChangeArrowheads="1"/>
              </p:cNvSpPr>
              <p:nvPr/>
            </p:nvSpPr>
            <p:spPr bwMode="auto">
              <a:xfrm>
                <a:off x="4525292" y="2880822"/>
                <a:ext cx="589017" cy="298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292" y="2880822"/>
                <a:ext cx="589017" cy="29873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Straight Connector 398"/>
          <p:cNvCxnSpPr/>
          <p:nvPr/>
        </p:nvCxnSpPr>
        <p:spPr>
          <a:xfrm>
            <a:off x="4051506" y="3137479"/>
            <a:ext cx="946789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/>
              <p:cNvSpPr txBox="1">
                <a:spLocks noChangeArrowheads="1"/>
              </p:cNvSpPr>
              <p:nvPr/>
            </p:nvSpPr>
            <p:spPr bwMode="auto">
              <a:xfrm>
                <a:off x="4211142" y="3122408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(1)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0" name="TextBox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142" y="3122408"/>
                <a:ext cx="589017" cy="276999"/>
              </a:xfrm>
              <a:prstGeom prst="rect">
                <a:avLst/>
              </a:prstGeom>
              <a:blipFill rotWithShape="1">
                <a:blip r:embed="rId36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TextBox 400"/>
          <p:cNvSpPr txBox="1">
            <a:spLocks noChangeArrowheads="1"/>
          </p:cNvSpPr>
          <p:nvPr/>
        </p:nvSpPr>
        <p:spPr bwMode="auto">
          <a:xfrm>
            <a:off x="7077126" y="3219449"/>
            <a:ext cx="32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>
                <a:spLocks noChangeArrowheads="1"/>
              </p:cNvSpPr>
              <p:nvPr/>
            </p:nvSpPr>
            <p:spPr bwMode="auto">
              <a:xfrm>
                <a:off x="7204181" y="3219449"/>
                <a:ext cx="589017" cy="479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ea typeface="Cambria Math"/>
                  </a:rPr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200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  <a:p>
                <a:pPr defTabSz="912813">
                  <a:defRPr/>
                </a:pPr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4181" y="3219449"/>
                <a:ext cx="589017" cy="479042"/>
              </a:xfrm>
              <a:prstGeom prst="rect">
                <a:avLst/>
              </a:prstGeom>
              <a:blipFill rotWithShape="1">
                <a:blip r:embed="rId37"/>
                <a:stretch>
                  <a:fillRect l="-1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/>
              <p:cNvSpPr txBox="1">
                <a:spLocks noChangeArrowheads="1"/>
              </p:cNvSpPr>
              <p:nvPr/>
            </p:nvSpPr>
            <p:spPr bwMode="auto">
              <a:xfrm>
                <a:off x="7469133" y="3219449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133" y="3219449"/>
                <a:ext cx="589017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/>
              <p:cNvSpPr txBox="1">
                <a:spLocks noChangeArrowheads="1"/>
              </p:cNvSpPr>
              <p:nvPr/>
            </p:nvSpPr>
            <p:spPr bwMode="auto">
              <a:xfrm>
                <a:off x="7773933" y="3219449"/>
                <a:ext cx="589017" cy="302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−53</m:t>
                          </m:r>
                        </m:e>
                      </m:rad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3933" y="3219449"/>
                <a:ext cx="589017" cy="30251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Straight Connector 404"/>
          <p:cNvCxnSpPr/>
          <p:nvPr/>
        </p:nvCxnSpPr>
        <p:spPr>
          <a:xfrm>
            <a:off x="7251222" y="3499216"/>
            <a:ext cx="1041468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>
                <a:spLocks noChangeArrowheads="1"/>
              </p:cNvSpPr>
              <p:nvPr/>
            </p:nvSpPr>
            <p:spPr bwMode="auto">
              <a:xfrm>
                <a:off x="7472483" y="3475850"/>
                <a:ext cx="5890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(2)</m:t>
                      </m:r>
                    </m:oMath>
                  </m:oMathPara>
                </a14:m>
                <a:endParaRPr lang="en-US" sz="12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483" y="3475850"/>
                <a:ext cx="589017" cy="276999"/>
              </a:xfrm>
              <a:prstGeom prst="rect">
                <a:avLst/>
              </a:prstGeom>
              <a:blipFill rotWithShape="1">
                <a:blip r:embed="rId39"/>
                <a:stretch>
                  <a:fillRect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TextBox 425"/>
          <p:cNvSpPr txBox="1">
            <a:spLocks noChangeArrowheads="1"/>
          </p:cNvSpPr>
          <p:nvPr/>
        </p:nvSpPr>
        <p:spPr bwMode="auto">
          <a:xfrm>
            <a:off x="1152642" y="1650444"/>
            <a:ext cx="631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9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7" name="TextBox 426"/>
          <p:cNvSpPr txBox="1">
            <a:spLocks noChangeArrowheads="1"/>
          </p:cNvSpPr>
          <p:nvPr/>
        </p:nvSpPr>
        <p:spPr bwMode="auto">
          <a:xfrm>
            <a:off x="1577247" y="1650444"/>
            <a:ext cx="8210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4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8" name="TextBox 427"/>
          <p:cNvSpPr txBox="1">
            <a:spLocks noChangeArrowheads="1"/>
          </p:cNvSpPr>
          <p:nvPr/>
        </p:nvSpPr>
        <p:spPr bwMode="auto">
          <a:xfrm>
            <a:off x="4064117" y="1630982"/>
            <a:ext cx="631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29" name="TextBox 428"/>
          <p:cNvSpPr txBox="1">
            <a:spLocks noChangeArrowheads="1"/>
          </p:cNvSpPr>
          <p:nvPr/>
        </p:nvSpPr>
        <p:spPr bwMode="auto">
          <a:xfrm>
            <a:off x="4488722" y="1630982"/>
            <a:ext cx="8210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9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/>
              <p:cNvSpPr txBox="1">
                <a:spLocks noChangeArrowheads="1"/>
              </p:cNvSpPr>
              <p:nvPr/>
            </p:nvSpPr>
            <p:spPr bwMode="auto">
              <a:xfrm>
                <a:off x="6700972" y="1711408"/>
                <a:ext cx="896860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4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=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4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0972" y="1711408"/>
                <a:ext cx="896860" cy="328039"/>
              </a:xfrm>
              <a:prstGeom prst="rect">
                <a:avLst/>
              </a:prstGeom>
              <a:blipFill rotWithShape="1">
                <a:blip r:embed="rId40"/>
                <a:stretch>
                  <a:fillRect l="-1361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TextBox 430"/>
          <p:cNvSpPr txBox="1">
            <a:spLocks noChangeArrowheads="1"/>
          </p:cNvSpPr>
          <p:nvPr/>
        </p:nvSpPr>
        <p:spPr bwMode="auto">
          <a:xfrm>
            <a:off x="7374072" y="1731670"/>
            <a:ext cx="8548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= 16</a:t>
            </a:r>
            <a:endParaRPr lang="en-US" sz="14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2" name="TextBox 431"/>
          <p:cNvSpPr txBox="1">
            <a:spLocks noChangeArrowheads="1"/>
          </p:cNvSpPr>
          <p:nvPr/>
        </p:nvSpPr>
        <p:spPr bwMode="auto">
          <a:xfrm>
            <a:off x="6153150" y="1731670"/>
            <a:ext cx="8968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</a:t>
            </a: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2,</a:t>
            </a:r>
          </a:p>
        </p:txBody>
      </p:sp>
      <p:grpSp>
        <p:nvGrpSpPr>
          <p:cNvPr id="215" name="Group 15"/>
          <p:cNvGrpSpPr/>
          <p:nvPr/>
        </p:nvGrpSpPr>
        <p:grpSpPr>
          <a:xfrm>
            <a:off x="3048000" y="1653229"/>
            <a:ext cx="1686687" cy="375050"/>
            <a:chOff x="2312577" y="3460319"/>
            <a:chExt cx="2003158" cy="473616"/>
          </a:xfrm>
        </p:grpSpPr>
        <p:sp>
          <p:nvSpPr>
            <p:cNvPr id="216" name="Rounded Rectangular Callout 215"/>
            <p:cNvSpPr/>
            <p:nvPr/>
          </p:nvSpPr>
          <p:spPr>
            <a:xfrm>
              <a:off x="2913120" y="3460319"/>
              <a:ext cx="892662" cy="473616"/>
            </a:xfrm>
            <a:prstGeom prst="wedgeRoundRectCallout">
              <a:avLst>
                <a:gd name="adj1" fmla="val -51247"/>
                <a:gd name="adj2" fmla="val -898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312577" y="3506663"/>
              <a:ext cx="2003158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221" name="Group 15"/>
          <p:cNvGrpSpPr/>
          <p:nvPr/>
        </p:nvGrpSpPr>
        <p:grpSpPr>
          <a:xfrm>
            <a:off x="5840844" y="1558105"/>
            <a:ext cx="1855356" cy="412555"/>
            <a:chOff x="2212418" y="3448667"/>
            <a:chExt cx="2203474" cy="520978"/>
          </a:xfrm>
        </p:grpSpPr>
        <p:sp>
          <p:nvSpPr>
            <p:cNvPr id="222" name="Rounded Rectangular Callout 221"/>
            <p:cNvSpPr/>
            <p:nvPr/>
          </p:nvSpPr>
          <p:spPr>
            <a:xfrm>
              <a:off x="2910276" y="3448667"/>
              <a:ext cx="811511" cy="520978"/>
            </a:xfrm>
            <a:prstGeom prst="wedgeRoundRectCallout">
              <a:avLst>
                <a:gd name="adj1" fmla="val -68228"/>
                <a:gd name="adj2" fmla="val -852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212418" y="3506663"/>
              <a:ext cx="2203474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230" name="Group 15"/>
          <p:cNvGrpSpPr/>
          <p:nvPr/>
        </p:nvGrpSpPr>
        <p:grpSpPr>
          <a:xfrm>
            <a:off x="4666812" y="1562100"/>
            <a:ext cx="1686687" cy="428628"/>
            <a:chOff x="2312577" y="3460319"/>
            <a:chExt cx="2003158" cy="473616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869701" y="3460319"/>
              <a:ext cx="892662" cy="473616"/>
            </a:xfrm>
            <a:prstGeom prst="wedgeRoundRectCallout">
              <a:avLst>
                <a:gd name="adj1" fmla="val 46331"/>
                <a:gd name="adj2" fmla="val -841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312577" y="3506663"/>
              <a:ext cx="2003158" cy="340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  <p:grpSp>
        <p:nvGrpSpPr>
          <p:cNvPr id="209" name="Group 15"/>
          <p:cNvGrpSpPr/>
          <p:nvPr/>
        </p:nvGrpSpPr>
        <p:grpSpPr>
          <a:xfrm>
            <a:off x="4053882" y="2952750"/>
            <a:ext cx="1267233" cy="375050"/>
            <a:chOff x="2561655" y="3484375"/>
            <a:chExt cx="1505002" cy="473616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2921587" y="3484375"/>
              <a:ext cx="811511" cy="473616"/>
            </a:xfrm>
            <a:prstGeom prst="wedgeRoundRectCallout">
              <a:avLst>
                <a:gd name="adj1" fmla="val -58470"/>
                <a:gd name="adj2" fmla="val -822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61655" y="3506663"/>
              <a:ext cx="1505002" cy="38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Yes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4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4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4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4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 tmFilter="0, 0; .2, .5; .8, .5; 1, 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3" dur="250" autoRev="1" fill="hold"/>
                                        <p:tgtEl>
                                          <p:spTgt spid="4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4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4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4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 tmFilter="0, 0; .2, .5; .8, .5; 1, 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9" dur="250" autoRev="1" fill="hold"/>
                                        <p:tgtEl>
                                          <p:spTgt spid="4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6" dur="25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 tmFilter="0, 0; .2, .5; .8, .5; 1, 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6" dur="250" autoRev="1" fill="hold"/>
                                        <p:tgtEl>
                                          <p:spTgt spid="4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 tmFilter="0, 0; .2, .5; .8, .5; 1, 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3" dur="250" autoRev="1" fill="hold"/>
                                        <p:tgtEl>
                                          <p:spTgt spid="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 tmFilter="0, 0; .2, .5; .8, .5; 1, 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3" dur="250" autoRev="1" fill="hold"/>
                                        <p:tgtEl>
                                          <p:spTgt spid="4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 tmFilter="0, 0; .2, .5; .8, .5; 1, 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0" dur="250" autoRev="1" fill="hold"/>
                                        <p:tgtEl>
                                          <p:spTgt spid="4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500"/>
                            </p:stCondLst>
                            <p:childTnLst>
                              <p:par>
                                <p:cTn id="7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1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1000"/>
                            </p:stCondLst>
                            <p:childTnLst>
                              <p:par>
                                <p:cTn id="8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1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500"/>
                                        <p:tgtEl>
                                          <p:spTgt spid="2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20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2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5" grpId="1" animBg="1"/>
      <p:bldP spid="415" grpId="2" animBg="1"/>
      <p:bldP spid="424" grpId="0" animBg="1"/>
      <p:bldP spid="424" grpId="1" animBg="1"/>
      <p:bldP spid="424" grpId="2" animBg="1"/>
      <p:bldP spid="422" grpId="0" animBg="1"/>
      <p:bldP spid="422" grpId="1" animBg="1"/>
      <p:bldP spid="422" grpId="2" animBg="1"/>
      <p:bldP spid="420" grpId="0" animBg="1"/>
      <p:bldP spid="420" grpId="1" animBg="1"/>
      <p:bldP spid="420" grpId="2" animBg="1"/>
      <p:bldP spid="425" grpId="0" animBg="1"/>
      <p:bldP spid="425" grpId="1" animBg="1"/>
      <p:bldP spid="425" grpId="2" animBg="1"/>
      <p:bldP spid="423" grpId="0" animBg="1"/>
      <p:bldP spid="423" grpId="1" animBg="1"/>
      <p:bldP spid="423" grpId="2" animBg="1"/>
      <p:bldP spid="421" grpId="0" animBg="1"/>
      <p:bldP spid="421" grpId="1" animBg="1"/>
      <p:bldP spid="421" grpId="2" animBg="1"/>
      <p:bldP spid="418" grpId="0" animBg="1"/>
      <p:bldP spid="418" grpId="1" animBg="1"/>
      <p:bldP spid="418" grpId="2" animBg="1"/>
      <p:bldP spid="416" grpId="0" animBg="1"/>
      <p:bldP spid="416" grpId="1" animBg="1"/>
      <p:bldP spid="416" grpId="2" animBg="1"/>
      <p:bldP spid="414" grpId="0" animBg="1"/>
      <p:bldP spid="414" grpId="1" animBg="1"/>
      <p:bldP spid="414" grpId="2" animBg="1"/>
      <p:bldP spid="417" grpId="0" animBg="1"/>
      <p:bldP spid="417" grpId="1" animBg="1"/>
      <p:bldP spid="417" grpId="2" animBg="1"/>
      <p:bldP spid="419" grpId="0" animBg="1"/>
      <p:bldP spid="419" grpId="1" animBg="1"/>
      <p:bldP spid="419" grpId="2" animBg="1"/>
      <p:bldP spid="407" grpId="0" animBg="1"/>
      <p:bldP spid="407" grpId="1" animBg="1"/>
      <p:bldP spid="407" grpId="2" animBg="1"/>
      <p:bldP spid="408" grpId="0" animBg="1"/>
      <p:bldP spid="408" grpId="1" animBg="1"/>
      <p:bldP spid="408" grpId="2" animBg="1"/>
      <p:bldP spid="410" grpId="0" animBg="1"/>
      <p:bldP spid="410" grpId="1" animBg="1"/>
      <p:bldP spid="410" grpId="2" animBg="1"/>
      <p:bldP spid="411" grpId="0" animBg="1"/>
      <p:bldP spid="411" grpId="1" animBg="1"/>
      <p:bldP spid="411" grpId="2" animBg="1"/>
      <p:bldP spid="412" grpId="0" animBg="1"/>
      <p:bldP spid="412" grpId="1" animBg="1"/>
      <p:bldP spid="412" grpId="2" animBg="1"/>
      <p:bldP spid="413" grpId="0" animBg="1"/>
      <p:bldP spid="413" grpId="1" animBg="1"/>
      <p:bldP spid="413" grpId="2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71" grpId="0"/>
      <p:bldP spid="172" grpId="0"/>
      <p:bldP spid="173" grpId="0"/>
      <p:bldP spid="177" grpId="0"/>
      <p:bldP spid="179" grpId="0"/>
      <p:bldP spid="181" grpId="0"/>
      <p:bldP spid="182" grpId="0"/>
      <p:bldP spid="185" grpId="0"/>
      <p:bldP spid="185" grpId="1"/>
      <p:bldP spid="186" grpId="0"/>
      <p:bldP spid="186" grpId="1"/>
      <p:bldP spid="188" grpId="0"/>
      <p:bldP spid="189" grpId="0"/>
      <p:bldP spid="190" grpId="0"/>
      <p:bldP spid="191" grpId="0"/>
      <p:bldP spid="191" grpId="1"/>
      <p:bldP spid="192" grpId="0"/>
      <p:bldP spid="193" grpId="0"/>
      <p:bldP spid="194" grpId="0"/>
      <p:bldP spid="194" grpId="1"/>
      <p:bldP spid="195" grpId="0"/>
      <p:bldP spid="196" grpId="0"/>
      <p:bldP spid="197" grpId="0"/>
      <p:bldP spid="197" grpId="1"/>
      <p:bldP spid="198" grpId="0"/>
      <p:bldP spid="202" grpId="0"/>
      <p:bldP spid="203" grpId="0"/>
      <p:bldP spid="204" grpId="0"/>
      <p:bldP spid="377" grpId="0"/>
      <p:bldP spid="379" grpId="0"/>
      <p:bldP spid="381" grpId="0"/>
      <p:bldP spid="389" grpId="0"/>
      <p:bldP spid="389" grpId="1"/>
      <p:bldP spid="390" grpId="0"/>
      <p:bldP spid="390" grpId="1"/>
      <p:bldP spid="391" grpId="0"/>
      <p:bldP spid="391" grpId="1"/>
      <p:bldP spid="392" grpId="0"/>
      <p:bldP spid="392" grpId="1"/>
      <p:bldP spid="394" grpId="0"/>
      <p:bldP spid="394" grpId="1"/>
      <p:bldP spid="395" grpId="0"/>
      <p:bldP spid="395" grpId="1"/>
      <p:bldP spid="396" grpId="0"/>
      <p:bldP spid="396" grpId="1"/>
      <p:bldP spid="397" grpId="0"/>
      <p:bldP spid="397" grpId="1"/>
      <p:bldP spid="398" grpId="0"/>
      <p:bldP spid="398" grpId="1"/>
      <p:bldP spid="400" grpId="0"/>
      <p:bldP spid="400" grpId="1"/>
      <p:bldP spid="401" grpId="0"/>
      <p:bldP spid="401" grpId="1"/>
      <p:bldP spid="402" grpId="0"/>
      <p:bldP spid="402" grpId="1"/>
      <p:bldP spid="403" grpId="0"/>
      <p:bldP spid="403" grpId="1"/>
      <p:bldP spid="404" grpId="0"/>
      <p:bldP spid="404" grpId="1"/>
      <p:bldP spid="406" grpId="0"/>
      <p:bldP spid="406" grpId="1"/>
      <p:bldP spid="426" grpId="0"/>
      <p:bldP spid="427" grpId="0"/>
      <p:bldP spid="428" grpId="0"/>
      <p:bldP spid="429" grpId="0"/>
      <p:bldP spid="430" grpId="0"/>
      <p:bldP spid="431" grpId="0"/>
      <p:bldP spid="4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3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480909"/>
            <a:ext cx="57912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Finding the nature of roots and finding roots if they are real	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399433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56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pPr>
              <a:defRPr/>
            </a:pPr>
            <a:r>
              <a:rPr lang="en-US" dirty="0"/>
              <a:t>Q) Find the nature of roots of the following quadratic equations.</a:t>
            </a:r>
          </a:p>
          <a:p>
            <a:pPr>
              <a:defRPr/>
            </a:pPr>
            <a:r>
              <a:rPr lang="en-US" dirty="0"/>
              <a:t>    If the real roots exist, find them.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204886" y="1517569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68847" y="1455272"/>
            <a:ext cx="620847" cy="301782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66765" y="1505440"/>
            <a:ext cx="182785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91132" y="1742150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49849" y="1729722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83093" y="1746811"/>
            <a:ext cx="157489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648445" y="1143057"/>
                <a:ext cx="2778176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ii) 3x² 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srgbClr val="0000FF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x + 4 = 0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445" y="1143057"/>
                <a:ext cx="2778176" cy="363241"/>
              </a:xfrm>
              <a:prstGeom prst="rect">
                <a:avLst/>
              </a:prstGeom>
              <a:blipFill rotWithShape="1">
                <a:blip r:embed="rId2"/>
                <a:stretch>
                  <a:fillRect l="-1096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762000" y="219075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4ac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"/>
              <p:cNvSpPr txBox="1">
                <a:spLocks noChangeArrowheads="1"/>
              </p:cNvSpPr>
              <p:nvPr/>
            </p:nvSpPr>
            <p:spPr bwMode="auto">
              <a:xfrm>
                <a:off x="1621258" y="2190750"/>
                <a:ext cx="2209800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/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= (</a:t>
                </a: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 – 4 (3) (4)</a:t>
                </a:r>
              </a:p>
            </p:txBody>
          </p:sp>
        </mc:Choice>
        <mc:Fallback xmlns="">
          <p:sp>
            <p:nvSpPr>
              <p:cNvPr id="5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1258" y="2190750"/>
                <a:ext cx="2209800" cy="363241"/>
              </a:xfrm>
              <a:prstGeom prst="rect">
                <a:avLst/>
              </a:prstGeom>
              <a:blipFill rotWithShape="1">
                <a:blip r:embed="rId3"/>
                <a:stretch>
                  <a:fillRect l="-1657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40975" y="1657350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with ax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c = 0, we get;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1136125" y="1412257"/>
                <a:ext cx="2271213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3x² 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 x + 4 = 0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125" y="1412257"/>
                <a:ext cx="2271213" cy="363241"/>
              </a:xfrm>
              <a:prstGeom prst="rect">
                <a:avLst/>
              </a:prstGeom>
              <a:blipFill rotWithShape="1">
                <a:blip r:embed="rId4"/>
                <a:stretch>
                  <a:fillRect l="-1340"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81000" y="141106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1548268" y="3005244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615353" y="2495550"/>
            <a:ext cx="1963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16 × 3 – 48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1408378" y="1903571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040258" y="1878884"/>
                <a:ext cx="1255392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 = 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,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258" y="1878884"/>
                <a:ext cx="1255392" cy="363241"/>
              </a:xfrm>
              <a:prstGeom prst="rect">
                <a:avLst/>
              </a:prstGeom>
              <a:blipFill rotWithShape="1">
                <a:blip r:embed="rId5"/>
                <a:stretch>
                  <a:fillRect l="-2913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24200" y="1903571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c =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3" name="Group 108"/>
          <p:cNvGrpSpPr/>
          <p:nvPr/>
        </p:nvGrpSpPr>
        <p:grpSpPr>
          <a:xfrm>
            <a:off x="2567577" y="2221854"/>
            <a:ext cx="1777855" cy="659332"/>
            <a:chOff x="2465921" y="3515831"/>
            <a:chExt cx="1694071" cy="266642"/>
          </a:xfrm>
        </p:grpSpPr>
        <p:sp>
          <p:nvSpPr>
            <p:cNvPr id="74" name="Rounded Rectangular Callout 73"/>
            <p:cNvSpPr/>
            <p:nvPr/>
          </p:nvSpPr>
          <p:spPr>
            <a:xfrm>
              <a:off x="2499398" y="3515831"/>
              <a:ext cx="1608959" cy="266642"/>
            </a:xfrm>
            <a:prstGeom prst="wedgeRoundRectCallout">
              <a:avLst>
                <a:gd name="adj1" fmla="val -66525"/>
                <a:gd name="adj2" fmla="val -1209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65921" y="3530926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76" name="Group 108"/>
          <p:cNvGrpSpPr/>
          <p:nvPr/>
        </p:nvGrpSpPr>
        <p:grpSpPr>
          <a:xfrm>
            <a:off x="3463593" y="2038350"/>
            <a:ext cx="753985" cy="409394"/>
            <a:chOff x="2953731" y="3512018"/>
            <a:chExt cx="718452" cy="165564"/>
          </a:xfrm>
        </p:grpSpPr>
        <p:sp>
          <p:nvSpPr>
            <p:cNvPr id="77" name="Rounded Rectangular Callout 76"/>
            <p:cNvSpPr/>
            <p:nvPr/>
          </p:nvSpPr>
          <p:spPr>
            <a:xfrm>
              <a:off x="3000004" y="3512018"/>
              <a:ext cx="623904" cy="165564"/>
            </a:xfrm>
            <a:prstGeom prst="wedgeRoundRectCallout">
              <a:avLst>
                <a:gd name="adj1" fmla="val -3761"/>
                <a:gd name="adj2" fmla="val -610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53731" y="3530926"/>
              <a:ext cx="718452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</a:p>
          </p:txBody>
        </p:sp>
      </p:grpSp>
      <p:sp>
        <p:nvSpPr>
          <p:cNvPr id="84" name="TextBox 4"/>
          <p:cNvSpPr txBox="1">
            <a:spLocks noChangeArrowheads="1"/>
          </p:cNvSpPr>
          <p:nvPr/>
        </p:nvSpPr>
        <p:spPr bwMode="auto">
          <a:xfrm>
            <a:off x="733621" y="325755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4ac</a:t>
            </a: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1544866" y="3257550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0 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615353" y="2766596"/>
            <a:ext cx="1963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48 – 48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4314825" y="1276350"/>
            <a:ext cx="0" cy="2402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81000" y="34861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84068" y="3456007"/>
            <a:ext cx="34828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The two roots are real and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652694" y="3678742"/>
                <a:ext cx="2086621" cy="653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aseline="300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 – 4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694" y="3678742"/>
                <a:ext cx="2086621" cy="653256"/>
              </a:xfrm>
              <a:prstGeom prst="rect">
                <a:avLst/>
              </a:prstGeom>
              <a:blipFill rotWithShape="1">
                <a:blip r:embed="rId6"/>
                <a:stretch>
                  <a:fillRect l="-1462" b="-18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980958" y="4433451"/>
            <a:ext cx="3310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196266" y="4300298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1323320" y="4275611"/>
                <a:ext cx="920861" cy="363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</a:t>
                </a:r>
                <a:r>
                  <a:rPr lang="pt-BR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–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ker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320" y="4275611"/>
                <a:ext cx="920861" cy="363241"/>
              </a:xfrm>
              <a:prstGeom prst="rect">
                <a:avLst/>
              </a:prstGeom>
              <a:blipFill rotWithShape="1">
                <a:blip r:embed="rId7"/>
                <a:stretch>
                  <a:fillRect l="-3311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067723" y="4275611"/>
                <a:ext cx="36573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723" y="4275611"/>
                <a:ext cx="36573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295024" y="4275611"/>
                <a:ext cx="3324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024" y="4275611"/>
                <a:ext cx="33248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/>
          <p:nvPr/>
        </p:nvCxnSpPr>
        <p:spPr>
          <a:xfrm>
            <a:off x="1308081" y="4614165"/>
            <a:ext cx="121554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1568847" y="4605444"/>
                <a:ext cx="7489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2 </m:t>
                      </m:r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ea typeface="Cambria Math"/>
                        </a:rPr>
                        <m:t> 3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847" y="4605444"/>
                <a:ext cx="74894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ounded Rectangle 120"/>
          <p:cNvSpPr/>
          <p:nvPr/>
        </p:nvSpPr>
        <p:spPr>
          <a:xfrm>
            <a:off x="1941008" y="655624"/>
            <a:ext cx="1647503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122" name="Group 108"/>
          <p:cNvGrpSpPr/>
          <p:nvPr/>
        </p:nvGrpSpPr>
        <p:grpSpPr>
          <a:xfrm>
            <a:off x="2906175" y="1327723"/>
            <a:ext cx="1688535" cy="877572"/>
            <a:chOff x="2450388" y="3490961"/>
            <a:chExt cx="1608960" cy="354901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2450388" y="3490961"/>
              <a:ext cx="1608960" cy="354901"/>
            </a:xfrm>
            <a:prstGeom prst="wedgeRoundRectCallout">
              <a:avLst>
                <a:gd name="adj1" fmla="val -51089"/>
                <a:gd name="adj2" fmla="val -937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</a:p>
          </p:txBody>
        </p:sp>
      </p:grpSp>
      <p:grpSp>
        <p:nvGrpSpPr>
          <p:cNvPr id="125" name="Group 108"/>
          <p:cNvGrpSpPr/>
          <p:nvPr/>
        </p:nvGrpSpPr>
        <p:grpSpPr>
          <a:xfrm>
            <a:off x="2986518" y="1407027"/>
            <a:ext cx="1857388" cy="994292"/>
            <a:chOff x="2418951" y="3494813"/>
            <a:chExt cx="1769856" cy="402104"/>
          </a:xfrm>
        </p:grpSpPr>
        <p:sp>
          <p:nvSpPr>
            <p:cNvPr id="126" name="Rounded Rectangular Callout 125"/>
            <p:cNvSpPr/>
            <p:nvPr/>
          </p:nvSpPr>
          <p:spPr>
            <a:xfrm>
              <a:off x="2418951" y="3494813"/>
              <a:ext cx="1769856" cy="354901"/>
            </a:xfrm>
            <a:prstGeom prst="wedgeRoundRectCallout">
              <a:avLst>
                <a:gd name="adj1" fmla="val -59294"/>
                <a:gd name="adj2" fmla="val -111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45713" y="3511064"/>
              <a:ext cx="1694071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Means we have to find the value of b</a:t>
              </a:r>
              <a:r>
                <a:rPr lang="en-US" sz="14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</a:p>
          </p:txBody>
        </p:sp>
      </p:grpSp>
      <p:grpSp>
        <p:nvGrpSpPr>
          <p:cNvPr id="128" name="Group 108"/>
          <p:cNvGrpSpPr/>
          <p:nvPr/>
        </p:nvGrpSpPr>
        <p:grpSpPr>
          <a:xfrm>
            <a:off x="3026141" y="1667947"/>
            <a:ext cx="1857388" cy="877572"/>
            <a:chOff x="2418951" y="3490961"/>
            <a:chExt cx="1769856" cy="354901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418951" y="3490961"/>
              <a:ext cx="1769856" cy="354901"/>
            </a:xfrm>
            <a:prstGeom prst="wedgeRoundRectCallout">
              <a:avLst>
                <a:gd name="adj1" fmla="val -54166"/>
                <a:gd name="adj2" fmla="val -81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56844" y="3519049"/>
              <a:ext cx="1694071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a, b and c</a:t>
              </a:r>
            </a:p>
          </p:txBody>
        </p:sp>
      </p:grpSp>
      <p:grpSp>
        <p:nvGrpSpPr>
          <p:cNvPr id="131" name="Group 108"/>
          <p:cNvGrpSpPr/>
          <p:nvPr/>
        </p:nvGrpSpPr>
        <p:grpSpPr>
          <a:xfrm>
            <a:off x="3218268" y="1867227"/>
            <a:ext cx="2043126" cy="877572"/>
            <a:chOff x="2330458" y="3490961"/>
            <a:chExt cx="1946841" cy="354901"/>
          </a:xfrm>
        </p:grpSpPr>
        <p:sp>
          <p:nvSpPr>
            <p:cNvPr id="132" name="Rounded Rectangular Callout 131"/>
            <p:cNvSpPr/>
            <p:nvPr/>
          </p:nvSpPr>
          <p:spPr>
            <a:xfrm>
              <a:off x="2330458" y="3490961"/>
              <a:ext cx="1946841" cy="354901"/>
            </a:xfrm>
            <a:prstGeom prst="wedgeRoundRectCallout">
              <a:avLst>
                <a:gd name="adj1" fmla="val -65122"/>
                <a:gd name="adj2" fmla="val -10899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72141" y="3519049"/>
              <a:ext cx="186347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For that, equation should be in the standard form</a:t>
              </a:r>
            </a:p>
          </p:txBody>
        </p:sp>
      </p:grpSp>
      <p:grpSp>
        <p:nvGrpSpPr>
          <p:cNvPr id="61" name="Group 108"/>
          <p:cNvGrpSpPr/>
          <p:nvPr/>
        </p:nvGrpSpPr>
        <p:grpSpPr>
          <a:xfrm>
            <a:off x="2895600" y="2223820"/>
            <a:ext cx="2001012" cy="910258"/>
            <a:chOff x="2450265" y="3531215"/>
            <a:chExt cx="1906711" cy="368119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450387" y="3579088"/>
              <a:ext cx="1628847" cy="320246"/>
            </a:xfrm>
            <a:prstGeom prst="wedgeRoundRectCallout">
              <a:avLst>
                <a:gd name="adj1" fmla="val -80093"/>
                <a:gd name="adj2" fmla="val -30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265" y="3531215"/>
              <a:ext cx="1906711" cy="13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3006049" y="2320410"/>
                <a:ext cx="1940174" cy="855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 (</a:t>
                </a:r>
                <a:r>
                  <a:rPr lang="nn-NO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4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kern="0" baseline="30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 ×</a:t>
                </a:r>
                <a:r>
                  <a:rPr lang="nn-NO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nn-NO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 )</a:t>
                </a:r>
                <a:r>
                  <a:rPr lang="en-US" sz="1600" b="1" kern="0" baseline="3000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=16 × 3</a:t>
                </a:r>
              </a:p>
              <a:p>
                <a:pPr defTabSz="912813"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= 48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6049" y="2320410"/>
                <a:ext cx="1940174" cy="855683"/>
              </a:xfrm>
              <a:prstGeom prst="rect">
                <a:avLst/>
              </a:prstGeom>
              <a:blipFill rotWithShape="1">
                <a:blip r:embed="rId11"/>
                <a:stretch>
                  <a:fillRect l="-1572" b="-8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949" y="1506484"/>
                <a:ext cx="1693651" cy="533800"/>
              </a:xfrm>
              <a:prstGeom prst="rect">
                <a:avLst/>
              </a:prstGeom>
              <a:blipFill rotWithShape="1">
                <a:blip r:embed="rId12"/>
                <a:stretch>
                  <a:fillRect l="-2158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4326148" y="163752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549" y="1504950"/>
                <a:ext cx="1922251" cy="530851"/>
              </a:xfrm>
              <a:prstGeom prst="rect">
                <a:avLst/>
              </a:prstGeom>
              <a:blipFill rotWithShape="1">
                <a:blip r:embed="rId13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H="1">
            <a:off x="5310185" y="2188373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94905" y="1968864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368504" y="2436172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Bookman Old Style" pitchFamily="18" charset="0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077745"/>
                <a:ext cx="1693651" cy="533800"/>
              </a:xfrm>
              <a:prstGeom prst="rect">
                <a:avLst/>
              </a:prstGeom>
              <a:blipFill rotWithShape="1">
                <a:blip r:embed="rId14"/>
                <a:stretch>
                  <a:fillRect l="-2166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4343400" y="22087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or   x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n-NO" sz="1600" dirty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nn-NO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1" y="2076211"/>
                <a:ext cx="1922251" cy="530851"/>
              </a:xfrm>
              <a:prstGeom prst="rect">
                <a:avLst/>
              </a:prstGeom>
              <a:blipFill rotWithShape="1">
                <a:blip r:embed="rId15"/>
                <a:stretch>
                  <a:fillRect l="-1905" b="-34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 flipH="1">
            <a:off x="6934200" y="2195541"/>
            <a:ext cx="182818" cy="1086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010400" y="2434714"/>
            <a:ext cx="179415" cy="886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518036" y="2450470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885312" y="1925245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322392" y="2468238"/>
            <a:ext cx="316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2706898"/>
                <a:ext cx="1029118" cy="533351"/>
              </a:xfrm>
              <a:prstGeom prst="rect">
                <a:avLst/>
              </a:prstGeom>
              <a:blipFill rotWithShape="1">
                <a:blip r:embed="rId16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4343400" y="28042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508" y="2706898"/>
                <a:ext cx="1029118" cy="533351"/>
              </a:xfrm>
              <a:prstGeom prst="rect">
                <a:avLst/>
              </a:prstGeom>
              <a:blipFill rotWithShape="1">
                <a:blip r:embed="rId17"/>
                <a:stretch>
                  <a:fillRect l="-3571" b="-2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532707" y="28042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639575" y="3164147"/>
                <a:ext cx="1029118" cy="541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9575" y="3164147"/>
                <a:ext cx="1029118" cy="541880"/>
              </a:xfrm>
              <a:prstGeom prst="rect">
                <a:avLst/>
              </a:prstGeom>
              <a:blipFill rotWithShape="1">
                <a:blip r:embed="rId18"/>
                <a:stretch>
                  <a:fillRect l="-2959" b="-2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4334774" y="326154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828882" y="3164147"/>
                <a:ext cx="1029118" cy="541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x  =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kern="0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kern="0" dirty="0">
                                <a:solidFill>
                                  <a:sysClr val="windowText" lastClr="000000"/>
                                </a:solidFill>
                                <a:latin typeface="Bookman Old Style" pitchFamily="18" charset="0"/>
                                <a:ea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8882" y="3164147"/>
                <a:ext cx="1029118" cy="541880"/>
              </a:xfrm>
              <a:prstGeom prst="rect">
                <a:avLst/>
              </a:prstGeom>
              <a:blipFill rotWithShape="1">
                <a:blip r:embed="rId19"/>
                <a:stretch>
                  <a:fillRect l="-2959" b="-2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5524081" y="326154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4267200" y="3878815"/>
            <a:ext cx="403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600940" y="3790950"/>
            <a:ext cx="2679644" cy="847902"/>
            <a:chOff x="4989496" y="4213225"/>
            <a:chExt cx="2679644" cy="566679"/>
          </a:xfrm>
        </p:grpSpPr>
        <p:sp>
          <p:nvSpPr>
            <p:cNvPr id="119" name="Rectangle 118"/>
            <p:cNvSpPr/>
            <p:nvPr/>
          </p:nvSpPr>
          <p:spPr>
            <a:xfrm>
              <a:off x="5016660" y="4231264"/>
              <a:ext cx="2652480" cy="54864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buFont typeface="Symbol"/>
                <a:buChar char="\"/>
              </a:pPr>
              <a:endParaRPr lang="en-US" sz="160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989496" y="4213225"/>
                  <a:ext cx="2663938" cy="384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roots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are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nd</m:t>
                      </m:r>
                    </m:oMath>
                  </a14:m>
                  <a:r>
                    <a:rPr lang="en-US" sz="1600" b="1" dirty="0">
                      <a:solidFill>
                        <a:prstClr val="black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kern="0" dirty="0">
                              <a:solidFill>
                                <a:sysClr val="windowText" lastClr="000000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kern="0">
                                  <a:solidFill>
                                    <a:sysClr val="windowText" lastClr="000000"/>
                                  </a:solidFill>
                                  <a:latin typeface="Bookman Old Style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496" y="4213225"/>
                  <a:ext cx="2663938" cy="384548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29" b="-382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08"/>
          <p:cNvGrpSpPr/>
          <p:nvPr/>
        </p:nvGrpSpPr>
        <p:grpSpPr>
          <a:xfrm>
            <a:off x="3256788" y="1352550"/>
            <a:ext cx="2001012" cy="659333"/>
            <a:chOff x="2595483" y="3832931"/>
            <a:chExt cx="1906711" cy="266642"/>
          </a:xfrm>
        </p:grpSpPr>
        <p:sp>
          <p:nvSpPr>
            <p:cNvPr id="112" name="Rounded Rectangular Callout 111"/>
            <p:cNvSpPr/>
            <p:nvPr/>
          </p:nvSpPr>
          <p:spPr>
            <a:xfrm>
              <a:off x="2611311" y="3832931"/>
              <a:ext cx="1890883" cy="266642"/>
            </a:xfrm>
            <a:prstGeom prst="wedgeRoundRectCallout">
              <a:avLst>
                <a:gd name="adj1" fmla="val -57378"/>
                <a:gd name="adj2" fmla="val -256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95483" y="3841590"/>
              <a:ext cx="1906711" cy="23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6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79" grpId="0"/>
      <p:bldP spid="80" grpId="0"/>
      <p:bldP spid="81" grpId="0"/>
      <p:bldP spid="84" grpId="0"/>
      <p:bldP spid="85" grpId="0"/>
      <p:bldP spid="87" grpId="0"/>
      <p:bldP spid="98" grpId="0"/>
      <p:bldP spid="99" grpId="0"/>
      <p:bldP spid="103" grpId="0"/>
      <p:bldP spid="104" grpId="0"/>
      <p:bldP spid="105" grpId="0"/>
      <p:bldP spid="106" grpId="0"/>
      <p:bldP spid="107" grpId="0"/>
      <p:bldP spid="109" grpId="0"/>
      <p:bldP spid="121" grpId="0" animBg="1"/>
      <p:bldP spid="121" grpId="1" animBg="1"/>
      <p:bldP spid="121" grpId="2" animBg="1"/>
      <p:bldP spid="64" grpId="0" build="allAtOnce"/>
      <p:bldP spid="66" grpId="0"/>
      <p:bldP spid="72" grpId="0"/>
      <p:bldP spid="92" grpId="0"/>
      <p:bldP spid="94" grpId="0"/>
      <p:bldP spid="97" grpId="0"/>
      <p:bldP spid="102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3101" y="1557269"/>
            <a:ext cx="7863543" cy="1014481"/>
            <a:chOff x="653101" y="1557269"/>
            <a:chExt cx="7863543" cy="1014481"/>
          </a:xfrm>
        </p:grpSpPr>
        <p:sp>
          <p:nvSpPr>
            <p:cNvPr id="22" name="Rounded Rectangle 21"/>
            <p:cNvSpPr/>
            <p:nvPr/>
          </p:nvSpPr>
          <p:spPr>
            <a:xfrm>
              <a:off x="2856580" y="2084809"/>
              <a:ext cx="3290381" cy="48694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tabLst>
                  <a:tab pos="520700" algn="l"/>
                </a:tabLst>
              </a:pPr>
              <a:endParaRPr lang="en-US" sz="2000" b="1" kern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53101" y="1557269"/>
              <a:ext cx="7863543" cy="52322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anchor="ctr">
              <a:spAutoFit/>
            </a:bodyPr>
            <a:lstStyle/>
            <a:p>
              <a:pPr marL="347663" indent="-347663" algn="ctr"/>
              <a:endParaRPr lang="en-US" sz="2800" b="1" i="1" kern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83249" y="2086583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29250" y="2886075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6940" y="3415461"/>
            <a:ext cx="307080" cy="381000"/>
          </a:xfrm>
          <a:prstGeom prst="roundRect">
            <a:avLst/>
          </a:prstGeom>
          <a:solidFill>
            <a:srgbClr val="FF66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70810" y="2082463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9600" y="2859392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36599" y="2867025"/>
            <a:ext cx="307080" cy="381000"/>
          </a:xfrm>
          <a:prstGeom prst="roundRect">
            <a:avLst/>
          </a:prstGeom>
          <a:solidFill>
            <a:srgbClr val="99FF6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4070" y="2091988"/>
            <a:ext cx="307080" cy="381000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70460" y="2895600"/>
            <a:ext cx="286420" cy="381000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" y="152400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General Form  of a Quadratic Equation is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                ax</a:t>
            </a:r>
            <a:r>
              <a:rPr kumimoji="0" lang="en-US" sz="30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c = 0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04244"/>
              </p:ext>
            </p:extLst>
          </p:nvPr>
        </p:nvGraphicFramePr>
        <p:xfrm>
          <a:off x="2362200" y="2714625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444500" progId="Equation.DSMT4">
                  <p:embed/>
                </p:oleObj>
              </mc:Choice>
              <mc:Fallback>
                <p:oleObj name="Equation" r:id="rId2" imgW="1524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14625"/>
                        <a:ext cx="3657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629644" y="2086583"/>
            <a:ext cx="2539843" cy="944259"/>
            <a:chOff x="4587698" y="4147275"/>
            <a:chExt cx="2539843" cy="944259"/>
          </a:xfrm>
        </p:grpSpPr>
        <p:sp>
          <p:nvSpPr>
            <p:cNvPr id="35" name="Oval Callout 34"/>
            <p:cNvSpPr/>
            <p:nvPr/>
          </p:nvSpPr>
          <p:spPr>
            <a:xfrm>
              <a:off x="4587698" y="4147275"/>
              <a:ext cx="2453605" cy="925209"/>
            </a:xfrm>
            <a:prstGeom prst="wedgeEllipseCallout">
              <a:avLst>
                <a:gd name="adj1" fmla="val 43081"/>
                <a:gd name="adj2" fmla="val 53440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9285" y="4260537"/>
              <a:ext cx="2528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To use this formula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we should have value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of a, b &amp; 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17831" y="2320208"/>
            <a:ext cx="2051256" cy="727792"/>
            <a:chOff x="4798397" y="4226811"/>
            <a:chExt cx="2051256" cy="727792"/>
          </a:xfrm>
        </p:grpSpPr>
        <p:sp>
          <p:nvSpPr>
            <p:cNvPr id="38" name="Oval Callout 37"/>
            <p:cNvSpPr/>
            <p:nvPr/>
          </p:nvSpPr>
          <p:spPr>
            <a:xfrm>
              <a:off x="4798397" y="4226811"/>
              <a:ext cx="2051256" cy="727792"/>
            </a:xfrm>
            <a:prstGeom prst="wedgeEllipseCallout">
              <a:avLst>
                <a:gd name="adj1" fmla="val 27537"/>
                <a:gd name="adj2" fmla="val 69867"/>
              </a:avLst>
            </a:prstGeom>
            <a:solidFill>
              <a:srgbClr val="66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4649" y="4260537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Formula to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find value of ‘x’ </a:t>
              </a: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604490" y="833664"/>
            <a:ext cx="3935020" cy="624423"/>
          </a:xfrm>
          <a:prstGeom prst="snip2Diag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>
              <a:defRPr sz="2800" b="1"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3]  Formula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0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717255" y="3021330"/>
            <a:ext cx="7702624" cy="8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Discriminant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Sums Based on Nature Of Roots</a:t>
            </a:r>
          </a:p>
        </p:txBody>
      </p:sp>
    </p:spTree>
    <p:extLst>
      <p:ext uri="{BB962C8B-B14F-4D97-AF65-F5344CB8AC3E}">
        <p14:creationId xmlns:p14="http://schemas.microsoft.com/office/powerpoint/2010/main" val="4283424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0947" y="788663"/>
            <a:ext cx="4599384" cy="783193"/>
          </a:xfrm>
          <a:prstGeom prst="round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r>
              <a:rPr lang="en-US" sz="4000" b="1" i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DISCRIMINANT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33957" y="2614196"/>
            <a:ext cx="4909643" cy="352541"/>
          </a:xfrm>
          <a:prstGeom prst="roundRect">
            <a:avLst/>
          </a:prstGeom>
          <a:solidFill>
            <a:srgbClr val="FFBDD3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33957" y="2196159"/>
            <a:ext cx="5671643" cy="352541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33957" y="1799489"/>
            <a:ext cx="5824043" cy="352541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2933" y="1107758"/>
            <a:ext cx="388142" cy="1840448"/>
            <a:chOff x="592933" y="1107758"/>
            <a:chExt cx="388142" cy="1840448"/>
          </a:xfrm>
        </p:grpSpPr>
        <p:sp>
          <p:nvSpPr>
            <p:cNvPr id="27" name="Isosceles Triangle 26"/>
            <p:cNvSpPr/>
            <p:nvPr/>
          </p:nvSpPr>
          <p:spPr>
            <a:xfrm rot="5400000">
              <a:off x="744663" y="1889943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44663" y="2258436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744663" y="2669872"/>
              <a:ext cx="253924" cy="2189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2933" y="1107758"/>
              <a:ext cx="288623" cy="135920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-267988" y="1974779"/>
              <a:ext cx="1834523" cy="112331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88748" y="1792952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38373" y="1788998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381838" y="1788801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&gt;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722036" y="1788604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3373" y="1957881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61183" y="1788408"/>
            <a:ext cx="3120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Two distinct real roots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098175" y="2203153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47800" y="2199199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391265" y="2199002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731463" y="2198805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2368082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70610" y="2198609"/>
            <a:ext cx="3120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Two equal real roots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106862" y="2614196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If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56487" y="261024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399952" y="2610045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&lt;</a:t>
            </a: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2740150" y="2609848"/>
            <a:ext cx="34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61487" y="2779125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261183" y="2618489"/>
            <a:ext cx="1762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No real roots</a:t>
            </a:r>
          </a:p>
        </p:txBody>
      </p:sp>
      <p:grpSp>
        <p:nvGrpSpPr>
          <p:cNvPr id="34" name="Group 108"/>
          <p:cNvGrpSpPr/>
          <p:nvPr/>
        </p:nvGrpSpPr>
        <p:grpSpPr>
          <a:xfrm>
            <a:off x="3770700" y="1962150"/>
            <a:ext cx="1688535" cy="797792"/>
            <a:chOff x="2477616" y="3507093"/>
            <a:chExt cx="1608960" cy="322637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2477616" y="3507093"/>
              <a:ext cx="1608960" cy="322637"/>
            </a:xfrm>
            <a:prstGeom prst="wedgeRoundRectCallout">
              <a:avLst>
                <a:gd name="adj1" fmla="val -60320"/>
                <a:gd name="adj2" fmla="val -10823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Discriminant is the </a:t>
              </a:r>
              <a:r>
                <a:rPr lang="en-US" sz="1400" b="1" kern="0" dirty="0" err="1">
                  <a:solidFill>
                    <a:sysClr val="window" lastClr="FFFFFF"/>
                  </a:solidFill>
                  <a:latin typeface="Bookman Old Style" pitchFamily="18" charset="0"/>
                </a:rPr>
                <a:t>value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of b</a:t>
              </a:r>
              <a:r>
                <a:rPr lang="en-US" sz="14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5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8" grpId="0" animBg="1"/>
      <p:bldP spid="4" grpId="0"/>
      <p:bldP spid="5" grpId="0"/>
      <p:bldP spid="6" grpId="0"/>
      <p:bldP spid="7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56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nature of roots of the following quadratic equations.</a:t>
            </a:r>
          </a:p>
          <a:p>
            <a:r>
              <a:rPr lang="en-US" dirty="0"/>
              <a:t>If the real roots exist, find them.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98536" y="1542409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77976" y="1540643"/>
            <a:ext cx="347668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7094" y="1530280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91132" y="1821201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9849" y="1808773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683093" y="1825862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81484" y="655624"/>
            <a:ext cx="1647503" cy="22673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8445" y="1143057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2x</a:t>
            </a:r>
            <a:r>
              <a:rPr lang="en-US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– 3x + 5 = 0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62000" y="2334507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21258" y="2334507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(-3)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 (2) (5)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975" y="1736401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with ax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c = 0, we get;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36125" y="1462497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3x + 5 = 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753" y="1461302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548268" y="2970684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 – 31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15353" y="2661612"/>
            <a:ext cx="123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 9 – 40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743146" y="3299811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554391" y="3297098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&lt;  0 </a:t>
            </a:r>
          </a:p>
        </p:txBody>
      </p:sp>
      <p:sp>
        <p:nvSpPr>
          <p:cNvPr id="14" name="Rectangle 76"/>
          <p:cNvSpPr>
            <a:spLocks noChangeArrowheads="1"/>
          </p:cNvSpPr>
          <p:nvPr/>
        </p:nvSpPr>
        <p:spPr bwMode="auto">
          <a:xfrm>
            <a:off x="695226" y="3672802"/>
            <a:ext cx="3248123" cy="584775"/>
          </a:xfrm>
          <a:prstGeom prst="rect">
            <a:avLst/>
          </a:prstGeom>
          <a:solidFill>
            <a:srgbClr val="FFCC99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Hence roots of the quadratic </a:t>
            </a:r>
          </a:p>
          <a:p>
            <a:pPr defTabSz="912813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equation are not real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108"/>
          <p:cNvGrpSpPr/>
          <p:nvPr/>
        </p:nvGrpSpPr>
        <p:grpSpPr>
          <a:xfrm>
            <a:off x="2646651" y="1327723"/>
            <a:ext cx="1688535" cy="877572"/>
            <a:chOff x="2450388" y="3490961"/>
            <a:chExt cx="1608960" cy="354901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50388" y="3490961"/>
              <a:ext cx="1608960" cy="354901"/>
            </a:xfrm>
            <a:prstGeom prst="wedgeRoundRectCallout">
              <a:avLst>
                <a:gd name="adj1" fmla="val -51089"/>
                <a:gd name="adj2" fmla="val -937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38912" y="3511064"/>
              <a:ext cx="140005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What we have to find in this sum.</a:t>
              </a:r>
            </a:p>
          </p:txBody>
        </p:sp>
      </p:grpSp>
      <p:grpSp>
        <p:nvGrpSpPr>
          <p:cNvPr id="19" name="Group 108"/>
          <p:cNvGrpSpPr/>
          <p:nvPr/>
        </p:nvGrpSpPr>
        <p:grpSpPr>
          <a:xfrm>
            <a:off x="2726994" y="1407027"/>
            <a:ext cx="1857388" cy="994292"/>
            <a:chOff x="2418951" y="3494813"/>
            <a:chExt cx="1769856" cy="402104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418951" y="3494813"/>
              <a:ext cx="1769856" cy="354901"/>
            </a:xfrm>
            <a:prstGeom prst="wedgeRoundRectCallout">
              <a:avLst>
                <a:gd name="adj1" fmla="val -59294"/>
                <a:gd name="adj2" fmla="val -111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5713" y="3511064"/>
              <a:ext cx="1694071" cy="38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Means we have to find the value of b</a:t>
              </a:r>
              <a:r>
                <a:rPr lang="en-US" sz="1400" b="1" kern="0" baseline="30000" dirty="0">
                  <a:solidFill>
                    <a:sysClr val="window" lastClr="FFFFFF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– 4ac</a:t>
              </a:r>
            </a:p>
          </p:txBody>
        </p:sp>
      </p:grpSp>
      <p:grpSp>
        <p:nvGrpSpPr>
          <p:cNvPr id="22" name="Group 108"/>
          <p:cNvGrpSpPr/>
          <p:nvPr/>
        </p:nvGrpSpPr>
        <p:grpSpPr>
          <a:xfrm>
            <a:off x="2870267" y="1962529"/>
            <a:ext cx="1857388" cy="877572"/>
            <a:chOff x="2418951" y="3490961"/>
            <a:chExt cx="1769856" cy="354901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2418951" y="3490961"/>
              <a:ext cx="1769856" cy="354901"/>
            </a:xfrm>
            <a:prstGeom prst="wedgeRoundRectCallout">
              <a:avLst>
                <a:gd name="adj1" fmla="val -54166"/>
                <a:gd name="adj2" fmla="val -818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6844" y="3519049"/>
              <a:ext cx="1694071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So we need to find the values of a, b and c</a:t>
              </a:r>
            </a:p>
          </p:txBody>
        </p:sp>
      </p:grpSp>
      <p:grpSp>
        <p:nvGrpSpPr>
          <p:cNvPr id="25" name="Group 108"/>
          <p:cNvGrpSpPr/>
          <p:nvPr/>
        </p:nvGrpSpPr>
        <p:grpSpPr>
          <a:xfrm>
            <a:off x="2958744" y="1962528"/>
            <a:ext cx="2043126" cy="877572"/>
            <a:chOff x="2330458" y="3490961"/>
            <a:chExt cx="1946841" cy="354901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2330458" y="3490961"/>
              <a:ext cx="1946841" cy="354901"/>
            </a:xfrm>
            <a:prstGeom prst="wedgeRoundRectCallout">
              <a:avLst>
                <a:gd name="adj1" fmla="val -65122"/>
                <a:gd name="adj2" fmla="val -10899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2141" y="3519049"/>
              <a:ext cx="1863479" cy="29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For that equation should be in the standard form</a:t>
              </a:r>
            </a:p>
          </p:txBody>
        </p:sp>
      </p:grpSp>
      <p:grpSp>
        <p:nvGrpSpPr>
          <p:cNvPr id="28" name="Group 108"/>
          <p:cNvGrpSpPr/>
          <p:nvPr/>
        </p:nvGrpSpPr>
        <p:grpSpPr>
          <a:xfrm>
            <a:off x="2567577" y="2221854"/>
            <a:ext cx="1777855" cy="659332"/>
            <a:chOff x="2465921" y="3515831"/>
            <a:chExt cx="1694071" cy="266642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2499398" y="3515831"/>
              <a:ext cx="1608959" cy="266642"/>
            </a:xfrm>
            <a:prstGeom prst="wedgeRoundRectCallout">
              <a:avLst>
                <a:gd name="adj1" fmla="val -66525"/>
                <a:gd name="adj2" fmla="val -1209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65921" y="3530926"/>
              <a:ext cx="1694071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31" name="Group 108"/>
          <p:cNvGrpSpPr/>
          <p:nvPr/>
        </p:nvGrpSpPr>
        <p:grpSpPr>
          <a:xfrm>
            <a:off x="2951655" y="3151879"/>
            <a:ext cx="1777855" cy="409394"/>
            <a:chOff x="2465921" y="3520146"/>
            <a:chExt cx="1694071" cy="16556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2955810" y="3520146"/>
              <a:ext cx="750592" cy="165564"/>
            </a:xfrm>
            <a:prstGeom prst="wedgeRoundRectCallout">
              <a:avLst>
                <a:gd name="adj1" fmla="val -49854"/>
                <a:gd name="adj2" fmla="val -1143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65921" y="3530926"/>
              <a:ext cx="1694071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08378" y="200679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256763" y="2006798"/>
            <a:ext cx="9930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- 3,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171164" y="2006798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c = 5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81600" y="-9334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43" name="Rectangle 42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4.4 1(I)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4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46" grpId="1" animBg="1"/>
      <p:bldP spid="46" grpId="2" animBg="1"/>
      <p:bldP spid="49" grpId="0" animBg="1"/>
      <p:bldP spid="49" grpId="1" animBg="1"/>
      <p:bldP spid="49" grpId="2" animBg="1"/>
      <p:bldP spid="52" grpId="0" animBg="1"/>
      <p:bldP spid="52" grpId="1" animBg="1"/>
      <p:bldP spid="52" grpId="2" animBg="1"/>
      <p:bldP spid="45" grpId="0" animBg="1"/>
      <p:bldP spid="45" grpId="1" animBg="1"/>
      <p:bldP spid="45" grpId="2" animBg="1"/>
      <p:bldP spid="48" grpId="0" animBg="1"/>
      <p:bldP spid="48" grpId="1" animBg="1"/>
      <p:bldP spid="48" grpId="2" animBg="1"/>
      <p:bldP spid="51" grpId="0" animBg="1"/>
      <p:bldP spid="51" grpId="1" animBg="1"/>
      <p:bldP spid="51" grpId="2" animBg="1"/>
      <p:bldP spid="18" grpId="0" animBg="1"/>
      <p:bldP spid="18" grpId="1" animBg="1"/>
      <p:bldP spid="18" grpId="2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 animBg="1"/>
      <p:bldP spid="47" grpId="0"/>
      <p:bldP spid="50" grpId="0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4125144" y="1323975"/>
            <a:ext cx="1" cy="338753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2" name="Rounded Rectangle 1"/>
          <p:cNvSpPr/>
          <p:nvPr/>
        </p:nvSpPr>
        <p:spPr>
          <a:xfrm>
            <a:off x="2538098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97439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30693" y="1846618"/>
            <a:ext cx="15748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98784" y="1564753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5945" y="1560995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01858" y="1562190"/>
            <a:ext cx="371259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6045" y="1176534"/>
            <a:ext cx="2778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ii) 2x</a:t>
            </a:r>
            <a:r>
              <a:rPr lang="en-US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– 6x + 3 = 0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8454" y="2339703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87712" y="2339703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(-6)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4 (2) (3)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8575" y="1769878"/>
            <a:ext cx="3754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On comparing with ax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bx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c = 0, we get;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3725" y="1495974"/>
            <a:ext cx="206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6x + 3 = 0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14722" y="2975880"/>
            <a:ext cx="1128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=  12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81807" y="2666808"/>
            <a:ext cx="123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 36 – 24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09600" y="326729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- 4ac 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420845" y="3264586"/>
            <a:ext cx="7316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&gt;  0 </a:t>
            </a:r>
          </a:p>
        </p:txBody>
      </p:sp>
      <p:sp>
        <p:nvSpPr>
          <p:cNvPr id="17" name="Rectangle 76"/>
          <p:cNvSpPr>
            <a:spLocks noChangeArrowheads="1"/>
          </p:cNvSpPr>
          <p:nvPr/>
        </p:nvSpPr>
        <p:spPr bwMode="auto">
          <a:xfrm>
            <a:off x="508979" y="3597648"/>
            <a:ext cx="3284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Hence roots of the quadratic </a:t>
            </a:r>
          </a:p>
          <a:p>
            <a:pPr algn="just"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equation are real and  distinct.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7471" y="4378986"/>
            <a:ext cx="11001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=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334653" y="2041717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= 2,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83038" y="2041717"/>
            <a:ext cx="867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= -6,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97439" y="2041717"/>
            <a:ext cx="772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c =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3290" y="590550"/>
            <a:ext cx="7040510" cy="584775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Find the nature of roots of the following quadratic equations.</a:t>
            </a:r>
          </a:p>
          <a:p>
            <a:r>
              <a:rPr lang="en-US" dirty="0"/>
              <a:t>If the real roots exist, find them. </a:t>
            </a:r>
          </a:p>
        </p:txBody>
      </p:sp>
      <p:grpSp>
        <p:nvGrpSpPr>
          <p:cNvPr id="23" name="Group 108"/>
          <p:cNvGrpSpPr/>
          <p:nvPr/>
        </p:nvGrpSpPr>
        <p:grpSpPr>
          <a:xfrm>
            <a:off x="2394459" y="2204991"/>
            <a:ext cx="1857387" cy="725266"/>
            <a:chOff x="2446179" y="3500283"/>
            <a:chExt cx="1769855" cy="354901"/>
          </a:xfrm>
        </p:grpSpPr>
        <p:sp>
          <p:nvSpPr>
            <p:cNvPr id="24" name="Cloud Callout 31"/>
            <p:cNvSpPr/>
            <p:nvPr/>
          </p:nvSpPr>
          <p:spPr>
            <a:xfrm>
              <a:off x="2446179" y="3500283"/>
              <a:ext cx="1769855" cy="354901"/>
            </a:xfrm>
            <a:prstGeom prst="wedgeRoundRectCallout">
              <a:avLst>
                <a:gd name="adj1" fmla="val -57756"/>
                <a:gd name="adj2" fmla="val -1121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5921" y="3530926"/>
              <a:ext cx="1694071" cy="234107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Is it in a standard form ?</a:t>
              </a:r>
            </a:p>
          </p:txBody>
        </p:sp>
      </p:grpSp>
      <p:grpSp>
        <p:nvGrpSpPr>
          <p:cNvPr id="26" name="Group 108"/>
          <p:cNvGrpSpPr/>
          <p:nvPr/>
        </p:nvGrpSpPr>
        <p:grpSpPr>
          <a:xfrm>
            <a:off x="2799255" y="3101310"/>
            <a:ext cx="1777855" cy="409394"/>
            <a:chOff x="2465921" y="3520146"/>
            <a:chExt cx="1694071" cy="165564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2918282" y="3520146"/>
              <a:ext cx="825651" cy="165564"/>
            </a:xfrm>
            <a:prstGeom prst="wedgeRoundRectCallout">
              <a:avLst>
                <a:gd name="adj1" fmla="val -56010"/>
                <a:gd name="adj2" fmla="val -1143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65921" y="3530926"/>
              <a:ext cx="1694071" cy="12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Yes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06926" y="4273989"/>
                <a:ext cx="1344279" cy="548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–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b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sym typeface="Symbol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a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26" y="4273989"/>
                <a:ext cx="1344279" cy="548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00600" y="1200150"/>
                <a:ext cx="1447897" cy="57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–(−6)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12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2(2)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200150"/>
                <a:ext cx="1447897" cy="5707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00600" y="1724025"/>
                <a:ext cx="1100045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6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724025"/>
                <a:ext cx="1100045" cy="5329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800600" y="2240367"/>
                <a:ext cx="1277979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(3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240367"/>
                <a:ext cx="1277979" cy="5329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800600" y="2793883"/>
                <a:ext cx="965392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±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793883"/>
                <a:ext cx="965392" cy="5329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343400" y="3295145"/>
                <a:ext cx="1441485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∴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x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+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95145"/>
                <a:ext cx="1441485" cy="5329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765992" y="3295145"/>
                <a:ext cx="1584152" cy="53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Cambria Math"/>
                    <a:sym typeface="Symbol"/>
                  </a:rPr>
                  <a:t>or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x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 =</m:t>
                    </m:r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sym typeface="Symbo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92" y="3295145"/>
                <a:ext cx="1584152" cy="532903"/>
              </a:xfrm>
              <a:prstGeom prst="rect">
                <a:avLst/>
              </a:prstGeom>
              <a:blipFill rotWithShape="1">
                <a:blip r:embed="rId8"/>
                <a:stretch>
                  <a:fillRect l="-230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127666" y="3876675"/>
            <a:ext cx="4474780" cy="914400"/>
            <a:chOff x="4202495" y="2655318"/>
            <a:chExt cx="4474780" cy="914400"/>
          </a:xfrm>
        </p:grpSpPr>
        <p:sp>
          <p:nvSpPr>
            <p:cNvPr id="39" name="Rectangle 38"/>
            <p:cNvSpPr/>
            <p:nvPr/>
          </p:nvSpPr>
          <p:spPr>
            <a:xfrm>
              <a:off x="4202495" y="2655318"/>
              <a:ext cx="4474780" cy="9144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76"/>
                <p:cNvSpPr>
                  <a:spLocks noChangeArrowheads="1"/>
                </p:cNvSpPr>
                <p:nvPr/>
              </p:nvSpPr>
              <p:spPr bwMode="auto">
                <a:xfrm>
                  <a:off x="4252753" y="2688010"/>
                  <a:ext cx="4368045" cy="8298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just" defTabSz="912813"/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 The roots of the given quadratic equations are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IN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 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IN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753" y="2688010"/>
                  <a:ext cx="4368045" cy="8298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7" t="-2941" r="-69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800600" y="-10096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42" name="Rectangle 4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/>
                <a:t>EX 4.4 </a:t>
              </a:r>
              <a:r>
                <a:rPr lang="en-US" sz="4000" dirty="0"/>
                <a:t>1(III)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4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Thank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You</a:t>
            </a:r>
            <a:r>
              <a:rPr lang="en-US" sz="4400" b="1" dirty="0" err="1"/>
              <a:t>k</a:t>
            </a:r>
            <a:r>
              <a:rPr lang="en-US" sz="4400" b="1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4026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4274947" y="950484"/>
            <a:ext cx="2408428" cy="732266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562350" y="590550"/>
            <a:ext cx="1800377" cy="30178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556730" y="1009204"/>
            <a:ext cx="1070130" cy="33197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100" y="861596"/>
            <a:ext cx="17496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) 3q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rPr>
              <a:t> = 2q + 8        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01430" y="1103523"/>
            <a:ext cx="806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1092419" y="1106549"/>
            <a:ext cx="15206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= 2q + 8</a:t>
            </a:r>
          </a:p>
        </p:txBody>
      </p:sp>
      <p:sp>
        <p:nvSpPr>
          <p:cNvPr id="120" name="Curved Down Arrow 119"/>
          <p:cNvSpPr>
            <a:spLocks noChangeArrowheads="1"/>
          </p:cNvSpPr>
          <p:nvPr/>
        </p:nvSpPr>
        <p:spPr bwMode="auto">
          <a:xfrm rot="10800000">
            <a:off x="1289051" y="1412875"/>
            <a:ext cx="572500" cy="1748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1" name="Curved Down Arrow 120"/>
          <p:cNvSpPr>
            <a:spLocks noChangeArrowheads="1"/>
          </p:cNvSpPr>
          <p:nvPr/>
        </p:nvSpPr>
        <p:spPr bwMode="auto">
          <a:xfrm rot="10800000">
            <a:off x="1459599" y="1403350"/>
            <a:ext cx="858052" cy="1748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788058" y="139531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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– 2q – 8 = 0</a:t>
            </a: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65150" y="1658114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On comparing with ax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+ c = 0,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we get,</a:t>
            </a: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879975" y="1893471"/>
            <a:ext cx="24273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aq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+  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bq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+   c = 0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879975" y="3103979"/>
            <a:ext cx="2549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3q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–  2q    –  8 =  0</a:t>
            </a:r>
          </a:p>
        </p:txBody>
      </p:sp>
      <p:cxnSp>
        <p:nvCxnSpPr>
          <p:cNvPr id="126" name="Straight Arrow Connector 125"/>
          <p:cNvCxnSpPr>
            <a:cxnSpLocks noChangeShapeType="1"/>
          </p:cNvCxnSpPr>
          <p:nvPr/>
        </p:nvCxnSpPr>
        <p:spPr bwMode="auto">
          <a:xfrm rot="5400000">
            <a:off x="4581328" y="2651215"/>
            <a:ext cx="919558" cy="1408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7" name="Straight Arrow Connector 126"/>
          <p:cNvCxnSpPr/>
          <p:nvPr/>
        </p:nvCxnSpPr>
        <p:spPr>
          <a:xfrm rot="5400000">
            <a:off x="5335390" y="2651216"/>
            <a:ext cx="919558" cy="1409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>
          <a:xfrm rot="5400000">
            <a:off x="6051198" y="2651304"/>
            <a:ext cx="918281" cy="28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1330325" y="1908175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a  =  3, 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108200" y="1908175"/>
            <a:ext cx="1104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  =  – 2</a:t>
            </a: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051175" y="1908175"/>
            <a:ext cx="1257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&amp;  c  =  – 8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03250" y="222250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b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–  4ac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612900" y="2229135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(– 2)</a:t>
            </a:r>
            <a:r>
              <a:rPr kumimoji="0" lang="en-US" sz="160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1603375" y="2554159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4 + 96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603375" y="285895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= 100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2560284" y="2229135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</a:t>
            </a: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2713257" y="2210085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(3)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2949480" y="2210085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(</a:t>
            </a: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8)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93750" y="3326335"/>
            <a:ext cx="819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 </a:t>
            </a:r>
          </a:p>
        </p:txBody>
      </p:sp>
      <p:graphicFrame>
        <p:nvGraphicFramePr>
          <p:cNvPr id="14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57376"/>
              </p:ext>
            </p:extLst>
          </p:nvPr>
        </p:nvGraphicFramePr>
        <p:xfrm>
          <a:off x="1528763" y="3144838"/>
          <a:ext cx="159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44240" progId="Equation.DSMT4">
                  <p:embed/>
                </p:oleObj>
              </mc:Choice>
              <mc:Fallback>
                <p:oleObj name="Equation" r:id="rId2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144838"/>
                        <a:ext cx="1590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784225" y="3904771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 </a:t>
            </a: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777083" y="4423846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q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=</a:t>
            </a:r>
          </a:p>
        </p:txBody>
      </p:sp>
      <p:graphicFrame>
        <p:nvGraphicFramePr>
          <p:cNvPr id="1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92781"/>
              </p:ext>
            </p:extLst>
          </p:nvPr>
        </p:nvGraphicFramePr>
        <p:xfrm>
          <a:off x="1552165" y="4375150"/>
          <a:ext cx="838199" cy="49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68300" progId="Equation.DSMT4">
                  <p:embed/>
                </p:oleObj>
              </mc:Choice>
              <mc:Fallback>
                <p:oleObj name="Equation" r:id="rId4" imgW="457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165" y="4375150"/>
                        <a:ext cx="838199" cy="499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4587593" y="1821996"/>
            <a:ext cx="825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          </a:t>
            </a: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6235418" y="1787072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6727543" y="1793422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q  =</a:t>
            </a: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4597118" y="2326822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</a:t>
            </a:r>
          </a:p>
        </p:txBody>
      </p:sp>
      <p:graphicFrame>
        <p:nvGraphicFramePr>
          <p:cNvPr id="1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52143"/>
              </p:ext>
            </p:extLst>
          </p:nvPr>
        </p:nvGraphicFramePr>
        <p:xfrm>
          <a:off x="5365469" y="1736725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380880" progId="Equation.DSMT4">
                  <p:embed/>
                </p:oleObj>
              </mc:Choice>
              <mc:Fallback>
                <p:oleObj name="Equation" r:id="rId6" imgW="41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469" y="1736725"/>
                        <a:ext cx="68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37775"/>
              </p:ext>
            </p:extLst>
          </p:nvPr>
        </p:nvGraphicFramePr>
        <p:xfrm>
          <a:off x="7498789" y="1731322"/>
          <a:ext cx="610161" cy="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368140" progId="Equation.DSMT4">
                  <p:embed/>
                </p:oleObj>
              </mc:Choice>
              <mc:Fallback>
                <p:oleObj name="Equation" r:id="rId8" imgW="431613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789" y="1731322"/>
                        <a:ext cx="610161" cy="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67235"/>
              </p:ext>
            </p:extLst>
          </p:nvPr>
        </p:nvGraphicFramePr>
        <p:xfrm>
          <a:off x="5391150" y="2254250"/>
          <a:ext cx="35849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368280" progId="Equation.DSMT4">
                  <p:embed/>
                </p:oleObj>
              </mc:Choice>
              <mc:Fallback>
                <p:oleObj name="Equation" r:id="rId10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254250"/>
                        <a:ext cx="35849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6683375" y="2305427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q  =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6242050" y="230542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43833"/>
              </p:ext>
            </p:extLst>
          </p:nvPr>
        </p:nvGraphicFramePr>
        <p:xfrm>
          <a:off x="7510463" y="2219325"/>
          <a:ext cx="358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80880" progId="Equation.DSMT4">
                  <p:embed/>
                </p:oleObj>
              </mc:Choice>
              <mc:Fallback>
                <p:oleObj name="Equation" r:id="rId12" imgW="25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2219325"/>
                        <a:ext cx="3587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4616168" y="2868484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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q  =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5375275" y="2866337"/>
            <a:ext cx="3934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6244943" y="286633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6692618" y="2859339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    q  =</a:t>
            </a:r>
          </a:p>
        </p:txBody>
      </p:sp>
      <p:graphicFrame>
        <p:nvGraphicFramePr>
          <p:cNvPr id="16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76846"/>
              </p:ext>
            </p:extLst>
          </p:nvPr>
        </p:nvGraphicFramePr>
        <p:xfrm>
          <a:off x="7511768" y="2761770"/>
          <a:ext cx="358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80880" progId="Equation.DSMT4">
                  <p:embed/>
                </p:oleObj>
              </mc:Choice>
              <mc:Fallback>
                <p:oleObj name="Equation" r:id="rId14" imgW="253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768" y="2761770"/>
                        <a:ext cx="3587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86288" y="3470275"/>
            <a:ext cx="3338512" cy="796925"/>
            <a:chOff x="4573588" y="3133725"/>
            <a:chExt cx="3338512" cy="796925"/>
          </a:xfrm>
        </p:grpSpPr>
        <p:sp>
          <p:nvSpPr>
            <p:cNvPr id="168" name="Rectangle 167"/>
            <p:cNvSpPr/>
            <p:nvPr/>
          </p:nvSpPr>
          <p:spPr>
            <a:xfrm>
              <a:off x="4728646" y="3133725"/>
              <a:ext cx="3142879" cy="795495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4507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0609406"/>
                </p:ext>
              </p:extLst>
            </p:nvPr>
          </p:nvGraphicFramePr>
          <p:xfrm>
            <a:off x="4573588" y="3159125"/>
            <a:ext cx="3338512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55800" imgH="622080" progId="Equation.DSMT4">
                    <p:embed/>
                  </p:oleObj>
                </mc:Choice>
                <mc:Fallback>
                  <p:oleObj name="Equation" r:id="rId16" imgW="2755800" imgH="622080" progId="Equation.DSMT4">
                    <p:embed/>
                    <p:pic>
                      <p:nvPicPr>
                        <p:cNvPr id="0" name="Picture 2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588" y="3159125"/>
                          <a:ext cx="3338512" cy="771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4203700" y="950484"/>
                <a:ext cx="2550250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q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0" lang="en-US" sz="20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𝑏</m:t>
                          </m:r>
                          <m:r>
                            <a:rPr lang="en-US" b="0" i="1" ker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US" i="1" ker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𝑏</m:t>
                              </m:r>
                              <m:r>
                                <a:rPr lang="en-US" b="0" i="1" kern="0" baseline="300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2 </m:t>
                              </m:r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−4</m:t>
                              </m:r>
                              <m:r>
                                <a:rPr lang="en-US" b="0" i="1" ker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sym typeface="Symbol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0" y="950484"/>
                <a:ext cx="2550250" cy="72173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rot="5400000">
            <a:off x="2787545" y="3322372"/>
            <a:ext cx="302281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505075" y="971550"/>
            <a:ext cx="1990332" cy="587568"/>
            <a:chOff x="2515917" y="3585096"/>
            <a:chExt cx="2363774" cy="323170"/>
          </a:xfrm>
        </p:grpSpPr>
        <p:sp>
          <p:nvSpPr>
            <p:cNvPr id="134" name="Rounded Rectangular Callout 133"/>
            <p:cNvSpPr/>
            <p:nvPr/>
          </p:nvSpPr>
          <p:spPr>
            <a:xfrm>
              <a:off x="2979211" y="3585096"/>
              <a:ext cx="1481302" cy="323170"/>
            </a:xfrm>
            <a:prstGeom prst="wedgeRoundRectCallout">
              <a:avLst>
                <a:gd name="adj1" fmla="val -87272"/>
                <a:gd name="adj2" fmla="val 57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5917" y="3602465"/>
              <a:ext cx="2363774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Standard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/>
                </a:rPr>
                <a:t>form</a:t>
              </a: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457325" y="3751213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-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584380" y="3751213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(- 2)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1897172" y="3751213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7172" y="3751213"/>
                <a:ext cx="589017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254349" y="3751213"/>
                <a:ext cx="589017" cy="367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b="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100</m:t>
                          </m:r>
                        </m:e>
                      </m:rad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349" y="3751213"/>
                <a:ext cx="589017" cy="367601"/>
              </a:xfrm>
              <a:prstGeom prst="rect">
                <a:avLst/>
              </a:prstGeom>
              <a:blipFill rotWithShape="1">
                <a:blip r:embed="rId21"/>
                <a:stretch>
                  <a:fillRect r="-6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69140" y="4089767"/>
            <a:ext cx="1260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1904720" y="4081046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600" b="0" i="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(3)</m:t>
                      </m:r>
                    </m:oMath>
                  </m:oMathPara>
                </a14:m>
                <a:endPara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720" y="4081046"/>
                <a:ext cx="589017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10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6341380" y="1079500"/>
            <a:ext cx="2231236" cy="776067"/>
            <a:chOff x="4747227" y="4223134"/>
            <a:chExt cx="2231236" cy="776067"/>
          </a:xfrm>
        </p:grpSpPr>
        <p:sp>
          <p:nvSpPr>
            <p:cNvPr id="118" name="Oval Callout 117"/>
            <p:cNvSpPr/>
            <p:nvPr/>
          </p:nvSpPr>
          <p:spPr>
            <a:xfrm>
              <a:off x="4747227" y="4223134"/>
              <a:ext cx="2134546" cy="773491"/>
            </a:xfrm>
            <a:prstGeom prst="wedgeEllipseCallout">
              <a:avLst>
                <a:gd name="adj1" fmla="val -60297"/>
                <a:gd name="adj2" fmla="val -28029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48364" y="4260537"/>
              <a:ext cx="22300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To use formula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we should have value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ookman Old Style" pitchFamily="18" charset="0"/>
                </a:rPr>
                <a:t>of a, b &amp;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69" grpId="0" animBg="1"/>
      <p:bldP spid="109" grpId="0" animBg="1"/>
      <p:bldP spid="111" grpId="0" animBg="1"/>
      <p:bldP spid="111" grpId="1" animBg="1"/>
      <p:bldP spid="113" grpId="0"/>
      <p:bldP spid="115" grpId="0"/>
      <p:bldP spid="116" grpId="0"/>
      <p:bldP spid="120" grpId="0" animBg="1"/>
      <p:bldP spid="120" grpId="1" animBg="1"/>
      <p:bldP spid="121" grpId="0" animBg="1"/>
      <p:bldP spid="121" grpId="1" animBg="1"/>
      <p:bldP spid="122" grpId="0"/>
      <p:bldP spid="123" grpId="0"/>
      <p:bldP spid="124" grpId="0"/>
      <p:bldP spid="124" grpId="1"/>
      <p:bldP spid="125" grpId="0"/>
      <p:bldP spid="125" grpId="1"/>
      <p:bldP spid="129" grpId="0"/>
      <p:bldP spid="130" grpId="0"/>
      <p:bldP spid="131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5" grpId="0"/>
      <p:bldP spid="147" grpId="0"/>
      <p:bldP spid="149" grpId="0"/>
      <p:bldP spid="150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2" grpId="0"/>
      <p:bldP spid="171" grpId="0"/>
      <p:bldP spid="60" grpId="0"/>
      <p:bldP spid="61" grpId="0"/>
      <p:bldP spid="62" grpId="0"/>
      <p:bldP spid="63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24167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Solving Quadratic Equations Using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Formula Method </a:t>
            </a:r>
            <a:r>
              <a:rPr lang="en-US" altLang="en-US" sz="2000" dirty="0" err="1">
                <a:solidFill>
                  <a:srgbClr val="FF6600"/>
                </a:solidFill>
                <a:latin typeface="Bookman Old Style" pitchFamily="18" charset="0"/>
              </a:rPr>
              <a:t>Contd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54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79958" y="1403350"/>
            <a:ext cx="350901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777182" y="1692119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664208" y="1391445"/>
            <a:ext cx="417003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25529" y="1670690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07300" y="1400381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68158" y="1689150"/>
            <a:ext cx="166168" cy="18738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142081" y="1333502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6m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 4m – 3  =  0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33400" y="1590673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am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</a:rPr>
              <a:t>bm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916276" y="2054864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6, 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914400" y="231076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–  4ac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905000" y="2310768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 -4)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905000" y="2652144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16 + 72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1905000" y="296636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 88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348965" y="3444918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  = 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1317434" y="4032735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  = </a:t>
            </a:r>
          </a:p>
        </p:txBody>
      </p:sp>
      <p:graphicFrame>
        <p:nvGraphicFramePr>
          <p:cNvPr id="1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49217"/>
              </p:ext>
            </p:extLst>
          </p:nvPr>
        </p:nvGraphicFramePr>
        <p:xfrm>
          <a:off x="2106205" y="3273683"/>
          <a:ext cx="1398995" cy="59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05" y="3273683"/>
                        <a:ext cx="1398995" cy="598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81366" y="1053563"/>
            <a:ext cx="7479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  :</a:t>
            </a:r>
          </a:p>
        </p:txBody>
      </p:sp>
      <p:graphicFrame>
        <p:nvGraphicFramePr>
          <p:cNvPr id="1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06719"/>
              </p:ext>
            </p:extLst>
          </p:nvPr>
        </p:nvGraphicFramePr>
        <p:xfrm>
          <a:off x="1211836" y="1071851"/>
          <a:ext cx="13176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203200" progId="Equation.DSMT4">
                  <p:embed/>
                </p:oleObj>
              </mc:Choice>
              <mc:Fallback>
                <p:oleObj name="Equation" r:id="rId5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836" y="1071851"/>
                        <a:ext cx="13176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758440" y="2308227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033932" y="2303909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(6)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316224" y="2317371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(– 3)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1664208" y="2061647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 =  – 4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2462940" y="2061647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 =  – 3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79901" y="841151"/>
            <a:ext cx="2350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ii) 6m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 – 4m = 3           </a:t>
            </a:r>
            <a:endParaRPr lang="en-US" sz="1600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91964" y="1209938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</a:t>
            </a:r>
          </a:p>
        </p:txBody>
      </p:sp>
      <p:graphicFrame>
        <p:nvGraphicFramePr>
          <p:cNvPr id="1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1283"/>
              </p:ext>
            </p:extLst>
          </p:nvPr>
        </p:nvGraphicFramePr>
        <p:xfrm>
          <a:off x="5300586" y="1125807"/>
          <a:ext cx="1230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753" imgH="406224" progId="Equation.DSMT4">
                  <p:embed/>
                </p:oleObj>
              </mc:Choice>
              <mc:Fallback>
                <p:oleObj name="Equation" r:id="rId7" imgW="79975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586" y="1125807"/>
                        <a:ext cx="12303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360204" y="1789406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</a:t>
            </a:r>
          </a:p>
        </p:txBody>
      </p:sp>
      <p:graphicFrame>
        <p:nvGraphicFramePr>
          <p:cNvPr id="12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37392"/>
              </p:ext>
            </p:extLst>
          </p:nvPr>
        </p:nvGraphicFramePr>
        <p:xfrm>
          <a:off x="5181599" y="1627611"/>
          <a:ext cx="1175933" cy="57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113" imgH="406224" progId="Equation.DSMT4">
                  <p:embed/>
                </p:oleObj>
              </mc:Choice>
              <mc:Fallback>
                <p:oleObj name="Equation" r:id="rId9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1627611"/>
                        <a:ext cx="1175933" cy="577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4357468" y="2249977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4357468" y="291518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</a:p>
        </p:txBody>
      </p:sp>
      <p:graphicFrame>
        <p:nvGraphicFramePr>
          <p:cNvPr id="1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8910"/>
              </p:ext>
            </p:extLst>
          </p:nvPr>
        </p:nvGraphicFramePr>
        <p:xfrm>
          <a:off x="5284789" y="2813868"/>
          <a:ext cx="1039811" cy="55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252" imgH="406224" progId="Equation.DSMT4">
                  <p:embed/>
                </p:oleObj>
              </mc:Choice>
              <mc:Fallback>
                <p:oleObj name="Equation" r:id="rId11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9" y="2813868"/>
                        <a:ext cx="1039811" cy="55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4377396" y="3484849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</a:p>
        </p:txBody>
      </p:sp>
      <p:graphicFrame>
        <p:nvGraphicFramePr>
          <p:cNvPr id="13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29220"/>
              </p:ext>
            </p:extLst>
          </p:nvPr>
        </p:nvGraphicFramePr>
        <p:xfrm>
          <a:off x="5249863" y="3304011"/>
          <a:ext cx="1074737" cy="6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252" imgH="406224" progId="Equation.DSMT4">
                  <p:embed/>
                </p:oleObj>
              </mc:Choice>
              <mc:Fallback>
                <p:oleObj name="Equation" r:id="rId13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304011"/>
                        <a:ext cx="1074737" cy="6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324600" y="3474490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or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  =          </a:t>
            </a:r>
          </a:p>
        </p:txBody>
      </p:sp>
      <p:graphicFrame>
        <p:nvGraphicFramePr>
          <p:cNvPr id="1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3751"/>
              </p:ext>
            </p:extLst>
          </p:nvPr>
        </p:nvGraphicFramePr>
        <p:xfrm>
          <a:off x="7315201" y="3342825"/>
          <a:ext cx="838199" cy="5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45626" imgH="406048" progId="Equation.DSMT4">
                  <p:embed/>
                </p:oleObj>
              </mc:Choice>
              <mc:Fallback>
                <p:oleObj name="Equation" r:id="rId15" imgW="545626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342825"/>
                        <a:ext cx="838199" cy="58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48163" y="3990477"/>
            <a:ext cx="3744912" cy="835677"/>
            <a:chOff x="3969038" y="2724150"/>
            <a:chExt cx="3744912" cy="835677"/>
          </a:xfrm>
        </p:grpSpPr>
        <p:sp>
          <p:nvSpPr>
            <p:cNvPr id="140" name="Rectangle 139"/>
            <p:cNvSpPr/>
            <p:nvPr/>
          </p:nvSpPr>
          <p:spPr>
            <a:xfrm>
              <a:off x="4168140" y="2724150"/>
              <a:ext cx="3507075" cy="835677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66054"/>
                </p:ext>
              </p:extLst>
            </p:nvPr>
          </p:nvGraphicFramePr>
          <p:xfrm>
            <a:off x="3969038" y="2796086"/>
            <a:ext cx="3744912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60360" imgH="660240" progId="Equation.DSMT4">
                    <p:embed/>
                  </p:oleObj>
                </mc:Choice>
                <mc:Fallback>
                  <p:oleObj name="Equation" r:id="rId17" imgW="306036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038" y="2796086"/>
                          <a:ext cx="3744912" cy="712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44"/>
          <p:cNvGrpSpPr/>
          <p:nvPr/>
        </p:nvGrpSpPr>
        <p:grpSpPr>
          <a:xfrm>
            <a:off x="6530898" y="1925779"/>
            <a:ext cx="1990332" cy="798385"/>
            <a:chOff x="2372070" y="3595133"/>
            <a:chExt cx="2363773" cy="439121"/>
          </a:xfrm>
        </p:grpSpPr>
        <p:sp>
          <p:nvSpPr>
            <p:cNvPr id="146" name="Rounded Rectangular Callout 145"/>
            <p:cNvSpPr/>
            <p:nvPr/>
          </p:nvSpPr>
          <p:spPr>
            <a:xfrm>
              <a:off x="2565011" y="3595133"/>
              <a:ext cx="1971615" cy="355487"/>
            </a:xfrm>
            <a:prstGeom prst="wedgeRoundRectCallout">
              <a:avLst>
                <a:gd name="adj1" fmla="val -71323"/>
                <a:gd name="adj2" fmla="val -4655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72070" y="3627979"/>
              <a:ext cx="2363773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Can we cancel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4 &amp; 12 ?</a:t>
              </a:r>
            </a:p>
            <a:p>
              <a:pPr algn="ctr">
                <a:defRPr/>
              </a:pP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548634" y="1889692"/>
            <a:ext cx="1990332" cy="798729"/>
            <a:chOff x="2372070" y="3594943"/>
            <a:chExt cx="2363773" cy="439311"/>
          </a:xfrm>
        </p:grpSpPr>
        <p:sp>
          <p:nvSpPr>
            <p:cNvPr id="149" name="Rounded Rectangular Callout 148"/>
            <p:cNvSpPr/>
            <p:nvPr/>
          </p:nvSpPr>
          <p:spPr>
            <a:xfrm>
              <a:off x="2661129" y="3594943"/>
              <a:ext cx="1792377" cy="355487"/>
            </a:xfrm>
            <a:prstGeom prst="wedgeRoundRectCallout">
              <a:avLst>
                <a:gd name="adj1" fmla="val -79654"/>
                <a:gd name="adj2" fmla="val -385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72070" y="3627979"/>
              <a:ext cx="2363773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Can we cancel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2 &amp; 12 ?</a:t>
              </a:r>
            </a:p>
            <a:p>
              <a:pPr algn="ctr">
                <a:defRPr/>
              </a:pP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1" name="Multiply 150"/>
          <p:cNvSpPr/>
          <p:nvPr/>
        </p:nvSpPr>
        <p:spPr>
          <a:xfrm>
            <a:off x="7025998" y="1771172"/>
            <a:ext cx="1000132" cy="857256"/>
          </a:xfrm>
          <a:prstGeom prst="mathMultiply">
            <a:avLst>
              <a:gd name="adj1" fmla="val 897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ultiply 151"/>
          <p:cNvSpPr/>
          <p:nvPr/>
        </p:nvSpPr>
        <p:spPr>
          <a:xfrm>
            <a:off x="7023355" y="1790676"/>
            <a:ext cx="1000132" cy="857256"/>
          </a:xfrm>
          <a:prstGeom prst="mathMultiply">
            <a:avLst>
              <a:gd name="adj1" fmla="val 897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2527843" y="2999959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47950" y="914400"/>
            <a:ext cx="1990332" cy="646325"/>
            <a:chOff x="2515917" y="3574978"/>
            <a:chExt cx="2363774" cy="355487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2951819" y="3574978"/>
              <a:ext cx="1481302" cy="355487"/>
            </a:xfrm>
            <a:prstGeom prst="wedgeRoundRectCallout">
              <a:avLst>
                <a:gd name="adj1" fmla="val -84981"/>
                <a:gd name="adj2" fmla="val 355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15917" y="3602465"/>
              <a:ext cx="2363774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Standard 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form</a:t>
              </a:r>
            </a:p>
          </p:txBody>
        </p:sp>
      </p:grpSp>
      <p:sp>
        <p:nvSpPr>
          <p:cNvPr id="51" name="Curved Down Arrow 50"/>
          <p:cNvSpPr>
            <a:spLocks noChangeArrowheads="1"/>
          </p:cNvSpPr>
          <p:nvPr/>
        </p:nvSpPr>
        <p:spPr bwMode="auto">
          <a:xfrm rot="10800000">
            <a:off x="2079815" y="1328746"/>
            <a:ext cx="400287" cy="15892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042959" y="3874895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170014" y="3874895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(- 4)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482806" y="3874895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806" y="3874895"/>
                <a:ext cx="589017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839983" y="3874895"/>
                <a:ext cx="589017" cy="367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88</m:t>
                          </m:r>
                        </m:e>
                      </m:rad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9983" y="3874895"/>
                <a:ext cx="589017" cy="36760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2154774" y="4213449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490354" y="4204728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(6)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0354" y="4204728"/>
                <a:ext cx="589017" cy="338554"/>
              </a:xfrm>
              <a:prstGeom prst="rect">
                <a:avLst/>
              </a:prstGeom>
              <a:blipFill rotWithShape="1">
                <a:blip r:embed="rId22"/>
                <a:stretch>
                  <a:fillRect r="-6250" b="-1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3817340" y="3888509"/>
            <a:ext cx="1990332" cy="782055"/>
            <a:chOff x="2515917" y="3542089"/>
            <a:chExt cx="2363774" cy="430140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599287" y="3542089"/>
              <a:ext cx="2168776" cy="430140"/>
            </a:xfrm>
            <a:prstGeom prst="wedgeRoundRectCallout">
              <a:avLst>
                <a:gd name="adj1" fmla="val -74035"/>
                <a:gd name="adj2" fmla="val -130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5917" y="3552661"/>
              <a:ext cx="2363774" cy="4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88 cannot be brought out of the root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389946" y="3029307"/>
            <a:ext cx="1359425" cy="647343"/>
            <a:chOff x="2856623" y="3568378"/>
            <a:chExt cx="1614490" cy="356047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2909086" y="3568938"/>
              <a:ext cx="1481302" cy="355487"/>
            </a:xfrm>
            <a:prstGeom prst="wedgeRoundRectCallout">
              <a:avLst>
                <a:gd name="adj1" fmla="val -49852"/>
                <a:gd name="adj2" fmla="val 772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56623" y="3568378"/>
              <a:ext cx="1614490" cy="28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 us simplify it</a:t>
              </a: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51228" y="2237211"/>
            <a:ext cx="32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07258" y="2237211"/>
            <a:ext cx="589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487733" y="2237211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7733" y="2237211"/>
                <a:ext cx="589017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899249" y="2237211"/>
                <a:ext cx="882551" cy="361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6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22 </m:t>
                        </m:r>
                      </m:e>
                    </m:rad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9249" y="2237211"/>
                <a:ext cx="882551" cy="361766"/>
              </a:xfrm>
              <a:prstGeom prst="rect">
                <a:avLst/>
              </a:prstGeom>
              <a:blipFill rotWithShape="1">
                <a:blip r:embed="rId24"/>
                <a:stretch>
                  <a:fillRect b="-220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5214040" y="2575765"/>
            <a:ext cx="126017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549620" y="2567044"/>
                <a:ext cx="5890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12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620" y="2567044"/>
                <a:ext cx="589017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3" grpId="0" animBg="1"/>
      <p:bldP spid="53" grpId="1" animBg="1"/>
      <p:bldP spid="53" grpId="2" animBg="1"/>
      <p:bldP spid="52" grpId="0" animBg="1"/>
      <p:bldP spid="52" grpId="1" animBg="1"/>
      <p:bldP spid="52" grpId="2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4" grpId="0"/>
      <p:bldP spid="115" grpId="0"/>
      <p:bldP spid="116" grpId="0"/>
      <p:bldP spid="117" grpId="0"/>
      <p:bldP spid="118" grpId="0"/>
      <p:bldP spid="121" grpId="0"/>
      <p:bldP spid="122" grpId="0"/>
      <p:bldP spid="124" grpId="0"/>
      <p:bldP spid="126" grpId="0"/>
      <p:bldP spid="128" grpId="0"/>
      <p:bldP spid="130" grpId="0"/>
      <p:bldP spid="132" grpId="0"/>
      <p:bldP spid="151" grpId="0" animBg="1"/>
      <p:bldP spid="151" grpId="1" animBg="1"/>
      <p:bldP spid="152" grpId="0" animBg="1"/>
      <p:bldP spid="152" grpId="1" animBg="1"/>
      <p:bldP spid="51" grpId="0" animBg="1"/>
      <p:bldP spid="51" grpId="1" animBg="1"/>
      <p:bldP spid="58" grpId="0"/>
      <p:bldP spid="59" grpId="0"/>
      <p:bldP spid="60" grpId="0"/>
      <p:bldP spid="61" grpId="0"/>
      <p:bldP spid="63" grpId="0"/>
      <p:bldP spid="70" grpId="0"/>
      <p:bldP spid="71" grpId="0"/>
      <p:bldP spid="72" grpId="0"/>
      <p:bldP spid="7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69900" y="553303"/>
            <a:ext cx="494319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Solve the following by using formula method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20703" y="1198429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663160" y="1464336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26419" y="1193667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78970" y="1442112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31665" y="1197844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15978" y="1462956"/>
            <a:ext cx="182785" cy="206121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066102" y="1128985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3y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+  7y + 4 =  0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982634" y="1908913"/>
            <a:ext cx="109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a  =  3, 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968566" y="222657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b</a:t>
            </a:r>
            <a:r>
              <a:rPr lang="en-US" sz="1600" kern="0" baseline="30000">
                <a:solidFill>
                  <a:sysClr val="windowText" lastClr="000000"/>
                </a:solidFill>
                <a:latin typeface="Bookman Old Style" pitchFamily="18" charset="0"/>
              </a:rPr>
              <a:t>2  </a:t>
            </a: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-  4ac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959166" y="222657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(7)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959166" y="2531371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49 – 48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959166" y="2880239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= 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1487898" y="332224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 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500598" y="3900348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 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557528" y="4478244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=</a:t>
            </a:r>
          </a:p>
        </p:txBody>
      </p:sp>
      <p:graphicFrame>
        <p:nvGraphicFramePr>
          <p:cNvPr id="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01070"/>
              </p:ext>
            </p:extLst>
          </p:nvPr>
        </p:nvGraphicFramePr>
        <p:xfrm>
          <a:off x="2244917" y="3162797"/>
          <a:ext cx="1336483" cy="60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431613" progId="Equation.DSMT4">
                  <p:embed/>
                </p:oleObj>
              </mc:Choice>
              <mc:Fallback>
                <p:oleObj name="Equation" r:id="rId2" imgW="104094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17" y="3162797"/>
                        <a:ext cx="1336483" cy="602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24590"/>
              </p:ext>
            </p:extLst>
          </p:nvPr>
        </p:nvGraphicFramePr>
        <p:xfrm>
          <a:off x="2433639" y="4374795"/>
          <a:ext cx="842961" cy="4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368140" progId="Equation.DSMT4">
                  <p:embed/>
                </p:oleObj>
              </mc:Choice>
              <mc:Fallback>
                <p:oleObj name="Equation" r:id="rId4" imgW="44430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4374795"/>
                        <a:ext cx="842961" cy="49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49234" y="113451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43200" y="2227523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2978150" y="2219712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(3)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200400" y="2219712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(4)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730566" y="1915696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b  =  7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362200" y="1915696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pt-BR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, c  =  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87566" y="1376936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On comparing with ay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+ by + c = 0,</a:t>
            </a: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we get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3400" y="836196"/>
            <a:ext cx="236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iii) 3y</a:t>
            </a:r>
            <a:r>
              <a:rPr lang="en-US" sz="1600" b="1" baseline="30000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+ 7y + 4 = 0           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4319545" y="1108863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  <a:endParaRPr lang="en-US" sz="1600" u="sng" kern="0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      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34045" y="1073938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449970" y="1045363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y  =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319545" y="1685412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404591" y="1685412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y  =</a:t>
            </a:r>
          </a:p>
        </p:txBody>
      </p:sp>
      <p:graphicFrame>
        <p:nvGraphicFramePr>
          <p:cNvPr id="11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53155"/>
              </p:ext>
            </p:extLst>
          </p:nvPr>
        </p:nvGraphicFramePr>
        <p:xfrm>
          <a:off x="5008858" y="1031438"/>
          <a:ext cx="782342" cy="52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68300" progId="Equation.DSMT4">
                  <p:embed/>
                </p:oleObj>
              </mc:Choice>
              <mc:Fallback>
                <p:oleObj name="Equation" r:id="rId6" imgW="457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858" y="1031438"/>
                        <a:ext cx="782342" cy="523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22841"/>
              </p:ext>
            </p:extLst>
          </p:nvPr>
        </p:nvGraphicFramePr>
        <p:xfrm>
          <a:off x="7211970" y="1020171"/>
          <a:ext cx="636630" cy="46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368140" progId="Equation.DSMT4">
                  <p:embed/>
                </p:oleObj>
              </mc:Choice>
              <mc:Fallback>
                <p:oleObj name="Equation" r:id="rId8" imgW="431613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970" y="1020171"/>
                        <a:ext cx="636630" cy="469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48040"/>
              </p:ext>
            </p:extLst>
          </p:nvPr>
        </p:nvGraphicFramePr>
        <p:xfrm>
          <a:off x="5105400" y="1555395"/>
          <a:ext cx="367876" cy="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300" imgH="368300" progId="Equation.DSMT4">
                  <p:embed/>
                </p:oleObj>
              </mc:Choice>
              <mc:Fallback>
                <p:oleObj name="Equation" r:id="rId10" imgW="241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55395"/>
                        <a:ext cx="367876" cy="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37995"/>
              </p:ext>
            </p:extLst>
          </p:nvPr>
        </p:nvGraphicFramePr>
        <p:xfrm>
          <a:off x="7253245" y="1586987"/>
          <a:ext cx="34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300" imgH="368300" progId="Equation.DSMT4">
                  <p:embed/>
                </p:oleObj>
              </mc:Choice>
              <mc:Fallback>
                <p:oleObj name="Equation" r:id="rId12" imgW="241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45" y="1586987"/>
                        <a:ext cx="349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029941" y="16997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295828" y="2267201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y  =   – 1</a:t>
            </a: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80874" y="2267201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    y  =    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006224" y="2281489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</a:rPr>
              <a:t>or</a:t>
            </a:r>
          </a:p>
        </p:txBody>
      </p:sp>
      <p:graphicFrame>
        <p:nvGraphicFramePr>
          <p:cNvPr id="12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5030"/>
              </p:ext>
            </p:extLst>
          </p:nvPr>
        </p:nvGraphicFramePr>
        <p:xfrm>
          <a:off x="7231116" y="2186239"/>
          <a:ext cx="40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400" imgH="368300" progId="Equation.DSMT4">
                  <p:embed/>
                </p:oleObj>
              </mc:Choice>
              <mc:Fallback>
                <p:oleObj name="Equation" r:id="rId14" imgW="2794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116" y="2186239"/>
                        <a:ext cx="403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63400" y="2774595"/>
            <a:ext cx="3502025" cy="838200"/>
            <a:chOff x="4126561" y="2343150"/>
            <a:chExt cx="3502025" cy="838200"/>
          </a:xfrm>
        </p:grpSpPr>
        <p:sp>
          <p:nvSpPr>
            <p:cNvPr id="128" name="Rectangle 127"/>
            <p:cNvSpPr/>
            <p:nvPr/>
          </p:nvSpPr>
          <p:spPr>
            <a:xfrm>
              <a:off x="4126561" y="2343150"/>
              <a:ext cx="3478170" cy="838200"/>
            </a:xfrm>
            <a:prstGeom prst="rect">
              <a:avLst/>
            </a:prstGeom>
            <a:solidFill>
              <a:srgbClr val="FFCC99"/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655513"/>
                </p:ext>
              </p:extLst>
            </p:nvPr>
          </p:nvGraphicFramePr>
          <p:xfrm>
            <a:off x="4142436" y="2453043"/>
            <a:ext cx="3486150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08080" imgH="622080" progId="Equation.DSMT4">
                    <p:embed/>
                  </p:oleObj>
                </mc:Choice>
                <mc:Fallback>
                  <p:oleObj name="Equation" r:id="rId16" imgW="290808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436" y="2453043"/>
                          <a:ext cx="3486150" cy="669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Straight Connector 39"/>
          <p:cNvCxnSpPr/>
          <p:nvPr/>
        </p:nvCxnSpPr>
        <p:spPr>
          <a:xfrm rot="5400000">
            <a:off x="2495108" y="2999604"/>
            <a:ext cx="3657600" cy="10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265198" y="3790586"/>
            <a:ext cx="325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-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392253" y="3790586"/>
            <a:ext cx="589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515778" y="3790586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778" y="3790586"/>
                <a:ext cx="589017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820578" y="3765195"/>
                <a:ext cx="589017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0578" y="3765195"/>
                <a:ext cx="589017" cy="33316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402528" y="4103749"/>
            <a:ext cx="860717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519128" y="4095028"/>
                <a:ext cx="58901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2 (3)</m:t>
                      </m:r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9128" y="4095028"/>
                <a:ext cx="589017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039003" y="-933450"/>
            <a:ext cx="2895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073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48" grpId="0" animBg="1"/>
      <p:bldP spid="48" grpId="1" animBg="1"/>
      <p:bldP spid="48" grpId="2" animBg="1"/>
      <p:bldP spid="47" grpId="0" animBg="1"/>
      <p:bldP spid="47" grpId="1" animBg="1"/>
      <p:bldP spid="47" grpId="2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9" grpId="0"/>
      <p:bldP spid="120" grpId="0"/>
      <p:bldP spid="121" grpId="0"/>
      <p:bldP spid="122" grpId="0"/>
      <p:bldP spid="41" grpId="0"/>
      <p:bldP spid="42" grpId="0"/>
      <p:bldP spid="43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15830</TotalTime>
  <Words>2670</Words>
  <Application>Microsoft Office PowerPoint</Application>
  <PresentationFormat>On-screen Show (16:9)</PresentationFormat>
  <Paragraphs>709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Bookman Old Style</vt:lpstr>
      <vt:lpstr>Calibri</vt:lpstr>
      <vt:lpstr>Cambria Math</vt:lpstr>
      <vt:lpstr>Symbol</vt:lpstr>
      <vt:lpstr>Wingdings 2</vt:lpstr>
      <vt:lpstr>Technic</vt:lpstr>
      <vt:lpstr>Office Theme</vt:lpstr>
      <vt:lpstr>1_Office Theme</vt:lpstr>
      <vt:lpstr>2_Office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Debashish Nath</cp:lastModifiedBy>
  <cp:revision>2606</cp:revision>
  <cp:lastPrinted>2024-01-27T08:32:32Z</cp:lastPrinted>
  <dcterms:created xsi:type="dcterms:W3CDTF">2010-03-27T01:47:36Z</dcterms:created>
  <dcterms:modified xsi:type="dcterms:W3CDTF">2024-01-27T08:32:36Z</dcterms:modified>
</cp:coreProperties>
</file>