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46"/>
  </p:notesMasterIdLst>
  <p:sldIdLst>
    <p:sldId id="910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79" r:id="rId17"/>
    <p:sldId id="680" r:id="rId18"/>
    <p:sldId id="875" r:id="rId19"/>
    <p:sldId id="682" r:id="rId20"/>
    <p:sldId id="683" r:id="rId21"/>
    <p:sldId id="684" r:id="rId22"/>
    <p:sldId id="685" r:id="rId23"/>
    <p:sldId id="686" r:id="rId24"/>
    <p:sldId id="687" r:id="rId25"/>
    <p:sldId id="688" r:id="rId26"/>
    <p:sldId id="689" r:id="rId27"/>
    <p:sldId id="690" r:id="rId28"/>
    <p:sldId id="691" r:id="rId29"/>
    <p:sldId id="692" r:id="rId30"/>
    <p:sldId id="693" r:id="rId31"/>
    <p:sldId id="694" r:id="rId32"/>
    <p:sldId id="695" r:id="rId33"/>
    <p:sldId id="696" r:id="rId34"/>
    <p:sldId id="697" r:id="rId35"/>
    <p:sldId id="698" r:id="rId36"/>
    <p:sldId id="699" r:id="rId37"/>
    <p:sldId id="700" r:id="rId38"/>
    <p:sldId id="701" r:id="rId39"/>
    <p:sldId id="702" r:id="rId40"/>
    <p:sldId id="703" r:id="rId41"/>
    <p:sldId id="704" r:id="rId42"/>
    <p:sldId id="705" r:id="rId43"/>
    <p:sldId id="706" r:id="rId44"/>
    <p:sldId id="911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21" Type="http://schemas.openxmlformats.org/officeDocument/2006/relationships/image" Target="../media/image24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42" Type="http://schemas.openxmlformats.org/officeDocument/2006/relationships/image" Target="../media/image23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1.wmf"/><Relationship Id="rId46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2.wmf"/><Relationship Id="rId45" Type="http://schemas.openxmlformats.org/officeDocument/2006/relationships/image" Target="../media/image6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wmf"/><Relationship Id="rId36" Type="http://schemas.openxmlformats.org/officeDocument/2006/relationships/image" Target="../media/image20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4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3" Type="http://schemas.openxmlformats.org/officeDocument/2006/relationships/image" Target="../media/image73.png"/><Relationship Id="rId21" Type="http://schemas.openxmlformats.org/officeDocument/2006/relationships/image" Target="../media/image670.png"/><Relationship Id="rId34" Type="http://schemas.openxmlformats.org/officeDocument/2006/relationships/image" Target="../media/image104.png"/><Relationship Id="rId42" Type="http://schemas.openxmlformats.org/officeDocument/2006/relationships/image" Target="../media/image69.png"/><Relationship Id="rId47" Type="http://schemas.openxmlformats.org/officeDocument/2006/relationships/image" Target="../media/image1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Relationship Id="rId46" Type="http://schemas.openxmlformats.org/officeDocument/2006/relationships/image" Target="../media/image91.png"/><Relationship Id="rId2" Type="http://schemas.openxmlformats.org/officeDocument/2006/relationships/image" Target="../media/image67.png"/><Relationship Id="rId16" Type="http://schemas.openxmlformats.org/officeDocument/2006/relationships/image" Target="../media/image660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50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68.png"/><Relationship Id="rId45" Type="http://schemas.openxmlformats.org/officeDocument/2006/relationships/image" Target="../media/image86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4" Type="http://schemas.openxmlformats.org/officeDocument/2006/relationships/image" Target="../media/image81.png"/><Relationship Id="rId4" Type="http://schemas.openxmlformats.org/officeDocument/2006/relationships/image" Target="../media/image671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70.png"/><Relationship Id="rId48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8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800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9.wmf"/><Relationship Id="rId3" Type="http://schemas.openxmlformats.org/officeDocument/2006/relationships/image" Target="../media/image128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next few terms of an A.P.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546011" y="4050865"/>
            <a:ext cx="883113" cy="28923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062371" y="2781330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703617" y="1500460"/>
            <a:ext cx="771457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73195" y="2779792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159023" y="4070278"/>
            <a:ext cx="931882" cy="2698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68505" y="2774601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7539" y="544467"/>
            <a:ext cx="70104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4) Which of the following are APs ? If they form an AP, find the common difference d and write three more terms.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8391" y="3075933"/>
            <a:ext cx="6496906" cy="298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285452" y="861367"/>
            <a:ext cx="2557194" cy="24670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27" y="149444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02286" y="643025"/>
            <a:ext cx="3761790" cy="633325"/>
          </a:xfrm>
          <a:prstGeom prst="wedgeRoundRectCallout">
            <a:avLst>
              <a:gd name="adj1" fmla="val -60117"/>
              <a:gd name="adj2" fmla="val -49765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8446" y="655449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658" y="149182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69008"/>
              </p:ext>
            </p:extLst>
          </p:nvPr>
        </p:nvGraphicFramePr>
        <p:xfrm>
          <a:off x="1850876" y="1497288"/>
          <a:ext cx="10366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8" name="Equation" r:id="rId3" imgW="850531" imgH="253890" progId="Equation.DSMT4">
                  <p:embed/>
                </p:oleObj>
              </mc:Choice>
              <mc:Fallback>
                <p:oleObj name="Equation" r:id="rId3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876" y="1497288"/>
                        <a:ext cx="1036638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258030"/>
              </p:ext>
            </p:extLst>
          </p:nvPr>
        </p:nvGraphicFramePr>
        <p:xfrm>
          <a:off x="3022451" y="1497288"/>
          <a:ext cx="11477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9" name="Equation" r:id="rId5" imgW="939392" imgH="253890" progId="Equation.DSMT4">
                  <p:embed/>
                </p:oleObj>
              </mc:Choice>
              <mc:Fallback>
                <p:oleObj name="Equation" r:id="rId5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451" y="1497288"/>
                        <a:ext cx="1147763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580358"/>
              </p:ext>
            </p:extLst>
          </p:nvPr>
        </p:nvGraphicFramePr>
        <p:xfrm>
          <a:off x="4346448" y="1485293"/>
          <a:ext cx="11001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0" name="Equation" r:id="rId7" imgW="901440" imgH="253800" progId="Equation.DSMT4">
                  <p:embed/>
                </p:oleObj>
              </mc:Choice>
              <mc:Fallback>
                <p:oleObj name="Equation" r:id="rId7" imgW="901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448" y="1485293"/>
                        <a:ext cx="110013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4595" y="208588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532" y="2418794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936" y="2733869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7135" y="177574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1320" y="211817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5900" y="2433251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3507" y="2751528"/>
            <a:ext cx="40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32008" y="177574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96193" y="211817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0773" y="243325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3350" y="2751528"/>
            <a:ext cx="28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72246"/>
              </p:ext>
            </p:extLst>
          </p:nvPr>
        </p:nvGraphicFramePr>
        <p:xfrm>
          <a:off x="913981" y="2450368"/>
          <a:ext cx="737384" cy="27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1" name="Equation" r:id="rId9" imgW="609600" imgH="228600" progId="Equation.DSMT4">
                  <p:embed/>
                </p:oleObj>
              </mc:Choice>
              <mc:Fallback>
                <p:oleObj name="Equation" r:id="rId9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981" y="2450368"/>
                        <a:ext cx="737384" cy="275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18839"/>
              </p:ext>
            </p:extLst>
          </p:nvPr>
        </p:nvGraphicFramePr>
        <p:xfrm>
          <a:off x="1078105" y="2762481"/>
          <a:ext cx="312426" cy="28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2" name="Equation" r:id="rId11" imgW="253890" imgH="228501" progId="Equation.DSMT4">
                  <p:embed/>
                </p:oleObj>
              </mc:Choice>
              <mc:Fallback>
                <p:oleObj name="Equation" r:id="rId11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05" y="2762481"/>
                        <a:ext cx="312426" cy="281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50097"/>
              </p:ext>
            </p:extLst>
          </p:nvPr>
        </p:nvGraphicFramePr>
        <p:xfrm>
          <a:off x="2765545" y="2117715"/>
          <a:ext cx="767191" cy="33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3" name="Equation" r:id="rId13" imgW="685502" imgH="304668" progId="Equation.DSMT4">
                  <p:embed/>
                </p:oleObj>
              </mc:Choice>
              <mc:Fallback>
                <p:oleObj name="Equation" r:id="rId13" imgW="68550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545" y="2117715"/>
                        <a:ext cx="767191" cy="339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5586"/>
              </p:ext>
            </p:extLst>
          </p:nvPr>
        </p:nvGraphicFramePr>
        <p:xfrm>
          <a:off x="2810209" y="2458066"/>
          <a:ext cx="803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4" name="Equation" r:id="rId15" imgW="634725" imgH="228501" progId="Equation.DSMT4">
                  <p:embed/>
                </p:oleObj>
              </mc:Choice>
              <mc:Fallback>
                <p:oleObj name="Equation" r:id="rId15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209" y="2458066"/>
                        <a:ext cx="8032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34631"/>
              </p:ext>
            </p:extLst>
          </p:nvPr>
        </p:nvGraphicFramePr>
        <p:xfrm>
          <a:off x="2707981" y="2786664"/>
          <a:ext cx="299070" cy="26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5" name="Equation" r:id="rId17" imgW="253890" imgH="228501" progId="Equation.DSMT4">
                  <p:embed/>
                </p:oleObj>
              </mc:Choice>
              <mc:Fallback>
                <p:oleObj name="Equation" r:id="rId17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981" y="2786664"/>
                        <a:ext cx="299070" cy="268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222130"/>
              </p:ext>
            </p:extLst>
          </p:nvPr>
        </p:nvGraphicFramePr>
        <p:xfrm>
          <a:off x="5109956" y="2116967"/>
          <a:ext cx="764198" cy="34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6" name="Equation" r:id="rId19" imgW="685502" imgH="304668" progId="Equation.DSMT4">
                  <p:embed/>
                </p:oleObj>
              </mc:Choice>
              <mc:Fallback>
                <p:oleObj name="Equation" r:id="rId19" imgW="68550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956" y="2116967"/>
                        <a:ext cx="764198" cy="340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87723"/>
              </p:ext>
            </p:extLst>
          </p:nvPr>
        </p:nvGraphicFramePr>
        <p:xfrm>
          <a:off x="5089624" y="2463622"/>
          <a:ext cx="7747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7" name="Equation" r:id="rId21" imgW="634725" imgH="228501" progId="Equation.DSMT4">
                  <p:embed/>
                </p:oleObj>
              </mc:Choice>
              <mc:Fallback>
                <p:oleObj name="Equation" r:id="rId21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624" y="2463622"/>
                        <a:ext cx="774700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397606"/>
              </p:ext>
            </p:extLst>
          </p:nvPr>
        </p:nvGraphicFramePr>
        <p:xfrm>
          <a:off x="5068419" y="2785930"/>
          <a:ext cx="300537" cy="26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8" name="Equation" r:id="rId23" imgW="253890" imgH="228501" progId="Equation.DSMT4">
                  <p:embed/>
                </p:oleObj>
              </mc:Choice>
              <mc:Fallback>
                <p:oleObj name="Equation" r:id="rId23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419" y="2785930"/>
                        <a:ext cx="300537" cy="26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53093"/>
              </p:ext>
            </p:extLst>
          </p:nvPr>
        </p:nvGraphicFramePr>
        <p:xfrm>
          <a:off x="3545078" y="2117591"/>
          <a:ext cx="8683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9" name="Equation" r:id="rId25" imgW="774360" imgH="304560" progId="Equation.DSMT4">
                  <p:embed/>
                </p:oleObj>
              </mc:Choice>
              <mc:Fallback>
                <p:oleObj name="Equation" r:id="rId25" imgW="774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078" y="2117591"/>
                        <a:ext cx="86836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26473"/>
              </p:ext>
            </p:extLst>
          </p:nvPr>
        </p:nvGraphicFramePr>
        <p:xfrm>
          <a:off x="3530473" y="2466797"/>
          <a:ext cx="7985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0" name="Equation" r:id="rId27" imgW="672840" imgH="228600" progId="Equation.DSMT4">
                  <p:embed/>
                </p:oleObj>
              </mc:Choice>
              <mc:Fallback>
                <p:oleObj name="Equation" r:id="rId27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473" y="2466797"/>
                        <a:ext cx="798513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40433"/>
              </p:ext>
            </p:extLst>
          </p:nvPr>
        </p:nvGraphicFramePr>
        <p:xfrm>
          <a:off x="5856576" y="2116967"/>
          <a:ext cx="862903" cy="34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1" name="Equation" r:id="rId29" imgW="774364" imgH="304668" progId="Equation.DSMT4">
                  <p:embed/>
                </p:oleObj>
              </mc:Choice>
              <mc:Fallback>
                <p:oleObj name="Equation" r:id="rId29" imgW="77436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576" y="2116967"/>
                        <a:ext cx="862903" cy="340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41829"/>
              </p:ext>
            </p:extLst>
          </p:nvPr>
        </p:nvGraphicFramePr>
        <p:xfrm>
          <a:off x="5835749" y="2460447"/>
          <a:ext cx="7969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2" name="Equation" r:id="rId31" imgW="647700" imgH="228600" progId="Equation.DSMT4">
                  <p:embed/>
                </p:oleObj>
              </mc:Choice>
              <mc:Fallback>
                <p:oleObj name="Equation" r:id="rId31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749" y="2460447"/>
                        <a:ext cx="796925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483452" y="1704325"/>
            <a:ext cx="2842445" cy="542330"/>
            <a:chOff x="2116732" y="3394524"/>
            <a:chExt cx="2842445" cy="62290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60373"/>
                <a:gd name="adj2" fmla="val -1139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78" y="3063618"/>
            <a:ext cx="714602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constant, the given list of numbers is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427269" y="1442715"/>
            <a:ext cx="2813290" cy="523220"/>
            <a:chOff x="2229443" y="3801165"/>
            <a:chExt cx="2813290" cy="52322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240083" y="3832202"/>
              <a:ext cx="2802650" cy="472995"/>
            </a:xfrm>
            <a:prstGeom prst="wedgeRoundRectCallout">
              <a:avLst>
                <a:gd name="adj1" fmla="val -56735"/>
                <a:gd name="adj2" fmla="val -726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29443" y="3801165"/>
              <a:ext cx="2775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By adding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a term of AP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get its next term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66188" y="1123950"/>
            <a:ext cx="1160895" cy="315665"/>
            <a:chOff x="3036556" y="3947469"/>
            <a:chExt cx="1160895" cy="315665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3074852" y="3983993"/>
              <a:ext cx="1078249" cy="279141"/>
            </a:xfrm>
            <a:prstGeom prst="wedgeRoundRectCallout">
              <a:avLst>
                <a:gd name="adj1" fmla="val -47899"/>
                <a:gd name="adj2" fmla="val -988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36556" y="3947469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  <a:endParaRPr lang="en-US" sz="1400" b="1" i="1" baseline="-25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4603" y="3396594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7372" y="37146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9900" y="405496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43697"/>
              </p:ext>
            </p:extLst>
          </p:nvPr>
        </p:nvGraphicFramePr>
        <p:xfrm>
          <a:off x="1182900" y="3718588"/>
          <a:ext cx="13033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3" name="Equation" r:id="rId33" imgW="1015920" imgH="228600" progId="Equation.DSMT4">
                  <p:embed/>
                </p:oleObj>
              </mc:Choice>
              <mc:Fallback>
                <p:oleObj name="Equation" r:id="rId33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900" y="3718588"/>
                        <a:ext cx="1303338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66741"/>
              </p:ext>
            </p:extLst>
          </p:nvPr>
        </p:nvGraphicFramePr>
        <p:xfrm>
          <a:off x="1206514" y="4047772"/>
          <a:ext cx="7985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4" name="Equation" r:id="rId35" imgW="622080" imgH="228600" progId="Equation.DSMT4">
                  <p:embed/>
                </p:oleObj>
              </mc:Choice>
              <mc:Fallback>
                <p:oleObj name="Equation" r:id="rId35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14" y="4047772"/>
                        <a:ext cx="79851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979534" y="3395018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87057" y="371483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90231" y="406806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18133"/>
              </p:ext>
            </p:extLst>
          </p:nvPr>
        </p:nvGraphicFramePr>
        <p:xfrm>
          <a:off x="3537889" y="3706410"/>
          <a:ext cx="13081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5" name="Equation" r:id="rId37" imgW="1015920" imgH="228600" progId="Equation.DSMT4">
                  <p:embed/>
                </p:oleObj>
              </mc:Choice>
              <mc:Fallback>
                <p:oleObj name="Equation" r:id="rId37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889" y="3706410"/>
                        <a:ext cx="13081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80851"/>
              </p:ext>
            </p:extLst>
          </p:nvPr>
        </p:nvGraphicFramePr>
        <p:xfrm>
          <a:off x="3588024" y="4059647"/>
          <a:ext cx="7985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6" name="Equation" r:id="rId39" imgW="622080" imgH="228600" progId="Equation.DSMT4">
                  <p:embed/>
                </p:oleObj>
              </mc:Choice>
              <mc:Fallback>
                <p:oleObj name="Equation" r:id="rId39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024" y="4059647"/>
                        <a:ext cx="7985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329903" y="3400168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0468" y="37192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22407" y="40508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6578"/>
              </p:ext>
            </p:extLst>
          </p:nvPr>
        </p:nvGraphicFramePr>
        <p:xfrm>
          <a:off x="5863090" y="3721296"/>
          <a:ext cx="1330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7" name="Equation" r:id="rId41" imgW="1028520" imgH="228600" progId="Equation.DSMT4">
                  <p:embed/>
                </p:oleObj>
              </mc:Choice>
              <mc:Fallback>
                <p:oleObj name="Equation" r:id="rId41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090" y="3721296"/>
                        <a:ext cx="13303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095758"/>
              </p:ext>
            </p:extLst>
          </p:nvPr>
        </p:nvGraphicFramePr>
        <p:xfrm>
          <a:off x="5901990" y="4054457"/>
          <a:ext cx="7985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8" name="Equation" r:id="rId43" imgW="622080" imgH="228600" progId="Equation.DSMT4">
                  <p:embed/>
                </p:oleObj>
              </mc:Choice>
              <mc:Fallback>
                <p:oleObj name="Equation" r:id="rId43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990" y="4054457"/>
                        <a:ext cx="798513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17937" y="4465348"/>
                <a:ext cx="6116263" cy="3387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, next three terms are 3 + 4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, 3 + 5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&amp; 3 +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prstClr val="black"/>
                        </a:solidFill>
                        <a:latin typeface="Cambria Math"/>
                      </a:rPr>
                      <m:t>𝟔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37" y="4465348"/>
                <a:ext cx="6116263" cy="338780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8510" y="1174443"/>
                <a:ext cx="3809441" cy="362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iii)  3, 3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,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3 + 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, 3 + 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, ….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0" y="1174443"/>
                <a:ext cx="3809441" cy="362600"/>
              </a:xfrm>
              <a:prstGeom prst="rect">
                <a:avLst/>
              </a:prstGeom>
              <a:blipFill rotWithShape="1">
                <a:blip r:embed="rId46"/>
                <a:stretch>
                  <a:fillRect l="-960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lowchart: Alternate Process 62"/>
          <p:cNvSpPr/>
          <p:nvPr/>
        </p:nvSpPr>
        <p:spPr>
          <a:xfrm>
            <a:off x="841683" y="2736481"/>
            <a:ext cx="4654442" cy="32294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39002" y="-12382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87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2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38" grpId="0" animBg="1"/>
      <p:bldP spid="39" grpId="0" animBg="1"/>
      <p:bldP spid="39" grpId="1" animBg="1"/>
      <p:bldP spid="4" grpId="0"/>
      <p:bldP spid="5" grpId="0" animBg="1"/>
      <p:bldP spid="5" grpId="1" animBg="1"/>
      <p:bldP spid="6" grpId="0"/>
      <p:bldP spid="6" grpId="1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7" grpId="0"/>
      <p:bldP spid="46" grpId="0"/>
      <p:bldP spid="47" grpId="0"/>
      <p:bldP spid="48" grpId="0"/>
      <p:bldP spid="51" grpId="0"/>
      <p:bldP spid="52" grpId="0"/>
      <p:bldP spid="53" grpId="0"/>
      <p:bldP spid="56" grpId="0"/>
      <p:bldP spid="57" grpId="0"/>
      <p:bldP spid="58" grpId="0"/>
      <p:bldP spid="61" grpId="0" animBg="1"/>
      <p:bldP spid="64" grpId="0"/>
      <p:bldP spid="63" grpId="0" animBg="1"/>
      <p:bldP spid="63" grpId="1" animBg="1"/>
      <p:bldP spid="6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38133" y="3075887"/>
            <a:ext cx="3962467" cy="531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539" y="544467"/>
            <a:ext cx="70104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4) Which of the following are APs ? If they form an AP, find the common difference d and write three more terms.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060" y="1183206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iv)  a, a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 a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a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…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060" y="149235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5564" y="149088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0371" y="183958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2198" y="2187770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9922" y="252632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908" y="183958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0735" y="218777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8459" y="2526324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" y="3042486"/>
            <a:ext cx="4479261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is not constant, the 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 given list of numbers is not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6031" y="1490886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8465" y="1490886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7408" y="1490886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4172" y="2526324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– 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4231" y="2526324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– 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502286" y="788106"/>
            <a:ext cx="3761790" cy="633325"/>
          </a:xfrm>
          <a:prstGeom prst="wedgeRoundRectCallout">
            <a:avLst>
              <a:gd name="adj1" fmla="val -60117"/>
              <a:gd name="adj2" fmla="val -49765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8446" y="8005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082355" y="1724620"/>
            <a:ext cx="2842445" cy="542330"/>
            <a:chOff x="2116732" y="3394524"/>
            <a:chExt cx="2842445" cy="622905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60373"/>
                <a:gd name="adj2" fmla="val -1139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1" name="Flowchart: Alternate Process 40"/>
          <p:cNvSpPr/>
          <p:nvPr/>
        </p:nvSpPr>
        <p:spPr>
          <a:xfrm>
            <a:off x="1224760" y="2522905"/>
            <a:ext cx="2915836" cy="32294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4802" y="-12382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4(xi)</a:t>
            </a:r>
            <a:endParaRPr lang="en-US" sz="44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-12382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771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20" grpId="0" animBg="1"/>
      <p:bldP spid="20" grpId="1" animBg="1"/>
      <p:bldP spid="21" grpId="0"/>
      <p:bldP spid="21" grpId="1"/>
      <p:bldP spid="41" grpId="0" animBg="1"/>
      <p:bldP spid="41" grpId="1" animBg="1"/>
      <p:bldP spid="4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next few terms of an A.P.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ounded Rectangle 160"/>
          <p:cNvSpPr/>
          <p:nvPr/>
        </p:nvSpPr>
        <p:spPr>
          <a:xfrm>
            <a:off x="4984200" y="3306015"/>
            <a:ext cx="394701" cy="24917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129690" y="3308737"/>
            <a:ext cx="394701" cy="24917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5820190" y="1392703"/>
            <a:ext cx="52121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381674" y="2512566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402404" y="4224091"/>
            <a:ext cx="521212" cy="2567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92879" y="2513901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3133011" y="4229100"/>
            <a:ext cx="52121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0721" y="2514695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385024" y="1917975"/>
            <a:ext cx="42197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150385" y="1927070"/>
            <a:ext cx="42197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965797" y="1927500"/>
            <a:ext cx="42197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27033" y="2761403"/>
            <a:ext cx="6564728" cy="2711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81361" y="541020"/>
            <a:ext cx="70104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4) Which of the following are APs ? If they form an AP, find the common difference d and write three more terms. 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296409" y="809625"/>
            <a:ext cx="2526082" cy="30532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2134" y="1088627"/>
                <a:ext cx="4345582" cy="34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(v)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,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𝟖</m:t>
                        </m:r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,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𝟏𝟖</m:t>
                        </m:r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,</m:t>
                        </m:r>
                      </m:e>
                    </m:rad>
                    <m:r>
                      <a:rPr lang="en-US" sz="1600" b="1" i="1" dirty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,</m:t>
                        </m:r>
                      </m:e>
                    </m:rad>
                    <m:r>
                      <a:rPr lang="en-US" sz="1600" b="1" i="1" dirty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……..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34" y="1088627"/>
                <a:ext cx="4345582" cy="349648"/>
              </a:xfrm>
              <a:prstGeom prst="rect">
                <a:avLst/>
              </a:prstGeom>
              <a:blipFill rotWithShape="1">
                <a:blip r:embed="rId2"/>
                <a:stretch>
                  <a:fillRect l="-701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134" y="1343181"/>
            <a:ext cx="68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3916" y="1324131"/>
                <a:ext cx="1192213" cy="34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2,</m:t>
                        </m:r>
                      </m:e>
                    </m:rad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16" y="1324131"/>
                <a:ext cx="1192213" cy="349648"/>
              </a:xfrm>
              <a:prstGeom prst="rect">
                <a:avLst/>
              </a:prstGeom>
              <a:blipFill rotWithShape="1">
                <a:blip r:embed="rId3"/>
                <a:stretch>
                  <a:fillRect l="-3077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86000" y="1324131"/>
                <a:ext cx="1192213" cy="34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a</a:t>
                </a:r>
                <a:r>
                  <a:rPr lang="en-US" sz="1600" baseline="-250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2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8,</m:t>
                        </m:r>
                      </m:e>
                    </m:rad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24131"/>
                <a:ext cx="1192213" cy="349648"/>
              </a:xfrm>
              <a:prstGeom prst="rect">
                <a:avLst/>
              </a:prstGeom>
              <a:blipFill rotWithShape="1">
                <a:blip r:embed="rId4"/>
                <a:stretch>
                  <a:fillRect l="-2551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847067" y="1324131"/>
                <a:ext cx="1192213" cy="34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a</a:t>
                </a:r>
                <a:r>
                  <a:rPr lang="en-US" sz="1600" baseline="-250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3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18,</m:t>
                        </m:r>
                      </m:e>
                    </m:rad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067" y="1324131"/>
                <a:ext cx="1192213" cy="349648"/>
              </a:xfrm>
              <a:prstGeom prst="rect">
                <a:avLst/>
              </a:prstGeom>
              <a:blipFill rotWithShape="1">
                <a:blip r:embed="rId5"/>
                <a:stretch>
                  <a:fillRect l="-2551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24457" y="1324131"/>
                <a:ext cx="1192213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a</a:t>
                </a:r>
                <a:r>
                  <a:rPr lang="en-US" sz="1600" baseline="-250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4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32</m:t>
                        </m:r>
                      </m:e>
                    </m:rad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457" y="1324131"/>
                <a:ext cx="1192213" cy="361766"/>
              </a:xfrm>
              <a:prstGeom prst="rect">
                <a:avLst/>
              </a:prstGeom>
              <a:blipFill rotWithShape="1">
                <a:blip r:embed="rId6"/>
                <a:stretch>
                  <a:fillRect l="-25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396798" y="1582253"/>
            <a:ext cx="47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57148" y="1582253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 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52016" y="1875482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320598" y="1857529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8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1857529"/>
                <a:ext cx="476250" cy="3676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657148" y="1857529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148" y="1857529"/>
                <a:ext cx="609600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1152016" y="2183303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20598" y="2165350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2165350"/>
                <a:ext cx="476250" cy="367601"/>
              </a:xfrm>
              <a:prstGeom prst="rect">
                <a:avLst/>
              </a:prstGeom>
              <a:blipFill rotWithShape="1">
                <a:blip r:embed="rId9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71138" y="2165350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8" y="2165350"/>
                <a:ext cx="609600" cy="367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152016" y="2503978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320598" y="2447925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2447925"/>
                <a:ext cx="476250" cy="36760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3149398" y="1582253"/>
            <a:ext cx="47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09748" y="1582253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 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04616" y="1875482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073198" y="1857529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8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98" y="1857529"/>
                <a:ext cx="476250" cy="367601"/>
              </a:xfrm>
              <a:prstGeom prst="rect">
                <a:avLst/>
              </a:prstGeom>
              <a:blipFill rotWithShape="1">
                <a:blip r:embed="rId12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514212" y="1857529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8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12" y="1857529"/>
                <a:ext cx="609600" cy="3676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904616" y="2183303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073198" y="2165350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98" y="2165350"/>
                <a:ext cx="476250" cy="367601"/>
              </a:xfrm>
              <a:prstGeom prst="rect">
                <a:avLst/>
              </a:prstGeom>
              <a:blipFill rotWithShape="1">
                <a:blip r:embed="rId14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523738" y="2165350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− 2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38" y="2165350"/>
                <a:ext cx="609600" cy="367601"/>
              </a:xfrm>
              <a:prstGeom prst="rect">
                <a:avLst/>
              </a:prstGeom>
              <a:blipFill rotWithShape="1">
                <a:blip r:embed="rId15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2904616" y="2503978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073198" y="2447925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98" y="2447925"/>
                <a:ext cx="476250" cy="3676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4968673" y="1582253"/>
            <a:ext cx="47625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	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023" y="1582253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 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3891" y="1875482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892473" y="1857529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32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73" y="1857529"/>
                <a:ext cx="476250" cy="367601"/>
              </a:xfrm>
              <a:prstGeom prst="rect">
                <a:avLst/>
              </a:prstGeom>
              <a:blipFill rotWithShape="1">
                <a:blip r:embed="rId17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317616" y="1857529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16" y="1857529"/>
                <a:ext cx="609600" cy="367601"/>
              </a:xfrm>
              <a:prstGeom prst="rect">
                <a:avLst/>
              </a:prstGeom>
              <a:blipFill rotWithShape="1">
                <a:blip r:embed="rId18"/>
                <a:stretch>
                  <a:fillRect r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4723891" y="2183303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892473" y="2165350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73" y="2165350"/>
                <a:ext cx="476250" cy="367601"/>
              </a:xfrm>
              <a:prstGeom prst="rect">
                <a:avLst/>
              </a:prstGeom>
              <a:blipFill rotWithShape="1">
                <a:blip r:embed="rId19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343013" y="2165350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− 3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13" y="2165350"/>
                <a:ext cx="609600" cy="367601"/>
              </a:xfrm>
              <a:prstGeom prst="rect">
                <a:avLst/>
              </a:prstGeom>
              <a:blipFill rotWithShape="1">
                <a:blip r:embed="rId20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4723891" y="2503978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92473" y="2447925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73" y="2447925"/>
                <a:ext cx="476250" cy="36760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885315" y="2740025"/>
            <a:ext cx="6734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is constant, the given list of numbers is an A.P.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85316" y="2971800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52016" y="297180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96798" y="2971800"/>
            <a:ext cx="47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57148" y="2971800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52016" y="325850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320598" y="3240547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32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3240547"/>
                <a:ext cx="476250" cy="367601"/>
              </a:xfrm>
              <a:prstGeom prst="rect">
                <a:avLst/>
              </a:prstGeom>
              <a:blipFill rotWithShape="1">
                <a:blip r:embed="rId22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723516" y="3240547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16" y="3240547"/>
                <a:ext cx="609600" cy="36760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152016" y="354965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320598" y="3549650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3549650"/>
                <a:ext cx="476250" cy="367601"/>
              </a:xfrm>
              <a:prstGeom prst="rect">
                <a:avLst/>
              </a:prstGeom>
              <a:blipFill rotWithShape="1">
                <a:blip r:embed="rId24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771138" y="3549650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8" y="3549650"/>
                <a:ext cx="609600" cy="36760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1152016" y="3905502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320598" y="3892550"/>
                <a:ext cx="641350" cy="362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cs typeface="Calibri" pitchFamily="34" charset="0"/>
                  </a:rPr>
                  <a:t>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3892550"/>
                <a:ext cx="641350" cy="362600"/>
              </a:xfrm>
              <a:prstGeom prst="rect">
                <a:avLst/>
              </a:prstGeom>
              <a:blipFill rotWithShape="1">
                <a:blip r:embed="rId26"/>
                <a:stretch>
                  <a:fillRect l="-571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1152016" y="4175378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1320598" y="4162426"/>
                <a:ext cx="641350" cy="37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50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98" y="4162426"/>
                <a:ext cx="641350" cy="37260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2608589" y="2971800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75289" y="297180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120071" y="2971800"/>
            <a:ext cx="47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80421" y="2971800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75289" y="325850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043871" y="3240547"/>
                <a:ext cx="476250" cy="37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50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71" y="3240547"/>
                <a:ext cx="476250" cy="372603"/>
              </a:xfrm>
              <a:prstGeom prst="rect">
                <a:avLst/>
              </a:prstGeom>
              <a:blipFill rotWithShape="1">
                <a:blip r:embed="rId28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3446789" y="3240547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89" y="3240547"/>
                <a:ext cx="609600" cy="36760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2875289" y="354965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3043871" y="3549650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5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71" y="3549650"/>
                <a:ext cx="476250" cy="367601"/>
              </a:xfrm>
              <a:prstGeom prst="rect">
                <a:avLst/>
              </a:prstGeom>
              <a:blipFill rotWithShape="1">
                <a:blip r:embed="rId30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494411" y="3549650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11" y="3549650"/>
                <a:ext cx="609600" cy="36760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2875289" y="3905502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043871" y="3892550"/>
                <a:ext cx="641350" cy="362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cs typeface="Calibri" pitchFamily="34" charset="0"/>
                  </a:rPr>
                  <a:t>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71" y="3892550"/>
                <a:ext cx="641350" cy="362600"/>
              </a:xfrm>
              <a:prstGeom prst="rect">
                <a:avLst/>
              </a:prstGeom>
              <a:blipFill rotWithShape="1">
                <a:blip r:embed="rId32"/>
                <a:stretch>
                  <a:fillRect l="-4717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2875289" y="4175378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3043871" y="4162426"/>
                <a:ext cx="641350" cy="37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72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71" y="4162426"/>
                <a:ext cx="641350" cy="37260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/>
          <p:cNvSpPr/>
          <p:nvPr/>
        </p:nvSpPr>
        <p:spPr>
          <a:xfrm>
            <a:off x="4461953" y="2971800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28653" y="297180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73435" y="2971800"/>
            <a:ext cx="47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233785" y="2971800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728653" y="325850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4897235" y="3240547"/>
                <a:ext cx="476250" cy="37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72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35" y="3240547"/>
                <a:ext cx="476250" cy="372603"/>
              </a:xfrm>
              <a:prstGeom prst="rect">
                <a:avLst/>
              </a:prstGeom>
              <a:blipFill rotWithShape="1">
                <a:blip r:embed="rId34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5300153" y="3240547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153" y="3240547"/>
                <a:ext cx="609600" cy="36760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/>
          <p:cNvSpPr/>
          <p:nvPr/>
        </p:nvSpPr>
        <p:spPr>
          <a:xfrm>
            <a:off x="4728653" y="3549650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4897235" y="3549650"/>
                <a:ext cx="4762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35" y="3549650"/>
                <a:ext cx="476250" cy="367601"/>
              </a:xfrm>
              <a:prstGeom prst="rect">
                <a:avLst/>
              </a:prstGeom>
              <a:blipFill rotWithShape="1">
                <a:blip r:embed="rId36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5347775" y="3549650"/>
                <a:ext cx="60960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775" y="3549650"/>
                <a:ext cx="609600" cy="36760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4728653" y="3905502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4897235" y="3892550"/>
                <a:ext cx="641350" cy="362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cs typeface="Calibri" pitchFamily="34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35" y="3892550"/>
                <a:ext cx="641350" cy="362600"/>
              </a:xfrm>
              <a:prstGeom prst="rect">
                <a:avLst/>
              </a:prstGeom>
              <a:blipFill rotWithShape="1">
                <a:blip r:embed="rId38"/>
                <a:stretch>
                  <a:fillRect l="-4717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4728653" y="4175378"/>
            <a:ext cx="381000" cy="34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897235" y="4162426"/>
                <a:ext cx="641350" cy="37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98</m:t>
                          </m:r>
                        </m:e>
                      </m:rad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35" y="4162426"/>
                <a:ext cx="641350" cy="372603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16960" y="4489450"/>
                <a:ext cx="5555240" cy="3642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 xmlns:m="http://schemas.openxmlformats.org/officeDocument/2006/math">
                    <m:r>
                      <a:rPr lang="en-US" sz="1600" b="1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   </m:t>
                    </m:r>
                    <m:r>
                      <a:rPr lang="en-US" sz="1600" b="1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𝐝</m:t>
                    </m:r>
                    <m:r>
                      <a:rPr lang="en-US" sz="1600" b="1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, next three terms are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𝟓𝟎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𝟕𝟐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,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𝟗𝟖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60" y="4489450"/>
                <a:ext cx="5555240" cy="364267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 hidden="1"/>
          <p:cNvGrpSpPr/>
          <p:nvPr/>
        </p:nvGrpSpPr>
        <p:grpSpPr>
          <a:xfrm>
            <a:off x="5715000" y="1654731"/>
            <a:ext cx="2404135" cy="818939"/>
            <a:chOff x="3722487" y="3358913"/>
            <a:chExt cx="2644549" cy="855106"/>
          </a:xfrm>
        </p:grpSpPr>
        <p:sp>
          <p:nvSpPr>
            <p:cNvPr id="124" name="Rounded Rectangle 123"/>
            <p:cNvSpPr/>
            <p:nvPr/>
          </p:nvSpPr>
          <p:spPr>
            <a:xfrm>
              <a:off x="3809111" y="3358913"/>
              <a:ext cx="2433380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TextBox 124" hidden="1"/>
            <p:cNvSpPr txBox="1"/>
            <p:nvPr/>
          </p:nvSpPr>
          <p:spPr>
            <a:xfrm>
              <a:off x="3722487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Lets find the difference between the consecutive terms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11312" y="1194459"/>
            <a:ext cx="1357070" cy="420245"/>
            <a:chOff x="4298371" y="3349375"/>
            <a:chExt cx="1492777" cy="438804"/>
          </a:xfrm>
        </p:grpSpPr>
        <p:sp>
          <p:nvSpPr>
            <p:cNvPr id="132" name="Rounded Rectangular Callout 131"/>
            <p:cNvSpPr/>
            <p:nvPr/>
          </p:nvSpPr>
          <p:spPr>
            <a:xfrm>
              <a:off x="4447390" y="3349375"/>
              <a:ext cx="1135189" cy="438804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5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6, 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7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02008" y="1673779"/>
            <a:ext cx="2489004" cy="600048"/>
            <a:chOff x="4298371" y="3342745"/>
            <a:chExt cx="2737904" cy="626548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4440404" y="3342745"/>
              <a:ext cx="2421244" cy="626548"/>
            </a:xfrm>
            <a:prstGeom prst="wedgeRoundRectCallout">
              <a:avLst>
                <a:gd name="adj1" fmla="val -68513"/>
                <a:gd name="adj2" fmla="val -5693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98371" y="3403852"/>
              <a:ext cx="273790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By adding d to a term we get a next term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8" name="Rounded Rectangular Callout 127"/>
          <p:cNvSpPr/>
          <p:nvPr/>
        </p:nvSpPr>
        <p:spPr>
          <a:xfrm>
            <a:off x="4502286" y="742950"/>
            <a:ext cx="3761790" cy="633325"/>
          </a:xfrm>
          <a:prstGeom prst="wedgeRoundRectCallout">
            <a:avLst>
              <a:gd name="adj1" fmla="val -60117"/>
              <a:gd name="adj2" fmla="val -49765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38446" y="755374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710022" y="1343181"/>
            <a:ext cx="911480" cy="395890"/>
            <a:chOff x="4532970" y="3362089"/>
            <a:chExt cx="1002628" cy="413373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532970" y="3393907"/>
                  <a:ext cx="1002628" cy="347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𝟒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970" y="3393907"/>
                  <a:ext cx="1002628" cy="347881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/>
          <p:cNvGrpSpPr/>
          <p:nvPr/>
        </p:nvGrpSpPr>
        <p:grpSpPr>
          <a:xfrm>
            <a:off x="3563608" y="1343181"/>
            <a:ext cx="911480" cy="395890"/>
            <a:chOff x="4532970" y="3362089"/>
            <a:chExt cx="1002628" cy="413373"/>
          </a:xfrm>
        </p:grpSpPr>
        <p:sp>
          <p:nvSpPr>
            <p:cNvPr id="134" name="Rounded Rectangular Callout 133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4532970" y="3393907"/>
                  <a:ext cx="1002628" cy="347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970" y="3393907"/>
                  <a:ext cx="1002628" cy="347881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/>
          <p:cNvGrpSpPr/>
          <p:nvPr/>
        </p:nvGrpSpPr>
        <p:grpSpPr>
          <a:xfrm>
            <a:off x="5368723" y="1373653"/>
            <a:ext cx="911480" cy="395890"/>
            <a:chOff x="4543448" y="3362089"/>
            <a:chExt cx="1002628" cy="413373"/>
          </a:xfrm>
        </p:grpSpPr>
        <p:sp>
          <p:nvSpPr>
            <p:cNvPr id="137" name="Rounded Rectangular Callout 136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543448" y="3393907"/>
                  <a:ext cx="1002628" cy="347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𝟏𝟔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48" y="3393907"/>
                  <a:ext cx="1002628" cy="347881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Flowchart: Alternate Process 144"/>
          <p:cNvSpPr/>
          <p:nvPr/>
        </p:nvSpPr>
        <p:spPr>
          <a:xfrm>
            <a:off x="1176401" y="2477839"/>
            <a:ext cx="4213606" cy="30122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514213" y="2741559"/>
            <a:ext cx="911480" cy="395890"/>
            <a:chOff x="4543448" y="3362089"/>
            <a:chExt cx="1002628" cy="413373"/>
          </a:xfrm>
        </p:grpSpPr>
        <p:sp>
          <p:nvSpPr>
            <p:cNvPr id="153" name="Rounded Rectangular Callout 152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𝟐𝟓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/>
          <p:cNvGrpSpPr/>
          <p:nvPr/>
        </p:nvGrpSpPr>
        <p:grpSpPr>
          <a:xfrm>
            <a:off x="5368723" y="2745187"/>
            <a:ext cx="911480" cy="395890"/>
            <a:chOff x="4543448" y="3362089"/>
            <a:chExt cx="1002628" cy="413373"/>
          </a:xfrm>
        </p:grpSpPr>
        <p:sp>
          <p:nvSpPr>
            <p:cNvPr id="163" name="Rounded Rectangular Callout 162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𝟑𝟔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Curved Right Arrow 164"/>
          <p:cNvSpPr/>
          <p:nvPr/>
        </p:nvSpPr>
        <p:spPr>
          <a:xfrm rot="5400000" flipH="1" flipV="1">
            <a:off x="1523176" y="4082858"/>
            <a:ext cx="145665" cy="304800"/>
          </a:xfrm>
          <a:prstGeom prst="curvedRightArrow">
            <a:avLst>
              <a:gd name="adj1" fmla="val 2852"/>
              <a:gd name="adj2" fmla="val 50000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1811008" y="3415205"/>
            <a:ext cx="911480" cy="395890"/>
            <a:chOff x="4543448" y="3362089"/>
            <a:chExt cx="1002628" cy="413373"/>
          </a:xfrm>
        </p:grpSpPr>
        <p:sp>
          <p:nvSpPr>
            <p:cNvPr id="167" name="Rounded Rectangular Callout 166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𝟐𝟓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9" name="Curved Right Arrow 168"/>
          <p:cNvSpPr/>
          <p:nvPr/>
        </p:nvSpPr>
        <p:spPr>
          <a:xfrm rot="5400000" flipH="1" flipV="1">
            <a:off x="3275024" y="4087381"/>
            <a:ext cx="145665" cy="304800"/>
          </a:xfrm>
          <a:prstGeom prst="curvedRightArrow">
            <a:avLst>
              <a:gd name="adj1" fmla="val 2852"/>
              <a:gd name="adj2" fmla="val 50000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512056" y="3419728"/>
            <a:ext cx="911480" cy="395890"/>
            <a:chOff x="4543448" y="3362089"/>
            <a:chExt cx="1002628" cy="413373"/>
          </a:xfrm>
        </p:grpSpPr>
        <p:sp>
          <p:nvSpPr>
            <p:cNvPr id="171" name="Rounded Rectangular Callout 170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𝟑𝟔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3" name="Curved Right Arrow 172"/>
          <p:cNvSpPr/>
          <p:nvPr/>
        </p:nvSpPr>
        <p:spPr>
          <a:xfrm rot="5400000" flipH="1" flipV="1">
            <a:off x="5108566" y="4094791"/>
            <a:ext cx="145665" cy="304800"/>
          </a:xfrm>
          <a:prstGeom prst="curvedRightArrow">
            <a:avLst>
              <a:gd name="adj1" fmla="val 2852"/>
              <a:gd name="adj2" fmla="val 50000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345598" y="3427138"/>
            <a:ext cx="911480" cy="395890"/>
            <a:chOff x="4543448" y="3362089"/>
            <a:chExt cx="1002628" cy="413373"/>
          </a:xfrm>
        </p:grpSpPr>
        <p:sp>
          <p:nvSpPr>
            <p:cNvPr id="175" name="Rounded Rectangular Callout 174"/>
            <p:cNvSpPr/>
            <p:nvPr/>
          </p:nvSpPr>
          <p:spPr>
            <a:xfrm>
              <a:off x="4597730" y="3362089"/>
              <a:ext cx="876420" cy="413373"/>
            </a:xfrm>
            <a:prstGeom prst="wedgeRoundRectCallout">
              <a:avLst>
                <a:gd name="adj1" fmla="val -54432"/>
                <a:gd name="adj2" fmla="val 10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×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𝟒𝟗</m:t>
                            </m:r>
                          </m:e>
                        </m:rad>
                      </m:oMath>
                    </m:oMathPara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48" y="3393907"/>
                  <a:ext cx="1002628" cy="35243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5" name="TextBox 154"/>
          <p:cNvSpPr txBox="1"/>
          <p:nvPr/>
        </p:nvSpPr>
        <p:spPr>
          <a:xfrm>
            <a:off x="4039002" y="-12382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4(xii)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693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4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56" grpId="0" animBg="1"/>
      <p:bldP spid="156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39" grpId="0" animBg="1"/>
      <p:bldP spid="139" grpId="1" animBg="1"/>
      <p:bldP spid="143" grpId="0" animBg="1"/>
      <p:bldP spid="143" grpId="1" animBg="1"/>
      <p:bldP spid="144" grpId="0" animBg="1"/>
      <p:bldP spid="144" grpId="1" animBg="1"/>
      <p:bldP spid="126" grpId="0" animBg="1"/>
      <p:bldP spid="129" grpId="0" animBg="1"/>
      <p:bldP spid="129" grpId="1" animBg="1"/>
      <p:bldP spid="4" grpId="0"/>
      <p:bldP spid="5" grpId="0"/>
      <p:bldP spid="6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87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28" grpId="0" animBg="1"/>
      <p:bldP spid="128" grpId="1" animBg="1"/>
      <p:bldP spid="130" grpId="0"/>
      <p:bldP spid="130" grpId="1"/>
      <p:bldP spid="145" grpId="0" animBg="1"/>
      <p:bldP spid="145" grpId="1" animBg="1"/>
      <p:bldP spid="145" grpId="2" animBg="1"/>
      <p:bldP spid="165" grpId="0" animBg="1"/>
      <p:bldP spid="165" grpId="1" animBg="1"/>
      <p:bldP spid="169" grpId="0" animBg="1"/>
      <p:bldP spid="169" grpId="1" animBg="1"/>
      <p:bldP spid="173" grpId="0" animBg="1"/>
      <p:bldP spid="17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next few terms of an A.P.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when values of ‘a’ and ‘d’ are given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947434" y="3758662"/>
            <a:ext cx="3395966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453" y="590550"/>
            <a:ext cx="663448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5) </a:t>
            </a:r>
            <a:r>
              <a:rPr lang="en-US" dirty="0"/>
              <a:t>Write the first four terms of the following A. P. where, the </a:t>
            </a:r>
          </a:p>
          <a:p>
            <a:r>
              <a:rPr lang="en-US" dirty="0"/>
              <a:t>common difference ‘d’ and the first term ‘a’ are given 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213" y="1177993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 a = 10, d = 10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113" y="148279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9267" y="1833075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Here,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5648" y="210763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4514" y="210763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36764" y="2107633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8028" y="2467849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57410" y="2467849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80403" y="246784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  + 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92172" y="246784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8028" y="287077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57410" y="287077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91972" y="287077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  + 10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92172" y="2870771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30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8028" y="3284219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57410" y="3284219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91972" y="328421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30  + 10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92172" y="32842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493" y="3748622"/>
            <a:ext cx="3886200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The first four terms of the A.P. </a:t>
            </a:r>
          </a:p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are 10, 20, 30, and 40.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84476" y="1494521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10, d = 10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84989" y="523096"/>
            <a:ext cx="4676949" cy="652229"/>
            <a:chOff x="4282674" y="3697732"/>
            <a:chExt cx="4403785" cy="652229"/>
          </a:xfrm>
        </p:grpSpPr>
        <p:sp>
          <p:nvSpPr>
            <p:cNvPr id="30" name="Up Ribbon 29"/>
            <p:cNvSpPr/>
            <p:nvPr/>
          </p:nvSpPr>
          <p:spPr>
            <a:xfrm>
              <a:off x="4282674" y="3697732"/>
              <a:ext cx="4403785" cy="652229"/>
            </a:xfrm>
            <a:prstGeom prst="ribbon2">
              <a:avLst>
                <a:gd name="adj1" fmla="val 11872"/>
                <a:gd name="adj2" fmla="val 75000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20150" y="3710382"/>
              <a:ext cx="3730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BY ADDING ‘d’ TO A TERM OF AN A.P. WE GET NEXT TERM</a:t>
              </a:r>
              <a:endParaRPr lang="en-US" sz="14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2325749" y="615367"/>
            <a:ext cx="1313049" cy="307080"/>
          </a:xfrm>
          <a:prstGeom prst="wedgeRoundRectCallout">
            <a:avLst>
              <a:gd name="adj1" fmla="val -46010"/>
              <a:gd name="adj2" fmla="val 28331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9069" y="584313"/>
            <a:ext cx="14303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500" b="1" baseline="-2500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97879" y="1828687"/>
            <a:ext cx="1170515" cy="575681"/>
            <a:chOff x="2775824" y="3060575"/>
            <a:chExt cx="1008940" cy="661210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775824" y="3060575"/>
              <a:ext cx="935384" cy="661210"/>
            </a:xfrm>
            <a:prstGeom prst="wedgeRoundRectCallout">
              <a:avLst>
                <a:gd name="adj1" fmla="val -80519"/>
                <a:gd name="adj2" fmla="val 20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82435" y="2624349"/>
            <a:ext cx="1209156" cy="575681"/>
            <a:chOff x="2742516" y="3114768"/>
            <a:chExt cx="1042248" cy="66121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742516" y="3114768"/>
              <a:ext cx="1028923" cy="661210"/>
            </a:xfrm>
            <a:prstGeom prst="wedgeRoundRectCallout">
              <a:avLst>
                <a:gd name="adj1" fmla="val -81476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49532" y="2277895"/>
            <a:ext cx="1313068" cy="575681"/>
            <a:chOff x="2677125" y="3069327"/>
            <a:chExt cx="1131816" cy="661210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2677125" y="3069327"/>
              <a:ext cx="1131816" cy="661210"/>
            </a:xfrm>
            <a:prstGeom prst="wedgeRoundRectCallout">
              <a:avLst>
                <a:gd name="adj1" fmla="val -74222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2(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44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94453" y="590550"/>
            <a:ext cx="663448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5) </a:t>
            </a:r>
            <a:r>
              <a:rPr lang="en-US" dirty="0"/>
              <a:t>Write the first four terms of the following A. P. where, the </a:t>
            </a:r>
          </a:p>
          <a:p>
            <a:r>
              <a:rPr lang="en-US" dirty="0"/>
              <a:t>common difference ‘d’ and the first term ‘a’ are given :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90284" y="3800281"/>
            <a:ext cx="3429316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199" y="1149913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  a = – 2, d = 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1579" y="14744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7678" y="177684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Here,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3874" y="205530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66544" y="205530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8280" y="2055304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874" y="246401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7981" y="2464014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56730" y="2464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 +  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7105" y="2464014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2612" y="1483952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2, d = 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3874" y="289824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7981" y="2898247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64074" y="2898247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 +  0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0090" y="289824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7735" y="331607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0261" y="331607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64074" y="3316070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 +  0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3945" y="331607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1589" y="3793508"/>
            <a:ext cx="3934691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The first four terms of the A.P. </a:t>
            </a:r>
          </a:p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 are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– 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– 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– 2,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and – 2, 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33800" y="514350"/>
            <a:ext cx="4800600" cy="652229"/>
            <a:chOff x="4234334" y="3688986"/>
            <a:chExt cx="4403785" cy="652229"/>
          </a:xfrm>
        </p:grpSpPr>
        <p:sp>
          <p:nvSpPr>
            <p:cNvPr id="27" name="Up Ribbon 26"/>
            <p:cNvSpPr/>
            <p:nvPr/>
          </p:nvSpPr>
          <p:spPr>
            <a:xfrm>
              <a:off x="4234334" y="3688986"/>
              <a:ext cx="4403785" cy="652229"/>
            </a:xfrm>
            <a:prstGeom prst="ribbon2">
              <a:avLst>
                <a:gd name="adj1" fmla="val 11872"/>
                <a:gd name="adj2" fmla="val 75000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32426" y="3697925"/>
              <a:ext cx="3610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BY ADDING ‘d’ TO A TERM OF AN A.P. WE GET NEXT TERM</a:t>
              </a:r>
              <a:endParaRPr lang="en-US" sz="14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2325749" y="610714"/>
            <a:ext cx="1313049" cy="316386"/>
          </a:xfrm>
          <a:prstGeom prst="wedgeRoundRectCallout">
            <a:avLst>
              <a:gd name="adj1" fmla="val -46010"/>
              <a:gd name="adj2" fmla="val 28331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1917" y="584313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62200" y="1828687"/>
            <a:ext cx="1170515" cy="575681"/>
            <a:chOff x="2775824" y="3060575"/>
            <a:chExt cx="1008940" cy="661210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2775824" y="3060575"/>
              <a:ext cx="935384" cy="661210"/>
            </a:xfrm>
            <a:prstGeom prst="wedgeRoundRectCallout">
              <a:avLst>
                <a:gd name="adj1" fmla="val -80519"/>
                <a:gd name="adj2" fmla="val 20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87185" y="2671974"/>
            <a:ext cx="1209156" cy="575681"/>
            <a:chOff x="2742516" y="3114768"/>
            <a:chExt cx="1042248" cy="661210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2742516" y="3114768"/>
              <a:ext cx="1028923" cy="661210"/>
            </a:xfrm>
            <a:prstGeom prst="wedgeRoundRectCallout">
              <a:avLst>
                <a:gd name="adj1" fmla="val -81476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75944" y="2277895"/>
            <a:ext cx="1263357" cy="575681"/>
            <a:chOff x="2695797" y="3069327"/>
            <a:chExt cx="1088967" cy="661210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695797" y="3069327"/>
              <a:ext cx="1045213" cy="661210"/>
            </a:xfrm>
            <a:prstGeom prst="wedgeRoundRectCallout">
              <a:avLst>
                <a:gd name="adj1" fmla="val -82077"/>
                <a:gd name="adj2" fmla="val 151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82002" y="-1238250"/>
            <a:ext cx="3885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4(ii)</a:t>
            </a:r>
            <a:endParaRPr lang="en-US" sz="4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6800" y="-1314450"/>
            <a:ext cx="31887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06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6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next few terms of an A.P.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when values of ‘a’ and ‘d’ are given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94453" y="590550"/>
            <a:ext cx="663448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5) </a:t>
            </a:r>
            <a:r>
              <a:rPr lang="en-US" dirty="0"/>
              <a:t>Write the first four terms of the following A. P. where, the </a:t>
            </a:r>
          </a:p>
          <a:p>
            <a:r>
              <a:rPr lang="en-US" dirty="0"/>
              <a:t>common difference ‘d’ and the first term ‘a’ are given 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3727" y="3772288"/>
            <a:ext cx="3547701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959" y="1167246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iii)   a = 4, d =  – 3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3959" y="147204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015" y="1738746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Here ,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700" y="205530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3364" y="205530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1299" y="205530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00" y="246401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21107" y="2464014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0385" y="2464014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4 + (– 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7148" y="2464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  –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4658" y="1472046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4, d =  –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70096" y="246401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00" y="289824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21104" y="2898247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1239" y="2898247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+ (– 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0133" y="289824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  –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0096" y="289824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555" y="331607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3387" y="331607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7729" y="3316070"/>
            <a:ext cx="120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(– 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2650" y="331607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– 3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0096" y="331607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404" y="3793508"/>
            <a:ext cx="4046456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The first four terms of the  A.P. </a:t>
            </a:r>
          </a:p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are  4, 1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, – 2,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and – 5.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34685" y="1828687"/>
            <a:ext cx="1170515" cy="575681"/>
            <a:chOff x="2775824" y="3060575"/>
            <a:chExt cx="1008940" cy="661210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2775824" y="3060575"/>
              <a:ext cx="935384" cy="661210"/>
            </a:xfrm>
            <a:prstGeom prst="wedgeRoundRectCallout">
              <a:avLst>
                <a:gd name="adj1" fmla="val -80519"/>
                <a:gd name="adj2" fmla="val 20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33499" y="2681869"/>
            <a:ext cx="1209156" cy="575681"/>
            <a:chOff x="2742516" y="3114768"/>
            <a:chExt cx="1042248" cy="661210"/>
          </a:xfrm>
        </p:grpSpPr>
        <p:sp>
          <p:nvSpPr>
            <p:cNvPr id="58" name="Rounded Rectangular Callout 57"/>
            <p:cNvSpPr/>
            <p:nvPr/>
          </p:nvSpPr>
          <p:spPr>
            <a:xfrm>
              <a:off x="2742516" y="3114768"/>
              <a:ext cx="1028923" cy="661210"/>
            </a:xfrm>
            <a:prstGeom prst="wedgeRoundRectCallout">
              <a:avLst>
                <a:gd name="adj1" fmla="val -81476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11694" y="556822"/>
            <a:ext cx="4768256" cy="652229"/>
            <a:chOff x="4234334" y="3688986"/>
            <a:chExt cx="4403785" cy="652229"/>
          </a:xfrm>
        </p:grpSpPr>
        <p:sp>
          <p:nvSpPr>
            <p:cNvPr id="65" name="Up Ribbon 64"/>
            <p:cNvSpPr/>
            <p:nvPr/>
          </p:nvSpPr>
          <p:spPr>
            <a:xfrm>
              <a:off x="4234334" y="3688986"/>
              <a:ext cx="4403785" cy="652229"/>
            </a:xfrm>
            <a:prstGeom prst="ribbon2">
              <a:avLst>
                <a:gd name="adj1" fmla="val 11872"/>
                <a:gd name="adj2" fmla="val 75000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98082" y="3697925"/>
              <a:ext cx="347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BY ADDING ‘d’ TO A TERM OF AN A.P. WE GET NEXT TERM</a:t>
              </a:r>
              <a:endParaRPr lang="en-US" sz="14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2332249" y="610714"/>
            <a:ext cx="1300049" cy="316386"/>
          </a:xfrm>
          <a:prstGeom prst="wedgeRoundRectCallout">
            <a:avLst>
              <a:gd name="adj1" fmla="val -46010"/>
              <a:gd name="adj2" fmla="val 28331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60543" y="584313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743062" y="2277895"/>
            <a:ext cx="1313068" cy="575681"/>
            <a:chOff x="2677125" y="3069327"/>
            <a:chExt cx="1131816" cy="661210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2677125" y="3069327"/>
              <a:ext cx="1131816" cy="661210"/>
            </a:xfrm>
            <a:prstGeom prst="wedgeRoundRectCallout">
              <a:avLst>
                <a:gd name="adj1" fmla="val -74222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50450" y="-1085850"/>
            <a:ext cx="404115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4(iii)</a:t>
            </a:r>
            <a:endParaRPr lang="en-US" sz="4400" dirty="0"/>
          </a:p>
        </p:txBody>
      </p:sp>
      <p:sp>
        <p:nvSpPr>
          <p:cNvPr id="61" name="TextBox 60"/>
          <p:cNvSpPr txBox="1"/>
          <p:nvPr/>
        </p:nvSpPr>
        <p:spPr>
          <a:xfrm>
            <a:off x="228600" y="-1162050"/>
            <a:ext cx="3341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6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94453" y="590550"/>
            <a:ext cx="663448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5) </a:t>
            </a:r>
            <a:r>
              <a:rPr lang="en-US" dirty="0"/>
              <a:t>Write the first four terms of the following A. P. where, the </a:t>
            </a:r>
          </a:p>
          <a:p>
            <a:r>
              <a:rPr lang="en-US" dirty="0"/>
              <a:t>common difference ‘d’ and the first term ‘a’ are given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71" y="166096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973038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Here 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297" y="225878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8961" y="225878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9318" y="225878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6297" y="260956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5679" y="2597985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297" y="3124499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5673" y="311292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297" y="362086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5673" y="3620861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6857" y="1655469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– 1,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41489"/>
              </p:ext>
            </p:extLst>
          </p:nvPr>
        </p:nvGraphicFramePr>
        <p:xfrm>
          <a:off x="1844040" y="1584448"/>
          <a:ext cx="485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3" name="Equation" r:id="rId4" imgW="355446" imgH="368140" progId="Equation.DSMT4">
                  <p:embed/>
                </p:oleObj>
              </mc:Choice>
              <mc:Fallback>
                <p:oleObj name="Equation" r:id="rId4" imgW="355446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40" y="1584448"/>
                        <a:ext cx="485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87367"/>
              </p:ext>
            </p:extLst>
          </p:nvPr>
        </p:nvGraphicFramePr>
        <p:xfrm>
          <a:off x="2179124" y="2528426"/>
          <a:ext cx="523633" cy="45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4" name="Equation" r:id="rId6" imgW="583947" imgH="507780" progId="Equation.DSMT4">
                  <p:embed/>
                </p:oleObj>
              </mc:Choice>
              <mc:Fallback>
                <p:oleObj name="Equation" r:id="rId6" imgW="583947" imgH="507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124" y="2528426"/>
                        <a:ext cx="523633" cy="455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451880"/>
              </p:ext>
            </p:extLst>
          </p:nvPr>
        </p:nvGraphicFramePr>
        <p:xfrm>
          <a:off x="2804160" y="2522412"/>
          <a:ext cx="6400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5" name="Equation" r:id="rId8" imgW="711200" imgH="508000" progId="Equation.DSMT4">
                  <p:embed/>
                </p:oleObj>
              </mc:Choice>
              <mc:Fallback>
                <p:oleObj name="Equation" r:id="rId8" imgW="711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160" y="2522412"/>
                        <a:ext cx="64008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12263"/>
              </p:ext>
            </p:extLst>
          </p:nvPr>
        </p:nvGraphicFramePr>
        <p:xfrm>
          <a:off x="3505200" y="2547744"/>
          <a:ext cx="365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6" name="Equation" r:id="rId10" imgW="444240" imgH="520560" progId="Equation.DSMT4">
                  <p:embed/>
                </p:oleObj>
              </mc:Choice>
              <mc:Fallback>
                <p:oleObj name="Equation" r:id="rId10" imgW="444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47744"/>
                        <a:ext cx="365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18274"/>
              </p:ext>
            </p:extLst>
          </p:nvPr>
        </p:nvGraphicFramePr>
        <p:xfrm>
          <a:off x="2209800" y="3039869"/>
          <a:ext cx="666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7" name="Equation" r:id="rId12" imgW="749160" imgH="520560" progId="Equation.DSMT4">
                  <p:embed/>
                </p:oleObj>
              </mc:Choice>
              <mc:Fallback>
                <p:oleObj name="Equation" r:id="rId12" imgW="7491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39869"/>
                        <a:ext cx="666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895600" y="310206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73067"/>
              </p:ext>
            </p:extLst>
          </p:nvPr>
        </p:nvGraphicFramePr>
        <p:xfrm>
          <a:off x="2328863" y="3538344"/>
          <a:ext cx="5095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8" name="Equation" r:id="rId14" imgW="571320" imgH="520560" progId="Equation.DSMT4">
                  <p:embed/>
                </p:oleObj>
              </mc:Choice>
              <mc:Fallback>
                <p:oleObj name="Equation" r:id="rId14" imgW="5713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38344"/>
                        <a:ext cx="5095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721254"/>
              </p:ext>
            </p:extLst>
          </p:nvPr>
        </p:nvGraphicFramePr>
        <p:xfrm>
          <a:off x="2971800" y="3531994"/>
          <a:ext cx="309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9" name="Equation" r:id="rId16" imgW="330120" imgH="520560" progId="Equation.DSMT4">
                  <p:embed/>
                </p:oleObj>
              </mc:Choice>
              <mc:Fallback>
                <p:oleObj name="Equation" r:id="rId16" imgW="330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31994"/>
                        <a:ext cx="309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117778" y="4075867"/>
            <a:ext cx="3606622" cy="781689"/>
            <a:chOff x="1117778" y="4088375"/>
            <a:chExt cx="3606622" cy="781689"/>
          </a:xfrm>
        </p:grpSpPr>
        <p:sp>
          <p:nvSpPr>
            <p:cNvPr id="37" name="Rectangle 36"/>
            <p:cNvSpPr/>
            <p:nvPr/>
          </p:nvSpPr>
          <p:spPr>
            <a:xfrm>
              <a:off x="1117778" y="4127516"/>
              <a:ext cx="3454221" cy="731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43000" y="4088375"/>
                  <a:ext cx="3581400" cy="781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cs typeface="Calibri" pitchFamily="34" charset="0"/>
                    </a:rPr>
                    <a:t>The first four terms of the A.P. are -1,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b="1" dirty="0" smtClean="0">
                      <a:solidFill>
                        <a:prstClr val="black"/>
                      </a:solidFill>
                      <a:latin typeface="Bookman Old Style" pitchFamily="18" charset="0"/>
                      <a:cs typeface="Calibri" pitchFamily="34" charset="0"/>
                    </a:rPr>
                    <a:t> </a:t>
                  </a:r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cs typeface="Calibri" pitchFamily="34" charset="0"/>
                    </a:rPr>
                    <a:t>, 0 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cs typeface="Calibri" pitchFamily="34" charset="0"/>
                    </a:rPr>
                    <a:t>   .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088375"/>
                  <a:ext cx="3581400" cy="78168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022" t="-2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3959" y="1126931"/>
                <a:ext cx="200086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iv)   a = – 1,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9" y="1126931"/>
                <a:ext cx="2000869" cy="535468"/>
              </a:xfrm>
              <a:prstGeom prst="rect">
                <a:avLst/>
              </a:prstGeom>
              <a:blipFill rotWithShape="1">
                <a:blip r:embed="rId21"/>
                <a:stretch>
                  <a:fillRect l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638798" y="514350"/>
            <a:ext cx="4971801" cy="652229"/>
            <a:chOff x="4234334" y="3688986"/>
            <a:chExt cx="4403785" cy="652229"/>
          </a:xfrm>
        </p:grpSpPr>
        <p:sp>
          <p:nvSpPr>
            <p:cNvPr id="36" name="Up Ribbon 35"/>
            <p:cNvSpPr/>
            <p:nvPr/>
          </p:nvSpPr>
          <p:spPr>
            <a:xfrm>
              <a:off x="4234334" y="3688986"/>
              <a:ext cx="4403785" cy="652229"/>
            </a:xfrm>
            <a:prstGeom prst="ribbon2">
              <a:avLst>
                <a:gd name="adj1" fmla="val 11872"/>
                <a:gd name="adj2" fmla="val 75000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98082" y="3697925"/>
              <a:ext cx="347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BY ADDING ‘d’ TO A TERM OF AN A.P. WE GET NEXT TERM</a:t>
              </a:r>
              <a:endParaRPr lang="en-US" sz="14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sp>
        <p:nvSpPr>
          <p:cNvPr id="39" name="Rounded Rectangular Callout 38"/>
          <p:cNvSpPr/>
          <p:nvPr/>
        </p:nvSpPr>
        <p:spPr>
          <a:xfrm>
            <a:off x="2325749" y="610714"/>
            <a:ext cx="1313049" cy="316386"/>
          </a:xfrm>
          <a:prstGeom prst="wedgeRoundRectCallout">
            <a:avLst>
              <a:gd name="adj1" fmla="val -46010"/>
              <a:gd name="adj2" fmla="val 28331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0543" y="584313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364230" y="2038625"/>
            <a:ext cx="1170515" cy="575681"/>
            <a:chOff x="2775824" y="3060575"/>
            <a:chExt cx="1008940" cy="661210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2775824" y="3060575"/>
              <a:ext cx="935384" cy="661210"/>
            </a:xfrm>
            <a:prstGeom prst="wedgeRoundRectCallout">
              <a:avLst>
                <a:gd name="adj1" fmla="val -80519"/>
                <a:gd name="adj2" fmla="val 20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18993" y="2386400"/>
            <a:ext cx="1313068" cy="575681"/>
            <a:chOff x="2677125" y="3069327"/>
            <a:chExt cx="1131816" cy="661210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2677125" y="3069327"/>
              <a:ext cx="1131816" cy="661210"/>
            </a:xfrm>
            <a:prstGeom prst="wedgeRoundRectCallout">
              <a:avLst>
                <a:gd name="adj1" fmla="val -74222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94924" y="2919800"/>
            <a:ext cx="1209156" cy="575681"/>
            <a:chOff x="2742516" y="3114768"/>
            <a:chExt cx="1042248" cy="661210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2742516" y="3114768"/>
              <a:ext cx="1028923" cy="661210"/>
            </a:xfrm>
            <a:prstGeom prst="wedgeRoundRectCallout">
              <a:avLst>
                <a:gd name="adj1" fmla="val -81476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39003" y="-1162050"/>
            <a:ext cx="4050464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6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30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4453" y="590550"/>
            <a:ext cx="663448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5) </a:t>
            </a:r>
            <a:r>
              <a:rPr lang="en-US" dirty="0"/>
              <a:t>Write the first four terms of the following A. P. where, the </a:t>
            </a:r>
          </a:p>
          <a:p>
            <a:r>
              <a:rPr lang="en-US" dirty="0"/>
              <a:t>common difference ‘d’ and the first term ‘a’ are given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787" y="1242596"/>
            <a:ext cx="3354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(v) a  = – 1.25, d = – 0.25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018" y="1521800"/>
            <a:ext cx="68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569" y="1521800"/>
            <a:ext cx="1192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–1.25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169" y="1521800"/>
            <a:ext cx="1550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, d = –0.25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570" y="1860354"/>
            <a:ext cx="596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7769" y="1860354"/>
            <a:ext cx="596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8769" y="1860354"/>
            <a:ext cx="963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1.25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0570" y="2208429"/>
            <a:ext cx="596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68" y="2208429"/>
            <a:ext cx="838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8490" y="2208429"/>
            <a:ext cx="1116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– 1.25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5148" y="2208429"/>
            <a:ext cx="12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(- 0.25)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5073" y="2208429"/>
            <a:ext cx="350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7201" y="2208428"/>
            <a:ext cx="83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1.25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2969" y="2208428"/>
            <a:ext cx="83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0.25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9697" y="2208428"/>
            <a:ext cx="1072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– 1.50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0570" y="2531209"/>
            <a:ext cx="596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7768" y="2531209"/>
            <a:ext cx="980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67692" y="2531209"/>
            <a:ext cx="1116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– 1.50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1797" y="2531209"/>
            <a:ext cx="1298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(- 0.25)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5073" y="2531209"/>
            <a:ext cx="350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1" y="2531208"/>
            <a:ext cx="83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1.50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62969" y="2531208"/>
            <a:ext cx="83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0.25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9697" y="2531208"/>
            <a:ext cx="1072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– 1.75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0570" y="2869763"/>
            <a:ext cx="596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57768" y="2869763"/>
            <a:ext cx="838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4804" y="2869763"/>
            <a:ext cx="1116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– 1.75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68909" y="2869763"/>
            <a:ext cx="1298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(- 0.25)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5073" y="2869763"/>
            <a:ext cx="350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67201" y="2869762"/>
            <a:ext cx="83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1.75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62969" y="2869762"/>
            <a:ext cx="83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0.25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19697" y="2869762"/>
            <a:ext cx="1072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– 2.00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2919" y="3206175"/>
            <a:ext cx="405765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The first four terms of the A.P are – 1.25, – 1.50, – 1.75 and – 2.00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542157" y="514350"/>
            <a:ext cx="4795280" cy="652229"/>
            <a:chOff x="4234334" y="3688986"/>
            <a:chExt cx="4403785" cy="652229"/>
          </a:xfrm>
        </p:grpSpPr>
        <p:sp>
          <p:nvSpPr>
            <p:cNvPr id="38" name="Up Ribbon 37"/>
            <p:cNvSpPr/>
            <p:nvPr/>
          </p:nvSpPr>
          <p:spPr>
            <a:xfrm>
              <a:off x="4234334" y="3688986"/>
              <a:ext cx="4403785" cy="652229"/>
            </a:xfrm>
            <a:prstGeom prst="ribbon2">
              <a:avLst>
                <a:gd name="adj1" fmla="val 11872"/>
                <a:gd name="adj2" fmla="val 75000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98082" y="3697925"/>
              <a:ext cx="347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BY ADDING ‘d’ TO A TERM OF AN A.P. WE GET NEXT TERM</a:t>
              </a:r>
              <a:endParaRPr lang="en-US" sz="14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2325749" y="610714"/>
            <a:ext cx="1313049" cy="316386"/>
          </a:xfrm>
          <a:prstGeom prst="wedgeRoundRectCallout">
            <a:avLst>
              <a:gd name="adj1" fmla="val -46010"/>
              <a:gd name="adj2" fmla="val 28331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0543" y="584313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, </a:t>
            </a:r>
            <a:r>
              <a:rPr lang="en-US" sz="1500" b="1" i="1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28169" y="1609143"/>
            <a:ext cx="1170515" cy="575681"/>
            <a:chOff x="2775824" y="3060575"/>
            <a:chExt cx="1008940" cy="661210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2775824" y="3060575"/>
              <a:ext cx="935384" cy="661210"/>
            </a:xfrm>
            <a:prstGeom prst="wedgeRoundRectCallout">
              <a:avLst>
                <a:gd name="adj1" fmla="val -80519"/>
                <a:gd name="adj2" fmla="val 20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20444" y="2352481"/>
            <a:ext cx="1209156" cy="575681"/>
            <a:chOff x="2742516" y="3114768"/>
            <a:chExt cx="1042248" cy="661210"/>
          </a:xfrm>
        </p:grpSpPr>
        <p:sp>
          <p:nvSpPr>
            <p:cNvPr id="49" name="Rounded Rectangular Callout 48"/>
            <p:cNvSpPr/>
            <p:nvPr/>
          </p:nvSpPr>
          <p:spPr>
            <a:xfrm>
              <a:off x="2742516" y="3114768"/>
              <a:ext cx="1028923" cy="661210"/>
            </a:xfrm>
            <a:prstGeom prst="wedgeRoundRectCallout">
              <a:avLst>
                <a:gd name="adj1" fmla="val -81476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92732" y="2005400"/>
            <a:ext cx="1313068" cy="575681"/>
            <a:chOff x="2677125" y="3069327"/>
            <a:chExt cx="1131816" cy="661210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2677125" y="3069327"/>
              <a:ext cx="1131816" cy="661210"/>
            </a:xfrm>
            <a:prstGeom prst="wedgeRoundRectCallout">
              <a:avLst>
                <a:gd name="adj1" fmla="val -74222"/>
                <a:gd name="adj2" fmla="val 135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91024" y="3119889"/>
              <a:ext cx="993740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Add ‘d’ to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39003" y="-12382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90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31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of ‘a</a:t>
            </a:r>
            <a:r>
              <a:rPr lang="en-US" altLang="en-US" sz="2000" baseline="-25000" dirty="0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’ formula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38485"/>
            <a:ext cx="441146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654" y="742950"/>
            <a:ext cx="142077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First </a:t>
            </a:r>
            <a:r>
              <a:rPr lang="en-US" sz="2400" b="1" dirty="0" smtClean="0">
                <a:solidFill>
                  <a:prstClr val="black"/>
                </a:solidFill>
              </a:rPr>
              <a:t>term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55827" y="973782"/>
            <a:ext cx="4491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267420"/>
            <a:ext cx="441146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9654" y="1271885"/>
            <a:ext cx="1795235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Second</a:t>
            </a:r>
            <a:r>
              <a:rPr lang="en-US" sz="2400" b="1" dirty="0" smtClean="0">
                <a:solidFill>
                  <a:prstClr val="black"/>
                </a:solidFill>
              </a:rPr>
              <a:t> term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5827" y="1502717"/>
            <a:ext cx="4491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1800820"/>
            <a:ext cx="441146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9654" y="1805285"/>
            <a:ext cx="153484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Third</a:t>
            </a:r>
            <a:r>
              <a:rPr lang="en-US" sz="2400" b="1" dirty="0" smtClean="0">
                <a:solidFill>
                  <a:prstClr val="black"/>
                </a:solidFill>
              </a:rPr>
              <a:t> term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55827" y="2036117"/>
            <a:ext cx="4491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2410420"/>
            <a:ext cx="44755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9654" y="2414885"/>
            <a:ext cx="5920403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n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th</a:t>
            </a:r>
            <a:r>
              <a:rPr lang="en-US" sz="2400" b="1" dirty="0" smtClean="0">
                <a:solidFill>
                  <a:prstClr val="black"/>
                </a:solidFill>
              </a:rPr>
              <a:t> term /Any term / General term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where ‘n’ is the term position / term number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55827" y="2495550"/>
            <a:ext cx="4491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409950"/>
            <a:ext cx="3587905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E.g. – For 25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th</a:t>
            </a:r>
            <a:r>
              <a:rPr lang="en-US" sz="2400" b="1" dirty="0" smtClean="0">
                <a:solidFill>
                  <a:prstClr val="black"/>
                </a:solidFill>
              </a:rPr>
              <a:t> Term, n = 25</a:t>
            </a:r>
          </a:p>
          <a:p>
            <a:r>
              <a:rPr lang="en-US" sz="2400" b="1" baseline="-25000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           For 28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th</a:t>
            </a:r>
            <a:r>
              <a:rPr lang="en-US" sz="2400" b="1" dirty="0" smtClean="0">
                <a:solidFill>
                  <a:prstClr val="black"/>
                </a:solidFill>
              </a:rPr>
              <a:t> Term, n = 28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543216" y="1446105"/>
            <a:ext cx="134857" cy="18721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492382" y="2191115"/>
            <a:ext cx="873878" cy="25554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492382" y="2599501"/>
            <a:ext cx="865226" cy="25554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468329" y="3022154"/>
            <a:ext cx="786569" cy="25554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1697" y="556700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 given AP: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9541" y="911438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6554" y="172046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46344" y="172331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6554" y="214223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6554" y="256399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56554" y="29857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6344" y="214267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344" y="2562030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46344" y="298139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56554" y="129869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46344" y="1303950"/>
            <a:ext cx="44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0355" y="1720463"/>
            <a:ext cx="135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 + 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7801" y="214960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 d  +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86364" y="2146720"/>
            <a:ext cx="114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2d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80789" y="2557995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2d +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6673" y="2557995"/>
            <a:ext cx="10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3d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4317" y="2980648"/>
            <a:ext cx="152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+ 3d +  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3794" y="2985769"/>
            <a:ext cx="10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4d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54780" y="1194277"/>
            <a:ext cx="1874365" cy="331838"/>
            <a:chOff x="1166069" y="456031"/>
            <a:chExt cx="7551119" cy="33183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1443509" y="456031"/>
              <a:ext cx="6994890" cy="331838"/>
            </a:xfrm>
            <a:prstGeom prst="wedgeRoundRectCallout">
              <a:avLst>
                <a:gd name="adj1" fmla="val -70207"/>
                <a:gd name="adj2" fmla="val 14254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66069" y="468454"/>
              <a:ext cx="755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Replace ‘a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’ by ‘a’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28317" y="1560523"/>
            <a:ext cx="2181451" cy="325573"/>
            <a:chOff x="1530157" y="468454"/>
            <a:chExt cx="8788253" cy="325573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1660830" y="468728"/>
              <a:ext cx="8535098" cy="325299"/>
            </a:xfrm>
            <a:prstGeom prst="wedgeRoundRectCallout">
              <a:avLst>
                <a:gd name="adj1" fmla="val -76881"/>
                <a:gd name="adj2" fmla="val 1512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30157" y="468454"/>
              <a:ext cx="8788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Replace ‘a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’ by ‘a + d’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809323" y="2009474"/>
            <a:ext cx="2315742" cy="325573"/>
            <a:chOff x="1302289" y="468454"/>
            <a:chExt cx="9329261" cy="325573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1569496" y="468728"/>
              <a:ext cx="8793719" cy="325299"/>
            </a:xfrm>
            <a:prstGeom prst="wedgeRoundRectCallout">
              <a:avLst>
                <a:gd name="adj1" fmla="val -76881"/>
                <a:gd name="adj2" fmla="val 1512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02289" y="468454"/>
              <a:ext cx="9329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Replace ‘a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’ by ‘a + 2d’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95968" y="2442343"/>
            <a:ext cx="2315742" cy="325573"/>
            <a:chOff x="1302289" y="468454"/>
            <a:chExt cx="9329261" cy="325573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1569496" y="468728"/>
              <a:ext cx="8793719" cy="325299"/>
            </a:xfrm>
            <a:prstGeom prst="wedgeRoundRectCallout">
              <a:avLst>
                <a:gd name="adj1" fmla="val -76881"/>
                <a:gd name="adj2" fmla="val 1512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02289" y="468454"/>
              <a:ext cx="9329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Replace ‘a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’ by ‘a + 3d’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26330" y="3532240"/>
            <a:ext cx="1916134" cy="34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139183" y="1386626"/>
            <a:ext cx="171234" cy="190981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35512" y="2981172"/>
            <a:ext cx="187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 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(5 – 1)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36379" y="2549259"/>
            <a:ext cx="173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 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(4 – 1)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36377" y="2135582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 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(3 – 1)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36383" y="1720871"/>
            <a:ext cx="224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 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(2 – 1)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32047" y="1314701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+   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(1 – 1)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8589" y="353282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3624" y="3525510"/>
            <a:ext cx="19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+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1)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70483" y="1324226"/>
            <a:ext cx="3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70484" y="1720871"/>
            <a:ext cx="3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59391" y="2145107"/>
            <a:ext cx="3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73245" y="2549259"/>
            <a:ext cx="3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87100" y="2981172"/>
            <a:ext cx="3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2273" y="3525510"/>
            <a:ext cx="28292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is  the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term of an AP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75388" y="2979432"/>
            <a:ext cx="318358" cy="33855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65176" y="2568594"/>
            <a:ext cx="324757" cy="33855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65688" y="2151394"/>
            <a:ext cx="324757" cy="33855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73369" y="1721855"/>
            <a:ext cx="324757" cy="33855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39638" y="1343660"/>
            <a:ext cx="82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195280" y="2324087"/>
            <a:ext cx="1375697" cy="523220"/>
            <a:chOff x="2918683" y="3311655"/>
            <a:chExt cx="1375697" cy="600954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2935572" y="3346996"/>
              <a:ext cx="1333421" cy="565189"/>
            </a:xfrm>
            <a:prstGeom prst="wedgeRoundRectCallout">
              <a:avLst>
                <a:gd name="adj1" fmla="val 51435"/>
                <a:gd name="adj2" fmla="val 971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18683" y="3311655"/>
              <a:ext cx="1375697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Replace 4 by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(5 – 1)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81826" y="1923077"/>
            <a:ext cx="1375697" cy="523220"/>
            <a:chOff x="2918683" y="3311655"/>
            <a:chExt cx="1375697" cy="600954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2935572" y="3346996"/>
              <a:ext cx="1333421" cy="565189"/>
            </a:xfrm>
            <a:prstGeom prst="wedgeRoundRectCallout">
              <a:avLst>
                <a:gd name="adj1" fmla="val 51435"/>
                <a:gd name="adj2" fmla="val 971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8683" y="3311655"/>
              <a:ext cx="1375697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Replace 3 by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(4 – 1)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77576" y="1522437"/>
            <a:ext cx="1375697" cy="523220"/>
            <a:chOff x="2918683" y="3311655"/>
            <a:chExt cx="1375697" cy="600954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2935572" y="3346996"/>
              <a:ext cx="1333421" cy="565189"/>
            </a:xfrm>
            <a:prstGeom prst="wedgeRoundRectCallout">
              <a:avLst>
                <a:gd name="adj1" fmla="val 51435"/>
                <a:gd name="adj2" fmla="val 971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18683" y="3311655"/>
              <a:ext cx="1375697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Replace 2 by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(3 – 1)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177576" y="1134497"/>
            <a:ext cx="1375697" cy="523220"/>
            <a:chOff x="2918683" y="3311655"/>
            <a:chExt cx="1375697" cy="600954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2935572" y="3346996"/>
              <a:ext cx="1333421" cy="565189"/>
            </a:xfrm>
            <a:prstGeom prst="wedgeRoundRectCallout">
              <a:avLst>
                <a:gd name="adj1" fmla="val 51435"/>
                <a:gd name="adj2" fmla="val 971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18683" y="3311655"/>
              <a:ext cx="1375697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Replace 1 by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(2 – 1)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174206" y="770626"/>
            <a:ext cx="1375697" cy="523220"/>
            <a:chOff x="2918683" y="3311655"/>
            <a:chExt cx="1375697" cy="600954"/>
          </a:xfrm>
        </p:grpSpPr>
        <p:sp>
          <p:nvSpPr>
            <p:cNvPr id="103" name="Rounded Rectangular Callout 102"/>
            <p:cNvSpPr/>
            <p:nvPr/>
          </p:nvSpPr>
          <p:spPr>
            <a:xfrm>
              <a:off x="2935572" y="3346996"/>
              <a:ext cx="1333421" cy="565189"/>
            </a:xfrm>
            <a:prstGeom prst="wedgeRoundRectCallout">
              <a:avLst>
                <a:gd name="adj1" fmla="val 51435"/>
                <a:gd name="adj2" fmla="val 971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8683" y="3311655"/>
              <a:ext cx="1375697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Replace 0 by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(1 – 1)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0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62" grpId="0" animBg="1"/>
      <p:bldP spid="62" grpId="1" animBg="1"/>
      <p:bldP spid="66" grpId="0" animBg="1"/>
      <p:bldP spid="66" grpId="1" animBg="1"/>
      <p:bldP spid="70" grpId="0" animBg="1"/>
      <p:bldP spid="70" grpId="1" animBg="1"/>
      <p:bldP spid="7" grpId="0" build="allAtOnce"/>
      <p:bldP spid="23" grpId="0"/>
      <p:bldP spid="34" grpId="0" build="allAtOnce"/>
      <p:bldP spid="35" grpId="0" build="allAtOnce"/>
      <p:bldP spid="35" grpId="1" build="allAtOnce"/>
      <p:bldP spid="36" grpId="0" build="allAtOnce"/>
      <p:bldP spid="37" grpId="0" build="allAtOnce"/>
      <p:bldP spid="38" grpId="0" build="allAtOnce"/>
      <p:bldP spid="39" grpId="0" build="allAtOnce"/>
      <p:bldP spid="39" grpId="1" build="allAtOnce"/>
      <p:bldP spid="40" grpId="0" build="allAtOnce"/>
      <p:bldP spid="40" grpId="1" build="allAtOnce"/>
      <p:bldP spid="41" grpId="0" build="allAtOnce"/>
      <p:bldP spid="41" grpId="1" build="allAtOnce"/>
      <p:bldP spid="42" grpId="0" build="allAtOnce"/>
      <p:bldP spid="43" grpId="0" build="allAtOnce"/>
      <p:bldP spid="44" grpId="0" build="allAtOnce"/>
      <p:bldP spid="45" grpId="0"/>
      <p:bldP spid="45" grpId="1"/>
      <p:bldP spid="46" grpId="0"/>
      <p:bldP spid="47" grpId="0"/>
      <p:bldP spid="47" grpId="1"/>
      <p:bldP spid="48" grpId="0"/>
      <p:bldP spid="49" grpId="0"/>
      <p:bldP spid="49" grpId="1"/>
      <p:bldP spid="50" grpId="0"/>
      <p:bldP spid="51" grpId="0" animBg="1"/>
      <p:bldP spid="52" grpId="0" animBg="1"/>
      <p:bldP spid="52" grpId="1" animBg="1"/>
      <p:bldP spid="54" grpId="0"/>
      <p:bldP spid="5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6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Rule to find the next few terms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of an A.P.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‘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’ formula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84" y="584331"/>
            <a:ext cx="7876816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Fill in the blanks in the following table, given that a is the first term,</a:t>
            </a:r>
          </a:p>
          <a:p>
            <a:r>
              <a:rPr lang="en-US" dirty="0"/>
              <a:t>d the common difference and an the nth term of the AP: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69792"/>
              </p:ext>
            </p:extLst>
          </p:nvPr>
        </p:nvGraphicFramePr>
        <p:xfrm>
          <a:off x="830580" y="1284224"/>
          <a:ext cx="609600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7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3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…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1478" y="1619504"/>
            <a:ext cx="38100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i)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98199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2430" y="2099790"/>
            <a:ext cx="1936749" cy="327234"/>
            <a:chOff x="2638161" y="3307146"/>
            <a:chExt cx="1936749" cy="37585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2690289" y="3307146"/>
              <a:ext cx="1846847" cy="375850"/>
            </a:xfrm>
            <a:prstGeom prst="wedgeRoundRectCallout">
              <a:avLst>
                <a:gd name="adj1" fmla="val 54560"/>
                <a:gd name="adj2" fmla="val -1250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8161" y="3311652"/>
              <a:ext cx="1936749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i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2003" y="198199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360" y="2270494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6614" y="2270494"/>
            <a:ext cx="173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7484" y="2628910"/>
            <a:ext cx="37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00" y="2617480"/>
            <a:ext cx="42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7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6361" y="2606050"/>
            <a:ext cx="132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 (8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8830" y="2617480"/>
            <a:ext cx="48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0462" y="2957609"/>
            <a:ext cx="37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6158" y="295760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7  +   7( 3 )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6434" y="3280246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3395" y="3280246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7  +  21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609" y="3600704"/>
            <a:ext cx="1580882" cy="33855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  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  =  28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1418842" y="1289396"/>
            <a:ext cx="364902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4462219" y="1276604"/>
            <a:ext cx="364902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2931752" y="1266535"/>
            <a:ext cx="364902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85240"/>
              </p:ext>
            </p:extLst>
          </p:nvPr>
        </p:nvGraphicFramePr>
        <p:xfrm>
          <a:off x="887730" y="3974084"/>
          <a:ext cx="562168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7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3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97572" y="4313174"/>
            <a:ext cx="57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28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9003" y="-11620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05184" y="584331"/>
            <a:ext cx="7876816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Fill in the blanks in the following table, given that a is the first term,</a:t>
            </a:r>
          </a:p>
          <a:p>
            <a:r>
              <a:rPr lang="en-US" dirty="0"/>
              <a:t>d the common difference and an the nth term of the AP: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1926263" y="3098316"/>
            <a:ext cx="174741" cy="22456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58068"/>
              </p:ext>
            </p:extLst>
          </p:nvPr>
        </p:nvGraphicFramePr>
        <p:xfrm>
          <a:off x="830580" y="1247196"/>
          <a:ext cx="609600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586286"/>
            <a:ext cx="649082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       -18                   …                   10                  0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39540" y="2074192"/>
            <a:ext cx="1846877" cy="327234"/>
            <a:chOff x="2690259" y="3307146"/>
            <a:chExt cx="1846877" cy="37585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2690289" y="3307146"/>
              <a:ext cx="1846847" cy="375850"/>
            </a:xfrm>
            <a:prstGeom prst="wedgeRoundRectCallout">
              <a:avLst>
                <a:gd name="adj1" fmla="val -72932"/>
                <a:gd name="adj2" fmla="val -1425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0259" y="3311652"/>
              <a:ext cx="18325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9100" y="194496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03" y="1944962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360" y="216393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6614" y="2163939"/>
            <a:ext cx="188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951363" y="1228967"/>
            <a:ext cx="372237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765" y="2457563"/>
            <a:ext cx="98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239966" y="1240396"/>
            <a:ext cx="527311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8310" y="2457563"/>
            <a:ext cx="65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-18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466035" y="1237659"/>
            <a:ext cx="375959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9574" y="2457563"/>
            <a:ext cx="134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(10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5844" y="2457563"/>
            <a:ext cx="437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(d)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6" y="2756215"/>
            <a:ext cx="37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4812" y="2756215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-18  +  9 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0128" y="3062163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3398" y="3036006"/>
            <a:ext cx="83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9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4386" y="3439256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8670" y="3821289"/>
            <a:ext cx="1388522" cy="33855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    </a:t>
            </a:r>
            <a:r>
              <a:rPr lang="en-US" dirty="0"/>
              <a:t>d   = 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464" y="2756215"/>
            <a:ext cx="76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751" y="3049356"/>
            <a:ext cx="76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242870"/>
              </p:ext>
            </p:extLst>
          </p:nvPr>
        </p:nvGraphicFramePr>
        <p:xfrm>
          <a:off x="1916741" y="3352095"/>
          <a:ext cx="302715" cy="49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3" imgW="241195" imgH="393529" progId="Equation.DSMT4">
                  <p:embed/>
                </p:oleObj>
              </mc:Choice>
              <mc:Fallback>
                <p:oleObj name="Equation" r:id="rId3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741" y="3352095"/>
                        <a:ext cx="302715" cy="492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3751" y="3442828"/>
            <a:ext cx="76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 rot="5400000">
            <a:off x="1583932" y="2214886"/>
            <a:ext cx="245968" cy="9567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 rot="20904699">
            <a:off x="1377019" y="3262514"/>
            <a:ext cx="5232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08612"/>
              </p:ext>
            </p:extLst>
          </p:nvPr>
        </p:nvGraphicFramePr>
        <p:xfrm>
          <a:off x="887730" y="4174773"/>
          <a:ext cx="562168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-18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764390" y="4517137"/>
            <a:ext cx="4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9003" y="-1085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69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" grpId="0"/>
      <p:bldP spid="8" grpId="0"/>
      <p:bldP spid="9" grpId="0"/>
      <p:bldP spid="10" grpId="0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8" grpId="0"/>
      <p:bldP spid="29" grpId="0" animBg="1"/>
      <p:bldP spid="29" grpId="1" animBg="1"/>
      <p:bldP spid="31" grpId="0" animBg="1"/>
      <p:bldP spid="31" grpId="1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71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‘a</a:t>
            </a:r>
            <a:r>
              <a:rPr lang="en-US" altLang="en-US" sz="2000" baseline="-25000" dirty="0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’ formula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5184" y="584331"/>
            <a:ext cx="7876816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Fill in the blanks in the following table, given that a is the first term,</a:t>
            </a:r>
          </a:p>
          <a:p>
            <a:r>
              <a:rPr lang="en-US" dirty="0"/>
              <a:t>d the common difference and an the nth term of the AP: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821786" y="3210724"/>
            <a:ext cx="334199" cy="22234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509"/>
              </p:ext>
            </p:extLst>
          </p:nvPr>
        </p:nvGraphicFramePr>
        <p:xfrm>
          <a:off x="830580" y="1212651"/>
          <a:ext cx="609600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1480" y="1551741"/>
            <a:ext cx="649082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iii)       -18.9                 2.5                 …                  3.6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53000" y="2028358"/>
            <a:ext cx="1846877" cy="327234"/>
            <a:chOff x="2690259" y="3307146"/>
            <a:chExt cx="1846877" cy="37585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2690289" y="3307146"/>
              <a:ext cx="1846847" cy="375850"/>
            </a:xfrm>
            <a:prstGeom prst="wedgeRoundRectCallout">
              <a:avLst>
                <a:gd name="adj1" fmla="val -56841"/>
                <a:gd name="adj2" fmla="val -1285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0259" y="3311652"/>
              <a:ext cx="18325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9100" y="1899128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03" y="1899128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670" y="2193347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0924" y="2193347"/>
            <a:ext cx="188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96349" y="1205851"/>
            <a:ext cx="527311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4012" y="2493488"/>
            <a:ext cx="102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3.6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211243" y="1203114"/>
            <a:ext cx="676239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3580" y="2493488"/>
            <a:ext cx="89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-18.9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310" y="249348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2895600" y="1191684"/>
            <a:ext cx="527311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8122" y="2487221"/>
            <a:ext cx="6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(2.5)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480" y="2832042"/>
            <a:ext cx="146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3.6 + 18.9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Curved Right Arrow 20"/>
          <p:cNvSpPr/>
          <p:nvPr/>
        </p:nvSpPr>
        <p:spPr>
          <a:xfrm rot="5400000">
            <a:off x="1878946" y="1905147"/>
            <a:ext cx="245968" cy="9567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6890" y="2836388"/>
            <a:ext cx="37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413" y="2824958"/>
            <a:ext cx="1252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 2.5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Left Arrow 24"/>
          <p:cNvSpPr/>
          <p:nvPr/>
        </p:nvSpPr>
        <p:spPr>
          <a:xfrm rot="21121601">
            <a:off x="1548094" y="3392524"/>
            <a:ext cx="1280240" cy="155222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9818" y="3152618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7853" y="3152618"/>
            <a:ext cx="149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 2.5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4535" y="3152618"/>
            <a:ext cx="91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22.5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1921" y="3593800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12290"/>
              </p:ext>
            </p:extLst>
          </p:nvPr>
        </p:nvGraphicFramePr>
        <p:xfrm>
          <a:off x="1016700" y="3480502"/>
          <a:ext cx="77079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00" y="3480502"/>
                        <a:ext cx="77079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016495" y="3570940"/>
            <a:ext cx="100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9845" y="4006881"/>
            <a:ext cx="126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11523" y="4006881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5669" y="3984021"/>
            <a:ext cx="50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4165" y="4284680"/>
            <a:ext cx="103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8554" y="4284680"/>
            <a:ext cx="69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67303" y="4284680"/>
            <a:ext cx="79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9 + 1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88214" y="2773559"/>
            <a:ext cx="1559436" cy="527575"/>
            <a:chOff x="4102295" y="4043092"/>
            <a:chExt cx="1559436" cy="527575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4102295" y="4043092"/>
              <a:ext cx="1559436" cy="527575"/>
            </a:xfrm>
            <a:prstGeom prst="wedgeRoundRectCallout">
              <a:avLst>
                <a:gd name="adj1" fmla="val -72199"/>
                <a:gd name="adj2" fmla="val 957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9982988"/>
                </p:ext>
              </p:extLst>
            </p:nvPr>
          </p:nvGraphicFramePr>
          <p:xfrm>
            <a:off x="4159638" y="4070583"/>
            <a:ext cx="1470836" cy="49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3" name="Equation" r:id="rId5" imgW="1168200" imgH="393480" progId="Equation.DSMT4">
                    <p:embed/>
                  </p:oleObj>
                </mc:Choice>
                <mc:Fallback>
                  <p:oleObj name="Equation" r:id="rId5" imgW="1168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638" y="4070583"/>
                          <a:ext cx="1470836" cy="49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Curved Right Arrow 42"/>
          <p:cNvSpPr/>
          <p:nvPr/>
        </p:nvSpPr>
        <p:spPr>
          <a:xfrm rot="16200000" flipH="1">
            <a:off x="1929097" y="3442544"/>
            <a:ext cx="245968" cy="9567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3347" y="4546122"/>
            <a:ext cx="391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95066" y="4546122"/>
            <a:ext cx="6021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10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6588" y="4537496"/>
            <a:ext cx="710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03726"/>
              </p:ext>
            </p:extLst>
          </p:nvPr>
        </p:nvGraphicFramePr>
        <p:xfrm>
          <a:off x="2870200" y="4118328"/>
          <a:ext cx="562168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-18.9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2.5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3.6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155852" y="4462131"/>
            <a:ext cx="590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002" y="-1543050"/>
            <a:ext cx="4342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1(iv)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90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4" grpId="0"/>
      <p:bldP spid="8" grpId="0"/>
      <p:bldP spid="9" grpId="0"/>
      <p:bldP spid="10" grpId="0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16" grpId="0"/>
      <p:bldP spid="18" grpId="0" animBg="1"/>
      <p:bldP spid="18" grpId="1" animBg="1"/>
      <p:bldP spid="19" grpId="0"/>
      <p:bldP spid="20" grpId="0"/>
      <p:bldP spid="21" grpId="0" animBg="1"/>
      <p:bldP spid="21" grpId="1" animBg="1"/>
      <p:bldP spid="22" grpId="0"/>
      <p:bldP spid="23" grpId="0"/>
      <p:bldP spid="25" grpId="0" animBg="1"/>
      <p:bldP spid="25" grpId="1" animBg="1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 animBg="1"/>
      <p:bldP spid="44" grpId="0"/>
      <p:bldP spid="45" grpId="0"/>
      <p:bldP spid="47" grpId="0"/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05184" y="584331"/>
            <a:ext cx="7876816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Fill in the blanks in the following table, given that a is the first term,</a:t>
            </a:r>
          </a:p>
          <a:p>
            <a:r>
              <a:rPr lang="en-US" dirty="0"/>
              <a:t>d the common difference and an the nth term of the AP: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86822"/>
              </p:ext>
            </p:extLst>
          </p:nvPr>
        </p:nvGraphicFramePr>
        <p:xfrm>
          <a:off x="830580" y="1218551"/>
          <a:ext cx="609600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4180" y="1557641"/>
            <a:ext cx="649082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iv)          …                  -3                   18                  -5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91631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003" y="191631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2670" y="2210536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0924" y="2210536"/>
            <a:ext cx="188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96349" y="1211751"/>
            <a:ext cx="527311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812" y="2523377"/>
            <a:ext cx="102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-5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2480" y="2523377"/>
            <a:ext cx="44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356100" y="1200519"/>
            <a:ext cx="527311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0300" y="2523377"/>
            <a:ext cx="121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 (18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813893" y="1186044"/>
            <a:ext cx="527311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4938" y="2523377"/>
            <a:ext cx="60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(-3)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9644" y="2836531"/>
            <a:ext cx="102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-5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7312" y="2836531"/>
            <a:ext cx="44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5133" y="2836531"/>
            <a:ext cx="94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 (17)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870" y="2836531"/>
            <a:ext cx="60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(-3)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112" y="3161849"/>
            <a:ext cx="102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-5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2480" y="3161849"/>
            <a:ext cx="44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7601" y="3161849"/>
            <a:ext cx="9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–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51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2087856" y="2382354"/>
            <a:ext cx="303128" cy="130246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500" y="3507685"/>
            <a:ext cx="155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-5 + 51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79" y="3494985"/>
            <a:ext cx="44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4658" y="3824435"/>
            <a:ext cx="1060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a   </a:t>
            </a: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5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5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4523" y="3824435"/>
            <a:ext cx="445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46</a:t>
            </a:r>
            <a:endParaRPr lang="en-US" sz="15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03236"/>
              </p:ext>
            </p:extLst>
          </p:nvPr>
        </p:nvGraphicFramePr>
        <p:xfrm>
          <a:off x="863600" y="4175393"/>
          <a:ext cx="562168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-3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18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-5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322612" y="4519196"/>
            <a:ext cx="590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46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22962" y="1930064"/>
            <a:ext cx="1846877" cy="327234"/>
            <a:chOff x="2690259" y="3307146"/>
            <a:chExt cx="1846877" cy="37585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2690289" y="3307146"/>
              <a:ext cx="1846847" cy="375850"/>
            </a:xfrm>
            <a:prstGeom prst="wedgeRoundRectCallout">
              <a:avLst>
                <a:gd name="adj1" fmla="val -76783"/>
                <a:gd name="adj2" fmla="val -12082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0259" y="3311652"/>
              <a:ext cx="18325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39003" y="-1162050"/>
            <a:ext cx="4190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1(iii)</a:t>
            </a:r>
            <a:endParaRPr lang="en-US" sz="4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" y="-11620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47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27" grpId="1" animBg="1"/>
      <p:bldP spid="28" grpId="0"/>
      <p:bldP spid="29" grpId="0"/>
      <p:bldP spid="30" grpId="0"/>
      <p:bldP spid="31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08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‘a</a:t>
            </a:r>
            <a:r>
              <a:rPr lang="en-US" altLang="en-US" sz="2000" baseline="-25000" dirty="0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’ formula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05184" y="584331"/>
            <a:ext cx="7876816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Fill in the blanks in the following table, given that a is the first term,</a:t>
            </a:r>
          </a:p>
          <a:p>
            <a:r>
              <a:rPr lang="en-US" dirty="0"/>
              <a:t>d the common difference and an the nth term of the AP: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35854"/>
              </p:ext>
            </p:extLst>
          </p:nvPr>
        </p:nvGraphicFramePr>
        <p:xfrm>
          <a:off x="830580" y="1294039"/>
          <a:ext cx="609600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580" y="1633129"/>
            <a:ext cx="649082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v)          3.5                  0                  105                 …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99180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2430" y="2109605"/>
            <a:ext cx="1936749" cy="327234"/>
            <a:chOff x="2638161" y="3307146"/>
            <a:chExt cx="1936749" cy="37585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2690289" y="3307146"/>
              <a:ext cx="1846847" cy="375850"/>
            </a:xfrm>
            <a:prstGeom prst="wedgeRoundRectCallout">
              <a:avLst>
                <a:gd name="adj1" fmla="val 54560"/>
                <a:gd name="adj2" fmla="val -1250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8161" y="3311652"/>
              <a:ext cx="1936749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i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2003" y="199180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360" y="229173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6614" y="229173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7484" y="2638725"/>
            <a:ext cx="37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0993" y="2627295"/>
            <a:ext cx="617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3.5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7961" y="2615865"/>
            <a:ext cx="160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(105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368" y="2614595"/>
            <a:ext cx="48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(0)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0462" y="2967424"/>
            <a:ext cx="37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0758" y="2967424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3.5  +   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039" y="3292541"/>
            <a:ext cx="1523651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1F497D">
                    <a:lumMod val="50000"/>
                  </a:srgbClr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500" b="1" kern="0" dirty="0" smtClean="0">
                <a:solidFill>
                  <a:srgbClr val="1F497D">
                    <a:lumMod val="50000"/>
                  </a:srgbClr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500" b="1" kern="0" baseline="-25000" dirty="0" smtClean="0">
                <a:solidFill>
                  <a:srgbClr val="1F497D">
                    <a:lumMod val="50000"/>
                  </a:srgbClr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500" b="1" kern="0" dirty="0" smtClean="0">
                <a:solidFill>
                  <a:srgbClr val="1F497D">
                    <a:lumMod val="50000"/>
                  </a:srgbClr>
                </a:solidFill>
                <a:latin typeface="Bookman Old Style" pitchFamily="18" charset="0"/>
                <a:cs typeface="Calibri" pitchFamily="34" charset="0"/>
              </a:rPr>
              <a:t>   = 3.5</a:t>
            </a:r>
            <a:endParaRPr lang="en-US" sz="1500" b="1" kern="0" baseline="-25000" dirty="0">
              <a:solidFill>
                <a:srgbClr val="1F497D">
                  <a:lumMod val="50000"/>
                </a:srgbClr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1362397" y="1299211"/>
            <a:ext cx="458742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4368411" y="1286419"/>
            <a:ext cx="501719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2931752" y="1276350"/>
            <a:ext cx="364902" cy="68444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12964"/>
              </p:ext>
            </p:extLst>
          </p:nvPr>
        </p:nvGraphicFramePr>
        <p:xfrm>
          <a:off x="875030" y="3691799"/>
          <a:ext cx="5621680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d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a</a:t>
                      </a:r>
                      <a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n</a:t>
                      </a:r>
                      <a:endParaRPr lang="en-US" sz="1600" i="1" baseline="-25000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3.5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Bookman Old Style" pitchFamily="18" charset="0"/>
                        </a:rPr>
                        <a:t>105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00FF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84872" y="4030889"/>
            <a:ext cx="57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3.5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4802" y="-1314450"/>
            <a:ext cx="4190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1(v)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-1238250"/>
            <a:ext cx="3493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40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531772" y="1090137"/>
            <a:ext cx="246238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36472" y="1090137"/>
            <a:ext cx="246238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16120" y="1100133"/>
            <a:ext cx="246238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34736" y="1414867"/>
            <a:ext cx="246238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8451" y="103298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3885" y="103298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6151" y="103298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9553" y="103298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6635" y="103298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8335" y="7777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4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0752" y="7777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4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4527" y="7777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4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0012" y="7777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4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87185" y="713358"/>
            <a:ext cx="1537600" cy="310104"/>
            <a:chOff x="2473900" y="3486185"/>
            <a:chExt cx="1537600" cy="310104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2504859" y="3502909"/>
              <a:ext cx="1482260" cy="293380"/>
            </a:xfrm>
            <a:prstGeom prst="wedgeRoundRectCallout">
              <a:avLst>
                <a:gd name="adj1" fmla="val 59842"/>
                <a:gd name="adj2" fmla="val 11156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3900" y="3486185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For a given AP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30160" y="1361183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7385" y="136636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452" y="136118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3927" y="1366362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1560" y="136636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98250" y="652642"/>
            <a:ext cx="3526550" cy="523220"/>
            <a:chOff x="2240083" y="3801165"/>
            <a:chExt cx="2864546" cy="523220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2240083" y="3832202"/>
              <a:ext cx="2802650" cy="472995"/>
            </a:xfrm>
            <a:prstGeom prst="wedgeRoundRectCallout">
              <a:avLst>
                <a:gd name="adj1" fmla="val -1184"/>
                <a:gd name="adj2" fmla="val 1120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7059" y="3801165"/>
              <a:ext cx="279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By adding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a term of an AP,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get its next term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68260" y="191107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4291" y="1911073"/>
            <a:ext cx="93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2266" y="1909287"/>
            <a:ext cx="100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3316" y="1909287"/>
            <a:ext cx="67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0887" y="220896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6918" y="2208967"/>
            <a:ext cx="93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4893" y="2207181"/>
            <a:ext cx="100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5943" y="2207181"/>
            <a:ext cx="67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70212" y="2537996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718" y="2537996"/>
            <a:ext cx="93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64693" y="2536210"/>
            <a:ext cx="100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5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5743" y="2536210"/>
            <a:ext cx="67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52500" y="790575"/>
            <a:ext cx="1582484" cy="308652"/>
            <a:chOff x="2454850" y="3486185"/>
            <a:chExt cx="1582484" cy="308652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2506973" y="3504362"/>
              <a:ext cx="1497083" cy="290475"/>
            </a:xfrm>
            <a:prstGeom prst="wedgeRoundRectCallout">
              <a:avLst>
                <a:gd name="adj1" fmla="val 54752"/>
                <a:gd name="adj2" fmla="val 1017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54850" y="3486185"/>
              <a:ext cx="1582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Lets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3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 animBg="1"/>
      <p:bldP spid="42" grpId="1" animBg="1"/>
      <p:bldP spid="40" grpId="0" animBg="1"/>
      <p:bldP spid="40" grpId="1" animBg="1"/>
      <p:bldP spid="41" grpId="0" animBg="1"/>
      <p:bldP spid="41" grpId="1" animBg="1"/>
      <p:bldP spid="2" grpId="0" build="allAtOnce"/>
      <p:bldP spid="3" grpId="0" build="allAtOnce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8" grpId="0" build="allAtOnce"/>
      <p:bldP spid="29" grpId="0" build="allAtOnce"/>
      <p:bldP spid="30" grpId="0" build="allAtOnce"/>
      <p:bldP spid="31" grpId="0" build="allAtOnce"/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37" grpId="0" build="allAtOnce"/>
      <p:bldP spid="38" grpId="0" build="allAtOnce"/>
      <p:bldP spid="39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Alternate Process 49"/>
          <p:cNvSpPr/>
          <p:nvPr/>
        </p:nvSpPr>
        <p:spPr>
          <a:xfrm>
            <a:off x="2708254" y="1268364"/>
            <a:ext cx="858606" cy="299129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2281221" y="997056"/>
            <a:ext cx="1703380" cy="25970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" name="Flowchart: Alternate Process 44"/>
          <p:cNvSpPr/>
          <p:nvPr/>
        </p:nvSpPr>
        <p:spPr>
          <a:xfrm>
            <a:off x="834972" y="1001831"/>
            <a:ext cx="1184328" cy="25970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729" y="578001"/>
            <a:ext cx="623316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2) Choose the correct choice in the following and justify.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908" y="955210"/>
            <a:ext cx="3821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i)  30th term of AP: 10, 7, 4, …, is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82" y="1261990"/>
            <a:ext cx="3895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(A)  97   (B)  77    (C)  -77    (D)  -87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1613" y="165635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08" y="163095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5426" y="2038769"/>
            <a:ext cx="80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30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4887" y="2014406"/>
            <a:ext cx="135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29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28572" y="2369840"/>
            <a:ext cx="377535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2162" y="2344440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10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29(– 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9784" y="2695222"/>
            <a:ext cx="391390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3104" y="2695222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 87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8487" y="3032099"/>
            <a:ext cx="391390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73279" y="3022574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77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023" y="3376196"/>
            <a:ext cx="282756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>
                <a:sym typeface="Symbol"/>
              </a:rPr>
              <a:t>    </a:t>
            </a:r>
            <a:r>
              <a:rPr lang="en-US" dirty="0"/>
              <a:t>Option (C) is correct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3281" y="1656352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7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4693" y="16563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122181" y="1549195"/>
            <a:ext cx="1996060" cy="327234"/>
            <a:chOff x="2608506" y="3307146"/>
            <a:chExt cx="1996060" cy="375850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08506" y="3311652"/>
              <a:ext cx="1996060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3641" y="1549357"/>
            <a:ext cx="2324674" cy="527144"/>
            <a:chOff x="2444203" y="3307145"/>
            <a:chExt cx="2324674" cy="605460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2473195" y="3307145"/>
              <a:ext cx="2284924" cy="605459"/>
            </a:xfrm>
            <a:prstGeom prst="wedgeRoundRectCallout">
              <a:avLst>
                <a:gd name="adj1" fmla="val -63799"/>
                <a:gd name="adj2" fmla="val -1146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44203" y="3311652"/>
              <a:ext cx="2324674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the given AP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801002" y="-12382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2(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-1238250"/>
            <a:ext cx="3493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46" grpId="0" animBg="1"/>
      <p:bldP spid="46" grpId="1" animBg="1"/>
      <p:bldP spid="45" grpId="0" animBg="1"/>
      <p:bldP spid="45" grpId="1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83729" y="578001"/>
            <a:ext cx="623316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2) Choose the correct choice in the following and justify.</a:t>
            </a:r>
          </a:p>
        </p:txBody>
      </p:sp>
      <p:sp>
        <p:nvSpPr>
          <p:cNvPr id="59" name="Flowchart: Alternate Process 58"/>
          <p:cNvSpPr/>
          <p:nvPr/>
        </p:nvSpPr>
        <p:spPr>
          <a:xfrm>
            <a:off x="1773848" y="1496607"/>
            <a:ext cx="858606" cy="299129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261453" y="962637"/>
            <a:ext cx="1844517" cy="576588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892122" y="1135998"/>
            <a:ext cx="1115136" cy="259703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7680" y="914400"/>
                <a:ext cx="4057521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ii)  11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th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term of AP: - 3,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, 2, …, is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914400"/>
                <a:ext cx="4057521" cy="624082"/>
              </a:xfrm>
              <a:prstGeom prst="rect">
                <a:avLst/>
              </a:prstGeom>
              <a:blipFill rotWithShape="1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08355" y="1466854"/>
            <a:ext cx="3995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(A)  28   (B)  22    (C)  -38    (D)  – 48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8169"/>
              </p:ext>
            </p:extLst>
          </p:nvPr>
        </p:nvGraphicFramePr>
        <p:xfrm>
          <a:off x="4669782" y="1402260"/>
          <a:ext cx="202256" cy="48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2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782" y="1402260"/>
                        <a:ext cx="202256" cy="485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251613" y="1908912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-3,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408" y="188351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67825"/>
              </p:ext>
            </p:extLst>
          </p:nvPr>
        </p:nvGraphicFramePr>
        <p:xfrm>
          <a:off x="2564112" y="1817370"/>
          <a:ext cx="2873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3" name="Equation" r:id="rId6" imgW="203112" imgH="393529" progId="Equation.DSMT4">
                  <p:embed/>
                </p:oleObj>
              </mc:Choice>
              <mc:Fallback>
                <p:oleObj name="Equation" r:id="rId6" imgW="20311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112" y="1817370"/>
                        <a:ext cx="2873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084887" y="191908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     – (-3)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55260" y="1927728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   + 3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416523"/>
              </p:ext>
            </p:extLst>
          </p:nvPr>
        </p:nvGraphicFramePr>
        <p:xfrm>
          <a:off x="3721400" y="1830070"/>
          <a:ext cx="2873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" name="Equation" r:id="rId8" imgW="203112" imgH="393529" progId="Equation.DSMT4">
                  <p:embed/>
                </p:oleObj>
              </mc:Choice>
              <mc:Fallback>
                <p:oleObj name="Equation" r:id="rId8" imgW="20311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400" y="1830070"/>
                        <a:ext cx="2873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4585"/>
              </p:ext>
            </p:extLst>
          </p:nvPr>
        </p:nvGraphicFramePr>
        <p:xfrm>
          <a:off x="4411962" y="1845945"/>
          <a:ext cx="8096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5" name="Equation" r:id="rId10" imgW="571252" imgH="393529" progId="Equation.DSMT4">
                  <p:embed/>
                </p:oleObj>
              </mc:Choice>
              <mc:Fallback>
                <p:oleObj name="Equation" r:id="rId10" imgW="57125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962" y="1845945"/>
                        <a:ext cx="8096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82949"/>
              </p:ext>
            </p:extLst>
          </p:nvPr>
        </p:nvGraphicFramePr>
        <p:xfrm>
          <a:off x="5339137" y="1834034"/>
          <a:ext cx="395288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6" name="Equation" r:id="rId12" imgW="279279" imgH="393529" progId="Equation.DSMT4">
                  <p:embed/>
                </p:oleObj>
              </mc:Choice>
              <mc:Fallback>
                <p:oleObj name="Equation" r:id="rId12" imgW="27927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137" y="1834034"/>
                        <a:ext cx="395288" cy="552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352726" y="2391713"/>
            <a:ext cx="80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2187" y="2391713"/>
            <a:ext cx="135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10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6484" y="2826195"/>
            <a:ext cx="37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169" y="2811158"/>
            <a:ext cx="133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 ×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78171" y="3231611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3716" y="3205454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1809" y="3551087"/>
            <a:ext cx="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83926" y="3534459"/>
            <a:ext cx="695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0359"/>
              </p:ext>
            </p:extLst>
          </p:nvPr>
        </p:nvGraphicFramePr>
        <p:xfrm>
          <a:off x="3030837" y="2726055"/>
          <a:ext cx="234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7" name="Equation" r:id="rId14" imgW="164957" imgH="393359" progId="Equation.DSMT4">
                  <p:embed/>
                </p:oleObj>
              </mc:Choice>
              <mc:Fallback>
                <p:oleObj name="Equation" r:id="rId14" imgW="164957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837" y="2726055"/>
                        <a:ext cx="234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/>
          <p:cNvCxnSpPr/>
          <p:nvPr/>
        </p:nvCxnSpPr>
        <p:spPr>
          <a:xfrm flipH="1">
            <a:off x="3058929" y="3090553"/>
            <a:ext cx="160664" cy="1692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555721" y="2914096"/>
            <a:ext cx="216552" cy="1517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72002" y="2682183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5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593" y="3909596"/>
            <a:ext cx="282756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>
                <a:sym typeface="Symbol"/>
              </a:rPr>
              <a:t>    </a:t>
            </a:r>
            <a:r>
              <a:rPr lang="en-US" dirty="0"/>
              <a:t>Option (B) is correct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143641" y="1763817"/>
            <a:ext cx="2324674" cy="527144"/>
            <a:chOff x="2444203" y="3307145"/>
            <a:chExt cx="2324674" cy="60546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473195" y="3307145"/>
              <a:ext cx="2284924" cy="605459"/>
            </a:xfrm>
            <a:prstGeom prst="wedgeRoundRectCallout">
              <a:avLst>
                <a:gd name="adj1" fmla="val -63799"/>
                <a:gd name="adj2" fmla="val -1146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44203" y="3311652"/>
              <a:ext cx="2324674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the given AP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25387" y="1649355"/>
            <a:ext cx="1989648" cy="327234"/>
            <a:chOff x="2611712" y="3307146"/>
            <a:chExt cx="1989648" cy="375850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11712" y="3311652"/>
              <a:ext cx="1989648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53402" y="-1009650"/>
            <a:ext cx="4266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2(ii)</a:t>
            </a:r>
            <a:endParaRPr lang="en-US" sz="4400" dirty="0"/>
          </a:p>
        </p:txBody>
      </p:sp>
      <p:sp>
        <p:nvSpPr>
          <p:cNvPr id="61" name="TextBox 60"/>
          <p:cNvSpPr txBox="1"/>
          <p:nvPr/>
        </p:nvSpPr>
        <p:spPr>
          <a:xfrm>
            <a:off x="-152400" y="-1695450"/>
            <a:ext cx="32649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349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29" grpId="0" animBg="1"/>
      <p:bldP spid="29" grpId="1" animBg="1"/>
      <p:bldP spid="30" grpId="0" animBg="1"/>
      <p:bldP spid="30" grpId="1" animBg="1"/>
      <p:bldP spid="3" grpId="0"/>
      <p:bldP spid="5" grpId="0"/>
      <p:bldP spid="31" grpId="0"/>
      <p:bldP spid="32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8" grpId="0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81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next few terms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of an A.P.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3174001" y="4200400"/>
            <a:ext cx="642337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50225" y="2602679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150511" y="4200400"/>
            <a:ext cx="52121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57180" y="2600824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18996" y="1464006"/>
            <a:ext cx="500874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59750" y="2608495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539" y="544467"/>
            <a:ext cx="70104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4) Which of the following are APs ? If they form an AP, find the common difference d and write three more terms.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94846" y="2834990"/>
            <a:ext cx="6540933" cy="33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6151" y="4520130"/>
            <a:ext cx="5447187" cy="337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89312" y="856111"/>
            <a:ext cx="2557194" cy="24670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03" y="1155486"/>
            <a:ext cx="2831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-1.2, -3.2, -5.2, -7.2, …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491" y="143249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014" y="1432493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-1.2,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319" y="1432493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-3.2,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8143" y="1432493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-5.2,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7917" y="1432493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-7.2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0238" y="167640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808" y="197231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-3.2 – (-1.2)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394" y="227111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-3.2 + 1.2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9561" y="167640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4952" y="197231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-5.2 – (-3.2)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9538" y="227111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-5.2 + 3.2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388" y="2562225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0802" y="2562225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74833" y="167640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8512" y="197231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-7.2 – (-5.2)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3093" y="227111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-7.2 + 5.2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4362" y="2562225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068143" y="1898057"/>
            <a:ext cx="2842445" cy="542330"/>
            <a:chOff x="2116732" y="3394524"/>
            <a:chExt cx="2842445" cy="622905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60373"/>
                <a:gd name="adj2" fmla="val -1139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08812" y="2831394"/>
            <a:ext cx="7235518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constant, the given list of numbers is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80005" y="1666875"/>
            <a:ext cx="2813290" cy="523220"/>
            <a:chOff x="2229443" y="3801165"/>
            <a:chExt cx="2813290" cy="523220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2240083" y="3832202"/>
              <a:ext cx="2802650" cy="472995"/>
            </a:xfrm>
            <a:prstGeom prst="wedgeRoundRectCallout">
              <a:avLst>
                <a:gd name="adj1" fmla="val -47899"/>
                <a:gd name="adj2" fmla="val -988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9443" y="3801165"/>
              <a:ext cx="2775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By adding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a term of AP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get its next term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87167" y="316230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3545" y="348526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-7.2 + (- 2)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9193" y="380904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-7.2 - 2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578" y="4154477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- 9.2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6812" y="316230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35944" y="348526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-9.2 + (- 2)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35461" y="380904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-9.2 - 2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8005" y="4154477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- 11.2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1465" y="316230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2058" y="3485268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-11.2 + (- 2)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45131" y="38090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-11.2 - 2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44639" y="4154477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- 13.2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535" y="4521692"/>
            <a:ext cx="56059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d = - 2, next three terms are -9.2, -11.2 and -13.2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54173" y="1186441"/>
            <a:ext cx="1160895" cy="315665"/>
            <a:chOff x="3036556" y="3947469"/>
            <a:chExt cx="1160895" cy="315665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074852" y="3983993"/>
              <a:ext cx="1078249" cy="279141"/>
            </a:xfrm>
            <a:prstGeom prst="wedgeRoundRectCallout">
              <a:avLst>
                <a:gd name="adj1" fmla="val -47899"/>
                <a:gd name="adj2" fmla="val -988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36556" y="3947469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  <a:endParaRPr lang="en-US" sz="1400" b="1" i="1" baseline="-25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4407036" y="819150"/>
            <a:ext cx="3761790" cy="633325"/>
          </a:xfrm>
          <a:prstGeom prst="wedgeRoundRectCallout">
            <a:avLst>
              <a:gd name="adj1" fmla="val -60117"/>
              <a:gd name="adj2" fmla="val -49765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196" y="83965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3" name="Flowchart: Alternate Process 52"/>
          <p:cNvSpPr/>
          <p:nvPr/>
        </p:nvSpPr>
        <p:spPr>
          <a:xfrm>
            <a:off x="821283" y="2593154"/>
            <a:ext cx="4428542" cy="26204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1355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56" grpId="0" animBg="1"/>
      <p:bldP spid="56" grpId="1" animBg="1"/>
      <p:bldP spid="57" grpId="0" animBg="1"/>
      <p:bldP spid="57" grpId="1" animBg="1"/>
      <p:bldP spid="54" grpId="0" animBg="1"/>
      <p:bldP spid="54" grpId="1" animBg="1"/>
      <p:bldP spid="55" grpId="0" animBg="1"/>
      <p:bldP spid="55" grpId="1" animBg="1"/>
      <p:bldP spid="52" grpId="0" animBg="1"/>
      <p:bldP spid="30" grpId="0" animBg="1"/>
      <p:bldP spid="48" grpId="0" animBg="1"/>
      <p:bldP spid="31" grpId="0" animBg="1"/>
      <p:bldP spid="31" grpId="1" animBg="1"/>
      <p:bldP spid="3" grpId="0"/>
      <p:bldP spid="4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12" grpId="0" animBg="1"/>
      <p:bldP spid="12" grpId="1" animBg="1"/>
      <p:bldP spid="13" grpId="0"/>
      <p:bldP spid="13" grpId="1"/>
      <p:bldP spid="53" grpId="0" animBg="1"/>
      <p:bldP spid="53" grpId="1" animBg="1"/>
      <p:bldP spid="5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746113" y="1512997"/>
            <a:ext cx="52121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109333" y="2817865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04463" y="4196738"/>
            <a:ext cx="52121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104900" y="2828141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217051" y="4196112"/>
            <a:ext cx="52121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104900" y="2819696"/>
            <a:ext cx="36089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7539" y="544467"/>
            <a:ext cx="70104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4) Which of the following are APs ? If they form an AP, find the common difference d and write three more terms. 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89860" y="4523608"/>
            <a:ext cx="5016779" cy="328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95157" y="3110126"/>
            <a:ext cx="6562579" cy="328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79959" y="858192"/>
            <a:ext cx="2557194" cy="24670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8510" y="1174443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 1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 5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 7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 73, …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5864" y="1469469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6611" y="146946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1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80758" y="175406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6342" y="210225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5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1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80922" y="244080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25 – 1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65058" y="175406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70642" y="210225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7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5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65222" y="2440806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49 – 25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9790" y="3103424"/>
            <a:ext cx="722641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constant, the given list of numbers is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80916" y="277936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66486" y="277936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41458" y="174664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47042" y="2094834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73 – 7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41616" y="243338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73 - 49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2886" y="277194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88436" y="3513783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91333" y="383382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73 + 24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00477" y="4150815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97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02228" y="3495829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01540" y="3824251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97 + 24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000157" y="4153101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27195" y="3495495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30941" y="3793973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121 + 24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28119" y="413481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145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7997" y="4519196"/>
            <a:ext cx="5127599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d = 24, next three terms are 97, 121 and 145.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32636" y="1469469"/>
            <a:ext cx="108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5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23877" y="146946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7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95004" y="14694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73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635636" y="755240"/>
            <a:ext cx="3761790" cy="633325"/>
          </a:xfrm>
          <a:prstGeom prst="wedgeRoundRectCallout">
            <a:avLst>
              <a:gd name="adj1" fmla="val -60117"/>
              <a:gd name="adj2" fmla="val -49765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1796" y="767664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488306" y="1566450"/>
            <a:ext cx="2842445" cy="542330"/>
            <a:chOff x="2116732" y="3394524"/>
            <a:chExt cx="2842445" cy="622905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60373"/>
                <a:gd name="adj2" fmla="val -1139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08353" y="1638746"/>
            <a:ext cx="2813290" cy="523220"/>
            <a:chOff x="2229443" y="3801165"/>
            <a:chExt cx="2813290" cy="523220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2240083" y="3832202"/>
              <a:ext cx="2802650" cy="472995"/>
            </a:xfrm>
            <a:prstGeom prst="wedgeRoundRectCallout">
              <a:avLst>
                <a:gd name="adj1" fmla="val -47899"/>
                <a:gd name="adj2" fmla="val -988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9443" y="3801165"/>
              <a:ext cx="2775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By adding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a term of AP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get its next term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86940" y="1152525"/>
            <a:ext cx="1160895" cy="315665"/>
            <a:chOff x="3036556" y="3947469"/>
            <a:chExt cx="1160895" cy="315665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3074852" y="3983993"/>
              <a:ext cx="1078249" cy="279141"/>
            </a:xfrm>
            <a:prstGeom prst="wedgeRoundRectCallout">
              <a:avLst>
                <a:gd name="adj1" fmla="val -47899"/>
                <a:gd name="adj2" fmla="val -988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6556" y="3947469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  <a:endParaRPr lang="en-US" sz="1400" b="1" i="1" baseline="-25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7" name="Flowchart: Alternate Process 46"/>
          <p:cNvSpPr/>
          <p:nvPr/>
        </p:nvSpPr>
        <p:spPr>
          <a:xfrm>
            <a:off x="885937" y="2810556"/>
            <a:ext cx="4089684" cy="26998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4(xv)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42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124" grpId="0" animBg="1"/>
      <p:bldP spid="106" grpId="0" animBg="1"/>
      <p:bldP spid="40" grpId="0" animBg="1"/>
      <p:bldP spid="40" grpId="1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34" grpId="0" animBg="1"/>
      <p:bldP spid="34" grpId="1" animBg="1"/>
      <p:bldP spid="35" grpId="0"/>
      <p:bldP spid="35" grpId="1"/>
      <p:bldP spid="47" grpId="0" animBg="1"/>
      <p:bldP spid="47" grpId="1" animBg="1"/>
      <p:bldP spid="4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12971</TotalTime>
  <Words>3377</Words>
  <Application>Microsoft Office PowerPoint</Application>
  <PresentationFormat>On-screen Show (16:9)</PresentationFormat>
  <Paragraphs>754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Rounded MT Bold</vt:lpstr>
      <vt:lpstr>Bookman Old Style</vt:lpstr>
      <vt:lpstr>Calibri</vt:lpstr>
      <vt:lpstr>Cambria Math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2022-04-23T04:51:32Z</dcterms:modified>
</cp:coreProperties>
</file>