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6"/>
  </p:notesMasterIdLst>
  <p:sldIdLst>
    <p:sldId id="912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91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09" d="100"/>
          <a:sy n="109" d="100"/>
        </p:scale>
        <p:origin x="374" y="82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3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0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241897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eft Arrow 106"/>
          <p:cNvSpPr/>
          <p:nvPr/>
        </p:nvSpPr>
        <p:spPr>
          <a:xfrm rot="21204248">
            <a:off x="1541801" y="2912603"/>
            <a:ext cx="110365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836" y="74380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" y="744782"/>
            <a:ext cx="364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Three digit nos. divisible by 7 are: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105,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70120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112,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04626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119,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1032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…,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35206" y="744782"/>
            <a:ext cx="64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994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6839" y="958564"/>
            <a:ext cx="223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which forms  an A.P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06241" y="3745701"/>
            <a:ext cx="529125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5327" y="3731820"/>
            <a:ext cx="588262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There are 128 three-digit numbers divisible by 7.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638" y="550433"/>
            <a:ext cx="4076027" cy="2547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504938"/>
            <a:ext cx="599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13) How many three-digit numbers are divisible by 7?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38800" y="1079367"/>
            <a:ext cx="2574912" cy="523222"/>
            <a:chOff x="2735240" y="3338172"/>
            <a:chExt cx="2574912" cy="546320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2753645" y="3341163"/>
              <a:ext cx="2538134" cy="527117"/>
            </a:xfrm>
            <a:prstGeom prst="wedgeRoundRectCallout">
              <a:avLst>
                <a:gd name="adj1" fmla="val -52989"/>
                <a:gd name="adj2" fmla="val -1020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35240" y="3338172"/>
              <a:ext cx="2574912" cy="54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make a list of 3 digit numbers divisible by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7338" y="1067865"/>
            <a:ext cx="1678584" cy="3928527"/>
            <a:chOff x="3183404" y="3285397"/>
            <a:chExt cx="1678584" cy="4101958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3216258" y="3285397"/>
              <a:ext cx="1590048" cy="3980956"/>
            </a:xfrm>
            <a:prstGeom prst="wedgeRoundRectCallout">
              <a:avLst>
                <a:gd name="adj1" fmla="val -16324"/>
                <a:gd name="adj2" fmla="val -49920"/>
                <a:gd name="adj3" fmla="val 1666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3404" y="3338172"/>
              <a:ext cx="1678584" cy="40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3 digit numbers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100,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101,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102,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103,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104,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105,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106,</a:t>
              </a:r>
            </a:p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Bookman Old Style"/>
                </a:rPr>
                <a:t>.</a:t>
              </a:r>
              <a:endParaRPr lang="en-US" sz="1400" b="1" dirty="0">
                <a:solidFill>
                  <a:prstClr val="black"/>
                </a:solidFill>
                <a:latin typeface="Bookman Old Style"/>
              </a:endParaRP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993,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994,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995,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996,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997,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998,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999.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23638" y="1804525"/>
            <a:ext cx="2221475" cy="367164"/>
            <a:chOff x="2913747" y="3399774"/>
            <a:chExt cx="2221475" cy="383373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100 not divisible by 7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23638" y="2034255"/>
            <a:ext cx="2221475" cy="367164"/>
            <a:chOff x="2913747" y="3399774"/>
            <a:chExt cx="2221475" cy="383373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101 not divisible by 7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23638" y="2235608"/>
            <a:ext cx="2221475" cy="367164"/>
            <a:chOff x="2913747" y="3399774"/>
            <a:chExt cx="2221475" cy="383373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102 not divisible by 7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23638" y="2442050"/>
            <a:ext cx="2221475" cy="367164"/>
            <a:chOff x="2913747" y="3399774"/>
            <a:chExt cx="2221475" cy="383373"/>
          </a:xfrm>
        </p:grpSpPr>
        <p:sp>
          <p:nvSpPr>
            <p:cNvPr id="30" name="Rounded Rectangular Callout 29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103 not divisible by 7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23638" y="2664177"/>
            <a:ext cx="2221475" cy="367164"/>
            <a:chOff x="2913747" y="3399774"/>
            <a:chExt cx="2221475" cy="383373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104 not divisible by 7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27515" y="2870619"/>
            <a:ext cx="2221475" cy="367164"/>
            <a:chOff x="2913747" y="3399774"/>
            <a:chExt cx="2221475" cy="383373"/>
          </a:xfrm>
        </p:grpSpPr>
        <p:sp>
          <p:nvSpPr>
            <p:cNvPr id="36" name="Rounded Rectangular Callout 35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58856"/>
                <a:gd name="adj2" fmla="val -1263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374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105 is divisible by 7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12365" y="1425170"/>
            <a:ext cx="2574912" cy="523222"/>
            <a:chOff x="2735240" y="3338172"/>
            <a:chExt cx="2574912" cy="546320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753645" y="3341163"/>
              <a:ext cx="2538134" cy="527117"/>
            </a:xfrm>
            <a:prstGeom prst="wedgeRoundRectCallout">
              <a:avLst>
                <a:gd name="adj1" fmla="val -52989"/>
                <a:gd name="adj2" fmla="val -1020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35240" y="3338172"/>
              <a:ext cx="2574912" cy="54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biggest 3 digit number divisible by 7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71723" y="4126070"/>
            <a:ext cx="2217899" cy="367164"/>
            <a:chOff x="2936607" y="3399774"/>
            <a:chExt cx="2217899" cy="383373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978939" y="3399774"/>
              <a:ext cx="2164575" cy="383373"/>
            </a:xfrm>
            <a:prstGeom prst="wedgeRoundRectCallout">
              <a:avLst>
                <a:gd name="adj1" fmla="val -62552"/>
                <a:gd name="adj2" fmla="val 116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999 not divisible by 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80781" y="3901155"/>
            <a:ext cx="2217899" cy="367164"/>
            <a:chOff x="2936607" y="3399774"/>
            <a:chExt cx="2217899" cy="3833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63608"/>
                <a:gd name="adj2" fmla="val 1351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998 not divisible by 7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72911" y="3696302"/>
            <a:ext cx="2217899" cy="367164"/>
            <a:chOff x="2936607" y="3399774"/>
            <a:chExt cx="2217899" cy="383373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978939" y="3399774"/>
              <a:ext cx="2164575" cy="383373"/>
            </a:xfrm>
            <a:prstGeom prst="wedgeRoundRectCallout">
              <a:avLst>
                <a:gd name="adj1" fmla="val -62552"/>
                <a:gd name="adj2" fmla="val 116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997 not divisible by 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80953" y="3429271"/>
            <a:ext cx="2217899" cy="367164"/>
            <a:chOff x="2936607" y="3399774"/>
            <a:chExt cx="2217899" cy="383373"/>
          </a:xfrm>
        </p:grpSpPr>
        <p:sp>
          <p:nvSpPr>
            <p:cNvPr id="71" name="Rounded Rectangular Callout 70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63608"/>
                <a:gd name="adj2" fmla="val 1351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996 not divisible by 7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069949" y="3304719"/>
            <a:ext cx="2217899" cy="367164"/>
            <a:chOff x="2936607" y="3399774"/>
            <a:chExt cx="2217899" cy="383373"/>
          </a:xfrm>
        </p:grpSpPr>
        <p:sp>
          <p:nvSpPr>
            <p:cNvPr id="74" name="Rounded Rectangular Callout 73"/>
            <p:cNvSpPr/>
            <p:nvPr/>
          </p:nvSpPr>
          <p:spPr>
            <a:xfrm>
              <a:off x="2978939" y="3399774"/>
              <a:ext cx="2164575" cy="383373"/>
            </a:xfrm>
            <a:prstGeom prst="wedgeRoundRectCallout">
              <a:avLst>
                <a:gd name="adj1" fmla="val -62552"/>
                <a:gd name="adj2" fmla="val 116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995 not divisible by 7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83408" y="3036135"/>
            <a:ext cx="2217899" cy="367164"/>
            <a:chOff x="2936607" y="3399774"/>
            <a:chExt cx="2217899" cy="383373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2970647" y="3399774"/>
              <a:ext cx="2164575" cy="383373"/>
            </a:xfrm>
            <a:prstGeom prst="wedgeRoundRectCallout">
              <a:avLst>
                <a:gd name="adj1" fmla="val -63608"/>
                <a:gd name="adj2" fmla="val 1351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6607" y="3430997"/>
              <a:ext cx="2217899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994 is divisible by 7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87987" y="1208023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105,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05636" y="120802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72517" y="1208023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112 – 105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43616" y="120802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7,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517283" y="2114550"/>
            <a:ext cx="2026517" cy="535887"/>
            <a:chOff x="2563908" y="3324946"/>
            <a:chExt cx="2026517" cy="559548"/>
          </a:xfrm>
        </p:grpSpPr>
        <p:sp>
          <p:nvSpPr>
            <p:cNvPr id="92" name="Rounded Rectangular Callout 91"/>
            <p:cNvSpPr/>
            <p:nvPr/>
          </p:nvSpPr>
          <p:spPr>
            <a:xfrm>
              <a:off x="2575677" y="3324946"/>
              <a:ext cx="1999871" cy="559548"/>
            </a:xfrm>
            <a:prstGeom prst="wedgeRoundRectCallout">
              <a:avLst>
                <a:gd name="adj1" fmla="val 46855"/>
                <a:gd name="adj2" fmla="val -76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63908" y="3338172"/>
              <a:ext cx="2026517" cy="54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such that,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994 </a:t>
              </a:r>
            </a:p>
          </p:txBody>
        </p:sp>
      </p:grpSp>
      <p:sp>
        <p:nvSpPr>
          <p:cNvPr id="94" name="Flowchart: Alternate Process 93"/>
          <p:cNvSpPr/>
          <p:nvPr/>
        </p:nvSpPr>
        <p:spPr>
          <a:xfrm>
            <a:off x="2650489" y="2763375"/>
            <a:ext cx="193324" cy="20738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4230" y="1464334"/>
            <a:ext cx="180109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06317" y="1747123"/>
            <a:ext cx="95430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44571" y="1747123"/>
            <a:ext cx="16736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7999" y="2087755"/>
            <a:ext cx="117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994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13395" y="2087755"/>
            <a:ext cx="62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79198" y="2087755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70163" y="2087755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2" name="Curved Right Arrow 101"/>
          <p:cNvSpPr/>
          <p:nvPr/>
        </p:nvSpPr>
        <p:spPr>
          <a:xfrm rot="5400000">
            <a:off x="1695379" y="1635372"/>
            <a:ext cx="229420" cy="70873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1950" y="2399543"/>
            <a:ext cx="174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994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105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60133" y="2389789"/>
            <a:ext cx="1176454" cy="33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2320" y="2707166"/>
            <a:ext cx="135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889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45834" y="2707166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7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0846" y="3045755"/>
            <a:ext cx="122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127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93320" y="3034506"/>
            <a:ext cx="10302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Curved Right Arrow 109"/>
          <p:cNvSpPr/>
          <p:nvPr/>
        </p:nvSpPr>
        <p:spPr>
          <a:xfrm rot="5400000">
            <a:off x="1865559" y="2525065"/>
            <a:ext cx="229420" cy="84775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9062" y="3369144"/>
            <a:ext cx="1220499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60907" y="3369144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128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653062" y="2843474"/>
            <a:ext cx="1357308" cy="523220"/>
            <a:chOff x="2923300" y="3384907"/>
            <a:chExt cx="1357308" cy="727162"/>
          </a:xfrm>
        </p:grpSpPr>
        <p:sp>
          <p:nvSpPr>
            <p:cNvPr id="114" name="Rounded Rectangular Callout 113"/>
            <p:cNvSpPr/>
            <p:nvPr/>
          </p:nvSpPr>
          <p:spPr>
            <a:xfrm>
              <a:off x="2923957" y="3467207"/>
              <a:ext cx="1356651" cy="618143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3300" y="3384907"/>
              <a:ext cx="1343638" cy="72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128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994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983903" y="117926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994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82730" y="1284849"/>
            <a:ext cx="3253937" cy="523220"/>
            <a:chOff x="2403013" y="3456946"/>
            <a:chExt cx="3253937" cy="546314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34195" y="3472446"/>
              <a:ext cx="3222755" cy="527116"/>
            </a:xfrm>
            <a:prstGeom prst="wedgeRoundRectCallout">
              <a:avLst>
                <a:gd name="adj1" fmla="val -44122"/>
                <a:gd name="adj2" fmla="val -1043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03013" y="3456946"/>
              <a:ext cx="3247630" cy="54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Next no. divisible by 7 will be obtained by adding 7 to previous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321903" y="-1543050"/>
            <a:ext cx="379135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13</a:t>
            </a:r>
          </a:p>
        </p:txBody>
      </p:sp>
    </p:spTree>
    <p:extLst>
      <p:ext uri="{BB962C8B-B14F-4D97-AF65-F5344CB8AC3E}">
        <p14:creationId xmlns:p14="http://schemas.microsoft.com/office/powerpoint/2010/main" val="34995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3" grpId="0"/>
      <p:bldP spid="38" grpId="0"/>
      <p:bldP spid="39" grpId="0"/>
      <p:bldP spid="43" grpId="0"/>
      <p:bldP spid="44" grpId="0"/>
      <p:bldP spid="45" grpId="0"/>
      <p:bldP spid="79" grpId="0"/>
      <p:bldP spid="80" grpId="0"/>
      <p:bldP spid="117" grpId="0" animBg="1"/>
      <p:bldP spid="116" grpId="0"/>
      <p:bldP spid="4" grpId="0" animBg="1"/>
      <p:bldP spid="4" grpId="1" animBg="1"/>
      <p:bldP spid="2" grpId="0"/>
      <p:bldP spid="81" grpId="0"/>
      <p:bldP spid="82" grpId="0"/>
      <p:bldP spid="83" grpId="0"/>
      <p:bldP spid="84" grpId="0"/>
      <p:bldP spid="94" grpId="0" animBg="1"/>
      <p:bldP spid="94" grpId="1" animBg="1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2" grpId="1" animBg="1"/>
      <p:bldP spid="103" grpId="0"/>
      <p:bldP spid="104" grpId="0"/>
      <p:bldP spid="105" grpId="0"/>
      <p:bldP spid="106" grpId="0"/>
      <p:bldP spid="108" grpId="0"/>
      <p:bldP spid="109" grpId="0"/>
      <p:bldP spid="110" grpId="0" animBg="1"/>
      <p:bldP spid="110" grpId="1" animBg="1"/>
      <p:bldP spid="111" grpId="0"/>
      <p:bldP spid="112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706944" y="133831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248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5940" y="3790950"/>
            <a:ext cx="460319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467" y="3795937"/>
            <a:ext cx="516253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60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multiples of 4 lies between 10 and 250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8828" y="549601"/>
            <a:ext cx="4116787" cy="26509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509278"/>
            <a:ext cx="599819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14) How many multiples of 4 lie between 10 and 250?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625" y="83751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9176" y="1206731"/>
            <a:ext cx="1474909" cy="3355744"/>
            <a:chOff x="3285242" y="3285398"/>
            <a:chExt cx="1474909" cy="3503889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3312724" y="3285398"/>
              <a:ext cx="1397116" cy="3503889"/>
            </a:xfrm>
            <a:prstGeom prst="wedgeRoundRectCallout">
              <a:avLst>
                <a:gd name="adj1" fmla="val -16324"/>
                <a:gd name="adj2" fmla="val -49920"/>
                <a:gd name="adj3" fmla="val 1666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5242" y="3342652"/>
              <a:ext cx="1474909" cy="344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Multiples of 4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4,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8,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12,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16,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20,</a:t>
              </a:r>
            </a:p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Bookman Old Style"/>
                </a:rPr>
                <a:t>.</a:t>
              </a:r>
              <a:endParaRPr lang="en-US" sz="1400" b="1" dirty="0">
                <a:solidFill>
                  <a:prstClr val="black"/>
                </a:solidFill>
                <a:latin typeface="Bookman Old Style"/>
              </a:endParaRP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240,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244,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248,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252,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Bookman Old Style"/>
                </a:rPr>
                <a:t>.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45820" y="838491"/>
            <a:ext cx="433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Multiple of 4 lying between 10 &amp; 250 are: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04379" y="1943508"/>
            <a:ext cx="548491" cy="180570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6172" y="838491"/>
            <a:ext cx="22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12, 16, 20, …, 248.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839" y="1086140"/>
            <a:ext cx="223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which forms  an A.P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987" y="134688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12,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5626" y="135831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2507" y="135831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 –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006" y="135831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4,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4230" y="1603199"/>
            <a:ext cx="180109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650489" y="2911666"/>
            <a:ext cx="193324" cy="18852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6317" y="1885988"/>
            <a:ext cx="95430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4571" y="1885988"/>
            <a:ext cx="16736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999" y="2226620"/>
            <a:ext cx="117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248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3395" y="2226620"/>
            <a:ext cx="62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6328" y="2226620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7293" y="2226620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(4)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1696515" y="1802866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60133" y="2528654"/>
            <a:ext cx="117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0890" y="2846031"/>
            <a:ext cx="135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236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5834" y="2846031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4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Left Arrow 30"/>
          <p:cNvSpPr/>
          <p:nvPr/>
        </p:nvSpPr>
        <p:spPr>
          <a:xfrm rot="21204248">
            <a:off x="1541801" y="3051468"/>
            <a:ext cx="110365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5136" y="3184620"/>
            <a:ext cx="122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59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93320" y="3173371"/>
            <a:ext cx="1030237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>
            <a:off x="1865559" y="2663930"/>
            <a:ext cx="229420" cy="84775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7632" y="3508009"/>
            <a:ext cx="1220499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39920" y="3508009"/>
            <a:ext cx="56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0183" y="2538408"/>
            <a:ext cx="174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248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12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357486" y="1138828"/>
            <a:ext cx="3272034" cy="1238570"/>
            <a:chOff x="2386991" y="3031872"/>
            <a:chExt cx="1581340" cy="732213"/>
          </a:xfrm>
        </p:grpSpPr>
        <p:sp>
          <p:nvSpPr>
            <p:cNvPr id="39" name="Cloud Callout 67"/>
            <p:cNvSpPr/>
            <p:nvPr/>
          </p:nvSpPr>
          <p:spPr>
            <a:xfrm>
              <a:off x="2386991" y="3031872"/>
              <a:ext cx="1576739" cy="732213"/>
            </a:xfrm>
            <a:prstGeom prst="cloud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9212" y="3104334"/>
              <a:ext cx="1569119" cy="56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Bookman Old Style"/>
                  <a:sym typeface="Symbol"/>
                </a:rPr>
                <a:t>Example :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Bookman Old Style"/>
                  <a:sym typeface="Symbol"/>
                </a:rPr>
                <a:t>If last roll number in this class is 53, then there are 53 students.</a:t>
              </a:r>
              <a:endParaRPr lang="en-US" sz="1200" b="1" kern="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11012" y="1493274"/>
            <a:ext cx="3042415" cy="990033"/>
            <a:chOff x="2448998" y="3211077"/>
            <a:chExt cx="1406438" cy="619710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2464310" y="3211242"/>
              <a:ext cx="1381161" cy="619545"/>
            </a:xfrm>
            <a:prstGeom prst="wedgeRoundRectCallout">
              <a:avLst>
                <a:gd name="adj1" fmla="val 3396"/>
                <a:gd name="adj2" fmla="val -863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48998" y="3211077"/>
              <a:ext cx="1406438" cy="59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Similarly,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to find number of terms check which term is 248.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Because, it is the last term.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8189" y="2497163"/>
            <a:ext cx="2026517" cy="535887"/>
            <a:chOff x="2567897" y="3324946"/>
            <a:chExt cx="2026517" cy="559548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2575677" y="3324946"/>
              <a:ext cx="1999871" cy="559548"/>
            </a:xfrm>
            <a:prstGeom prst="wedgeRoundRectCallout">
              <a:avLst>
                <a:gd name="adj1" fmla="val 46855"/>
                <a:gd name="adj2" fmla="val -76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7897" y="3338172"/>
              <a:ext cx="2026517" cy="54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such that,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248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53062" y="2982339"/>
            <a:ext cx="1357308" cy="523220"/>
            <a:chOff x="2923300" y="3384907"/>
            <a:chExt cx="1357308" cy="727162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923957" y="3467207"/>
              <a:ext cx="1356651" cy="618143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3300" y="3384907"/>
              <a:ext cx="1343638" cy="72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60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248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61314" y="1221792"/>
            <a:ext cx="1594301" cy="529373"/>
            <a:chOff x="2787599" y="3338172"/>
            <a:chExt cx="1594301" cy="552746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2837904" y="3342394"/>
              <a:ext cx="1543996" cy="548524"/>
            </a:xfrm>
            <a:prstGeom prst="wedgeRoundRectCallout">
              <a:avLst>
                <a:gd name="adj1" fmla="val -68630"/>
                <a:gd name="adj2" fmla="val 996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7599" y="3338172"/>
              <a:ext cx="1579170" cy="546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Lying between 10 &amp; 250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6760" y="1027754"/>
            <a:ext cx="2884400" cy="523220"/>
            <a:chOff x="2550340" y="3338172"/>
            <a:chExt cx="2884400" cy="546318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2600463" y="3341163"/>
              <a:ext cx="2775919" cy="527117"/>
            </a:xfrm>
            <a:prstGeom prst="wedgeRoundRectCallout">
              <a:avLst>
                <a:gd name="adj1" fmla="val -52989"/>
                <a:gd name="adj2" fmla="val -1020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0340" y="3338172"/>
              <a:ext cx="2884400" cy="54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make a list of multiples of 4 lie between 10 &amp; 250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382773" y="-1162050"/>
            <a:ext cx="3792869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14</a:t>
            </a:r>
          </a:p>
        </p:txBody>
      </p:sp>
    </p:spTree>
    <p:extLst>
      <p:ext uri="{BB962C8B-B14F-4D97-AF65-F5344CB8AC3E}">
        <p14:creationId xmlns:p14="http://schemas.microsoft.com/office/powerpoint/2010/main" val="7278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4" grpId="0" animBg="1"/>
      <p:bldP spid="53" grpId="0"/>
      <p:bldP spid="4" grpId="0" animBg="1"/>
      <p:bldP spid="4" grpId="1" animBg="1"/>
      <p:bldP spid="2" grpId="0"/>
      <p:bldP spid="3" grpId="0"/>
      <p:bldP spid="11" grpId="0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7" grpId="1" animBg="1"/>
      <p:bldP spid="28" grpId="0"/>
      <p:bldP spid="29" grpId="0"/>
      <p:bldP spid="30" grpId="0"/>
      <p:bldP spid="31" grpId="0" animBg="1"/>
      <p:bldP spid="31" grpId="1" animBg="1"/>
      <p:bldP spid="32" grpId="0"/>
      <p:bldP spid="33" grpId="0"/>
      <p:bldP spid="34" grpId="0" animBg="1"/>
      <p:bldP spid="34" grpId="1" animBg="1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2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350655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/>
          <p:cNvSpPr/>
          <p:nvPr/>
        </p:nvSpPr>
        <p:spPr>
          <a:xfrm>
            <a:off x="2917245" y="536079"/>
            <a:ext cx="2011187" cy="2559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3033" y="3485593"/>
            <a:ext cx="45986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850630" y="534777"/>
            <a:ext cx="1061525" cy="2559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80618"/>
            <a:ext cx="55409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17) Find the 20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from the last term of the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AP: 3, 8, 13, ..., 253.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361" y="98153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60648" y="945316"/>
            <a:ext cx="2381832" cy="738664"/>
            <a:chOff x="3403482" y="3338173"/>
            <a:chExt cx="2381832" cy="771273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498269" y="3373519"/>
              <a:ext cx="2230164" cy="704460"/>
            </a:xfrm>
            <a:prstGeom prst="wedgeRoundRectCallout">
              <a:avLst>
                <a:gd name="adj1" fmla="val -55827"/>
                <a:gd name="adj2" fmla="val -821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3482" y="3338173"/>
              <a:ext cx="2381832" cy="77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determine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20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when AP is written in reverse order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0600" y="98837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Given AP: 3, 8, 13, . . ., 253.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200" y="1735836"/>
            <a:ext cx="2011165" cy="525096"/>
            <a:chOff x="3588816" y="3338173"/>
            <a:chExt cx="2011165" cy="548273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644098" y="3374092"/>
              <a:ext cx="1901931" cy="512354"/>
            </a:xfrm>
            <a:prstGeom prst="wedgeRoundRectCallout">
              <a:avLst>
                <a:gd name="adj1" fmla="val -51100"/>
                <a:gd name="adj2" fmla="val -835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8816" y="3338173"/>
              <a:ext cx="2011165" cy="54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write given AP in reverse order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3648" y="1237329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Reverse order of given AP: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253, 248, 243, …, 8,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001" y="175926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253,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1214" y="175926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595" y="175926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248 – 253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3616" y="175926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7517" y="201099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6320" y="2260932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19d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476" y="2526983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253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6252" y="2542336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19 (–5)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2618" y="2850184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253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4250" y="284724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 95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0375" y="314595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46504" y="316130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563" y="3477310"/>
            <a:ext cx="5108037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20</a:t>
            </a:r>
            <a:r>
              <a:rPr lang="en-US" sz="1500" b="1" kern="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from the last term of the AP is 158.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2620714" y="1033868"/>
            <a:ext cx="463483" cy="140921"/>
          </a:xfrm>
          <a:prstGeom prst="leftArrow">
            <a:avLst>
              <a:gd name="adj1" fmla="val 50000"/>
              <a:gd name="adj2" fmla="val 395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5893" y="879725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i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28432" y="-10858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17</a:t>
            </a:r>
          </a:p>
        </p:txBody>
      </p:sp>
    </p:spTree>
    <p:extLst>
      <p:ext uri="{BB962C8B-B14F-4D97-AF65-F5344CB8AC3E}">
        <p14:creationId xmlns:p14="http://schemas.microsoft.com/office/powerpoint/2010/main" val="3431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6" grpId="0" animBg="1"/>
      <p:bldP spid="7" grpId="0" animBg="1"/>
      <p:bldP spid="7" grpId="1" animBg="1"/>
      <p:bldP spid="2" grpId="0"/>
      <p:bldP spid="3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27" grpId="1" animBg="1"/>
      <p:bldP spid="28" grpId="0"/>
      <p:bldP spid="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127742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3679966" y="786216"/>
            <a:ext cx="648650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647313" y="550048"/>
            <a:ext cx="655136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373911" y="293013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041568" y="3885356"/>
            <a:ext cx="1296820" cy="2293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74889" y="2393198"/>
            <a:ext cx="1299021" cy="2293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319711" y="793228"/>
            <a:ext cx="2924827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09954" y="793228"/>
            <a:ext cx="3195997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600200" y="565150"/>
            <a:ext cx="3082413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534669"/>
            <a:ext cx="8244630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Q.18) The sum of the 4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8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of an A.P is 24 and the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sum of the 6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10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is 44. Find the first three terms of the A.P.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" y="103655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78061" y="127679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334291" y="127679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943891" y="127679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 (given)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0931" y="155546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8998" y="155546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+ 3d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80591" y="155546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276600" y="1158537"/>
            <a:ext cx="0" cy="365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43756" y="184001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8023" y="184001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 + 10d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15356" y="184001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82248" y="2068120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9900"/>
                </a:solidFill>
                <a:latin typeface="Bookman Old Style" pitchFamily="18" charset="0"/>
                <a:cs typeface="Calibri" pitchFamily="34" charset="0"/>
              </a:rPr>
              <a:t>Dividing throughout by 2</a:t>
            </a:r>
            <a:endParaRPr lang="en-US" sz="1600" b="1" kern="0" baseline="-25000" dirty="0">
              <a:solidFill>
                <a:srgbClr val="0099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23311" y="232734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15356" y="2327343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311584" y="2338435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 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9471" y="2623889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470943" y="262388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79465" y="2614462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 (given)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9288" y="324314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56379" y="3243140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 + 14d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00888" y="324314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05488" y="3507544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9900"/>
                </a:solidFill>
                <a:latin typeface="Bookman Old Style" pitchFamily="18" charset="0"/>
                <a:cs typeface="Calibri" pitchFamily="34" charset="0"/>
              </a:rPr>
              <a:t>Dividing throughout by 2</a:t>
            </a:r>
            <a:endParaRPr lang="en-US" sz="1600" b="1" kern="0" baseline="-25000" dirty="0">
              <a:solidFill>
                <a:srgbClr val="0099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89989" y="381454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+ 7d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00888" y="3814542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11584" y="381454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 (ii)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1675" y="4138196"/>
            <a:ext cx="277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Subtracting (</a:t>
            </a:r>
            <a:r>
              <a:rPr lang="en-US" sz="1600" b="1" kern="0" dirty="0" err="1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 from (ii) </a:t>
            </a:r>
            <a:endParaRPr lang="en-US" sz="1600" b="1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74036" y="1279716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691811" y="1279716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84087" y="1279716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222155" y="1279716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74036" y="1570018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91811" y="1570018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84087" y="157001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222155" y="157001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01384" y="1722144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644284" y="1748632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26051" y="1748632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01384" y="2058905"/>
            <a:ext cx="1574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874660" y="207093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212728" y="2070938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76481" y="235741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987184" y="2366840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212728" y="236684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5899022" y="1121113"/>
            <a:ext cx="0" cy="368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269601" y="2620037"/>
            <a:ext cx="282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Substituting d = 5 in (</a:t>
            </a:r>
            <a:r>
              <a:rPr lang="en-US" sz="1600" b="1" kern="0" dirty="0" err="1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 </a:t>
            </a:r>
            <a:endParaRPr lang="en-US" sz="1600" b="1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529769" y="2876550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232062" y="2876550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172916" y="3152677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63780" y="3152677"/>
            <a:ext cx="1080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+ 5(5)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30191" y="3152677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172916" y="3476527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520342" y="3448246"/>
            <a:ext cx="1080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235318" y="3448246"/>
            <a:ext cx="91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176040" y="3731279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966517" y="3731279"/>
            <a:ext cx="39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231913" y="3731279"/>
            <a:ext cx="112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 – 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44476" y="1185181"/>
            <a:ext cx="54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409873" y="1209799"/>
            <a:ext cx="2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602930" y="1185181"/>
            <a:ext cx="78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123207" y="2034831"/>
            <a:ext cx="48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12767" y="2034831"/>
            <a:ext cx="30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583582" y="2034831"/>
            <a:ext cx="84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+ 2d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343260" y="2319818"/>
            <a:ext cx="15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–13 + 2(5)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423994" y="2601803"/>
            <a:ext cx="138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–13 + 10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938937" y="3257185"/>
            <a:ext cx="25048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sz="1400" b="1" dirty="0">
                <a:solidFill>
                  <a:prstClr val="black"/>
                </a:solidFill>
              </a:rPr>
              <a:t>The first three terms of  AP are –13, –8 and –3 </a:t>
            </a:r>
          </a:p>
        </p:txBody>
      </p:sp>
      <p:cxnSp>
        <p:nvCxnSpPr>
          <p:cNvPr id="97" name="Straight Connector 96"/>
          <p:cNvCxnSpPr/>
          <p:nvPr/>
        </p:nvCxnSpPr>
        <p:spPr>
          <a:xfrm rot="240000" flipH="1">
            <a:off x="3507588" y="1373498"/>
            <a:ext cx="215065" cy="192625"/>
          </a:xfrm>
          <a:prstGeom prst="line">
            <a:avLst/>
          </a:prstGeom>
          <a:solidFill>
            <a:srgbClr val="FF9900"/>
          </a:solidFill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rot="240000" flipH="1">
            <a:off x="3529017" y="1652535"/>
            <a:ext cx="215065" cy="192625"/>
          </a:xfrm>
          <a:prstGeom prst="line">
            <a:avLst/>
          </a:prstGeom>
          <a:solidFill>
            <a:srgbClr val="FF9900"/>
          </a:solidFill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538161" y="1135216"/>
            <a:ext cx="1357070" cy="420245"/>
            <a:chOff x="4298371" y="3380377"/>
            <a:chExt cx="1492777" cy="438804"/>
          </a:xfrm>
        </p:grpSpPr>
        <p:sp>
          <p:nvSpPr>
            <p:cNvPr id="120" name="Rounded Rectangular Callout 119"/>
            <p:cNvSpPr/>
            <p:nvPr/>
          </p:nvSpPr>
          <p:spPr>
            <a:xfrm>
              <a:off x="4447390" y="3380377"/>
              <a:ext cx="1135189" cy="438804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grpSp>
        <p:nvGrpSpPr>
          <p:cNvPr id="125" name="Group 124" hidden="1"/>
          <p:cNvGrpSpPr/>
          <p:nvPr/>
        </p:nvGrpSpPr>
        <p:grpSpPr>
          <a:xfrm>
            <a:off x="2644154" y="2888661"/>
            <a:ext cx="2433379" cy="818939"/>
            <a:chOff x="3687442" y="3374825"/>
            <a:chExt cx="2676717" cy="855106"/>
          </a:xfrm>
        </p:grpSpPr>
        <p:sp>
          <p:nvSpPr>
            <p:cNvPr id="126" name="Rounded Rectangle 125"/>
            <p:cNvSpPr/>
            <p:nvPr/>
          </p:nvSpPr>
          <p:spPr>
            <a:xfrm>
              <a:off x="3687442" y="3374825"/>
              <a:ext cx="2676717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14105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Equation (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) and (ii) form pair of linear equations in 2 variables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6412693" y="1460341"/>
            <a:ext cx="118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–13 + 5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13325" y="1732374"/>
            <a:ext cx="6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76040" y="4036079"/>
            <a:ext cx="33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909955" y="4035788"/>
            <a:ext cx="69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67502" y="4045215"/>
            <a:ext cx="64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534460" y="1110588"/>
            <a:ext cx="2409140" cy="676809"/>
            <a:chOff x="3746075" y="3351155"/>
            <a:chExt cx="2414371" cy="706699"/>
          </a:xfrm>
        </p:grpSpPr>
        <p:sp>
          <p:nvSpPr>
            <p:cNvPr id="134" name="Rounded Rectangle 133"/>
            <p:cNvSpPr/>
            <p:nvPr/>
          </p:nvSpPr>
          <p:spPr>
            <a:xfrm>
              <a:off x="3771264" y="3351155"/>
              <a:ext cx="2357215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746075" y="3459363"/>
              <a:ext cx="2414371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With the values of a &amp; d lets find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.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447330" y="1552827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a + 7d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34251" y="293013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2318" y="2930137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+ 5d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40650" y="2927503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a + 9d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28727" y="2888628"/>
            <a:ext cx="767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–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88489" y="870472"/>
            <a:ext cx="1262938" cy="323623"/>
            <a:chOff x="3610682" y="3453097"/>
            <a:chExt cx="1262938" cy="337909"/>
          </a:xfrm>
        </p:grpSpPr>
        <p:sp>
          <p:nvSpPr>
            <p:cNvPr id="211" name="Rounded Rectangular Callout 210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+ 3d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396028" y="877332"/>
            <a:ext cx="1262938" cy="323623"/>
            <a:chOff x="3610682" y="3453097"/>
            <a:chExt cx="1262938" cy="337909"/>
          </a:xfrm>
        </p:grpSpPr>
        <p:sp>
          <p:nvSpPr>
            <p:cNvPr id="219" name="Rounded Rectangular Callout 218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8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+ 7d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958791" y="2212494"/>
            <a:ext cx="1262938" cy="323623"/>
            <a:chOff x="3610682" y="3453097"/>
            <a:chExt cx="1262938" cy="337909"/>
          </a:xfrm>
        </p:grpSpPr>
        <p:sp>
          <p:nvSpPr>
            <p:cNvPr id="222" name="Rounded Rectangular Callout 221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+ 5d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451811" y="2218543"/>
            <a:ext cx="1262938" cy="323623"/>
            <a:chOff x="3610682" y="3453097"/>
            <a:chExt cx="1262938" cy="337909"/>
          </a:xfrm>
        </p:grpSpPr>
        <p:sp>
          <p:nvSpPr>
            <p:cNvPr id="225" name="Rounded Rectangular Callout 224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4" name="Group 113" hidden="1"/>
          <p:cNvGrpSpPr/>
          <p:nvPr/>
        </p:nvGrpSpPr>
        <p:grpSpPr>
          <a:xfrm>
            <a:off x="2640633" y="2583134"/>
            <a:ext cx="3611886" cy="523220"/>
            <a:chOff x="1800616" y="3311652"/>
            <a:chExt cx="3611886" cy="600954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00616" y="3311652"/>
              <a:ext cx="36118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have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7" name="Group 116" hidden="1"/>
          <p:cNvGrpSpPr/>
          <p:nvPr/>
        </p:nvGrpSpPr>
        <p:grpSpPr>
          <a:xfrm>
            <a:off x="2837755" y="2136168"/>
            <a:ext cx="2860087" cy="403278"/>
            <a:chOff x="2180126" y="3359750"/>
            <a:chExt cx="2860087" cy="463192"/>
          </a:xfrm>
        </p:grpSpPr>
        <p:sp>
          <p:nvSpPr>
            <p:cNvPr id="118" name="Rounded Rectangular Callout 117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3" name="Curved Right Arrow 122"/>
          <p:cNvSpPr/>
          <p:nvPr/>
        </p:nvSpPr>
        <p:spPr>
          <a:xfrm rot="5400000" flipV="1">
            <a:off x="4307367" y="3065820"/>
            <a:ext cx="192959" cy="6192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9950" y="-1390650"/>
            <a:ext cx="383305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18</a:t>
            </a:r>
          </a:p>
        </p:txBody>
      </p:sp>
    </p:spTree>
    <p:extLst>
      <p:ext uri="{BB962C8B-B14F-4D97-AF65-F5344CB8AC3E}">
        <p14:creationId xmlns:p14="http://schemas.microsoft.com/office/powerpoint/2010/main" val="11959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2" grpId="0" animBg="1"/>
      <p:bldP spid="112" grpId="1" animBg="1"/>
      <p:bldP spid="190" grpId="0"/>
      <p:bldP spid="129" grpId="0" animBg="1"/>
      <p:bldP spid="129" grpId="1" animBg="1"/>
      <p:bldP spid="128" grpId="0" animBg="1"/>
      <p:bldP spid="128" grpId="1" animBg="1"/>
      <p:bldP spid="110" grpId="0" animBg="1"/>
      <p:bldP spid="110" grpId="1" animBg="1"/>
      <p:bldP spid="109" grpId="0" animBg="1"/>
      <p:bldP spid="109" grpId="1" animBg="1"/>
      <p:bldP spid="108" grpId="0" animBg="1"/>
      <p:bldP spid="108" grpId="1" animBg="1"/>
      <p:bldP spid="2" grpId="0"/>
      <p:bldP spid="77" grpId="0"/>
      <p:bldP spid="140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6" grpId="0"/>
      <p:bldP spid="187" grpId="0"/>
      <p:bldP spid="188" grpId="0"/>
      <p:bldP spid="189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203" grpId="0"/>
      <p:bldP spid="204" grpId="0"/>
      <p:bldP spid="205" grpId="0"/>
      <p:bldP spid="206" grpId="0"/>
      <p:bldP spid="210" grpId="0"/>
      <p:bldP spid="213" grpId="0"/>
      <p:bldP spid="214" grpId="0"/>
      <p:bldP spid="215" grpId="0"/>
      <p:bldP spid="217" grpId="0" animBg="1"/>
      <p:bldP spid="137" grpId="0"/>
      <p:bldP spid="138" grpId="0"/>
      <p:bldP spid="136" grpId="0"/>
      <p:bldP spid="139" grpId="0"/>
      <p:bldP spid="141" grpId="0"/>
      <p:bldP spid="157" grpId="0"/>
      <p:bldP spid="162" grpId="0"/>
      <p:bldP spid="163" grpId="0"/>
      <p:bldP spid="207" grpId="0"/>
      <p:bldP spid="123" grpId="0" animBg="1"/>
      <p:bldP spid="12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6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311165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Alternate Process 52"/>
          <p:cNvSpPr/>
          <p:nvPr/>
        </p:nvSpPr>
        <p:spPr>
          <a:xfrm>
            <a:off x="3710873" y="789671"/>
            <a:ext cx="752644" cy="23602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859387" y="549765"/>
            <a:ext cx="961077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1" name="Flowchart: Alternate Process 50"/>
          <p:cNvSpPr/>
          <p:nvPr/>
        </p:nvSpPr>
        <p:spPr>
          <a:xfrm>
            <a:off x="4474154" y="802251"/>
            <a:ext cx="3322934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2" name="Flowchart: Alternate Process 51"/>
          <p:cNvSpPr/>
          <p:nvPr/>
        </p:nvSpPr>
        <p:spPr>
          <a:xfrm>
            <a:off x="881718" y="1034641"/>
            <a:ext cx="2144770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14158" y="4514428"/>
            <a:ext cx="495071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81677" y="789671"/>
            <a:ext cx="2842075" cy="23492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599567" y="536086"/>
            <a:ext cx="1601350" cy="23602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74517" y="552450"/>
            <a:ext cx="4660671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82600"/>
            <a:ext cx="782699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12) Two APs have the same common difference. The difference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between their 100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is 100, what is the difference between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their 1000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411" y="12743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3675" y="1171171"/>
            <a:ext cx="2771851" cy="367164"/>
            <a:chOff x="2856226" y="3306946"/>
            <a:chExt cx="2771851" cy="383374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875550" y="3306946"/>
              <a:ext cx="2721223" cy="383374"/>
            </a:xfrm>
            <a:prstGeom prst="wedgeRoundRectCallout">
              <a:avLst>
                <a:gd name="adj1" fmla="val -45562"/>
                <a:gd name="adj2" fmla="val -1020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6226" y="3338172"/>
              <a:ext cx="2771851" cy="32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1000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9809" y="1270000"/>
            <a:ext cx="461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Let d be the common difference of both APs.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724" y="1504210"/>
            <a:ext cx="4116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first term be denoted by ‘A’ and ‘a’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of two APs respectively.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7358" y="2036346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–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195" y="2359025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23590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29394" y="2359025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+ 99d)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9391" y="235902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2917" y="2672179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1022" y="26721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1916" y="2672179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– 99d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1113" y="267217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690273" y="2641829"/>
            <a:ext cx="159634" cy="40273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rot="5400000">
            <a:off x="2843433" y="2641829"/>
            <a:ext cx="159634" cy="40273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99466" y="2980995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– 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1226" y="298099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0959" y="2959667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6800" y="3309420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–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095" y="3632099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+ 999d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0900" y="36320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3694" y="3632099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+ 999d)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1817" y="3945253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+ 999d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48022" y="39452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6216" y="3945253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– 999d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1765675" y="3846538"/>
            <a:ext cx="161230" cy="56486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 rot="5400000">
            <a:off x="3008533" y="3870731"/>
            <a:ext cx="159634" cy="51647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863600" y="426676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–  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600" y="4517128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9832" y="4495800"/>
            <a:ext cx="135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 (from 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210265" y="2476030"/>
            <a:ext cx="2161402" cy="367164"/>
            <a:chOff x="3148750" y="3306946"/>
            <a:chExt cx="2161402" cy="383374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164589" y="3306946"/>
              <a:ext cx="2143144" cy="383374"/>
            </a:xfrm>
            <a:prstGeom prst="wedgeRoundRectCallout">
              <a:avLst>
                <a:gd name="adj1" fmla="val -54451"/>
                <a:gd name="adj2" fmla="val 12619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48750" y="3338172"/>
              <a:ext cx="2161402" cy="32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1000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97307" y="4510261"/>
            <a:ext cx="551889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Difference between their 1000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terms is 100.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25009" y="204056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100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664339" y="1663131"/>
            <a:ext cx="1719409" cy="322617"/>
            <a:chOff x="3154211" y="3448611"/>
            <a:chExt cx="1719409" cy="33685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3253388" y="3448611"/>
              <a:ext cx="1528007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4211" y="3453097"/>
              <a:ext cx="1719409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9137" y="1677475"/>
            <a:ext cx="1565279" cy="322617"/>
            <a:chOff x="3308341" y="3448611"/>
            <a:chExt cx="1565279" cy="336858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3350756" y="3448611"/>
              <a:ext cx="1453846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08341" y="3453097"/>
              <a:ext cx="1565279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 hidden="1"/>
          <p:cNvGrpSpPr/>
          <p:nvPr/>
        </p:nvGrpSpPr>
        <p:grpSpPr>
          <a:xfrm>
            <a:off x="1428781" y="2959667"/>
            <a:ext cx="1719409" cy="322617"/>
            <a:chOff x="3154211" y="3448611"/>
            <a:chExt cx="1719409" cy="336858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3181812" y="3448611"/>
              <a:ext cx="1671159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54211" y="3453097"/>
              <a:ext cx="1719409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1000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+ 999d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 hidden="1"/>
          <p:cNvGrpSpPr/>
          <p:nvPr/>
        </p:nvGrpSpPr>
        <p:grpSpPr>
          <a:xfrm>
            <a:off x="2239442" y="2959171"/>
            <a:ext cx="1636601" cy="322617"/>
            <a:chOff x="3237020" y="3448611"/>
            <a:chExt cx="1636601" cy="336858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3237020" y="3448611"/>
              <a:ext cx="1636600" cy="336858"/>
            </a:xfrm>
            <a:prstGeom prst="wedgeRoundRectCallout">
              <a:avLst>
                <a:gd name="adj1" fmla="val -52211"/>
                <a:gd name="adj2" fmla="val 984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1" y="3453097"/>
              <a:ext cx="1636600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1000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+ 999d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06599" y="-1695450"/>
            <a:ext cx="3809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12</a:t>
            </a:r>
          </a:p>
        </p:txBody>
      </p:sp>
    </p:spTree>
    <p:extLst>
      <p:ext uri="{BB962C8B-B14F-4D97-AF65-F5344CB8AC3E}">
        <p14:creationId xmlns:p14="http://schemas.microsoft.com/office/powerpoint/2010/main" val="283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9" grpId="0" animBg="1"/>
      <p:bldP spid="11" grpId="0" animBg="1"/>
      <p:bldP spid="11" grpId="1" animBg="1"/>
      <p:bldP spid="10" grpId="0" animBg="1"/>
      <p:bldP spid="10" grpId="1" animBg="1"/>
      <p:bldP spid="7" grpId="0" animBg="1"/>
      <p:bldP spid="7" grpId="1" animBg="1"/>
      <p:bldP spid="2" grpId="0"/>
      <p:bldP spid="3" grpId="0"/>
      <p:bldP spid="8" grpId="0"/>
      <p:bldP spid="9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42" grpId="0"/>
      <p:bldP spid="43" grpId="0"/>
      <p:bldP spid="44" grpId="0"/>
      <p:bldP spid="48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097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34969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64553" y="3067539"/>
            <a:ext cx="32819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1634634" y="2427872"/>
            <a:ext cx="175749" cy="20738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672110" y="582984"/>
            <a:ext cx="532585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3386137" y="582984"/>
            <a:ext cx="2231857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369864" y="579855"/>
            <a:ext cx="1027066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525639"/>
            <a:ext cx="71157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10) The 17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of an AP exceeds its 10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by 7.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Find the common difference.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86" y="105425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17865" y="1275667"/>
            <a:ext cx="1829267" cy="325867"/>
            <a:chOff x="2668083" y="3324946"/>
            <a:chExt cx="1829267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86894" y="3324946"/>
              <a:ext cx="1810456" cy="340255"/>
            </a:xfrm>
            <a:prstGeom prst="wedgeRoundRectCallout">
              <a:avLst>
                <a:gd name="adj1" fmla="val -62301"/>
                <a:gd name="adj2" fmla="val -1282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8083" y="3338172"/>
              <a:ext cx="1826141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77070" y="1052361"/>
            <a:ext cx="1531004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1334262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5261" y="133426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1756" y="133426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84965" y="837076"/>
            <a:ext cx="1454514" cy="354348"/>
            <a:chOff x="2904693" y="3468076"/>
            <a:chExt cx="1454514" cy="406996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904693" y="3468076"/>
              <a:ext cx="1454514" cy="40699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5915" y="3489612"/>
              <a:ext cx="1361271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17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+ 16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1663291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16d  =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69050" y="846647"/>
            <a:ext cx="1343219" cy="340522"/>
            <a:chOff x="2960341" y="3476017"/>
            <a:chExt cx="1343219" cy="391116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2960341" y="3476017"/>
              <a:ext cx="1343219" cy="39111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5226" y="3489612"/>
              <a:ext cx="1242648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+ 9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60069" y="1663291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9d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6735" y="166329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7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053451" y="174591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rot="5400000">
            <a:off x="2308211" y="174591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5" name="Curved Right Arrow 24"/>
          <p:cNvSpPr/>
          <p:nvPr/>
        </p:nvSpPr>
        <p:spPr>
          <a:xfrm rot="5400000">
            <a:off x="2200009" y="903775"/>
            <a:ext cx="324925" cy="130547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299" y="2020895"/>
            <a:ext cx="163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16d – 9d 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57141" y="202089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5965" y="2370809"/>
            <a:ext cx="10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7d  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57141" y="237080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</a:p>
        </p:txBody>
      </p:sp>
      <p:sp>
        <p:nvSpPr>
          <p:cNvPr id="31" name="Left Arrow 30"/>
          <p:cNvSpPr/>
          <p:nvPr/>
        </p:nvSpPr>
        <p:spPr>
          <a:xfrm rot="395752" flipH="1">
            <a:off x="1798866" y="2579641"/>
            <a:ext cx="613580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743" y="2734763"/>
            <a:ext cx="10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32219" y="273476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018" y="3076072"/>
            <a:ext cx="381238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Common difference of AP is 1.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402" y="-11620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0957" y="-1162050"/>
            <a:ext cx="3341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5798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0" grpId="0" animBg="1"/>
      <p:bldP spid="30" grpId="1" animBg="1"/>
      <p:bldP spid="12" grpId="0" animBg="1"/>
      <p:bldP spid="12" grpId="1" animBg="1"/>
      <p:bldP spid="10" grpId="0" animBg="1"/>
      <p:bldP spid="10" grpId="1" animBg="1"/>
      <p:bldP spid="8" grpId="0" animBg="1"/>
      <p:bldP spid="8" grpId="1" animBg="1"/>
      <p:bldP spid="2" grpId="0"/>
      <p:bldP spid="3" grpId="0"/>
      <p:bldP spid="7" grpId="0"/>
      <p:bldP spid="9" grpId="0"/>
      <p:bldP spid="11" grpId="0"/>
      <p:bldP spid="13" grpId="0"/>
      <p:bldP spid="17" grpId="0"/>
      <p:bldP spid="21" grpId="0"/>
      <p:bldP spid="22" grpId="0"/>
      <p:bldP spid="25" grpId="0" animBg="1"/>
      <p:bldP spid="25" grpId="1" animBg="1"/>
      <p:bldP spid="26" grpId="0"/>
      <p:bldP spid="27" grpId="0"/>
      <p:bldP spid="28" grpId="0"/>
      <p:bldP spid="29" grpId="0"/>
      <p:bldP spid="31" grpId="0" animBg="1"/>
      <p:bldP spid="31" grpId="1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Arrow 40"/>
          <p:cNvSpPr/>
          <p:nvPr/>
        </p:nvSpPr>
        <p:spPr>
          <a:xfrm rot="395752" flipH="1">
            <a:off x="1346505" y="3164695"/>
            <a:ext cx="613580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82215" y="1642458"/>
            <a:ext cx="361413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1181395" y="3020658"/>
            <a:ext cx="190312" cy="22141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057663" y="802483"/>
            <a:ext cx="668887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824374" y="797292"/>
            <a:ext cx="2229671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903248" y="797292"/>
            <a:ext cx="883796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544886" y="544320"/>
            <a:ext cx="1756013" cy="21155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86617"/>
            <a:ext cx="55409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16) Determine the AP whose third term is 16 and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7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exceeds the 5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by 12.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361" y="9875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2055" y="1018887"/>
            <a:ext cx="1956689" cy="525471"/>
            <a:chOff x="3263807" y="3338172"/>
            <a:chExt cx="1956689" cy="54866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351739" y="3349127"/>
              <a:ext cx="1791705" cy="537713"/>
            </a:xfrm>
            <a:prstGeom prst="wedgeRoundRectCallout">
              <a:avLst>
                <a:gd name="adj1" fmla="val -60899"/>
                <a:gd name="adj2" fmla="val -929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3807" y="3338172"/>
              <a:ext cx="1956689" cy="54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determine the AP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86784" y="98627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16,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4753" y="98909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5705" y="99234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1027" y="99055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1514" y="1504141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7410" y="180398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16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7406" y="179484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2d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7517" y="1252681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9759" y="1778687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1241" y="2098953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12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568089" y="1673418"/>
            <a:ext cx="1262938" cy="323623"/>
            <a:chOff x="3610682" y="3453097"/>
            <a:chExt cx="1262938" cy="337909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7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+ 6d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9626" y="2400931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a + 6d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17434" y="1678752"/>
            <a:ext cx="1262938" cy="323623"/>
            <a:chOff x="3610682" y="3453097"/>
            <a:chExt cx="1262938" cy="337909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3682784" y="3464055"/>
              <a:ext cx="1111326" cy="326951"/>
            </a:xfrm>
            <a:prstGeom prst="wedgeRoundRectCallout">
              <a:avLst>
                <a:gd name="adj1" fmla="val -58431"/>
                <a:gd name="adj2" fmla="val 1202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10682" y="3453097"/>
              <a:ext cx="1262938" cy="32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a + 4d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73259" y="2391787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+ 4d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1645" y="238261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+ 12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813679" y="2491993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rot="5400000">
            <a:off x="1833743" y="2482849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5" name="Curved Right Arrow 34"/>
          <p:cNvSpPr/>
          <p:nvPr/>
        </p:nvSpPr>
        <p:spPr>
          <a:xfrm rot="5400000">
            <a:off x="1711415" y="1767977"/>
            <a:ext cx="271701" cy="1087183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4003" y="267863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6d – 4d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042" y="2675477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252" y="2962086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2d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5198" y="2958926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878" y="3264981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d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4663" y="326182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324" y="3513761"/>
            <a:ext cx="280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6 in (i)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2338" y="379722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2(6)  = 16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9626" y="4077331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12  = 16 </a:t>
            </a:r>
          </a:p>
        </p:txBody>
      </p:sp>
      <p:sp>
        <p:nvSpPr>
          <p:cNvPr id="49" name="Curved Right Arrow 48"/>
          <p:cNvSpPr/>
          <p:nvPr/>
        </p:nvSpPr>
        <p:spPr>
          <a:xfrm rot="16200000" flipH="1">
            <a:off x="1947567" y="3635465"/>
            <a:ext cx="258515" cy="7535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626" y="4322357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6683" y="4324559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 – 12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089" y="4567019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08290" y="456922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645245" y="3708000"/>
            <a:ext cx="2552301" cy="738662"/>
            <a:chOff x="2318976" y="3686547"/>
            <a:chExt cx="2552301" cy="1026582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2366818" y="3752744"/>
              <a:ext cx="2416064" cy="911221"/>
            </a:xfrm>
            <a:prstGeom prst="wedgeRoundRectCallout">
              <a:avLst>
                <a:gd name="adj1" fmla="val -53221"/>
                <a:gd name="adj2" fmla="val 885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18976" y="3686547"/>
              <a:ext cx="2552301" cy="1026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First term of AP is 4 and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common difference is 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50619" y="1641795"/>
            <a:ext cx="4047333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The required AP is 4, 10, 16, 22, ...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97760" y="3283510"/>
            <a:ext cx="1590048" cy="426270"/>
            <a:chOff x="3452567" y="3395440"/>
            <a:chExt cx="1590048" cy="445086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3452567" y="3395440"/>
              <a:ext cx="1590048" cy="445086"/>
            </a:xfrm>
            <a:prstGeom prst="wedgeRoundRectCallout">
              <a:avLst>
                <a:gd name="adj1" fmla="val -42091"/>
                <a:gd name="adj2" fmla="val 8022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63934" y="3453580"/>
              <a:ext cx="1556434" cy="32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4 + 6 = 10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7712" y="2801136"/>
            <a:ext cx="1689598" cy="426270"/>
            <a:chOff x="3422802" y="3395440"/>
            <a:chExt cx="1689598" cy="445086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3452567" y="3395440"/>
              <a:ext cx="1590048" cy="445086"/>
            </a:xfrm>
            <a:prstGeom prst="wedgeRoundRectCallout">
              <a:avLst>
                <a:gd name="adj1" fmla="val -41459"/>
                <a:gd name="adj2" fmla="val 7787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2802" y="3453580"/>
              <a:ext cx="1689598" cy="32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10 + 6 = 16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08536" y="2318662"/>
            <a:ext cx="1644854" cy="426270"/>
            <a:chOff x="3415706" y="3395440"/>
            <a:chExt cx="1644854" cy="445086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3452567" y="3395440"/>
              <a:ext cx="1590048" cy="445086"/>
            </a:xfrm>
            <a:prstGeom prst="wedgeRoundRectCallout">
              <a:avLst>
                <a:gd name="adj1" fmla="val -40827"/>
                <a:gd name="adj2" fmla="val 7787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15706" y="3464071"/>
              <a:ext cx="1644854" cy="32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16 + 6 = 22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92106" y="-1085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16</a:t>
            </a:r>
          </a:p>
        </p:txBody>
      </p:sp>
    </p:spTree>
    <p:extLst>
      <p:ext uri="{BB962C8B-B14F-4D97-AF65-F5344CB8AC3E}">
        <p14:creationId xmlns:p14="http://schemas.microsoft.com/office/powerpoint/2010/main" val="24863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40" grpId="0" animBg="1"/>
      <p:bldP spid="40" grpId="1" animBg="1"/>
      <p:bldP spid="16" grpId="0" animBg="1"/>
      <p:bldP spid="16" grpId="1" animBg="1"/>
      <p:bldP spid="14" grpId="0" animBg="1"/>
      <p:bldP spid="14" grpId="1" animBg="1"/>
      <p:bldP spid="12" grpId="0" animBg="1"/>
      <p:bldP spid="12" grpId="1" animBg="1"/>
      <p:bldP spid="7" grpId="0" animBg="1"/>
      <p:bldP spid="7" grpId="1" animBg="1"/>
      <p:bldP spid="2" grpId="0"/>
      <p:bldP spid="3" grpId="0"/>
      <p:bldP spid="11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7" grpId="0"/>
      <p:bldP spid="31" grpId="0"/>
      <p:bldP spid="32" grpId="0"/>
      <p:bldP spid="35" grpId="0" animBg="1"/>
      <p:bldP spid="35" grpId="1" animBg="1"/>
      <p:bldP spid="36" grpId="0"/>
      <p:bldP spid="37" grpId="0"/>
      <p:bldP spid="38" grpId="0"/>
      <p:bldP spid="39" grpId="0"/>
      <p:bldP spid="42" grpId="0"/>
      <p:bldP spid="43" grpId="0"/>
      <p:bldP spid="44" grpId="0"/>
      <p:bldP spid="47" grpId="0"/>
      <p:bldP spid="48" grpId="0"/>
      <p:bldP spid="49" grpId="0" animBg="1"/>
      <p:bldP spid="49" grpId="1" animBg="1"/>
      <p:bldP spid="50" grpId="0"/>
      <p:bldP spid="51" grpId="0"/>
      <p:bldP spid="52" grpId="0"/>
      <p:bldP spid="53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</p:spTree>
    <p:extLst>
      <p:ext uri="{BB962C8B-B14F-4D97-AF65-F5344CB8AC3E}">
        <p14:creationId xmlns:p14="http://schemas.microsoft.com/office/powerpoint/2010/main" val="426816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953815" y="4339213"/>
            <a:ext cx="557858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1733052" y="2946438"/>
            <a:ext cx="286182" cy="23270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902583" y="771086"/>
            <a:ext cx="1343619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4665163" y="543258"/>
            <a:ext cx="2345705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77524" y="533641"/>
            <a:ext cx="1253218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69900"/>
            <a:ext cx="67601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11) Which term of AP: 3, 15, 27, 39, … will be 132 more than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its 54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86" y="99851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4304" y="1069661"/>
            <a:ext cx="2381897" cy="535887"/>
            <a:chOff x="2343654" y="3324946"/>
            <a:chExt cx="2381897" cy="55954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357094" y="3324946"/>
              <a:ext cx="2368457" cy="559548"/>
            </a:xfrm>
            <a:prstGeom prst="wedgeRoundRectCallout">
              <a:avLst>
                <a:gd name="adj1" fmla="val -65107"/>
                <a:gd name="adj2" fmla="val -1022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43654" y="3327681"/>
              <a:ext cx="1947969" cy="54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such that,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810" y="1001782"/>
            <a:ext cx="31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3, 15, 27, 39,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67" y="131244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3,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1796" y="131244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8677" y="13124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–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4016" y="131244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5300" y="161724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9561" y="161724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4956" y="161724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08042" y="1092775"/>
            <a:ext cx="1499816" cy="354348"/>
            <a:chOff x="2859391" y="3468076"/>
            <a:chExt cx="1499816" cy="406996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2904693" y="3468076"/>
              <a:ext cx="1454514" cy="40699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9391" y="3489612"/>
              <a:ext cx="1494319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+ (n–1)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5300" y="1922046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 (n – 1)d  =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48923" y="1105402"/>
            <a:ext cx="1364946" cy="340522"/>
            <a:chOff x="2938614" y="3476017"/>
            <a:chExt cx="1364946" cy="391116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2960341" y="3476017"/>
              <a:ext cx="1343219" cy="391116"/>
            </a:xfrm>
            <a:prstGeom prst="wedgeRoundRectCallout">
              <a:avLst>
                <a:gd name="adj1" fmla="val -60880"/>
                <a:gd name="adj2" fmla="val 130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8614" y="3489612"/>
              <a:ext cx="1361271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+ 53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61669" y="1922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+ 53d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635" y="192204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+ 132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850255" y="1997756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rot="5400000">
            <a:off x="2409815" y="1997756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96193" y="2241550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1)(12)  =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1669" y="2241550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53 (12)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34035" y="224155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493" y="257575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1)(12)  =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1669" y="2575758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636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32100" y="257575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+ 132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078" y="2888574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1)(12)  =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1254" y="288857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768</a:t>
            </a:r>
          </a:p>
        </p:txBody>
      </p:sp>
      <p:sp>
        <p:nvSpPr>
          <p:cNvPr id="39" name="Left Arrow 38"/>
          <p:cNvSpPr/>
          <p:nvPr/>
        </p:nvSpPr>
        <p:spPr>
          <a:xfrm rot="395752" flipH="1">
            <a:off x="2041847" y="3127743"/>
            <a:ext cx="613580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78" y="3282865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1)  = 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36751"/>
              </p:ext>
            </p:extLst>
          </p:nvPr>
        </p:nvGraphicFramePr>
        <p:xfrm>
          <a:off x="2427064" y="3208648"/>
          <a:ext cx="467173" cy="51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93480" progId="Equation.DSMT4">
                  <p:embed/>
                </p:oleObj>
              </mc:Choice>
              <mc:Fallback>
                <p:oleObj name="Equation" r:id="rId2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064" y="3208648"/>
                        <a:ext cx="467173" cy="510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98641" y="3695700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– 1  =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99354" y="369067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64</a:t>
            </a:r>
          </a:p>
        </p:txBody>
      </p:sp>
      <p:sp>
        <p:nvSpPr>
          <p:cNvPr id="44" name="Curved Right Arrow 43"/>
          <p:cNvSpPr/>
          <p:nvPr/>
        </p:nvSpPr>
        <p:spPr>
          <a:xfrm rot="16200000" flipH="1">
            <a:off x="2227993" y="3213445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70" y="4003832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99354" y="399881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0270" y="4347746"/>
            <a:ext cx="617458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65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of AP will be 132 more than its 54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term.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8000" y="3454400"/>
            <a:ext cx="1454514" cy="533924"/>
            <a:chOff x="2875025" y="3416677"/>
            <a:chExt cx="1454514" cy="613254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89045" y="3416677"/>
              <a:ext cx="1435008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65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132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42358" y="1273138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/>
              </a:rPr>
              <a:t>=      + 132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20190" y="127361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prstClr val="white"/>
                </a:solidFill>
                <a:latin typeface="Bookman Old Style"/>
              </a:rPr>
              <a:t>a</a:t>
            </a:r>
            <a:r>
              <a:rPr lang="en-US" sz="1400" b="1" baseline="-25000" dirty="0">
                <a:solidFill>
                  <a:prstClr val="white"/>
                </a:solidFill>
                <a:latin typeface="Bookman Old Style"/>
              </a:rPr>
              <a:t>54</a:t>
            </a:r>
            <a:endParaRPr lang="en-US" sz="14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70985" y="-12382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11</a:t>
            </a:r>
          </a:p>
        </p:txBody>
      </p:sp>
    </p:spTree>
    <p:extLst>
      <p:ext uri="{BB962C8B-B14F-4D97-AF65-F5344CB8AC3E}">
        <p14:creationId xmlns:p14="http://schemas.microsoft.com/office/powerpoint/2010/main" val="249383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8" grpId="0" animBg="1"/>
      <p:bldP spid="38" grpId="1" animBg="1"/>
      <p:bldP spid="8" grpId="0" animBg="1"/>
      <p:bldP spid="8" grpId="1" animBg="1"/>
      <p:bldP spid="9" grpId="0" animBg="1"/>
      <p:bldP spid="9" grpId="1" animBg="1"/>
      <p:bldP spid="7" grpId="0" animBg="1"/>
      <p:bldP spid="7" grpId="1" animBg="1"/>
      <p:bldP spid="2" grpId="0"/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1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 animBg="1"/>
      <p:bldP spid="39" grpId="1" animBg="1"/>
      <p:bldP spid="40" grpId="0"/>
      <p:bldP spid="42" grpId="0"/>
      <p:bldP spid="43" grpId="0"/>
      <p:bldP spid="44" grpId="0" animBg="1"/>
      <p:bldP spid="44" grpId="1" animBg="1"/>
      <p:bldP spid="45" grpId="0"/>
      <p:bldP spid="46" grpId="0"/>
      <p:bldP spid="47" grpId="0"/>
      <p:bldP spid="52" grpId="0"/>
      <p:bldP spid="52" grpId="1"/>
      <p:bldP spid="53" grpId="0"/>
      <p:bldP spid="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9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12967</TotalTime>
  <Words>1639</Words>
  <Application>Microsoft Office PowerPoint</Application>
  <PresentationFormat>On-screen Show (16:9)</PresentationFormat>
  <Paragraphs>395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1815</cp:revision>
  <cp:lastPrinted>2024-01-27T08:48:17Z</cp:lastPrinted>
  <dcterms:created xsi:type="dcterms:W3CDTF">2013-07-31T12:47:49Z</dcterms:created>
  <dcterms:modified xsi:type="dcterms:W3CDTF">2024-01-27T08:48:29Z</dcterms:modified>
</cp:coreProperties>
</file>