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6" r:id="rId3"/>
  </p:sldMasterIdLst>
  <p:notesMasterIdLst>
    <p:notesMasterId r:id="rId30"/>
  </p:notesMasterIdLst>
  <p:sldIdLst>
    <p:sldId id="916" r:id="rId4"/>
    <p:sldId id="826" r:id="rId5"/>
    <p:sldId id="827" r:id="rId6"/>
    <p:sldId id="828" r:id="rId7"/>
    <p:sldId id="829" r:id="rId8"/>
    <p:sldId id="830" r:id="rId9"/>
    <p:sldId id="831" r:id="rId10"/>
    <p:sldId id="832" r:id="rId11"/>
    <p:sldId id="833" r:id="rId12"/>
    <p:sldId id="834" r:id="rId13"/>
    <p:sldId id="836" r:id="rId14"/>
    <p:sldId id="837" r:id="rId15"/>
    <p:sldId id="838" r:id="rId16"/>
    <p:sldId id="839" r:id="rId17"/>
    <p:sldId id="840" r:id="rId18"/>
    <p:sldId id="841" r:id="rId19"/>
    <p:sldId id="842" r:id="rId20"/>
    <p:sldId id="843" r:id="rId21"/>
    <p:sldId id="844" r:id="rId22"/>
    <p:sldId id="845" r:id="rId23"/>
    <p:sldId id="846" r:id="rId24"/>
    <p:sldId id="847" r:id="rId25"/>
    <p:sldId id="848" r:id="rId26"/>
    <p:sldId id="849" r:id="rId27"/>
    <p:sldId id="850" r:id="rId28"/>
    <p:sldId id="917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66"/>
    <a:srgbClr val="00FFFF"/>
    <a:srgbClr val="0000FF"/>
    <a:srgbClr val="FF6600"/>
    <a:srgbClr val="53B0C9"/>
    <a:srgbClr val="FFFF99"/>
    <a:srgbClr val="953735"/>
    <a:srgbClr val="00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72" autoAdjust="0"/>
    <p:restoredTop sz="83883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708"/>
        <p:guide pos="5520"/>
      </p:guideLst>
    </p:cSldViewPr>
  </p:slideViewPr>
  <p:outlineViewPr>
    <p:cViewPr>
      <p:scale>
        <a:sx n="33" d="100"/>
        <a:sy n="33" d="100"/>
      </p:scale>
      <p:origin x="0" y="1962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8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17" Type="http://schemas.openxmlformats.org/officeDocument/2006/relationships/image" Target="../media/image53.wmf"/><Relationship Id="rId2" Type="http://schemas.openxmlformats.org/officeDocument/2006/relationships/image" Target="../media/image38.wmf"/><Relationship Id="rId16" Type="http://schemas.openxmlformats.org/officeDocument/2006/relationships/image" Target="../media/image52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5" Type="http://schemas.openxmlformats.org/officeDocument/2006/relationships/image" Target="../media/image5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Relationship Id="rId14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20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00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74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7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163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882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4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01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47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2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94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24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55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26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8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3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18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37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7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741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84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01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48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06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64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36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6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6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9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Related image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39" y="-77926"/>
            <a:ext cx="9244428" cy="529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6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5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18.wmf"/><Relationship Id="rId32" Type="http://schemas.openxmlformats.org/officeDocument/2006/relationships/image" Target="../media/image22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20.wmf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3.bin"/><Relationship Id="rId31" Type="http://schemas.openxmlformats.org/officeDocument/2006/relationships/oleObject" Target="../embeddings/oleObject19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17.bin"/><Relationship Id="rId30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6.bin"/><Relationship Id="rId22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4.wmf"/><Relationship Id="rId26" Type="http://schemas.openxmlformats.org/officeDocument/2006/relationships/image" Target="../media/image48.w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34" Type="http://schemas.openxmlformats.org/officeDocument/2006/relationships/image" Target="../media/image52.wmf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33" Type="http://schemas.openxmlformats.org/officeDocument/2006/relationships/oleObject" Target="../embeddings/oleObject4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29" Type="http://schemas.openxmlformats.org/officeDocument/2006/relationships/oleObject" Target="../embeddings/oleObject4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47.wmf"/><Relationship Id="rId32" Type="http://schemas.openxmlformats.org/officeDocument/2006/relationships/image" Target="../media/image51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image" Target="../media/image49.wmf"/><Relationship Id="rId36" Type="http://schemas.openxmlformats.org/officeDocument/2006/relationships/image" Target="../media/image53.wmf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1.bin"/><Relationship Id="rId31" Type="http://schemas.openxmlformats.org/officeDocument/2006/relationships/oleObject" Target="../embeddings/oleObject47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Relationship Id="rId27" Type="http://schemas.openxmlformats.org/officeDocument/2006/relationships/oleObject" Target="../embeddings/oleObject45.bin"/><Relationship Id="rId30" Type="http://schemas.openxmlformats.org/officeDocument/2006/relationships/image" Target="../media/image50.wmf"/><Relationship Id="rId35" Type="http://schemas.openxmlformats.org/officeDocument/2006/relationships/oleObject" Target="../embeddings/oleObject49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360882" y="1971586"/>
            <a:ext cx="4422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Lecture_08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57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6922752" y="785931"/>
            <a:ext cx="784400" cy="270957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510299" y="1037567"/>
            <a:ext cx="692486" cy="270957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648160" y="795093"/>
            <a:ext cx="2873637" cy="270957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76384" y="552711"/>
            <a:ext cx="532114" cy="270957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00774" y="796416"/>
            <a:ext cx="692486" cy="270957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139506" y="541058"/>
            <a:ext cx="5066241" cy="270957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8836" y="4511854"/>
            <a:ext cx="1864004" cy="3359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57200" y="497347"/>
            <a:ext cx="8001000" cy="8309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11) If the sum of the first n terms of an AP is 4n – n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,What is the first term ?  What is the sum of the first two terms? What is the second term? Similarly, find the 3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rd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, 10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and n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terms.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7200" y="1211722"/>
            <a:ext cx="59518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99664" y="1211722"/>
            <a:ext cx="141034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4n – n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01436" y="1459983"/>
            <a:ext cx="62811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72612" y="1449129"/>
            <a:ext cx="32693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645227" y="1449129"/>
            <a:ext cx="56088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(1)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555732" y="1449129"/>
            <a:ext cx="1073887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4 – 1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00227" y="1449129"/>
            <a:ext cx="79110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(1)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315057" y="1449129"/>
            <a:ext cx="73745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12956" y="1747806"/>
            <a:ext cx="62811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610916" y="1744265"/>
            <a:ext cx="62811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003576" y="1733550"/>
            <a:ext cx="38253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111196" y="2066925"/>
            <a:ext cx="62299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 =  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584357" y="2066925"/>
            <a:ext cx="32693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672772" y="2066925"/>
            <a:ext cx="56088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 (2) 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585588" y="2066925"/>
            <a:ext cx="96012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=  8 - 4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052759" y="2066925"/>
            <a:ext cx="84754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- (2)</a:t>
            </a:r>
            <a:r>
              <a:rPr lang="en-US" sz="1600" kern="0" baseline="3000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baseline="30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389907" y="2066925"/>
            <a:ext cx="814947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=  4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112643" y="2343150"/>
            <a:ext cx="62811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620297" y="2343150"/>
            <a:ext cx="89998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 – S</a:t>
            </a:r>
            <a:r>
              <a:rPr lang="en-US" sz="1600" kern="0" baseline="-2500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1  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337283" y="2343150"/>
            <a:ext cx="95864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= 4 - 3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053974" y="2343150"/>
            <a:ext cx="58235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= 1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4462" y="2647950"/>
            <a:ext cx="1250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16670" y="2647950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 – 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15287" y="2647950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- 2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84012" y="2981325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03394" y="2981325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 + 2d</a:t>
            </a:r>
            <a:r>
              <a:rPr lang="en-US" sz="1600" kern="0" baseline="-2500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37956" y="2981325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3 + 2(-2)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36129" y="2981325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=  3 – 4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23307" y="298132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=  – 1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5403" y="3299246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10 </a:t>
            </a: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99849" y="3299246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 + 9d</a:t>
            </a:r>
            <a:r>
              <a:rPr lang="en-US" sz="1600" kern="0" baseline="-2500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34411" y="3299246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3 + 9(-2)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32584" y="32992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=  3 – 18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25270" y="3299246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=  – 15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8549" y="3607957"/>
            <a:ext cx="848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54803" y="3607957"/>
            <a:ext cx="1641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a  +  (n – 1) 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83030" y="3915494"/>
            <a:ext cx="466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11954" y="3915494"/>
            <a:ext cx="430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53183" y="3915494"/>
            <a:ext cx="1155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 – 1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50425" y="3915494"/>
            <a:ext cx="643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(-2)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83030" y="4208911"/>
            <a:ext cx="47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10972" y="4205166"/>
            <a:ext cx="430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43575" y="4205166"/>
            <a:ext cx="1155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2n + 2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7560" y="4510570"/>
            <a:ext cx="124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a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n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 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="1" kern="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00247" y="4510570"/>
            <a:ext cx="977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5 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2n</a:t>
            </a:r>
            <a:endParaRPr lang="en-US" sz="1600" b="1" kern="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200650" y="772407"/>
            <a:ext cx="1230058" cy="353917"/>
            <a:chOff x="4352770" y="3310788"/>
            <a:chExt cx="1353064" cy="369548"/>
          </a:xfrm>
        </p:grpSpPr>
        <p:sp>
          <p:nvSpPr>
            <p:cNvPr id="57" name="Rounded Rectangular Callout 56"/>
            <p:cNvSpPr/>
            <p:nvPr/>
          </p:nvSpPr>
          <p:spPr>
            <a:xfrm>
              <a:off x="4352770" y="3310788"/>
              <a:ext cx="1353064" cy="369548"/>
            </a:xfrm>
            <a:prstGeom prst="wedgeRoundRectCallout">
              <a:avLst>
                <a:gd name="adj1" fmla="val -49702"/>
                <a:gd name="adj2" fmla="val -934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24174" y="3330080"/>
              <a:ext cx="1268367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Find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222983" y="895350"/>
            <a:ext cx="1230058" cy="353917"/>
            <a:chOff x="4352770" y="3310788"/>
            <a:chExt cx="1353064" cy="369548"/>
          </a:xfrm>
        </p:grpSpPr>
        <p:sp>
          <p:nvSpPr>
            <p:cNvPr id="60" name="Rounded Rectangular Callout 59"/>
            <p:cNvSpPr/>
            <p:nvPr/>
          </p:nvSpPr>
          <p:spPr>
            <a:xfrm>
              <a:off x="4352770" y="3310788"/>
              <a:ext cx="1353064" cy="369548"/>
            </a:xfrm>
            <a:prstGeom prst="wedgeRoundRectCallout">
              <a:avLst>
                <a:gd name="adj1" fmla="val -61317"/>
                <a:gd name="adj2" fmla="val -8828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24174" y="3330080"/>
              <a:ext cx="1268367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=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524000" y="2012404"/>
            <a:ext cx="1305732" cy="559346"/>
            <a:chOff x="4342584" y="3302989"/>
            <a:chExt cx="1436305" cy="584049"/>
          </a:xfrm>
        </p:grpSpPr>
        <p:sp>
          <p:nvSpPr>
            <p:cNvPr id="63" name="Rounded Rectangular Callout 62"/>
            <p:cNvSpPr/>
            <p:nvPr/>
          </p:nvSpPr>
          <p:spPr>
            <a:xfrm>
              <a:off x="4342584" y="3302989"/>
              <a:ext cx="1436305" cy="584049"/>
            </a:xfrm>
            <a:prstGeom prst="wedgeRoundRectCallout">
              <a:avLst>
                <a:gd name="adj1" fmla="val -61317"/>
                <a:gd name="adj2" fmla="val -8828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24174" y="3330080"/>
              <a:ext cx="1268367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To find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put n = 1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925818" y="1118704"/>
            <a:ext cx="1230058" cy="353917"/>
            <a:chOff x="4352770" y="3310788"/>
            <a:chExt cx="1353064" cy="369548"/>
          </a:xfrm>
        </p:grpSpPr>
        <p:sp>
          <p:nvSpPr>
            <p:cNvPr id="67" name="Rounded Rectangular Callout 66"/>
            <p:cNvSpPr/>
            <p:nvPr/>
          </p:nvSpPr>
          <p:spPr>
            <a:xfrm>
              <a:off x="4352770" y="3310788"/>
              <a:ext cx="1353064" cy="369548"/>
            </a:xfrm>
            <a:prstGeom prst="wedgeRoundRectCallout">
              <a:avLst>
                <a:gd name="adj1" fmla="val -61317"/>
                <a:gd name="adj2" fmla="val -8828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24174" y="3330080"/>
              <a:ext cx="1268367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Find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554312" y="2647950"/>
            <a:ext cx="1305732" cy="559346"/>
            <a:chOff x="4342584" y="3302989"/>
            <a:chExt cx="1436305" cy="584049"/>
          </a:xfrm>
        </p:grpSpPr>
        <p:sp>
          <p:nvSpPr>
            <p:cNvPr id="70" name="Rounded Rectangular Callout 69"/>
            <p:cNvSpPr/>
            <p:nvPr/>
          </p:nvSpPr>
          <p:spPr>
            <a:xfrm>
              <a:off x="4342584" y="3302989"/>
              <a:ext cx="1436305" cy="584049"/>
            </a:xfrm>
            <a:prstGeom prst="wedgeRoundRectCallout">
              <a:avLst>
                <a:gd name="adj1" fmla="val -61317"/>
                <a:gd name="adj2" fmla="val -8828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24174" y="3330080"/>
              <a:ext cx="1268367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To find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put n = 2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204204" y="971550"/>
            <a:ext cx="1230058" cy="353917"/>
            <a:chOff x="4352770" y="3310788"/>
            <a:chExt cx="1353064" cy="369548"/>
          </a:xfrm>
        </p:grpSpPr>
        <p:sp>
          <p:nvSpPr>
            <p:cNvPr id="75" name="Rounded Rectangular Callout 74"/>
            <p:cNvSpPr/>
            <p:nvPr/>
          </p:nvSpPr>
          <p:spPr>
            <a:xfrm>
              <a:off x="4352770" y="3310788"/>
              <a:ext cx="1353064" cy="369548"/>
            </a:xfrm>
            <a:prstGeom prst="wedgeRoundRectCallout">
              <a:avLst>
                <a:gd name="adj1" fmla="val -46604"/>
                <a:gd name="adj2" fmla="val -2997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24174" y="3330080"/>
              <a:ext cx="1268367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Find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47957" y="2405479"/>
            <a:ext cx="1230058" cy="523220"/>
            <a:chOff x="4352770" y="3330080"/>
            <a:chExt cx="1353064" cy="546328"/>
          </a:xfrm>
        </p:grpSpPr>
        <p:sp>
          <p:nvSpPr>
            <p:cNvPr id="82" name="Rounded Rectangular Callout 81"/>
            <p:cNvSpPr/>
            <p:nvPr/>
          </p:nvSpPr>
          <p:spPr>
            <a:xfrm>
              <a:off x="4352770" y="3331144"/>
              <a:ext cx="1353064" cy="538167"/>
            </a:xfrm>
            <a:prstGeom prst="wedgeRoundRectCallout">
              <a:avLst>
                <a:gd name="adj1" fmla="val -32924"/>
                <a:gd name="adj2" fmla="val -3715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52771" y="3330080"/>
              <a:ext cx="1339772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find value of 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590555" y="-1238250"/>
            <a:ext cx="38857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11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7088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3" grpId="0" animBg="1"/>
      <p:bldP spid="73" grpId="1" animBg="1"/>
      <p:bldP spid="65" grpId="0" animBg="1"/>
      <p:bldP spid="65" grpId="1" animBg="1"/>
      <p:bldP spid="54" grpId="0" animBg="1"/>
      <p:bldP spid="54" grpId="1" animBg="1"/>
      <p:bldP spid="55" grpId="0" animBg="1"/>
      <p:bldP spid="55" grpId="1" animBg="1"/>
      <p:bldP spid="53" grpId="0" animBg="1"/>
      <p:bldP spid="53" grpId="1" animBg="1"/>
      <p:bldP spid="52" grpId="0" animBg="1"/>
      <p:bldP spid="106" grpId="0"/>
      <p:bldP spid="107" grpId="0"/>
      <p:bldP spid="108" grpId="0"/>
      <p:bldP spid="109" grpId="0"/>
      <p:bldP spid="110" grpId="0"/>
      <p:bldP spid="111" grpId="0"/>
      <p:bldP spid="113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4" grpId="0"/>
      <p:bldP spid="126" grpId="0"/>
      <p:bldP spid="127" grpId="0"/>
      <p:bldP spid="128" grpId="0"/>
      <p:bldP spid="129" grpId="0"/>
      <p:bldP spid="130" grpId="0"/>
      <p:bldP spid="131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54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4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5415265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Word problems based on </a:t>
            </a:r>
            <a:r>
              <a:rPr lang="en-US" sz="2000" b="1" dirty="0" err="1" smtClean="0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 smtClean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 formula </a:t>
            </a:r>
            <a:endParaRPr 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owchart: Alternate Process 26"/>
          <p:cNvSpPr/>
          <p:nvPr/>
        </p:nvSpPr>
        <p:spPr>
          <a:xfrm>
            <a:off x="3540751" y="1460352"/>
            <a:ext cx="4657240" cy="24215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3407046" y="1002184"/>
            <a:ext cx="2416783" cy="24457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694799" y="990941"/>
            <a:ext cx="2565465" cy="24457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5432028" y="771672"/>
            <a:ext cx="2322480" cy="24457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4920087" y="545768"/>
            <a:ext cx="1847396" cy="24457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695244" y="786081"/>
            <a:ext cx="1357055" cy="24457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7436" y="489981"/>
            <a:ext cx="8454464" cy="12464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15) A contract on construction job specifies a penalty for delay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   of completion beyond a certain date as follows: Rs.200 for the first day,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   Rs.250 for the second day, Rs.300 for the third day, etc. the penalty for each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succeeding day being Rs.50 more than for the preceding day. How much money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 the contractor has to pay as penalty, if he has delayed the work by 30 days?</a:t>
            </a:r>
            <a:endParaRPr kumimoji="0" lang="en-US" sz="15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202" y="1599406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dirty="0"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099" y="1599406"/>
            <a:ext cx="6266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Amount of penalty for each succeeding day are as follows: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803" y="1814396"/>
            <a:ext cx="731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200,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9171" y="180975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250,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8824" y="180975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300,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7775" y="180975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.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. 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5482" y="2019300"/>
            <a:ext cx="302816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These numbers form an A.P.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4790" y="2019300"/>
            <a:ext cx="165191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with a = 200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82778" y="2019300"/>
            <a:ext cx="107914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and  d = </a:t>
            </a:r>
            <a:endParaRPr kumimoji="0" lang="en-US" sz="16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82516" y="2019300"/>
            <a:ext cx="124425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250 – 200 </a:t>
            </a:r>
            <a:endParaRPr kumimoji="0" lang="en-US" sz="16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77835" y="2019300"/>
            <a:ext cx="62709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= 50</a:t>
            </a:r>
            <a:endParaRPr kumimoji="0" lang="en-US" sz="16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339539" y="1804806"/>
            <a:ext cx="2010154" cy="738664"/>
            <a:chOff x="3468669" y="3405765"/>
            <a:chExt cx="2010154" cy="771286"/>
          </a:xfrm>
        </p:grpSpPr>
        <p:sp>
          <p:nvSpPr>
            <p:cNvPr id="29" name="Rounded Rectangular Callout 28"/>
            <p:cNvSpPr/>
            <p:nvPr/>
          </p:nvSpPr>
          <p:spPr>
            <a:xfrm>
              <a:off x="3494382" y="3417536"/>
              <a:ext cx="1979158" cy="739827"/>
            </a:xfrm>
            <a:prstGeom prst="wedgeRoundRectCallout">
              <a:avLst>
                <a:gd name="adj1" fmla="val -53398"/>
                <a:gd name="adj2" fmla="val -7590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68669" y="3405765"/>
              <a:ext cx="2010154" cy="771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/>
                </a:rPr>
                <a:t>We need to find penalty for 30 days</a:t>
              </a:r>
            </a:p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/>
                </a:rPr>
                <a:t>i.e. S</a:t>
              </a:r>
              <a:r>
                <a:rPr lang="en-US" sz="1400" b="1" baseline="-25000" dirty="0" smtClean="0">
                  <a:solidFill>
                    <a:schemeClr val="bg1"/>
                  </a:solidFill>
                  <a:latin typeface="Bookman Old Style"/>
                </a:rPr>
                <a:t>30</a:t>
              </a:r>
              <a:endParaRPr lang="en-US" sz="1400" b="1" baseline="-25000" dirty="0">
                <a:solidFill>
                  <a:schemeClr val="bg1"/>
                </a:solidFill>
                <a:latin typeface="Bookman Old Style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364689" y="1132915"/>
            <a:ext cx="2220463" cy="738664"/>
            <a:chOff x="3363515" y="3405765"/>
            <a:chExt cx="2220463" cy="771286"/>
          </a:xfrm>
        </p:grpSpPr>
        <p:sp>
          <p:nvSpPr>
            <p:cNvPr id="7" name="Rounded Rectangular Callout 6"/>
            <p:cNvSpPr/>
            <p:nvPr/>
          </p:nvSpPr>
          <p:spPr>
            <a:xfrm>
              <a:off x="3401674" y="3417537"/>
              <a:ext cx="2164575" cy="739827"/>
            </a:xfrm>
            <a:prstGeom prst="wedgeRoundRectCallout">
              <a:avLst>
                <a:gd name="adj1" fmla="val -66734"/>
                <a:gd name="adj2" fmla="val -9320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63515" y="3405765"/>
              <a:ext cx="2220463" cy="771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/>
                </a:rPr>
                <a:t>Lets make a list of amount of penalty for each succeeding day</a:t>
              </a:r>
              <a:endParaRPr lang="en-US" sz="1400" b="1" baseline="-25000" dirty="0">
                <a:solidFill>
                  <a:schemeClr val="bg1"/>
                </a:solidFill>
                <a:latin typeface="Bookman Old Style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46570" y="2287595"/>
            <a:ext cx="412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Penalty for delayed work by 30 days =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65360" y="2287595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S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30</a:t>
            </a:r>
            <a:endParaRPr kumimoji="0" lang="en-US" sz="16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2614" y="2495550"/>
            <a:ext cx="171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We know that,</a:t>
            </a:r>
            <a:endParaRPr kumimoji="0" lang="en-US" sz="16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72335" y="2786864"/>
            <a:ext cx="6162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 smtClean="0"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 smtClean="0"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58136"/>
              </p:ext>
            </p:extLst>
          </p:nvPr>
        </p:nvGraphicFramePr>
        <p:xfrm>
          <a:off x="2135148" y="2695575"/>
          <a:ext cx="15192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64" name="Equation" r:id="rId3" imgW="1104840" imgH="393480" progId="Equation.DSMT4">
                  <p:embed/>
                </p:oleObj>
              </mc:Choice>
              <mc:Fallback>
                <p:oleObj name="Equation" r:id="rId3" imgW="1104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48" y="2695575"/>
                        <a:ext cx="15192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248587" y="3264692"/>
            <a:ext cx="103111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 smtClean="0"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smtClean="0">
                <a:latin typeface="Bookman Old Style" pitchFamily="18" charset="0"/>
                <a:cs typeface="Calibri" pitchFamily="34" charset="0"/>
              </a:rPr>
              <a:t>30</a:t>
            </a:r>
            <a:r>
              <a:rPr lang="en-US" sz="1600" dirty="0" smtClean="0">
                <a:latin typeface="Bookman Old Style" pitchFamily="18" charset="0"/>
                <a:cs typeface="Calibri" pitchFamily="34" charset="0"/>
              </a:rPr>
              <a:t> =</a:t>
            </a:r>
            <a:endParaRPr lang="en-US" sz="1600" baseline="-25000" dirty="0"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621902"/>
              </p:ext>
            </p:extLst>
          </p:nvPr>
        </p:nvGraphicFramePr>
        <p:xfrm>
          <a:off x="2099969" y="3183134"/>
          <a:ext cx="33813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65" name="Equation" r:id="rId5" imgW="253800" imgH="393480" progId="Equation.DSMT4">
                  <p:embed/>
                </p:oleObj>
              </mc:Choice>
              <mc:Fallback>
                <p:oleObj name="Equation" r:id="rId5" imgW="253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969" y="3183134"/>
                        <a:ext cx="338137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781555"/>
              </p:ext>
            </p:extLst>
          </p:nvPr>
        </p:nvGraphicFramePr>
        <p:xfrm>
          <a:off x="2401895" y="3296141"/>
          <a:ext cx="8032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66" name="Equation" r:id="rId7" imgW="583920" imgH="203040" progId="Equation.DSMT4">
                  <p:embed/>
                </p:oleObj>
              </mc:Choice>
              <mc:Fallback>
                <p:oleObj name="Equation" r:id="rId7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95" y="3296141"/>
                        <a:ext cx="80327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237392"/>
              </p:ext>
            </p:extLst>
          </p:nvPr>
        </p:nvGraphicFramePr>
        <p:xfrm>
          <a:off x="3163892" y="3297728"/>
          <a:ext cx="8731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67" name="Equation" r:id="rId9" imgW="634680" imgH="203040" progId="Equation.DSMT4">
                  <p:embed/>
                </p:oleObj>
              </mc:Choice>
              <mc:Fallback>
                <p:oleObj name="Equation" r:id="rId9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92" y="3297728"/>
                        <a:ext cx="873125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241219"/>
              </p:ext>
            </p:extLst>
          </p:nvPr>
        </p:nvGraphicFramePr>
        <p:xfrm>
          <a:off x="3986209" y="3296141"/>
          <a:ext cx="48895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68" name="Equation" r:id="rId11" imgW="355320" imgH="203040" progId="Equation.DSMT4">
                  <p:embed/>
                </p:oleObj>
              </mc:Choice>
              <mc:Fallback>
                <p:oleObj name="Equation" r:id="rId11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09" y="3296141"/>
                        <a:ext cx="48895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939668"/>
              </p:ext>
            </p:extLst>
          </p:nvPr>
        </p:nvGraphicFramePr>
        <p:xfrm>
          <a:off x="1933674" y="3673966"/>
          <a:ext cx="433388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69" name="Equation" r:id="rId13" imgW="330120" imgH="177480" progId="Equation.DSMT4">
                  <p:embed/>
                </p:oleObj>
              </mc:Choice>
              <mc:Fallback>
                <p:oleObj name="Equation" r:id="rId13" imgW="330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674" y="3673966"/>
                        <a:ext cx="433388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080901"/>
              </p:ext>
            </p:extLst>
          </p:nvPr>
        </p:nvGraphicFramePr>
        <p:xfrm>
          <a:off x="2405070" y="3656503"/>
          <a:ext cx="558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0" name="Equation" r:id="rId15" imgW="406080" imgH="203040" progId="Equation.DSMT4">
                  <p:embed/>
                </p:oleObj>
              </mc:Choice>
              <mc:Fallback>
                <p:oleObj name="Equation" r:id="rId15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70" y="3656503"/>
                        <a:ext cx="558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964741"/>
              </p:ext>
            </p:extLst>
          </p:nvPr>
        </p:nvGraphicFramePr>
        <p:xfrm>
          <a:off x="2959688" y="3655719"/>
          <a:ext cx="646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1" name="Equation" r:id="rId17" imgW="469800" imgH="203040" progId="Equation.DSMT4">
                  <p:embed/>
                </p:oleObj>
              </mc:Choice>
              <mc:Fallback>
                <p:oleObj name="Equation" r:id="rId17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688" y="3655719"/>
                        <a:ext cx="646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56953"/>
              </p:ext>
            </p:extLst>
          </p:nvPr>
        </p:nvGraphicFramePr>
        <p:xfrm>
          <a:off x="3579808" y="3656503"/>
          <a:ext cx="48895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2" name="Equation" r:id="rId19" imgW="355320" imgH="203040" progId="Equation.DSMT4">
                  <p:embed/>
                </p:oleObj>
              </mc:Choice>
              <mc:Fallback>
                <p:oleObj name="Equation" r:id="rId19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08" y="3656503"/>
                        <a:ext cx="48895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092820"/>
              </p:ext>
            </p:extLst>
          </p:nvPr>
        </p:nvGraphicFramePr>
        <p:xfrm>
          <a:off x="1931987" y="3985116"/>
          <a:ext cx="43497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3" name="Equation" r:id="rId21" imgW="330120" imgH="177480" progId="Equation.DSMT4">
                  <p:embed/>
                </p:oleObj>
              </mc:Choice>
              <mc:Fallback>
                <p:oleObj name="Equation" r:id="rId21" imgW="330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7" y="3985116"/>
                        <a:ext cx="434975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649120"/>
              </p:ext>
            </p:extLst>
          </p:nvPr>
        </p:nvGraphicFramePr>
        <p:xfrm>
          <a:off x="2406650" y="3967653"/>
          <a:ext cx="558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4" name="Equation" r:id="rId23" imgW="406080" imgH="203040" progId="Equation.DSMT4">
                  <p:embed/>
                </p:oleObj>
              </mc:Choice>
              <mc:Fallback>
                <p:oleObj name="Equation" r:id="rId23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3967653"/>
                        <a:ext cx="558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995647"/>
              </p:ext>
            </p:extLst>
          </p:nvPr>
        </p:nvGraphicFramePr>
        <p:xfrm>
          <a:off x="2970212" y="3967653"/>
          <a:ext cx="8905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5" name="Equation" r:id="rId25" imgW="647640" imgH="203040" progId="Equation.DSMT4">
                  <p:embed/>
                </p:oleObj>
              </mc:Choice>
              <mc:Fallback>
                <p:oleObj name="Equation" r:id="rId25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2" y="3967653"/>
                        <a:ext cx="89058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272688"/>
              </p:ext>
            </p:extLst>
          </p:nvPr>
        </p:nvGraphicFramePr>
        <p:xfrm>
          <a:off x="1928811" y="4291503"/>
          <a:ext cx="43497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6" name="Equation" r:id="rId27" imgW="330120" imgH="177480" progId="Equation.DSMT4">
                  <p:embed/>
                </p:oleObj>
              </mc:Choice>
              <mc:Fallback>
                <p:oleObj name="Equation" r:id="rId27" imgW="330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1" y="4291503"/>
                        <a:ext cx="434975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914481"/>
              </p:ext>
            </p:extLst>
          </p:nvPr>
        </p:nvGraphicFramePr>
        <p:xfrm>
          <a:off x="2416168" y="4281978"/>
          <a:ext cx="76835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7" name="Equation" r:id="rId29" imgW="558720" imgH="203040" progId="Equation.DSMT4">
                  <p:embed/>
                </p:oleObj>
              </mc:Choice>
              <mc:Fallback>
                <p:oleObj name="Equation" r:id="rId29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68" y="4281978"/>
                        <a:ext cx="76835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186485" y="4532862"/>
            <a:ext cx="1045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smtClean="0"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smtClean="0">
                <a:latin typeface="Bookman Old Style" pitchFamily="18" charset="0"/>
                <a:cs typeface="Calibri" pitchFamily="34" charset="0"/>
              </a:rPr>
              <a:t>30</a:t>
            </a:r>
            <a:r>
              <a:rPr lang="en-US" sz="1600" dirty="0" smtClean="0"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 smtClean="0"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5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333570"/>
              </p:ext>
            </p:extLst>
          </p:nvPr>
        </p:nvGraphicFramePr>
        <p:xfrm>
          <a:off x="2092906" y="4581813"/>
          <a:ext cx="697015" cy="238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8" name="Equation" r:id="rId31" imgW="520560" imgH="177480" progId="Equation.DSMT4">
                  <p:embed/>
                </p:oleObj>
              </mc:Choice>
              <mc:Fallback>
                <p:oleObj name="Equation" r:id="rId31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906" y="4581813"/>
                        <a:ext cx="697015" cy="2385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3859445" y="2521488"/>
            <a:ext cx="2446665" cy="523220"/>
            <a:chOff x="3562092" y="3411683"/>
            <a:chExt cx="2446665" cy="546332"/>
          </a:xfrm>
        </p:grpSpPr>
        <p:sp>
          <p:nvSpPr>
            <p:cNvPr id="59" name="Rounded Rectangular Callout 58"/>
            <p:cNvSpPr/>
            <p:nvPr/>
          </p:nvSpPr>
          <p:spPr>
            <a:xfrm>
              <a:off x="3603311" y="3447066"/>
              <a:ext cx="2343925" cy="487488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62092" y="3411683"/>
              <a:ext cx="2446665" cy="5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/>
                </a:rPr>
                <a:t>For S</a:t>
              </a:r>
              <a:r>
                <a:rPr lang="en-US" sz="1400" b="1" baseline="-25000" dirty="0" smtClean="0">
                  <a:solidFill>
                    <a:schemeClr val="bg1"/>
                  </a:solidFill>
                  <a:latin typeface="Bookman Old Style"/>
                </a:rPr>
                <a:t>30 </a:t>
              </a:r>
              <a:r>
                <a:rPr lang="en-US" sz="1400" b="1" dirty="0" smtClean="0">
                  <a:solidFill>
                    <a:schemeClr val="bg1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/>
                </a:rPr>
                <a:t>n = 30, a = 200 &amp; d </a:t>
              </a:r>
              <a:r>
                <a:rPr lang="en-US" sz="1400" b="1" dirty="0">
                  <a:solidFill>
                    <a:schemeClr val="bg1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schemeClr val="bg1"/>
                  </a:solidFill>
                  <a:latin typeface="Bookman Old Style"/>
                </a:rPr>
                <a:t>50</a:t>
              </a:r>
              <a:endParaRPr lang="en-US" sz="1400" b="1" baseline="-25000" dirty="0">
                <a:solidFill>
                  <a:schemeClr val="bg1"/>
                </a:solidFill>
                <a:latin typeface="Bookman Old Style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850742" y="4530989"/>
            <a:ext cx="576015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0" kern="0"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1" dirty="0">
                <a:sym typeface="Symbol"/>
              </a:rPr>
              <a:t> Penalty for delayed work by 30 days is Rs.27750.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10780" y="-1238250"/>
            <a:ext cx="40381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15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416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15" grpId="0" animBg="1"/>
      <p:bldP spid="15" grpId="1" animBg="1"/>
      <p:bldP spid="12" grpId="0" animBg="1"/>
      <p:bldP spid="12" grpId="1" animBg="1"/>
      <p:bldP spid="10" grpId="0" animBg="1"/>
      <p:bldP spid="10" grpId="1" animBg="1"/>
      <p:bldP spid="4" grpId="0" animBg="1"/>
      <p:bldP spid="4" grpId="1" animBg="1"/>
      <p:bldP spid="5" grpId="0" animBg="1"/>
      <p:bldP spid="5" grpId="1" animBg="1"/>
      <p:bldP spid="2" grpId="0"/>
      <p:bldP spid="3" grpId="0"/>
      <p:bldP spid="9" grpId="0"/>
      <p:bldP spid="11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31" grpId="0"/>
      <p:bldP spid="32" grpId="0"/>
      <p:bldP spid="33" grpId="0"/>
      <p:bldP spid="34" grpId="0"/>
      <p:bldP spid="41" grpId="0"/>
      <p:bldP spid="55" grpId="0"/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55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27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5415265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Word problems based on </a:t>
            </a:r>
            <a:r>
              <a:rPr lang="en-US" sz="2000" b="1" dirty="0" err="1" smtClean="0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 smtClean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 formula </a:t>
            </a:r>
            <a:endParaRPr 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939469" y="1031855"/>
            <a:ext cx="66709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Since, value of each prize is Rs.20 less than its preceding prize.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3006" y="1277817"/>
            <a:ext cx="48615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Value of each successive prizes form an A.P.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48591" y="1529421"/>
            <a:ext cx="498209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Total amount to be used to give 7 cash prizes 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920623" y="394390"/>
            <a:ext cx="5889711" cy="18375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2" name="Flowchart: Alternate Process 31"/>
          <p:cNvSpPr/>
          <p:nvPr/>
        </p:nvSpPr>
        <p:spPr>
          <a:xfrm>
            <a:off x="807766" y="869358"/>
            <a:ext cx="1126245" cy="193124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04909" y="2346960"/>
            <a:ext cx="4808720" cy="1520190"/>
            <a:chOff x="1675900" y="2289810"/>
            <a:chExt cx="4808720" cy="1520190"/>
          </a:xfrm>
        </p:grpSpPr>
        <p:pic>
          <p:nvPicPr>
            <p:cNvPr id="183299" name="Picture 3" descr="C:\Users\ADMIN\Desktop\school-students-clip-art-516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736" b="23888"/>
            <a:stretch/>
          </p:blipFill>
          <p:spPr bwMode="auto">
            <a:xfrm>
              <a:off x="1675900" y="2314575"/>
              <a:ext cx="3448550" cy="1495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C:\Users\ADMIN\Desktop\school-students-clip-art-516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" t="24736" r="76616" b="23888"/>
            <a:stretch/>
          </p:blipFill>
          <p:spPr bwMode="auto">
            <a:xfrm>
              <a:off x="5029200" y="2305050"/>
              <a:ext cx="800100" cy="1495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C:\Users\ADMIN\Desktop\school-students-clip-art-516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65" t="24736" r="20453" b="23888"/>
            <a:stretch/>
          </p:blipFill>
          <p:spPr bwMode="auto">
            <a:xfrm>
              <a:off x="5836920" y="2289810"/>
              <a:ext cx="647700" cy="1495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Rectangle 20"/>
          <p:cNvSpPr/>
          <p:nvPr/>
        </p:nvSpPr>
        <p:spPr>
          <a:xfrm>
            <a:off x="6367765" y="1191306"/>
            <a:ext cx="1639471" cy="1321436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821555" y="864883"/>
            <a:ext cx="3709138" cy="207056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6221187" y="639656"/>
            <a:ext cx="1607967" cy="18375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808968" y="639852"/>
            <a:ext cx="5254371" cy="18375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3597744" y="408704"/>
            <a:ext cx="3494175" cy="18375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920600" y="383297"/>
            <a:ext cx="1757734" cy="18375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7144" y="297180"/>
            <a:ext cx="8150756" cy="8309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16) A sum of Rs.700 is to be used to give seven cash prizes to</a:t>
            </a:r>
          </a:p>
          <a:p>
            <a:pPr algn="just"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 students of a school for their overall performance. If each prize is</a:t>
            </a:r>
          </a:p>
          <a:p>
            <a:pPr algn="just"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Rs.20 less than its preceding prize, find the value of each of the prizes.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446" y="1040130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pic>
        <p:nvPicPr>
          <p:cNvPr id="183298" name="Picture 2" descr="C:\Users\ADMIN\Desktop\Currenc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519" y="1128177"/>
            <a:ext cx="2203450" cy="1058862"/>
          </a:xfrm>
          <a:prstGeom prst="roundRect">
            <a:avLst>
              <a:gd name="adj" fmla="val 22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4" name="TextBox 13"/>
          <p:cNvSpPr txBox="1"/>
          <p:nvPr/>
        </p:nvSpPr>
        <p:spPr>
          <a:xfrm>
            <a:off x="6324204" y="1134100"/>
            <a:ext cx="150495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example: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4204" y="1352489"/>
            <a:ext cx="185577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If,</a:t>
            </a:r>
          </a:p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r>
              <a:rPr lang="en-US" sz="1400" b="1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st</a:t>
            </a: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prize: Rs.200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24204" y="1801272"/>
            <a:ext cx="185577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then,</a:t>
            </a:r>
          </a:p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400" b="1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nd</a:t>
            </a: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prize: Rs.180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4204" y="2249174"/>
            <a:ext cx="185577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400" b="1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rd</a:t>
            </a: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prize: Rs.160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09096" y="1281070"/>
            <a:ext cx="129875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where  d =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94618" y="1272281"/>
            <a:ext cx="585417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- 20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498782" y="684002"/>
            <a:ext cx="2813341" cy="738664"/>
            <a:chOff x="3921310" y="3457104"/>
            <a:chExt cx="3094668" cy="771291"/>
          </a:xfrm>
        </p:grpSpPr>
        <p:sp>
          <p:nvSpPr>
            <p:cNvPr id="35" name="Rounded Rectangular Callout 34"/>
            <p:cNvSpPr/>
            <p:nvPr/>
          </p:nvSpPr>
          <p:spPr>
            <a:xfrm>
              <a:off x="3921310" y="3458170"/>
              <a:ext cx="3094668" cy="757990"/>
            </a:xfrm>
            <a:prstGeom prst="wedgeRoundRectCallout">
              <a:avLst>
                <a:gd name="adj1" fmla="val -39930"/>
                <a:gd name="adj2" fmla="val -6763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70777" y="3457104"/>
              <a:ext cx="3003305" cy="771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That means total of seven cash prizes given is Rs.700 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i.e. S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7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= 700 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801818" y="1529711"/>
            <a:ext cx="40588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15390" y="1529575"/>
            <a:ext cx="81945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700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642177" y="1211346"/>
            <a:ext cx="1619129" cy="523216"/>
            <a:chOff x="4523304" y="3457104"/>
            <a:chExt cx="1781039" cy="546326"/>
          </a:xfrm>
        </p:grpSpPr>
        <p:sp>
          <p:nvSpPr>
            <p:cNvPr id="19" name="Rounded Rectangular Callout 18"/>
            <p:cNvSpPr/>
            <p:nvPr/>
          </p:nvSpPr>
          <p:spPr>
            <a:xfrm>
              <a:off x="4562311" y="3499981"/>
              <a:ext cx="1709869" cy="484952"/>
            </a:xfrm>
            <a:prstGeom prst="wedgeRoundRectCallout">
              <a:avLst>
                <a:gd name="adj1" fmla="val 58524"/>
                <a:gd name="adj2" fmla="val 10038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23304" y="3457104"/>
              <a:ext cx="1781039" cy="546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These amounts forms an AP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101610" y="-1009650"/>
            <a:ext cx="3571432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16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037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7" grpId="0"/>
      <p:bldP spid="33" grpId="0" animBg="1"/>
      <p:bldP spid="33" grpId="1" animBg="1"/>
      <p:bldP spid="32" grpId="0" animBg="1"/>
      <p:bldP spid="32" grpId="1" animBg="1"/>
      <p:bldP spid="21" grpId="0" animBg="1"/>
      <p:bldP spid="21" grpId="1" animBg="1"/>
      <p:bldP spid="12" grpId="0" animBg="1"/>
      <p:bldP spid="12" grpId="1" animBg="1"/>
      <p:bldP spid="13" grpId="0" animBg="1"/>
      <p:bldP spid="13" grpId="1" animBg="1"/>
      <p:bldP spid="7" grpId="0" animBg="1"/>
      <p:bldP spid="7" grpId="1" animBg="1"/>
      <p:bldP spid="6" grpId="0" animBg="1"/>
      <p:bldP spid="6" grpId="1" animBg="1"/>
      <p:bldP spid="4" grpId="0" animBg="1"/>
      <p:bldP spid="4" grpId="1" animBg="1"/>
      <p:bldP spid="2" grpId="0"/>
      <p:bldP spid="3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30" grpId="0"/>
      <p:bldP spid="31" grpId="0"/>
      <p:bldP spid="38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269593" y="2244022"/>
            <a:ext cx="4112407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Since, value of each prize is Rs.20 less than its preceding prize.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07678" y="1994854"/>
            <a:ext cx="105611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a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08105" y="1996604"/>
            <a:ext cx="73480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160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4266822" y="2038810"/>
            <a:ext cx="2771" cy="2659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48591" y="1529421"/>
            <a:ext cx="498209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Total amount of cash prize given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72000" y="1529711"/>
            <a:ext cx="40588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885572" y="1529575"/>
            <a:ext cx="81945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700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Flowchart: Alternate Process 42"/>
          <p:cNvSpPr/>
          <p:nvPr/>
        </p:nvSpPr>
        <p:spPr>
          <a:xfrm>
            <a:off x="2688259" y="4062266"/>
            <a:ext cx="351744" cy="192376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9" name="Flowchart: Alternate Process 28"/>
          <p:cNvSpPr/>
          <p:nvPr/>
        </p:nvSpPr>
        <p:spPr>
          <a:xfrm>
            <a:off x="2083324" y="3085274"/>
            <a:ext cx="187656" cy="44375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407" y="1787479"/>
            <a:ext cx="171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3789" y="2128299"/>
            <a:ext cx="6162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975624"/>
              </p:ext>
            </p:extLst>
          </p:nvPr>
        </p:nvGraphicFramePr>
        <p:xfrm>
          <a:off x="2076602" y="2037010"/>
          <a:ext cx="15192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49" name="Equation" r:id="rId3" imgW="1104840" imgH="393480" progId="Equation.DSMT4">
                  <p:embed/>
                </p:oleObj>
              </mc:Choice>
              <mc:Fallback>
                <p:oleObj name="Equation" r:id="rId3" imgW="1104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602" y="2037010"/>
                        <a:ext cx="15192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352800" y="1972330"/>
            <a:ext cx="2468218" cy="523220"/>
            <a:chOff x="4169507" y="3457104"/>
            <a:chExt cx="2715034" cy="546331"/>
          </a:xfrm>
        </p:grpSpPr>
        <p:sp>
          <p:nvSpPr>
            <p:cNvPr id="15" name="Rounded Rectangular Callout 14"/>
            <p:cNvSpPr/>
            <p:nvPr/>
          </p:nvSpPr>
          <p:spPr>
            <a:xfrm>
              <a:off x="4175638" y="3492538"/>
              <a:ext cx="2649130" cy="480150"/>
            </a:xfrm>
            <a:prstGeom prst="wedgeRoundRectCallout">
              <a:avLst>
                <a:gd name="adj1" fmla="val -58087"/>
                <a:gd name="adj2" fmla="val 10659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69507" y="3457104"/>
              <a:ext cx="2715034" cy="5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Substitute 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n = 7, d = -20 &amp; S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7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= 700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21589" y="2636708"/>
            <a:ext cx="97878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73081"/>
              </p:ext>
            </p:extLst>
          </p:nvPr>
        </p:nvGraphicFramePr>
        <p:xfrm>
          <a:off x="2070688" y="2564551"/>
          <a:ext cx="2190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50" name="Equation" r:id="rId5" imgW="164880" imgH="393480" progId="Equation.DSMT4">
                  <p:embed/>
                </p:oleObj>
              </mc:Choice>
              <mc:Fallback>
                <p:oleObj name="Equation" r:id="rId5" imgW="16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688" y="2564551"/>
                        <a:ext cx="2190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02838"/>
              </p:ext>
            </p:extLst>
          </p:nvPr>
        </p:nvGraphicFramePr>
        <p:xfrm>
          <a:off x="2276573" y="2678478"/>
          <a:ext cx="419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51" name="Equation" r:id="rId7" imgW="304560" imgH="203040" progId="Equation.DSMT4">
                  <p:embed/>
                </p:oleObj>
              </mc:Choice>
              <mc:Fallback>
                <p:oleObj name="Equation" r:id="rId7" imgW="304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573" y="2678478"/>
                        <a:ext cx="419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215497"/>
              </p:ext>
            </p:extLst>
          </p:nvPr>
        </p:nvGraphicFramePr>
        <p:xfrm>
          <a:off x="2703395" y="2678478"/>
          <a:ext cx="8032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52" name="Equation" r:id="rId9" imgW="583920" imgH="203040" progId="Equation.DSMT4">
                  <p:embed/>
                </p:oleObj>
              </mc:Choice>
              <mc:Fallback>
                <p:oleObj name="Equation" r:id="rId9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395" y="2678478"/>
                        <a:ext cx="80327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793735"/>
              </p:ext>
            </p:extLst>
          </p:nvPr>
        </p:nvGraphicFramePr>
        <p:xfrm>
          <a:off x="3468786" y="2678478"/>
          <a:ext cx="6111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53" name="Equation" r:id="rId11" imgW="444240" imgH="203040" progId="Equation.DSMT4">
                  <p:embed/>
                </p:oleObj>
              </mc:Choice>
              <mc:Fallback>
                <p:oleObj name="Equation" r:id="rId11" imgW="444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786" y="2678478"/>
                        <a:ext cx="61118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3352800" y="2100655"/>
            <a:ext cx="2125997" cy="307777"/>
            <a:chOff x="4357727" y="3457104"/>
            <a:chExt cx="2338593" cy="321372"/>
          </a:xfrm>
        </p:grpSpPr>
        <p:sp>
          <p:nvSpPr>
            <p:cNvPr id="23" name="Rounded Rectangular Callout 22"/>
            <p:cNvSpPr/>
            <p:nvPr/>
          </p:nvSpPr>
          <p:spPr>
            <a:xfrm>
              <a:off x="4359288" y="3478363"/>
              <a:ext cx="2281828" cy="291949"/>
            </a:xfrm>
            <a:prstGeom prst="wedgeRoundRectCallout">
              <a:avLst>
                <a:gd name="adj1" fmla="val 49657"/>
                <a:gd name="adj2" fmla="val -17846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57727" y="3457104"/>
              <a:ext cx="2338593" cy="321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For given value of S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7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56589" y="3128446"/>
            <a:ext cx="10734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700 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299692"/>
              </p:ext>
            </p:extLst>
          </p:nvPr>
        </p:nvGraphicFramePr>
        <p:xfrm>
          <a:off x="2070485" y="3041058"/>
          <a:ext cx="2190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54" name="Equation" r:id="rId13" imgW="164880" imgH="393480" progId="Equation.DSMT4">
                  <p:embed/>
                </p:oleObj>
              </mc:Choice>
              <mc:Fallback>
                <p:oleObj name="Equation" r:id="rId13" imgW="16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485" y="3041058"/>
                        <a:ext cx="2190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39678"/>
              </p:ext>
            </p:extLst>
          </p:nvPr>
        </p:nvGraphicFramePr>
        <p:xfrm>
          <a:off x="2276370" y="3154985"/>
          <a:ext cx="419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55" name="Equation" r:id="rId14" imgW="304560" imgH="203040" progId="Equation.DSMT4">
                  <p:embed/>
                </p:oleObj>
              </mc:Choice>
              <mc:Fallback>
                <p:oleObj name="Equation" r:id="rId14" imgW="304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370" y="3154985"/>
                        <a:ext cx="419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062454"/>
              </p:ext>
            </p:extLst>
          </p:nvPr>
        </p:nvGraphicFramePr>
        <p:xfrm>
          <a:off x="2718505" y="3154728"/>
          <a:ext cx="11001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56" name="Equation" r:id="rId15" imgW="799920" imgH="203040" progId="Equation.DSMT4">
                  <p:embed/>
                </p:oleObj>
              </mc:Choice>
              <mc:Fallback>
                <p:oleObj name="Equation" r:id="rId15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505" y="3154728"/>
                        <a:ext cx="1100138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Curved Right Arrow 29"/>
          <p:cNvSpPr/>
          <p:nvPr/>
        </p:nvSpPr>
        <p:spPr>
          <a:xfrm rot="5400000">
            <a:off x="1790217" y="2648765"/>
            <a:ext cx="201582" cy="60914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237" y="3596641"/>
            <a:ext cx="9245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700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476045"/>
              </p:ext>
            </p:extLst>
          </p:nvPr>
        </p:nvGraphicFramePr>
        <p:xfrm>
          <a:off x="1424576" y="3513797"/>
          <a:ext cx="4222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57" name="Equation" r:id="rId17" imgW="317160" imgH="393480" progId="Equation.DSMT4">
                  <p:embed/>
                </p:oleObj>
              </mc:Choice>
              <mc:Fallback>
                <p:oleObj name="Equation" r:id="rId17" imgW="317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576" y="3513797"/>
                        <a:ext cx="4222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377343"/>
              </p:ext>
            </p:extLst>
          </p:nvPr>
        </p:nvGraphicFramePr>
        <p:xfrm>
          <a:off x="1876817" y="3656378"/>
          <a:ext cx="646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58" name="Equation" r:id="rId19" imgW="469800" imgH="203040" progId="Equation.DSMT4">
                  <p:embed/>
                </p:oleObj>
              </mc:Choice>
              <mc:Fallback>
                <p:oleObj name="Equation" r:id="rId19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817" y="3656378"/>
                        <a:ext cx="646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016179"/>
              </p:ext>
            </p:extLst>
          </p:nvPr>
        </p:nvGraphicFramePr>
        <p:xfrm>
          <a:off x="2586018" y="3656378"/>
          <a:ext cx="7159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59" name="Equation" r:id="rId21" imgW="520560" imgH="203040" progId="Equation.DSMT4">
                  <p:embed/>
                </p:oleObj>
              </mc:Choice>
              <mc:Fallback>
                <p:oleObj name="Equation" r:id="rId21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18" y="3656378"/>
                        <a:ext cx="71596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34479" y="3457573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100</a:t>
            </a:r>
            <a:endParaRPr lang="en-US" sz="12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642059" y="3833294"/>
            <a:ext cx="224449" cy="128578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37" name="Straight Connector 36"/>
          <p:cNvCxnSpPr/>
          <p:nvPr/>
        </p:nvCxnSpPr>
        <p:spPr>
          <a:xfrm flipH="1">
            <a:off x="985716" y="3657262"/>
            <a:ext cx="406230" cy="217316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058210" y="3982077"/>
            <a:ext cx="10734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200 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83324" y="3982077"/>
            <a:ext cx="10734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2a – 120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2" name="Curved Right Arrow 41"/>
          <p:cNvSpPr/>
          <p:nvPr/>
        </p:nvSpPr>
        <p:spPr>
          <a:xfrm rot="5400000">
            <a:off x="2080123" y="3228538"/>
            <a:ext cx="303176" cy="133809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8978" y="4263734"/>
            <a:ext cx="176784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200 + 120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66832" y="4265724"/>
            <a:ext cx="5414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2a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93800" y="4541294"/>
            <a:ext cx="104394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2a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67437" y="4541774"/>
            <a:ext cx="70751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320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46077" y="2783857"/>
            <a:ext cx="4266198" cy="558325"/>
            <a:chOff x="4246077" y="2783857"/>
            <a:chExt cx="4266198" cy="558325"/>
          </a:xfrm>
        </p:grpSpPr>
        <p:sp>
          <p:nvSpPr>
            <p:cNvPr id="60" name="TextBox 59"/>
            <p:cNvSpPr txBox="1"/>
            <p:nvPr/>
          </p:nvSpPr>
          <p:spPr>
            <a:xfrm>
              <a:off x="4314972" y="2793542"/>
              <a:ext cx="4041628" cy="5486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46077" y="2789532"/>
              <a:ext cx="3539328" cy="307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 Value of each prize are Rs.160,</a:t>
              </a:r>
              <a:endParaRPr lang="en-US" sz="14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405202" y="2789975"/>
              <a:ext cx="658504" cy="307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140,</a:t>
              </a:r>
              <a:endParaRPr lang="en-US" sz="14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853771" y="2783857"/>
              <a:ext cx="658504" cy="307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120,</a:t>
              </a:r>
              <a:endParaRPr lang="en-US" sz="14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83218" y="3023635"/>
              <a:ext cx="658504" cy="307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100,</a:t>
              </a:r>
              <a:endParaRPr lang="en-US" sz="14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81341" y="3023635"/>
              <a:ext cx="531112" cy="307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80,</a:t>
              </a:r>
              <a:endParaRPr lang="en-US" sz="14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368511" y="3023635"/>
              <a:ext cx="531112" cy="307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60</a:t>
              </a:r>
              <a:endParaRPr lang="en-US" sz="14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95883" y="3023635"/>
              <a:ext cx="813160" cy="307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&amp; 40</a:t>
              </a:r>
              <a:endParaRPr lang="en-US" sz="14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38190" y="3018739"/>
              <a:ext cx="1464749" cy="307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respectively.</a:t>
              </a:r>
              <a:endParaRPr lang="en-US" sz="14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939469" y="1031855"/>
            <a:ext cx="66709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Since, value of each prize is Rs.20 less than its preceding prize.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3006" y="1277817"/>
            <a:ext cx="48615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Value of each successive prizes form an A.P.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7144" y="297180"/>
            <a:ext cx="8150756" cy="8309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16) A sum of Rs.700 is to be used to give seven cash prizes to</a:t>
            </a:r>
          </a:p>
          <a:p>
            <a:pPr algn="just"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 students of a school for their overall performance. If each prize is</a:t>
            </a:r>
          </a:p>
          <a:p>
            <a:pPr algn="just"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Rs.20 less than its preceding prize, find the value of each of the prizes.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5446" y="1040130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09096" y="1281070"/>
            <a:ext cx="129875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where  d =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594618" y="1272281"/>
            <a:ext cx="585417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- 20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4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48" grpId="0"/>
      <p:bldP spid="49" grpId="0"/>
      <p:bldP spid="43" grpId="0" animBg="1"/>
      <p:bldP spid="43" grpId="1" animBg="1"/>
      <p:bldP spid="29" grpId="0" animBg="1"/>
      <p:bldP spid="29" grpId="1" animBg="1"/>
      <p:bldP spid="11" grpId="0"/>
      <p:bldP spid="12" grpId="0"/>
      <p:bldP spid="17" grpId="0"/>
      <p:bldP spid="25" grpId="0"/>
      <p:bldP spid="30" grpId="0" animBg="1"/>
      <p:bldP spid="30" grpId="1" animBg="1"/>
      <p:bldP spid="31" grpId="0"/>
      <p:bldP spid="35" grpId="0"/>
      <p:bldP spid="40" grpId="0"/>
      <p:bldP spid="41" grpId="0"/>
      <p:bldP spid="42" grpId="0" animBg="1"/>
      <p:bldP spid="42" grpId="1" animBg="1"/>
      <p:bldP spid="44" grpId="0"/>
      <p:bldP spid="45" grpId="0"/>
      <p:bldP spid="46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56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0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5415265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Word problems based on </a:t>
            </a:r>
            <a:r>
              <a:rPr lang="en-US" sz="2000" b="1" dirty="0" err="1" smtClean="0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 smtClean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 formula </a:t>
            </a:r>
            <a:endParaRPr 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51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2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lowchart: Alternate Process 42"/>
          <p:cNvSpPr/>
          <p:nvPr/>
        </p:nvSpPr>
        <p:spPr>
          <a:xfrm>
            <a:off x="517543" y="1727599"/>
            <a:ext cx="3633989" cy="18375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2" name="Flowchart: Alternate Process 41"/>
          <p:cNvSpPr/>
          <p:nvPr/>
        </p:nvSpPr>
        <p:spPr>
          <a:xfrm>
            <a:off x="7525905" y="1492833"/>
            <a:ext cx="1062033" cy="18375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1690165" y="1492642"/>
            <a:ext cx="1872650" cy="18375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509651" y="1489572"/>
            <a:ext cx="692339" cy="18375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5638756" y="1271536"/>
            <a:ext cx="2989245" cy="18375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1990098" y="1269968"/>
            <a:ext cx="3540174" cy="18375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884751" y="567973"/>
            <a:ext cx="1134522" cy="18375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930" y="500957"/>
            <a:ext cx="8318370" cy="147732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17] In a school, students thought of planting trees in and around the</a:t>
            </a:r>
          </a:p>
          <a:p>
            <a:pPr>
              <a:defRPr/>
            </a:pP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school to reduce air pollution. It was decided that the number of tree, that each</a:t>
            </a:r>
          </a:p>
          <a:p>
            <a:pPr>
              <a:defRPr/>
            </a:pP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section of each class will plant, will be the same as the class, in which they are</a:t>
            </a:r>
          </a:p>
          <a:p>
            <a:pPr>
              <a:defRPr/>
            </a:pP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studying, e.g., a section of Class I will plant 1 tree, a section of Class II will plant</a:t>
            </a:r>
          </a:p>
          <a:p>
            <a:pPr>
              <a:defRPr/>
            </a:pP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2 trees and so on till Class XII. There are three sections of each class. How many</a:t>
            </a:r>
          </a:p>
          <a:p>
            <a:pPr>
              <a:defRPr/>
            </a:pP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trees will be planted by the students ?</a:t>
            </a:r>
            <a:endParaRPr lang="en-US" sz="15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742" y="1877596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pic>
        <p:nvPicPr>
          <p:cNvPr id="186370" name="Picture 2" descr="C:\Users\ADMIN\Desktop\downloa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9" r="23997"/>
          <a:stretch/>
        </p:blipFill>
        <p:spPr bwMode="auto">
          <a:xfrm>
            <a:off x="945900" y="2542145"/>
            <a:ext cx="5669222" cy="2319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372" name="Picture 4" descr="C:\Users\ADMIN\Desktop\plantingtre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67667" l="33209" r="895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37" t="5001" r="8581" b="27666"/>
          <a:stretch/>
        </p:blipFill>
        <p:spPr bwMode="auto">
          <a:xfrm>
            <a:off x="955748" y="3989848"/>
            <a:ext cx="839701" cy="88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ADMIN\Desktop\plantingtre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67667" l="33209" r="895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37" t="5001" r="8581" b="27666"/>
          <a:stretch/>
        </p:blipFill>
        <p:spPr bwMode="auto">
          <a:xfrm>
            <a:off x="1768812" y="3991416"/>
            <a:ext cx="839701" cy="88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ADMIN\Desktop\plantingtre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67667" l="33209" r="895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37" t="5001" r="8581" b="27666"/>
          <a:stretch/>
        </p:blipFill>
        <p:spPr bwMode="auto">
          <a:xfrm>
            <a:off x="2575021" y="3992984"/>
            <a:ext cx="839701" cy="88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ADMIN\Desktop\plantingtre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67667" l="33209" r="895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37" t="5001" r="8581" b="27666"/>
          <a:stretch/>
        </p:blipFill>
        <p:spPr bwMode="auto">
          <a:xfrm>
            <a:off x="3369796" y="3994486"/>
            <a:ext cx="839701" cy="88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:\Users\ADMIN\Desktop\plantingtre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67667" l="33209" r="895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37" t="5001" r="8581" b="27666"/>
          <a:stretch/>
        </p:blipFill>
        <p:spPr bwMode="auto">
          <a:xfrm>
            <a:off x="4176005" y="3996054"/>
            <a:ext cx="839701" cy="88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ADMIN\Desktop\plantingtre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67667" l="33209" r="895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37" t="5001" r="8581" b="27666"/>
          <a:stretch/>
        </p:blipFill>
        <p:spPr bwMode="auto">
          <a:xfrm>
            <a:off x="5003994" y="3994820"/>
            <a:ext cx="839701" cy="88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owchart: Alternate Process 25"/>
          <p:cNvSpPr/>
          <p:nvPr/>
        </p:nvSpPr>
        <p:spPr>
          <a:xfrm>
            <a:off x="959047" y="3973866"/>
            <a:ext cx="816972" cy="801017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rgbClr val="FFFF00">
                <a:alpha val="6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5613" y="3477297"/>
            <a:ext cx="941887" cy="307777"/>
            <a:chOff x="4989186" y="3457104"/>
            <a:chExt cx="1036072" cy="321372"/>
          </a:xfrm>
        </p:grpSpPr>
        <p:sp>
          <p:nvSpPr>
            <p:cNvPr id="10" name="Rounded Rectangular Callout 9"/>
            <p:cNvSpPr/>
            <p:nvPr/>
          </p:nvSpPr>
          <p:spPr>
            <a:xfrm>
              <a:off x="4995885" y="3475605"/>
              <a:ext cx="1029373" cy="277780"/>
            </a:xfrm>
            <a:prstGeom prst="wedgeRoundRectCallout">
              <a:avLst>
                <a:gd name="adj1" fmla="val 59731"/>
                <a:gd name="adj2" fmla="val 14045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89186" y="3457104"/>
              <a:ext cx="1034192" cy="321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Class I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7" name="Flowchart: Alternate Process 26"/>
          <p:cNvSpPr/>
          <p:nvPr/>
        </p:nvSpPr>
        <p:spPr>
          <a:xfrm>
            <a:off x="1781366" y="3977200"/>
            <a:ext cx="1591254" cy="801017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rgbClr val="FFFF00">
                <a:alpha val="6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712413" y="3478865"/>
            <a:ext cx="941887" cy="307777"/>
            <a:chOff x="4989186" y="3457104"/>
            <a:chExt cx="1036072" cy="321372"/>
          </a:xfrm>
        </p:grpSpPr>
        <p:sp>
          <p:nvSpPr>
            <p:cNvPr id="15" name="Rounded Rectangular Callout 14"/>
            <p:cNvSpPr/>
            <p:nvPr/>
          </p:nvSpPr>
          <p:spPr>
            <a:xfrm>
              <a:off x="4995885" y="3475605"/>
              <a:ext cx="1029373" cy="277780"/>
            </a:xfrm>
            <a:prstGeom prst="wedgeRoundRectCallout">
              <a:avLst>
                <a:gd name="adj1" fmla="val 59731"/>
                <a:gd name="adj2" fmla="val 14045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89186" y="3457104"/>
              <a:ext cx="1034192" cy="321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Class II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8" name="Flowchart: Alternate Process 27"/>
          <p:cNvSpPr/>
          <p:nvPr/>
        </p:nvSpPr>
        <p:spPr>
          <a:xfrm>
            <a:off x="3394082" y="3977200"/>
            <a:ext cx="2392854" cy="801017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rgbClr val="FFFF00">
                <a:alpha val="6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905683" y="3481932"/>
            <a:ext cx="941887" cy="307777"/>
            <a:chOff x="4989186" y="3457101"/>
            <a:chExt cx="1036072" cy="321372"/>
          </a:xfrm>
        </p:grpSpPr>
        <p:sp>
          <p:nvSpPr>
            <p:cNvPr id="22" name="Rounded Rectangular Callout 21"/>
            <p:cNvSpPr/>
            <p:nvPr/>
          </p:nvSpPr>
          <p:spPr>
            <a:xfrm>
              <a:off x="4995885" y="3475605"/>
              <a:ext cx="1029373" cy="277780"/>
            </a:xfrm>
            <a:prstGeom prst="wedgeRoundRectCallout">
              <a:avLst>
                <a:gd name="adj1" fmla="val 59731"/>
                <a:gd name="adj2" fmla="val 14045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89186" y="3457101"/>
              <a:ext cx="1034192" cy="321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Class III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52603" y="3123663"/>
            <a:ext cx="2362207" cy="523220"/>
            <a:chOff x="4523304" y="3457104"/>
            <a:chExt cx="2598416" cy="546331"/>
          </a:xfrm>
        </p:grpSpPr>
        <p:sp>
          <p:nvSpPr>
            <p:cNvPr id="30" name="Rounded Rectangular Callout 29"/>
            <p:cNvSpPr/>
            <p:nvPr/>
          </p:nvSpPr>
          <p:spPr>
            <a:xfrm>
              <a:off x="4573871" y="3499981"/>
              <a:ext cx="2495601" cy="484952"/>
            </a:xfrm>
            <a:prstGeom prst="wedgeRoundRectCallout">
              <a:avLst>
                <a:gd name="adj1" fmla="val -54910"/>
                <a:gd name="adj2" fmla="val 11865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23304" y="3457104"/>
              <a:ext cx="2598416" cy="5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No. of trees planted by each class form an AP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50893" y="1879164"/>
            <a:ext cx="5933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The number of trees planted by each class are as follows: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14417" y="1879164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37956" y="1879164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5048" y="1879164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89807" y="187916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56364" y="2130082"/>
            <a:ext cx="302816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These numbers form an A.P.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9937" y="2135261"/>
            <a:ext cx="147943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with  a = 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97140" y="2130060"/>
            <a:ext cx="697627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, d =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91200" y="2130060"/>
            <a:ext cx="73770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 – 1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77988" y="2130060"/>
            <a:ext cx="50045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331749" y="2190750"/>
            <a:ext cx="2904174" cy="740323"/>
            <a:chOff x="3739266" y="3455372"/>
            <a:chExt cx="3194574" cy="773026"/>
          </a:xfrm>
        </p:grpSpPr>
        <p:sp>
          <p:nvSpPr>
            <p:cNvPr id="45" name="Rounded Rectangular Callout 44"/>
            <p:cNvSpPr/>
            <p:nvPr/>
          </p:nvSpPr>
          <p:spPr>
            <a:xfrm>
              <a:off x="3762818" y="3455372"/>
              <a:ext cx="3137379" cy="751344"/>
            </a:xfrm>
            <a:prstGeom prst="wedgeRoundRectCallout">
              <a:avLst>
                <a:gd name="adj1" fmla="val -56272"/>
                <a:gd name="adj2" fmla="val -9882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9266" y="3457104"/>
              <a:ext cx="3194574" cy="771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That means we need to find total no. of trees planted by students till class XII i.e. S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12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867860" y="1884579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58000" y="2128421"/>
            <a:ext cx="143500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and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12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97140" y="-1162050"/>
            <a:ext cx="374573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17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3822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 animBg="1"/>
      <p:bldP spid="19" grpId="0" animBg="1"/>
      <p:bldP spid="19" grpId="1" animBg="1"/>
      <p:bldP spid="17" grpId="0" animBg="1"/>
      <p:bldP spid="17" grpId="1" animBg="1"/>
      <p:bldP spid="12" grpId="0" animBg="1"/>
      <p:bldP spid="12" grpId="1" animBg="1"/>
      <p:bldP spid="6" grpId="0" animBg="1"/>
      <p:bldP spid="6" grpId="1" animBg="1"/>
      <p:bldP spid="5" grpId="0" animBg="1"/>
      <p:bldP spid="5" grpId="1" animBg="1"/>
      <p:bldP spid="2" grpId="0"/>
      <p:bldP spid="3" grpId="0"/>
      <p:bldP spid="26" grpId="0" animBg="1"/>
      <p:bldP spid="27" grpId="0" animBg="1"/>
      <p:bldP spid="28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7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owchart: Alternate Process 37"/>
          <p:cNvSpPr/>
          <p:nvPr/>
        </p:nvSpPr>
        <p:spPr>
          <a:xfrm>
            <a:off x="3605913" y="1486299"/>
            <a:ext cx="3795546" cy="18375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1930" y="500957"/>
            <a:ext cx="8318370" cy="147732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17] In a school, students thought of planting trees in and around the</a:t>
            </a:r>
          </a:p>
          <a:p>
            <a:pPr>
              <a:defRPr/>
            </a:pP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school to reduce air pollution. It was decided that the number of tree, that each</a:t>
            </a:r>
          </a:p>
          <a:p>
            <a:pPr>
              <a:defRPr/>
            </a:pP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section of each class will plant, will be the same as the class, in which they are</a:t>
            </a:r>
          </a:p>
          <a:p>
            <a:pPr>
              <a:defRPr/>
            </a:pP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studying, e.g., a section of Class I will plant 1 tree, a section of Class II will plant</a:t>
            </a:r>
          </a:p>
          <a:p>
            <a:pPr>
              <a:defRPr/>
            </a:pP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2 trees and so on till Class XII. There are three sections of each class. How many</a:t>
            </a:r>
          </a:p>
          <a:p>
            <a:pPr>
              <a:defRPr/>
            </a:pP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trees will be planted by the students ?</a:t>
            </a:r>
            <a:endParaRPr lang="en-US" sz="15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42" y="1877596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151" y="1884579"/>
            <a:ext cx="5933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The number of trees planted by each class are as follows: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8675" y="1884579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2214" y="1884579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9306" y="1884579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4065" y="1884579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…, 12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622" y="2135497"/>
            <a:ext cx="302816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These numbers form an A.P.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4195" y="2140676"/>
            <a:ext cx="147943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with  a = 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1398" y="2135475"/>
            <a:ext cx="697627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, d =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2135475"/>
            <a:ext cx="73770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 – 1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1788" y="2135475"/>
            <a:ext cx="50045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286007" y="2669627"/>
            <a:ext cx="2904174" cy="740323"/>
            <a:chOff x="3739266" y="3455372"/>
            <a:chExt cx="3194574" cy="773026"/>
          </a:xfrm>
        </p:grpSpPr>
        <p:sp>
          <p:nvSpPr>
            <p:cNvPr id="15" name="Rounded Rectangular Callout 14"/>
            <p:cNvSpPr/>
            <p:nvPr/>
          </p:nvSpPr>
          <p:spPr>
            <a:xfrm>
              <a:off x="3762818" y="3455372"/>
              <a:ext cx="3137379" cy="751344"/>
            </a:xfrm>
            <a:prstGeom prst="wedgeRoundRectCallout">
              <a:avLst>
                <a:gd name="adj1" fmla="val -56272"/>
                <a:gd name="adj2" fmla="val -9882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39266" y="3457104"/>
              <a:ext cx="3194574" cy="771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That means we need to find total no. of trees planted by students till class XII i.e. S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12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00534" y="2748359"/>
            <a:ext cx="62991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4447" y="3274173"/>
            <a:ext cx="9560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705097"/>
              </p:ext>
            </p:extLst>
          </p:nvPr>
        </p:nvGraphicFramePr>
        <p:xfrm>
          <a:off x="1748621" y="3202118"/>
          <a:ext cx="3190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08" name="Equation" r:id="rId3" imgW="241200" imgH="393480" progId="Equation.DSMT4">
                  <p:embed/>
                </p:oleObj>
              </mc:Choice>
              <mc:Fallback>
                <p:oleObj name="Equation" r:id="rId3" imgW="241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621" y="3202118"/>
                        <a:ext cx="319088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112028"/>
              </p:ext>
            </p:extLst>
          </p:nvPr>
        </p:nvGraphicFramePr>
        <p:xfrm>
          <a:off x="1556079" y="3746631"/>
          <a:ext cx="40005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09" name="Equation" r:id="rId5" imgW="304560" imgH="177480" progId="Equation.DSMT4">
                  <p:embed/>
                </p:oleObj>
              </mc:Choice>
              <mc:Fallback>
                <p:oleObj name="Equation" r:id="rId5" imgW="304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079" y="3746631"/>
                        <a:ext cx="400050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13202" y="409575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S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= 78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7596" y="2406977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460893" y="2521809"/>
            <a:ext cx="2160326" cy="523220"/>
            <a:chOff x="3724314" y="3405765"/>
            <a:chExt cx="2160326" cy="546328"/>
          </a:xfrm>
        </p:grpSpPr>
        <p:sp>
          <p:nvSpPr>
            <p:cNvPr id="36" name="Rounded Rectangular Callout 35"/>
            <p:cNvSpPr/>
            <p:nvPr/>
          </p:nvSpPr>
          <p:spPr>
            <a:xfrm>
              <a:off x="3754070" y="3439636"/>
              <a:ext cx="2080115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24314" y="3405765"/>
              <a:ext cx="2160326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12 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 = 12, a = 1 &amp; d = 1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094850" y="2406028"/>
            <a:ext cx="4777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Total number of trees planted by 1 section of each the class = 78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058444" y="2419350"/>
            <a:ext cx="0" cy="2449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96523" y="2922088"/>
            <a:ext cx="4777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Total number of trees planted by 3 sections of each the class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36048" y="3165030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3 × 78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28955" y="316503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234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14626" y="3483811"/>
            <a:ext cx="4201222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  <a:defRPr sz="1600" b="1"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  <a:sym typeface="Symbol"/>
              </a:rPr>
              <a:t> Total trees planted by the students</a:t>
            </a:r>
          </a:p>
          <a:p>
            <a:r>
              <a:rPr lang="en-US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will </a:t>
            </a:r>
            <a:r>
              <a:rPr lang="en-US" dirty="0">
                <a:solidFill>
                  <a:prstClr val="black"/>
                </a:solidFill>
                <a:sym typeface="Symbol"/>
              </a:rPr>
              <a:t>be 234.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05600" y="2133600"/>
            <a:ext cx="109837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,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12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pic>
        <p:nvPicPr>
          <p:cNvPr id="49" name="Picture 4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28768" y="2598738"/>
            <a:ext cx="1143032" cy="582612"/>
          </a:xfrm>
          <a:prstGeom prst="rect">
            <a:avLst/>
          </a:prstGeom>
          <a:noFill/>
          <a:extLst/>
        </p:spPr>
      </p:pic>
      <p:sp>
        <p:nvSpPr>
          <p:cNvPr id="2" name="TextBox 1"/>
          <p:cNvSpPr txBox="1"/>
          <p:nvPr/>
        </p:nvSpPr>
        <p:spPr>
          <a:xfrm>
            <a:off x="2073797" y="324802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[1 + 12]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97597" y="366712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[13]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2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17" grpId="0"/>
      <p:bldP spid="19" grpId="0"/>
      <p:bldP spid="33" grpId="0"/>
      <p:bldP spid="34" grpId="0"/>
      <p:bldP spid="39" grpId="0"/>
      <p:bldP spid="41" grpId="0"/>
      <p:bldP spid="42" grpId="0"/>
      <p:bldP spid="43" grpId="0"/>
      <p:bldP spid="44" grpId="0" animBg="1"/>
      <p:bldP spid="2" grpId="0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57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65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5415265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Word problems based on </a:t>
            </a:r>
            <a:r>
              <a:rPr lang="en-US" sz="2000" b="1" dirty="0" err="1" smtClean="0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 smtClean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 formula </a:t>
            </a:r>
            <a:endParaRPr 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9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lowchart: Alternate Process 80"/>
          <p:cNvSpPr/>
          <p:nvPr/>
        </p:nvSpPr>
        <p:spPr>
          <a:xfrm>
            <a:off x="1948399" y="371531"/>
            <a:ext cx="3475016" cy="190654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031875" y="1803400"/>
            <a:ext cx="2743200" cy="2743200"/>
            <a:chOff x="1031405" y="1801805"/>
            <a:chExt cx="2743200" cy="2743200"/>
          </a:xfrm>
        </p:grpSpPr>
        <p:sp>
          <p:nvSpPr>
            <p:cNvPr id="65" name="Arc 64"/>
            <p:cNvSpPr/>
            <p:nvPr/>
          </p:nvSpPr>
          <p:spPr>
            <a:xfrm>
              <a:off x="1946829" y="2884243"/>
              <a:ext cx="457200" cy="457200"/>
            </a:xfrm>
            <a:prstGeom prst="arc">
              <a:avLst>
                <a:gd name="adj1" fmla="val 10751622"/>
                <a:gd name="adj2" fmla="val 0"/>
              </a:avLst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" name="Arc 65"/>
            <p:cNvSpPr/>
            <p:nvPr/>
          </p:nvSpPr>
          <p:spPr>
            <a:xfrm flipV="1">
              <a:off x="1946640" y="2658686"/>
              <a:ext cx="914400" cy="914400"/>
            </a:xfrm>
            <a:prstGeom prst="arc">
              <a:avLst>
                <a:gd name="adj1" fmla="val 10751622"/>
                <a:gd name="adj2" fmla="val 0"/>
              </a:avLst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" name="Arc 66"/>
            <p:cNvSpPr/>
            <p:nvPr/>
          </p:nvSpPr>
          <p:spPr>
            <a:xfrm>
              <a:off x="1489577" y="2437683"/>
              <a:ext cx="1371600" cy="1371600"/>
            </a:xfrm>
            <a:prstGeom prst="arc">
              <a:avLst>
                <a:gd name="adj1" fmla="val 10751622"/>
                <a:gd name="adj2" fmla="val 0"/>
              </a:avLst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8" name="Arc 67"/>
            <p:cNvSpPr/>
            <p:nvPr/>
          </p:nvSpPr>
          <p:spPr>
            <a:xfrm flipV="1">
              <a:off x="1489395" y="2225055"/>
              <a:ext cx="1828800" cy="1828800"/>
            </a:xfrm>
            <a:prstGeom prst="arc">
              <a:avLst>
                <a:gd name="adj1" fmla="val 10751622"/>
                <a:gd name="adj2" fmla="val 0"/>
              </a:avLst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Arc 68"/>
            <p:cNvSpPr/>
            <p:nvPr/>
          </p:nvSpPr>
          <p:spPr>
            <a:xfrm>
              <a:off x="1032195" y="2001928"/>
              <a:ext cx="2286000" cy="2286000"/>
            </a:xfrm>
            <a:prstGeom prst="arc">
              <a:avLst>
                <a:gd name="adj1" fmla="val 10751622"/>
                <a:gd name="adj2" fmla="val 0"/>
              </a:avLst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Arc 69"/>
            <p:cNvSpPr/>
            <p:nvPr/>
          </p:nvSpPr>
          <p:spPr>
            <a:xfrm flipV="1">
              <a:off x="1031405" y="1801805"/>
              <a:ext cx="2743200" cy="2743200"/>
            </a:xfrm>
            <a:prstGeom prst="arc">
              <a:avLst>
                <a:gd name="adj1" fmla="val 10751622"/>
                <a:gd name="adj2" fmla="val 0"/>
              </a:avLst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2" name="Flowchart: Alternate Process 41"/>
          <p:cNvSpPr/>
          <p:nvPr/>
        </p:nvSpPr>
        <p:spPr>
          <a:xfrm>
            <a:off x="814417" y="821087"/>
            <a:ext cx="7624368" cy="18375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1" name="Flowchart: Alternate Process 40"/>
          <p:cNvSpPr/>
          <p:nvPr/>
        </p:nvSpPr>
        <p:spPr>
          <a:xfrm>
            <a:off x="7780808" y="589845"/>
            <a:ext cx="673747" cy="18375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0" name="Flowchart: Alternate Process 39"/>
          <p:cNvSpPr/>
          <p:nvPr/>
        </p:nvSpPr>
        <p:spPr>
          <a:xfrm>
            <a:off x="7094154" y="590136"/>
            <a:ext cx="673747" cy="18375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3106535" y="596649"/>
            <a:ext cx="3999656" cy="18375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5511100" y="358762"/>
            <a:ext cx="1248595" cy="18375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813215" y="596649"/>
            <a:ext cx="2245861" cy="18375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939347" y="367644"/>
            <a:ext cx="813253" cy="190654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822" y="286683"/>
            <a:ext cx="8403534" cy="78483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18) A spiral is made up of successive semicircles, with centers</a:t>
            </a:r>
          </a:p>
          <a:p>
            <a:pPr>
              <a:defRPr/>
            </a:pP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 alternately at A and B, starting with center at A of radii 0.5cm,1.0cm,1.5cm,..</a:t>
            </a:r>
          </a:p>
          <a:p>
            <a:pPr>
              <a:defRPr/>
            </a:pPr>
            <a:r>
              <a:rPr lang="en-US" sz="15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What is total length of such a spiral made up of 13 consecutive semicircles?</a:t>
            </a:r>
            <a:endParaRPr lang="en-US" sz="15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855" y="993441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Arc 4"/>
          <p:cNvSpPr/>
          <p:nvPr/>
        </p:nvSpPr>
        <p:spPr>
          <a:xfrm>
            <a:off x="1946829" y="2884243"/>
            <a:ext cx="457200" cy="457200"/>
          </a:xfrm>
          <a:prstGeom prst="arc">
            <a:avLst>
              <a:gd name="adj1" fmla="val 10751622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 flipV="1">
            <a:off x="1946640" y="2658686"/>
            <a:ext cx="914400" cy="914400"/>
          </a:xfrm>
          <a:prstGeom prst="arc">
            <a:avLst>
              <a:gd name="adj1" fmla="val 10751622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>
            <a:off x="1489577" y="2437683"/>
            <a:ext cx="1371600" cy="1371600"/>
          </a:xfrm>
          <a:prstGeom prst="arc">
            <a:avLst>
              <a:gd name="adj1" fmla="val 10751622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Arc 9"/>
          <p:cNvSpPr/>
          <p:nvPr/>
        </p:nvSpPr>
        <p:spPr>
          <a:xfrm flipV="1">
            <a:off x="1489395" y="2225055"/>
            <a:ext cx="1828800" cy="1828800"/>
          </a:xfrm>
          <a:prstGeom prst="arc">
            <a:avLst>
              <a:gd name="adj1" fmla="val 10751622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>
            <a:off x="1032195" y="2001928"/>
            <a:ext cx="2286000" cy="2286000"/>
          </a:xfrm>
          <a:prstGeom prst="arc">
            <a:avLst>
              <a:gd name="adj1" fmla="val 10751622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Arc 11"/>
          <p:cNvSpPr/>
          <p:nvPr/>
        </p:nvSpPr>
        <p:spPr>
          <a:xfrm flipV="1">
            <a:off x="1031405" y="1801805"/>
            <a:ext cx="2743200" cy="2743200"/>
          </a:xfrm>
          <a:prstGeom prst="arc">
            <a:avLst>
              <a:gd name="adj1" fmla="val 10751622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Arc 13"/>
          <p:cNvSpPr/>
          <p:nvPr/>
        </p:nvSpPr>
        <p:spPr>
          <a:xfrm>
            <a:off x="572617" y="1513768"/>
            <a:ext cx="3200400" cy="3200400"/>
          </a:xfrm>
          <a:prstGeom prst="arc">
            <a:avLst>
              <a:gd name="adj1" fmla="val 19116946"/>
              <a:gd name="adj2" fmla="val 0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89850" y="2888714"/>
            <a:ext cx="325730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.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A</a:t>
            </a:r>
            <a:endParaRPr lang="en-US" sz="11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77484" y="2890121"/>
            <a:ext cx="295274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.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B</a:t>
            </a:r>
            <a:endParaRPr lang="en-US" sz="11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181537" y="3110298"/>
            <a:ext cx="232606" cy="0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30906" y="3135481"/>
            <a:ext cx="641522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0.5cm</a:t>
            </a:r>
            <a:endParaRPr lang="en-US" sz="11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938294" y="3110299"/>
            <a:ext cx="471451" cy="0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20110" y="3130635"/>
            <a:ext cx="500458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1cm</a:t>
            </a:r>
            <a:endParaRPr lang="en-US" sz="11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Arc 25"/>
          <p:cNvSpPr/>
          <p:nvPr/>
        </p:nvSpPr>
        <p:spPr>
          <a:xfrm>
            <a:off x="1946595" y="2882994"/>
            <a:ext cx="457200" cy="457200"/>
          </a:xfrm>
          <a:prstGeom prst="arc">
            <a:avLst>
              <a:gd name="adj1" fmla="val 10751622"/>
              <a:gd name="adj2" fmla="val 0"/>
            </a:avLst>
          </a:prstGeom>
          <a:ln w="28575">
            <a:solidFill>
              <a:srgbClr val="FF0000"/>
            </a:solidFill>
          </a:ln>
          <a:effectLst>
            <a:glow rad="38100">
              <a:srgbClr val="FFFF00">
                <a:alpha val="78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Arc 26"/>
          <p:cNvSpPr/>
          <p:nvPr/>
        </p:nvSpPr>
        <p:spPr>
          <a:xfrm flipV="1">
            <a:off x="1946595" y="2658697"/>
            <a:ext cx="914400" cy="914400"/>
          </a:xfrm>
          <a:prstGeom prst="arc">
            <a:avLst>
              <a:gd name="adj1" fmla="val 10751622"/>
              <a:gd name="adj2" fmla="val 0"/>
            </a:avLst>
          </a:prstGeom>
          <a:ln w="28575">
            <a:solidFill>
              <a:srgbClr val="FF0000"/>
            </a:solidFill>
          </a:ln>
          <a:effectLst>
            <a:glow rad="50800">
              <a:srgbClr val="FFFF00">
                <a:alpha val="8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90255" y="2886025"/>
            <a:ext cx="325730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.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A</a:t>
            </a:r>
            <a:endParaRPr lang="en-US" sz="11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186227" y="3109206"/>
            <a:ext cx="688096" cy="0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92564" y="3133626"/>
            <a:ext cx="641522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1.5cm</a:t>
            </a:r>
            <a:endParaRPr lang="en-US" sz="11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Arc 33"/>
          <p:cNvSpPr/>
          <p:nvPr/>
        </p:nvSpPr>
        <p:spPr>
          <a:xfrm>
            <a:off x="1489403" y="2435310"/>
            <a:ext cx="1371600" cy="1371600"/>
          </a:xfrm>
          <a:prstGeom prst="arc">
            <a:avLst>
              <a:gd name="adj1" fmla="val 10751622"/>
              <a:gd name="adj2" fmla="val 0"/>
            </a:avLst>
          </a:prstGeom>
          <a:ln w="28575">
            <a:solidFill>
              <a:srgbClr val="FF0000"/>
            </a:solidFill>
          </a:ln>
          <a:effectLst>
            <a:glow rad="38100">
              <a:srgbClr val="FFFF00">
                <a:alpha val="78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Arc 35"/>
          <p:cNvSpPr/>
          <p:nvPr/>
        </p:nvSpPr>
        <p:spPr>
          <a:xfrm flipV="1">
            <a:off x="1488605" y="2224970"/>
            <a:ext cx="1828800" cy="1828800"/>
          </a:xfrm>
          <a:prstGeom prst="arc">
            <a:avLst>
              <a:gd name="adj1" fmla="val 10751622"/>
              <a:gd name="adj2" fmla="val 0"/>
            </a:avLst>
          </a:prstGeom>
          <a:ln w="28575">
            <a:solidFill>
              <a:srgbClr val="FF0000"/>
            </a:solidFill>
          </a:ln>
          <a:effectLst>
            <a:glow rad="50800">
              <a:srgbClr val="FFFF00">
                <a:alpha val="8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Arc 36"/>
          <p:cNvSpPr/>
          <p:nvPr/>
        </p:nvSpPr>
        <p:spPr>
          <a:xfrm>
            <a:off x="1030514" y="1998655"/>
            <a:ext cx="2286000" cy="2286000"/>
          </a:xfrm>
          <a:prstGeom prst="arc">
            <a:avLst>
              <a:gd name="adj1" fmla="val 10751622"/>
              <a:gd name="adj2" fmla="val 0"/>
            </a:avLst>
          </a:prstGeom>
          <a:ln w="28575">
            <a:solidFill>
              <a:srgbClr val="FF0000"/>
            </a:solidFill>
          </a:ln>
          <a:effectLst>
            <a:glow rad="38100">
              <a:srgbClr val="FFFF00">
                <a:alpha val="78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 flipV="1">
            <a:off x="1031405" y="1805869"/>
            <a:ext cx="2743200" cy="2743200"/>
          </a:xfrm>
          <a:prstGeom prst="arc">
            <a:avLst>
              <a:gd name="adj1" fmla="val 10751622"/>
              <a:gd name="adj2" fmla="val 0"/>
            </a:avLst>
          </a:prstGeom>
          <a:ln w="28575">
            <a:solidFill>
              <a:srgbClr val="FF0000"/>
            </a:solidFill>
          </a:ln>
          <a:effectLst>
            <a:glow rad="50800">
              <a:srgbClr val="FFFF00">
                <a:alpha val="8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Arc 38"/>
          <p:cNvSpPr/>
          <p:nvPr/>
        </p:nvSpPr>
        <p:spPr>
          <a:xfrm>
            <a:off x="572601" y="1508989"/>
            <a:ext cx="3200400" cy="3200400"/>
          </a:xfrm>
          <a:prstGeom prst="arc">
            <a:avLst>
              <a:gd name="adj1" fmla="val 19116946"/>
              <a:gd name="adj2" fmla="val 0"/>
            </a:avLst>
          </a:prstGeom>
          <a:ln w="28575">
            <a:solidFill>
              <a:srgbClr val="FF0000"/>
            </a:solidFill>
            <a:prstDash val="dash"/>
          </a:ln>
          <a:effectLst>
            <a:glow rad="50800">
              <a:srgbClr val="FFFF00">
                <a:alpha val="6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693276" y="1261605"/>
            <a:ext cx="2271249" cy="740323"/>
            <a:chOff x="4083706" y="3455372"/>
            <a:chExt cx="2498360" cy="773026"/>
          </a:xfrm>
        </p:grpSpPr>
        <p:sp>
          <p:nvSpPr>
            <p:cNvPr id="44" name="Rounded Rectangular Callout 43"/>
            <p:cNvSpPr/>
            <p:nvPr/>
          </p:nvSpPr>
          <p:spPr>
            <a:xfrm>
              <a:off x="4083706" y="3455372"/>
              <a:ext cx="2495602" cy="751344"/>
            </a:xfrm>
            <a:prstGeom prst="wedgeRoundRectCallout">
              <a:avLst>
                <a:gd name="adj1" fmla="val -60890"/>
                <a:gd name="adj2" fmla="val -9088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91039" y="3457104"/>
              <a:ext cx="2491027" cy="771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That means we need to find total length of 13 semicircles i.e. S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13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259066" y="2075745"/>
            <a:ext cx="1700064" cy="566698"/>
            <a:chOff x="4323138" y="3525232"/>
            <a:chExt cx="1870059" cy="591732"/>
          </a:xfrm>
        </p:grpSpPr>
        <p:sp>
          <p:nvSpPr>
            <p:cNvPr id="47" name="Rounded Rectangular Callout 46"/>
            <p:cNvSpPr/>
            <p:nvPr/>
          </p:nvSpPr>
          <p:spPr>
            <a:xfrm>
              <a:off x="4323138" y="3525232"/>
              <a:ext cx="1870059" cy="591732"/>
            </a:xfrm>
            <a:prstGeom prst="wedgeRoundRectCallout">
              <a:avLst>
                <a:gd name="adj1" fmla="val -50805"/>
                <a:gd name="adj2" fmla="val -7575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55833" y="3546616"/>
              <a:ext cx="1793797" cy="546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Circumference of circle = 2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r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250158" y="2627780"/>
            <a:ext cx="1683230" cy="523220"/>
            <a:chOff x="4228021" y="3561095"/>
            <a:chExt cx="1851544" cy="546335"/>
          </a:xfrm>
        </p:grpSpPr>
        <p:sp>
          <p:nvSpPr>
            <p:cNvPr id="50" name="Rounded Rectangular Callout 49"/>
            <p:cNvSpPr/>
            <p:nvPr/>
          </p:nvSpPr>
          <p:spPr>
            <a:xfrm>
              <a:off x="4228021" y="3576551"/>
              <a:ext cx="1851544" cy="525134"/>
            </a:xfrm>
            <a:prstGeom prst="wedgeRoundRectCallout">
              <a:avLst>
                <a:gd name="adj1" fmla="val -35988"/>
                <a:gd name="adj2" fmla="val 4247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64456" y="3561095"/>
              <a:ext cx="1721168" cy="546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Length of semicircle = 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  <a:sym typeface="Symbol"/>
                </a:rPr>
                <a:t>r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938771" y="1003543"/>
            <a:ext cx="264851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Length of a semicircle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87961" y="996517"/>
            <a:ext cx="386644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l-GR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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r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7455" y="1256595"/>
            <a:ext cx="410902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Length of successive semicircles are,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334634" y="2137697"/>
            <a:ext cx="3049747" cy="566698"/>
            <a:chOff x="4078313" y="3525232"/>
            <a:chExt cx="3354703" cy="591732"/>
          </a:xfrm>
        </p:grpSpPr>
        <p:sp>
          <p:nvSpPr>
            <p:cNvPr id="56" name="Rounded Rectangular Callout 55"/>
            <p:cNvSpPr/>
            <p:nvPr/>
          </p:nvSpPr>
          <p:spPr>
            <a:xfrm>
              <a:off x="4118222" y="3525232"/>
              <a:ext cx="3264768" cy="591732"/>
            </a:xfrm>
            <a:prstGeom prst="wedgeRoundRectCallout">
              <a:avLst>
                <a:gd name="adj1" fmla="val -47618"/>
                <a:gd name="adj2" fmla="val 10072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78313" y="3546616"/>
              <a:ext cx="3354703" cy="546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Radius of 1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st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semicircle 0.5cm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 Length = 0.5 cm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708303" y="1256595"/>
            <a:ext cx="681597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0.5</a:t>
            </a:r>
            <a:r>
              <a:rPr lang="el-GR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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730030" y="2460575"/>
            <a:ext cx="3080244" cy="566698"/>
            <a:chOff x="4078313" y="3525232"/>
            <a:chExt cx="3354703" cy="591732"/>
          </a:xfrm>
        </p:grpSpPr>
        <p:sp>
          <p:nvSpPr>
            <p:cNvPr id="60" name="Rounded Rectangular Callout 59"/>
            <p:cNvSpPr/>
            <p:nvPr/>
          </p:nvSpPr>
          <p:spPr>
            <a:xfrm>
              <a:off x="4134384" y="3525232"/>
              <a:ext cx="3232444" cy="591732"/>
            </a:xfrm>
            <a:prstGeom prst="wedgeRoundRectCallout">
              <a:avLst>
                <a:gd name="adj1" fmla="val -47618"/>
                <a:gd name="adj2" fmla="val 10072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78313" y="3546615"/>
              <a:ext cx="3354703" cy="546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Radius of 2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nd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semicircle 1cm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 Length = 1 cm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341888" y="1256595"/>
            <a:ext cx="48923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r>
              <a:rPr lang="el-GR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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669257" y="1941706"/>
            <a:ext cx="3080244" cy="566698"/>
            <a:chOff x="4078313" y="3525232"/>
            <a:chExt cx="3354703" cy="591732"/>
          </a:xfrm>
        </p:grpSpPr>
        <p:sp>
          <p:nvSpPr>
            <p:cNvPr id="72" name="Rounded Rectangular Callout 71"/>
            <p:cNvSpPr/>
            <p:nvPr/>
          </p:nvSpPr>
          <p:spPr>
            <a:xfrm>
              <a:off x="4134384" y="3525232"/>
              <a:ext cx="3232444" cy="591732"/>
            </a:xfrm>
            <a:prstGeom prst="wedgeRoundRectCallout">
              <a:avLst>
                <a:gd name="adj1" fmla="val -47618"/>
                <a:gd name="adj2" fmla="val 10072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78313" y="3546616"/>
              <a:ext cx="3354703" cy="546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Radius of 3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rd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semicircle 1.5cm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 Length = 1.5 cm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751351" y="1256595"/>
            <a:ext cx="681597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1.5</a:t>
            </a:r>
            <a:r>
              <a:rPr lang="el-GR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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82023" y="1256595"/>
            <a:ext cx="38985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7333" y="1513770"/>
            <a:ext cx="304094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These numbers form an A.P.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21810" y="1512354"/>
            <a:ext cx="15749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with a = 0.5</a:t>
            </a:r>
            <a:r>
              <a:rPr lang="el-GR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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44630" y="1507153"/>
            <a:ext cx="107914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and  d =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163418" y="1507153"/>
            <a:ext cx="115448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r>
              <a:rPr lang="el-GR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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0.5</a:t>
            </a:r>
            <a:r>
              <a:rPr lang="el-GR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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170673" y="1507153"/>
            <a:ext cx="805029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0.5</a:t>
            </a:r>
            <a:r>
              <a:rPr lang="el-GR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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717091" y="3589207"/>
            <a:ext cx="1521014" cy="420447"/>
            <a:chOff x="4416179" y="3583579"/>
            <a:chExt cx="1673106" cy="439022"/>
          </a:xfrm>
        </p:grpSpPr>
        <p:sp>
          <p:nvSpPr>
            <p:cNvPr id="83" name="Rounded Rectangular Callout 82"/>
            <p:cNvSpPr/>
            <p:nvPr/>
          </p:nvSpPr>
          <p:spPr>
            <a:xfrm>
              <a:off x="4428377" y="3583579"/>
              <a:ext cx="1659584" cy="439022"/>
            </a:xfrm>
            <a:prstGeom prst="wedgeRoundRectCallout">
              <a:avLst>
                <a:gd name="adj1" fmla="val -46987"/>
                <a:gd name="adj2" fmla="val -9310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16179" y="3627679"/>
              <a:ext cx="1673106" cy="321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nd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semicircle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998518" y="1770939"/>
            <a:ext cx="1521014" cy="420447"/>
            <a:chOff x="4416179" y="3583579"/>
            <a:chExt cx="1673106" cy="439022"/>
          </a:xfrm>
        </p:grpSpPr>
        <p:sp>
          <p:nvSpPr>
            <p:cNvPr id="86" name="Rounded Rectangular Callout 85"/>
            <p:cNvSpPr/>
            <p:nvPr/>
          </p:nvSpPr>
          <p:spPr>
            <a:xfrm>
              <a:off x="4428377" y="3583579"/>
              <a:ext cx="1659584" cy="439022"/>
            </a:xfrm>
            <a:prstGeom prst="wedgeRoundRectCallout">
              <a:avLst>
                <a:gd name="adj1" fmla="val -43657"/>
                <a:gd name="adj2" fmla="val 10047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416179" y="3627679"/>
              <a:ext cx="1673106" cy="321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rd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semicircle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187289" y="3677556"/>
            <a:ext cx="1521014" cy="420447"/>
            <a:chOff x="4416179" y="3583579"/>
            <a:chExt cx="1673106" cy="439022"/>
          </a:xfrm>
        </p:grpSpPr>
        <p:sp>
          <p:nvSpPr>
            <p:cNvPr id="89" name="Rounded Rectangular Callout 88"/>
            <p:cNvSpPr/>
            <p:nvPr/>
          </p:nvSpPr>
          <p:spPr>
            <a:xfrm>
              <a:off x="4428377" y="3583579"/>
              <a:ext cx="1659584" cy="439022"/>
            </a:xfrm>
            <a:prstGeom prst="wedgeRoundRectCallout">
              <a:avLst>
                <a:gd name="adj1" fmla="val -46987"/>
                <a:gd name="adj2" fmla="val -9310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16179" y="3627679"/>
              <a:ext cx="1673106" cy="321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4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th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semicircle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895600" y="1711856"/>
            <a:ext cx="1521014" cy="420447"/>
            <a:chOff x="4416179" y="3583579"/>
            <a:chExt cx="1673106" cy="439022"/>
          </a:xfrm>
        </p:grpSpPr>
        <p:sp>
          <p:nvSpPr>
            <p:cNvPr id="92" name="Rounded Rectangular Callout 91"/>
            <p:cNvSpPr/>
            <p:nvPr/>
          </p:nvSpPr>
          <p:spPr>
            <a:xfrm>
              <a:off x="4428377" y="3583579"/>
              <a:ext cx="1659584" cy="439022"/>
            </a:xfrm>
            <a:prstGeom prst="wedgeRoundRectCallout">
              <a:avLst>
                <a:gd name="adj1" fmla="val -46987"/>
                <a:gd name="adj2" fmla="val 8852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416179" y="3627679"/>
              <a:ext cx="1673106" cy="321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5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th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semicircle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685907" y="3785329"/>
            <a:ext cx="1521014" cy="420447"/>
            <a:chOff x="4416179" y="3583579"/>
            <a:chExt cx="1673106" cy="439022"/>
          </a:xfrm>
        </p:grpSpPr>
        <p:sp>
          <p:nvSpPr>
            <p:cNvPr id="95" name="Rounded Rectangular Callout 94"/>
            <p:cNvSpPr/>
            <p:nvPr/>
          </p:nvSpPr>
          <p:spPr>
            <a:xfrm>
              <a:off x="4428377" y="3583579"/>
              <a:ext cx="1659584" cy="439022"/>
            </a:xfrm>
            <a:prstGeom prst="wedgeRoundRectCallout">
              <a:avLst>
                <a:gd name="adj1" fmla="val -46987"/>
                <a:gd name="adj2" fmla="val -9310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416179" y="3627679"/>
              <a:ext cx="1673106" cy="321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6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th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semicircle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752068" y="2250594"/>
            <a:ext cx="1248830" cy="369431"/>
            <a:chOff x="4571317" y="3610213"/>
            <a:chExt cx="1373704" cy="385752"/>
          </a:xfrm>
        </p:grpSpPr>
        <p:sp>
          <p:nvSpPr>
            <p:cNvPr id="98" name="Rounded Rectangular Callout 97"/>
            <p:cNvSpPr/>
            <p:nvPr/>
          </p:nvSpPr>
          <p:spPr>
            <a:xfrm>
              <a:off x="4571317" y="3610213"/>
              <a:ext cx="1373704" cy="385752"/>
            </a:xfrm>
            <a:prstGeom prst="wedgeRoundRectCallout">
              <a:avLst>
                <a:gd name="adj1" fmla="val -47792"/>
                <a:gd name="adj2" fmla="val 8913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619599" y="3627679"/>
              <a:ext cx="1266263" cy="321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and so on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152715" y="2252338"/>
            <a:ext cx="1521014" cy="420447"/>
            <a:chOff x="4416179" y="3583579"/>
            <a:chExt cx="1673106" cy="439022"/>
          </a:xfrm>
        </p:grpSpPr>
        <p:sp>
          <p:nvSpPr>
            <p:cNvPr id="101" name="Rounded Rectangular Callout 100"/>
            <p:cNvSpPr/>
            <p:nvPr/>
          </p:nvSpPr>
          <p:spPr>
            <a:xfrm>
              <a:off x="4428377" y="3583579"/>
              <a:ext cx="1659584" cy="439022"/>
            </a:xfrm>
            <a:prstGeom prst="wedgeRoundRectCallout">
              <a:avLst>
                <a:gd name="adj1" fmla="val -44700"/>
                <a:gd name="adj2" fmla="val 9565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416179" y="3627679"/>
              <a:ext cx="1673106" cy="321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1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st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semicircle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998518" y="974907"/>
            <a:ext cx="2653161" cy="779183"/>
            <a:chOff x="4310882" y="3529708"/>
            <a:chExt cx="2889568" cy="813603"/>
          </a:xfrm>
        </p:grpSpPr>
        <p:sp>
          <p:nvSpPr>
            <p:cNvPr id="104" name="Rounded Rectangular Callout 103"/>
            <p:cNvSpPr/>
            <p:nvPr/>
          </p:nvSpPr>
          <p:spPr>
            <a:xfrm>
              <a:off x="4330491" y="3529708"/>
              <a:ext cx="2840229" cy="813603"/>
            </a:xfrm>
            <a:prstGeom prst="wedgeRoundRectCallout">
              <a:avLst>
                <a:gd name="adj1" fmla="val -44921"/>
                <a:gd name="adj2" fmla="val -7852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310882" y="3546615"/>
              <a:ext cx="2889568" cy="77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Means there are two different centers A &amp; B which are used alternately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071806" y="1022119"/>
            <a:ext cx="1310125" cy="539187"/>
            <a:chOff x="4532167" y="3616005"/>
            <a:chExt cx="1441130" cy="563010"/>
          </a:xfrm>
        </p:grpSpPr>
        <p:sp>
          <p:nvSpPr>
            <p:cNvPr id="107" name="Rounded Rectangular Callout 106"/>
            <p:cNvSpPr/>
            <p:nvPr/>
          </p:nvSpPr>
          <p:spPr>
            <a:xfrm>
              <a:off x="4539453" y="3616005"/>
              <a:ext cx="1415329" cy="563010"/>
            </a:xfrm>
            <a:prstGeom prst="wedgeRoundRectCallout">
              <a:avLst>
                <a:gd name="adj1" fmla="val -43082"/>
                <a:gd name="adj2" fmla="val -4465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532167" y="3627679"/>
              <a:ext cx="1441130" cy="546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We need to find S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13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826300" y="-1085850"/>
            <a:ext cx="393670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18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9517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mph" presetSubtype="0" repeatCount="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6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000"/>
                            </p:stCondLst>
                            <p:childTnLst>
                              <p:par>
                                <p:cTn id="2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5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5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4000"/>
                            </p:stCondLst>
                            <p:childTnLst>
                              <p:par>
                                <p:cTn id="2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3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42" grpId="0" animBg="1"/>
      <p:bldP spid="42" grpId="1" animBg="1"/>
      <p:bldP spid="41" grpId="0" animBg="1"/>
      <p:bldP spid="41" grpId="1" animBg="1"/>
      <p:bldP spid="40" grpId="0" animBg="1"/>
      <p:bldP spid="40" grpId="1" animBg="1"/>
      <p:bldP spid="20" grpId="0" animBg="1"/>
      <p:bldP spid="20" grpId="1" animBg="1"/>
      <p:bldP spid="15" grpId="0" animBg="1"/>
      <p:bldP spid="15" grpId="1" animBg="1"/>
      <p:bldP spid="16" grpId="0" animBg="1"/>
      <p:bldP spid="16" grpId="1" animBg="1"/>
      <p:bldP spid="4" grpId="0" animBg="1"/>
      <p:bldP spid="4" grpId="1" animBg="1"/>
      <p:bldP spid="2" grpId="0"/>
      <p:bldP spid="3" grpId="0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7" grpId="0"/>
      <p:bldP spid="17" grpId="1"/>
      <p:bldP spid="17" grpId="2"/>
      <p:bldP spid="19" grpId="0"/>
      <p:bldP spid="19" grpId="1"/>
      <p:bldP spid="19" grpId="2"/>
      <p:bldP spid="19" grpId="3"/>
      <p:bldP spid="19" grpId="4"/>
      <p:bldP spid="23" grpId="0"/>
      <p:bldP spid="23" grpId="1"/>
      <p:bldP spid="25" grpId="0"/>
      <p:bldP spid="25" grpId="1"/>
      <p:bldP spid="26" grpId="0" animBg="1"/>
      <p:bldP spid="27" grpId="0" animBg="1"/>
      <p:bldP spid="28" grpId="0"/>
      <p:bldP spid="28" grpId="1"/>
      <p:bldP spid="28" grpId="2"/>
      <p:bldP spid="30" grpId="0"/>
      <p:bldP spid="30" grpId="1"/>
      <p:bldP spid="34" grpId="0" animBg="1"/>
      <p:bldP spid="36" grpId="0" animBg="1"/>
      <p:bldP spid="37" grpId="0" animBg="1"/>
      <p:bldP spid="38" grpId="0" animBg="1"/>
      <p:bldP spid="39" grpId="0" animBg="1"/>
      <p:bldP spid="52" grpId="0"/>
      <p:bldP spid="53" grpId="0"/>
      <p:bldP spid="54" grpId="0"/>
      <p:bldP spid="58" grpId="0"/>
      <p:bldP spid="62" grpId="0"/>
      <p:bldP spid="74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920235"/>
              </p:ext>
            </p:extLst>
          </p:nvPr>
        </p:nvGraphicFramePr>
        <p:xfrm>
          <a:off x="5495925" y="1965325"/>
          <a:ext cx="3238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27" name="Equation" r:id="rId3" imgW="241200" imgH="393480" progId="Equation.DSMT4">
                  <p:embed/>
                </p:oleObj>
              </mc:Choice>
              <mc:Fallback>
                <p:oleObj name="Equation" r:id="rId3" imgW="241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1965325"/>
                        <a:ext cx="3238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80822" y="286683"/>
            <a:ext cx="8403534" cy="78483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18) A spiral is made up of successive semicircles, with centers</a:t>
            </a:r>
          </a:p>
          <a:p>
            <a:pPr>
              <a:defRPr/>
            </a:pP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 alternately at A and B, starting with center at A of radii 0.5cm,1.0cm,1.5cm,..</a:t>
            </a:r>
          </a:p>
          <a:p>
            <a:pPr>
              <a:defRPr/>
            </a:pPr>
            <a:r>
              <a:rPr lang="en-US" sz="15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What is total length of such a spiral made up of 13 consecutive semicircles?</a:t>
            </a:r>
            <a:endParaRPr lang="en-US" sz="15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3855" y="993441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38771" y="1003543"/>
            <a:ext cx="264851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Length of a semicircle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87961" y="996517"/>
            <a:ext cx="386644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l-GR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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r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7455" y="1256595"/>
            <a:ext cx="410902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Length of successive semicircles are,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08303" y="1256595"/>
            <a:ext cx="681597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0.5</a:t>
            </a:r>
            <a:r>
              <a:rPr lang="el-GR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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41888" y="1256595"/>
            <a:ext cx="48923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r>
              <a:rPr lang="el-GR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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51351" y="1256595"/>
            <a:ext cx="681597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1.5</a:t>
            </a:r>
            <a:r>
              <a:rPr lang="el-GR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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82023" y="1256595"/>
            <a:ext cx="38985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7333" y="1513770"/>
            <a:ext cx="304094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These numbers form an A.P.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21810" y="1512354"/>
            <a:ext cx="15749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with a = 0.5</a:t>
            </a:r>
            <a:r>
              <a:rPr lang="el-GR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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44630" y="1507153"/>
            <a:ext cx="107914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and  d =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63418" y="1507153"/>
            <a:ext cx="115448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r>
              <a:rPr lang="el-GR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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0.5</a:t>
            </a:r>
            <a:r>
              <a:rPr lang="el-GR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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70673" y="1507153"/>
            <a:ext cx="805029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0.5</a:t>
            </a:r>
            <a:r>
              <a:rPr lang="el-GR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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512748" y="1947185"/>
            <a:ext cx="0" cy="2513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9719" y="1717957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2657" y="2059339"/>
            <a:ext cx="62991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539469"/>
              </p:ext>
            </p:extLst>
          </p:nvPr>
        </p:nvGraphicFramePr>
        <p:xfrm>
          <a:off x="1702954" y="1968431"/>
          <a:ext cx="165893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28" name="Equation" r:id="rId5" imgW="1206360" imgH="393480" progId="Equation.DSMT4">
                  <p:embed/>
                </p:oleObj>
              </mc:Choice>
              <mc:Fallback>
                <p:oleObj name="Equation" r:id="rId5" imgW="1206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954" y="1968431"/>
                        <a:ext cx="1658938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56570" y="2585153"/>
            <a:ext cx="107721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13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780574"/>
              </p:ext>
            </p:extLst>
          </p:nvPr>
        </p:nvGraphicFramePr>
        <p:xfrm>
          <a:off x="1630744" y="2513098"/>
          <a:ext cx="3190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29" name="Equation" r:id="rId7" imgW="241200" imgH="393480" progId="Equation.DSMT4">
                  <p:embed/>
                </p:oleObj>
              </mc:Choice>
              <mc:Fallback>
                <p:oleObj name="Equation" r:id="rId7" imgW="241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744" y="2513098"/>
                        <a:ext cx="319088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276141"/>
              </p:ext>
            </p:extLst>
          </p:nvPr>
        </p:nvGraphicFramePr>
        <p:xfrm>
          <a:off x="1927302" y="2627313"/>
          <a:ext cx="8556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30" name="Equation" r:id="rId9" imgW="622080" imgH="203040" progId="Equation.DSMT4">
                  <p:embed/>
                </p:oleObj>
              </mc:Choice>
              <mc:Fallback>
                <p:oleObj name="Equation" r:id="rId9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302" y="2627313"/>
                        <a:ext cx="85566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27203"/>
              </p:ext>
            </p:extLst>
          </p:nvPr>
        </p:nvGraphicFramePr>
        <p:xfrm>
          <a:off x="2803300" y="2627398"/>
          <a:ext cx="9255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31" name="Equation" r:id="rId11" imgW="672840" imgH="203040" progId="Equation.DSMT4">
                  <p:embed/>
                </p:oleObj>
              </mc:Choice>
              <mc:Fallback>
                <p:oleObj name="Equation" r:id="rId11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300" y="2627398"/>
                        <a:ext cx="9255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105888"/>
              </p:ext>
            </p:extLst>
          </p:nvPr>
        </p:nvGraphicFramePr>
        <p:xfrm>
          <a:off x="3698875" y="2627313"/>
          <a:ext cx="7159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32" name="Equation" r:id="rId13" imgW="520560" imgH="203040" progId="Equation.DSMT4">
                  <p:embed/>
                </p:oleObj>
              </mc:Choice>
              <mc:Fallback>
                <p:oleObj name="Equation" r:id="rId13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2627313"/>
                        <a:ext cx="71596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900931"/>
              </p:ext>
            </p:extLst>
          </p:nvPr>
        </p:nvGraphicFramePr>
        <p:xfrm>
          <a:off x="1440704" y="2969197"/>
          <a:ext cx="471392" cy="525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33" name="Equation" r:id="rId15" imgW="355320" imgH="393480" progId="Equation.DSMT4">
                  <p:embed/>
                </p:oleObj>
              </mc:Choice>
              <mc:Fallback>
                <p:oleObj name="Equation" r:id="rId15" imgW="355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704" y="2969197"/>
                        <a:ext cx="471392" cy="5259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929788"/>
              </p:ext>
            </p:extLst>
          </p:nvPr>
        </p:nvGraphicFramePr>
        <p:xfrm>
          <a:off x="1922463" y="3087688"/>
          <a:ext cx="3667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34" name="Equation" r:id="rId17" imgW="266400" imgH="203040" progId="Equation.DSMT4">
                  <p:embed/>
                </p:oleObj>
              </mc:Choice>
              <mc:Fallback>
                <p:oleObj name="Equation" r:id="rId17" imgW="266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3087688"/>
                        <a:ext cx="3667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551464"/>
              </p:ext>
            </p:extLst>
          </p:nvPr>
        </p:nvGraphicFramePr>
        <p:xfrm>
          <a:off x="2305050" y="3087688"/>
          <a:ext cx="646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35" name="Equation" r:id="rId19" imgW="469800" imgH="203040" progId="Equation.DSMT4">
                  <p:embed/>
                </p:oleObj>
              </mc:Choice>
              <mc:Fallback>
                <p:oleObj name="Equation" r:id="rId19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3087688"/>
                        <a:ext cx="646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359615"/>
              </p:ext>
            </p:extLst>
          </p:nvPr>
        </p:nvGraphicFramePr>
        <p:xfrm>
          <a:off x="2913063" y="3087688"/>
          <a:ext cx="71596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36" name="Equation" r:id="rId21" imgW="520560" imgH="203040" progId="Equation.DSMT4">
                  <p:embed/>
                </p:oleObj>
              </mc:Choice>
              <mc:Fallback>
                <p:oleObj name="Equation" r:id="rId21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3" y="3087688"/>
                        <a:ext cx="715962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114056"/>
              </p:ext>
            </p:extLst>
          </p:nvPr>
        </p:nvGraphicFramePr>
        <p:xfrm>
          <a:off x="1439863" y="3435350"/>
          <a:ext cx="4683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37" name="Equation" r:id="rId23" imgW="355320" imgH="393480" progId="Equation.DSMT4">
                  <p:embed/>
                </p:oleObj>
              </mc:Choice>
              <mc:Fallback>
                <p:oleObj name="Equation" r:id="rId23" imgW="355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3435350"/>
                        <a:ext cx="46831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68688"/>
              </p:ext>
            </p:extLst>
          </p:nvPr>
        </p:nvGraphicFramePr>
        <p:xfrm>
          <a:off x="1924050" y="3541713"/>
          <a:ext cx="366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38" name="Equation" r:id="rId25" imgW="266400" imgH="203040" progId="Equation.DSMT4">
                  <p:embed/>
                </p:oleObj>
              </mc:Choice>
              <mc:Fallback>
                <p:oleObj name="Equation" r:id="rId25" imgW="266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3541713"/>
                        <a:ext cx="366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152055"/>
              </p:ext>
            </p:extLst>
          </p:nvPr>
        </p:nvGraphicFramePr>
        <p:xfrm>
          <a:off x="2328863" y="3541713"/>
          <a:ext cx="62865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39" name="Equation" r:id="rId27" imgW="457200" imgH="203040" progId="Equation.DSMT4">
                  <p:embed/>
                </p:oleObj>
              </mc:Choice>
              <mc:Fallback>
                <p:oleObj name="Equation" r:id="rId27" imgW="45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3541713"/>
                        <a:ext cx="62865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3291047" y="1600200"/>
            <a:ext cx="2747976" cy="523220"/>
            <a:chOff x="3398881" y="3405765"/>
            <a:chExt cx="2747976" cy="546328"/>
          </a:xfrm>
        </p:grpSpPr>
        <p:sp>
          <p:nvSpPr>
            <p:cNvPr id="34" name="Rounded Rectangular Callout 33"/>
            <p:cNvSpPr/>
            <p:nvPr/>
          </p:nvSpPr>
          <p:spPr>
            <a:xfrm>
              <a:off x="3467556" y="3439636"/>
              <a:ext cx="2615042" cy="482662"/>
            </a:xfrm>
            <a:prstGeom prst="wedgeRoundRectCallout">
              <a:avLst>
                <a:gd name="adj1" fmla="val -51034"/>
                <a:gd name="adj2" fmla="val 9056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98881" y="3405765"/>
              <a:ext cx="2747976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13 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 = 13, a = 0.5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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&amp; d =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0.5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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aphicFrame>
        <p:nvGraphicFramePr>
          <p:cNvPr id="3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866556"/>
              </p:ext>
            </p:extLst>
          </p:nvPr>
        </p:nvGraphicFramePr>
        <p:xfrm>
          <a:off x="1436688" y="3916363"/>
          <a:ext cx="4699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40" name="Equation" r:id="rId29" imgW="355320" imgH="393480" progId="Equation.DSMT4">
                  <p:embed/>
                </p:oleObj>
              </mc:Choice>
              <mc:Fallback>
                <p:oleObj name="Equation" r:id="rId29" imgW="355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3916363"/>
                        <a:ext cx="46990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395292"/>
              </p:ext>
            </p:extLst>
          </p:nvPr>
        </p:nvGraphicFramePr>
        <p:xfrm>
          <a:off x="1922463" y="4038600"/>
          <a:ext cx="5064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41" name="Equation" r:id="rId31" imgW="368280" imgH="203040" progId="Equation.DSMT4">
                  <p:embed/>
                </p:oleObj>
              </mc:Choice>
              <mc:Fallback>
                <p:oleObj name="Equation" r:id="rId31" imgW="368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4038600"/>
                        <a:ext cx="5064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238750" y="2063296"/>
            <a:ext cx="43547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435365"/>
              </p:ext>
            </p:extLst>
          </p:nvPr>
        </p:nvGraphicFramePr>
        <p:xfrm>
          <a:off x="5813067" y="2094885"/>
          <a:ext cx="323850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42" name="Equation" r:id="rId33" imgW="241200" imgH="164880" progId="Equation.DSMT4">
                  <p:embed/>
                </p:oleObj>
              </mc:Choice>
              <mc:Fallback>
                <p:oleObj name="Equation" r:id="rId33" imgW="2412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067" y="2094885"/>
                        <a:ext cx="323850" cy="223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950617"/>
              </p:ext>
            </p:extLst>
          </p:nvPr>
        </p:nvGraphicFramePr>
        <p:xfrm>
          <a:off x="6089292" y="1956710"/>
          <a:ext cx="5476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43" name="Equation" r:id="rId35" imgW="406080" imgH="393480" progId="Equation.DSMT4">
                  <p:embed/>
                </p:oleObj>
              </mc:Choice>
              <mc:Fallback>
                <p:oleObj name="Equation" r:id="rId35" imgW="406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292" y="1956710"/>
                        <a:ext cx="54768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395347" y="1779512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11</a:t>
            </a:r>
            <a:endParaRPr lang="en-US" sz="12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6356376" y="2291676"/>
            <a:ext cx="224449" cy="128578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46" name="Straight Connector 45"/>
          <p:cNvCxnSpPr/>
          <p:nvPr/>
        </p:nvCxnSpPr>
        <p:spPr>
          <a:xfrm flipH="1">
            <a:off x="5927379" y="2124137"/>
            <a:ext cx="256967" cy="152395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48" name="Straight Connector 47"/>
          <p:cNvCxnSpPr/>
          <p:nvPr/>
        </p:nvCxnSpPr>
        <p:spPr>
          <a:xfrm flipH="1">
            <a:off x="5543113" y="2305323"/>
            <a:ext cx="224449" cy="128578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 flipH="1">
            <a:off x="6346166" y="2018687"/>
            <a:ext cx="256967" cy="152395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4639557" y="2517267"/>
            <a:ext cx="9249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13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kern="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37429" y="2529233"/>
            <a:ext cx="63765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143</a:t>
            </a:r>
            <a:r>
              <a:rPr lang="en-US" sz="1600" kern="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1324" y="2865248"/>
            <a:ext cx="3774476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prstClr val="black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400" dirty="0">
                <a:sym typeface="Symbol"/>
              </a:rPr>
              <a:t> Total length of spiral made up of 13 consecutive semicircles is 143 cm.</a:t>
            </a:r>
            <a:endParaRPr lang="en-US" sz="14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7071806" y="1022119"/>
            <a:ext cx="1310125" cy="539187"/>
            <a:chOff x="4532167" y="3616005"/>
            <a:chExt cx="1441130" cy="563010"/>
          </a:xfrm>
        </p:grpSpPr>
        <p:sp>
          <p:nvSpPr>
            <p:cNvPr id="69" name="Rounded Rectangular Callout 68"/>
            <p:cNvSpPr/>
            <p:nvPr/>
          </p:nvSpPr>
          <p:spPr>
            <a:xfrm>
              <a:off x="4539453" y="3616005"/>
              <a:ext cx="1415329" cy="563010"/>
            </a:xfrm>
            <a:prstGeom prst="wedgeRoundRectCallout">
              <a:avLst>
                <a:gd name="adj1" fmla="val -43082"/>
                <a:gd name="adj2" fmla="val -4465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32167" y="3627679"/>
              <a:ext cx="1441130" cy="546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We need to find S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13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919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39" grpId="0"/>
      <p:bldP spid="44" grpId="0"/>
      <p:bldP spid="50" grpId="0"/>
      <p:bldP spid="51" grpId="0"/>
      <p:bldP spid="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9432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4910319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Sums based on a</a:t>
            </a:r>
            <a:r>
              <a:rPr lang="en-US" sz="2000" b="1" baseline="-25000" dirty="0" smtClean="0">
                <a:solidFill>
                  <a:srgbClr val="FF6600"/>
                </a:solidFill>
                <a:latin typeface="Bookman Old Style" pitchFamily="18" charset="0"/>
              </a:rPr>
              <a:t>n 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and </a:t>
            </a:r>
            <a:r>
              <a:rPr lang="en-US" sz="2000" b="1" dirty="0" err="1" smtClean="0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 smtClean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  <a:endParaRPr 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4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/>
          <p:cNvCxnSpPr/>
          <p:nvPr/>
        </p:nvCxnSpPr>
        <p:spPr>
          <a:xfrm>
            <a:off x="3276600" y="1680328"/>
            <a:ext cx="0" cy="3140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Alternate Process 79"/>
          <p:cNvSpPr/>
          <p:nvPr/>
        </p:nvSpPr>
        <p:spPr>
          <a:xfrm>
            <a:off x="1446943" y="2878656"/>
            <a:ext cx="168892" cy="21154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81" name="Left Arrow 80"/>
          <p:cNvSpPr/>
          <p:nvPr/>
        </p:nvSpPr>
        <p:spPr>
          <a:xfrm rot="20537210">
            <a:off x="1054525" y="3043728"/>
            <a:ext cx="411878" cy="8586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145374" y="766092"/>
            <a:ext cx="319080" cy="27756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3123855" y="530567"/>
            <a:ext cx="3165351" cy="27756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885950" y="529706"/>
            <a:ext cx="4400550" cy="27756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5151" y="479103"/>
            <a:ext cx="6064196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14) Find the sum of the odd numbers between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0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to 50.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2434" y="726753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54269" y="735865"/>
            <a:ext cx="5186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The odd numbers between 0 to 50 are as follows: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875351" y="733678"/>
            <a:ext cx="380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1,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09185" y="735865"/>
            <a:ext cx="420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3,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342728" y="735865"/>
            <a:ext cx="386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5,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850049" y="735865"/>
            <a:ext cx="483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...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7743" y="979613"/>
            <a:ext cx="415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These numbers form an A.P. with  a  =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30520" y="9818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555019" y="967945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and  d =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430743" y="967945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89665" y="1212447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Let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49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06237" y="1457325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 for an A.P. 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597596" y="735865"/>
            <a:ext cx="434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7,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094551" y="735865"/>
            <a:ext cx="602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49.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22960" y="1703938"/>
            <a:ext cx="709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379551" y="1692275"/>
            <a:ext cx="1536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  +  (n – 1) 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73102" y="1967468"/>
            <a:ext cx="107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49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379552" y="1955805"/>
            <a:ext cx="346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   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411355" y="1955800"/>
            <a:ext cx="1580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+   (n – 1)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73655" y="19601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70385" y="2240518"/>
            <a:ext cx="285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49  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379551" y="2228850"/>
            <a:ext cx="1536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  +  2n  –  2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18142" y="2524125"/>
            <a:ext cx="529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54866" y="2524125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49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60503" y="252412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381152" y="2524125"/>
            <a:ext cx="1137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2n – 1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77905" y="280987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50901" y="2809875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155754" y="280987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376403" y="2809875"/>
            <a:ext cx="504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2n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31800" y="313204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32559" y="3132043"/>
            <a:ext cx="36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147695" y="3132043"/>
            <a:ext cx="377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370053" y="3132043"/>
            <a:ext cx="550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3916" y="3506437"/>
            <a:ext cx="998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169678"/>
              </p:ext>
            </p:extLst>
          </p:nvPr>
        </p:nvGraphicFramePr>
        <p:xfrm>
          <a:off x="1420760" y="3370263"/>
          <a:ext cx="114303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6" name="Equation" r:id="rId3" imgW="698400" imgH="393480" progId="Equation.DSMT4">
                  <p:embed/>
                </p:oleObj>
              </mc:Choice>
              <mc:Fallback>
                <p:oleObj name="Equation" r:id="rId3" imgW="698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760" y="3370263"/>
                        <a:ext cx="1143032" cy="582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82347" y="4055329"/>
            <a:ext cx="801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25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207411"/>
              </p:ext>
            </p:extLst>
          </p:nvPr>
        </p:nvGraphicFramePr>
        <p:xfrm>
          <a:off x="1201737" y="3971926"/>
          <a:ext cx="12049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7" name="Equation" r:id="rId5" imgW="888840" imgH="393480" progId="Equation.DSMT4">
                  <p:embed/>
                </p:oleObj>
              </mc:Choice>
              <mc:Fallback>
                <p:oleObj name="Equation" r:id="rId5" imgW="888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7" y="3971926"/>
                        <a:ext cx="1204913" cy="5254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133093" y="1697623"/>
            <a:ext cx="36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260920"/>
              </p:ext>
            </p:extLst>
          </p:nvPr>
        </p:nvGraphicFramePr>
        <p:xfrm>
          <a:off x="4468813" y="1600200"/>
          <a:ext cx="79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8" name="Equation" r:id="rId7" imgW="583920" imgH="393480" progId="Equation.DSMT4">
                  <p:embed/>
                </p:oleObj>
              </mc:Choice>
              <mc:Fallback>
                <p:oleObj name="Equation" r:id="rId7" imgW="583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1600200"/>
                        <a:ext cx="790575" cy="533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137856" y="2129808"/>
            <a:ext cx="36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244041"/>
              </p:ext>
            </p:extLst>
          </p:nvPr>
        </p:nvGraphicFramePr>
        <p:xfrm>
          <a:off x="4494213" y="2168525"/>
          <a:ext cx="8191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9" name="Equation" r:id="rId9" imgW="571320" imgH="177480" progId="Equation.DSMT4">
                  <p:embed/>
                </p:oleObj>
              </mc:Choice>
              <mc:Fallback>
                <p:oleObj name="Equation" r:id="rId9" imgW="571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2168525"/>
                        <a:ext cx="81915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405193" y="2410122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25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  625</a:t>
            </a:r>
            <a:r>
              <a:rPr lang="en-US" sz="1600" kern="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463265" y="1433096"/>
            <a:ext cx="2404135" cy="818939"/>
            <a:chOff x="3722487" y="3358911"/>
            <a:chExt cx="2644549" cy="855106"/>
          </a:xfrm>
        </p:grpSpPr>
        <p:sp>
          <p:nvSpPr>
            <p:cNvPr id="55" name="Rounded Rectangle 54"/>
            <p:cNvSpPr/>
            <p:nvPr/>
          </p:nvSpPr>
          <p:spPr>
            <a:xfrm>
              <a:off x="3809111" y="3358911"/>
              <a:ext cx="2433380" cy="85510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22487" y="3403852"/>
              <a:ext cx="2644549" cy="771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Difference between consecutive terms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are same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694023" y="1020346"/>
            <a:ext cx="1392392" cy="559346"/>
            <a:chOff x="4259517" y="3276752"/>
            <a:chExt cx="1531631" cy="584049"/>
          </a:xfrm>
        </p:grpSpPr>
        <p:sp>
          <p:nvSpPr>
            <p:cNvPr id="59" name="Rounded Rectangular Callout 58"/>
            <p:cNvSpPr/>
            <p:nvPr/>
          </p:nvSpPr>
          <p:spPr>
            <a:xfrm>
              <a:off x="4259517" y="3276752"/>
              <a:ext cx="1510937" cy="584049"/>
            </a:xfrm>
            <a:prstGeom prst="wedgeRoundRectCallout">
              <a:avLst>
                <a:gd name="adj1" fmla="val -41510"/>
                <a:gd name="adj2" fmla="val -7598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98371" y="3403852"/>
              <a:ext cx="1492777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To find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463265" y="1442087"/>
            <a:ext cx="2404135" cy="676809"/>
            <a:chOff x="3722487" y="3433115"/>
            <a:chExt cx="2644549" cy="706699"/>
          </a:xfrm>
        </p:grpSpPr>
        <p:sp>
          <p:nvSpPr>
            <p:cNvPr id="62" name="Rounded Rectangle 61"/>
            <p:cNvSpPr/>
            <p:nvPr/>
          </p:nvSpPr>
          <p:spPr>
            <a:xfrm>
              <a:off x="3809111" y="3433115"/>
              <a:ext cx="2433380" cy="70669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22487" y="3513300"/>
              <a:ext cx="2644549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 pitchFamily="18" charset="0"/>
                  <a:cs typeface="Calibri" pitchFamily="34" charset="0"/>
                </a:rPr>
                <a:t>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 pitchFamily="18" charset="0"/>
                  <a:cs typeface="Calibri" pitchFamily="34" charset="0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Let us use the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921195" y="1882721"/>
            <a:ext cx="1574605" cy="559347"/>
            <a:chOff x="4228303" y="3276752"/>
            <a:chExt cx="1732065" cy="584049"/>
          </a:xfrm>
        </p:grpSpPr>
        <p:sp>
          <p:nvSpPr>
            <p:cNvPr id="65" name="Rounded Rectangular Callout 64"/>
            <p:cNvSpPr/>
            <p:nvPr/>
          </p:nvSpPr>
          <p:spPr>
            <a:xfrm>
              <a:off x="4238562" y="3276752"/>
              <a:ext cx="1721806" cy="584049"/>
            </a:xfrm>
            <a:prstGeom prst="wedgeRoundRectCallout">
              <a:avLst>
                <a:gd name="adj1" fmla="val -57575"/>
                <a:gd name="adj2" fmla="val -5418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28303" y="3309481"/>
              <a:ext cx="1732064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 value of a &amp; 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982155" y="2886075"/>
            <a:ext cx="1574605" cy="559347"/>
            <a:chOff x="4228303" y="3276752"/>
            <a:chExt cx="1732065" cy="584049"/>
          </a:xfrm>
        </p:grpSpPr>
        <p:sp>
          <p:nvSpPr>
            <p:cNvPr id="68" name="Rounded Rectangular Callout 67"/>
            <p:cNvSpPr/>
            <p:nvPr/>
          </p:nvSpPr>
          <p:spPr>
            <a:xfrm>
              <a:off x="4238562" y="3276752"/>
              <a:ext cx="1721806" cy="584049"/>
            </a:xfrm>
            <a:prstGeom prst="wedgeRoundRectCallout">
              <a:avLst>
                <a:gd name="adj1" fmla="val -72666"/>
                <a:gd name="adj2" fmla="val 520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228303" y="3309481"/>
              <a:ext cx="1732064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have to find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25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345875" y="2805300"/>
            <a:ext cx="525304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0" kern="0"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1" dirty="0">
                <a:solidFill>
                  <a:prstClr val="black"/>
                </a:solidFill>
                <a:sym typeface="Symbol"/>
              </a:rPr>
              <a:t>  </a:t>
            </a:r>
            <a:r>
              <a:rPr lang="en-US" b="1" dirty="0">
                <a:solidFill>
                  <a:prstClr val="black"/>
                </a:solidFill>
              </a:rPr>
              <a:t>Sum of odd numbers between 0 to 50 is 625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648613" y="1083841"/>
            <a:ext cx="1828234" cy="676808"/>
            <a:chOff x="4009455" y="3150917"/>
            <a:chExt cx="2011056" cy="706699"/>
          </a:xfrm>
        </p:grpSpPr>
        <p:sp>
          <p:nvSpPr>
            <p:cNvPr id="72" name="Rounded Rectangular Callout 71"/>
            <p:cNvSpPr/>
            <p:nvPr/>
          </p:nvSpPr>
          <p:spPr>
            <a:xfrm>
              <a:off x="4009455" y="3150917"/>
              <a:ext cx="2011056" cy="706699"/>
            </a:xfrm>
            <a:prstGeom prst="wedgeRoundRectCallout">
              <a:avLst>
                <a:gd name="adj1" fmla="val -41510"/>
                <a:gd name="adj2" fmla="val -7598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21540" y="3221670"/>
              <a:ext cx="1986887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Number of terms is not known 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629025" y="1127982"/>
            <a:ext cx="2212163" cy="990914"/>
            <a:chOff x="3798295" y="3343604"/>
            <a:chExt cx="2433377" cy="1034678"/>
          </a:xfrm>
        </p:grpSpPr>
        <p:sp>
          <p:nvSpPr>
            <p:cNvPr id="75" name="Rounded Rectangular Callout 74"/>
            <p:cNvSpPr/>
            <p:nvPr/>
          </p:nvSpPr>
          <p:spPr>
            <a:xfrm>
              <a:off x="3798295" y="3343604"/>
              <a:ext cx="2433377" cy="1034678"/>
            </a:xfrm>
            <a:prstGeom prst="wedgeRoundRectCallout">
              <a:avLst>
                <a:gd name="adj1" fmla="val -41510"/>
                <a:gd name="adj2" fmla="val -7598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12916" y="3353625"/>
              <a:ext cx="2404134" cy="99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To find number of terms check which term is 49. Because its the last term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9" name="Curved Right Arrow 78"/>
          <p:cNvSpPr/>
          <p:nvPr/>
        </p:nvSpPr>
        <p:spPr>
          <a:xfrm rot="5400000">
            <a:off x="1385831" y="1896582"/>
            <a:ext cx="245968" cy="107255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067602" y="-1466850"/>
            <a:ext cx="40381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14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5168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81" grpId="0" animBg="1"/>
      <p:bldP spid="81" grpId="1" animBg="1"/>
      <p:bldP spid="78" grpId="0" animBg="1"/>
      <p:bldP spid="78" grpId="1" animBg="1"/>
      <p:bldP spid="77" grpId="0" animBg="1"/>
      <p:bldP spid="77" grpId="1" animBg="1"/>
      <p:bldP spid="57" grpId="0" animBg="1"/>
      <p:bldP spid="57" grpId="1" animBg="1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37" grpId="0"/>
      <p:bldP spid="39" grpId="0"/>
      <p:bldP spid="41" grpId="0"/>
      <p:bldP spid="43" grpId="0"/>
      <p:bldP spid="45" grpId="0"/>
      <p:bldP spid="70" grpId="0" animBg="1"/>
      <p:bldP spid="79" grpId="0" animBg="1"/>
      <p:bldP spid="7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52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2863" y="2907488"/>
            <a:ext cx="4711546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Relationship 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between a</a:t>
            </a:r>
            <a:r>
              <a:rPr lang="en-US" sz="2000" b="1" baseline="-25000" dirty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 and </a:t>
            </a:r>
            <a:r>
              <a:rPr lang="en-US" sz="2000" b="1" dirty="0" err="1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>
                <a:solidFill>
                  <a:srgbClr val="FF6600"/>
                </a:solidFill>
                <a:latin typeface="Bookman Old Style" pitchFamily="18" charset="0"/>
              </a:rPr>
              <a:t>n</a:t>
            </a:r>
            <a:endParaRPr lang="en-US" sz="2000" b="1" baseline="-25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2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Box 174"/>
          <p:cNvSpPr txBox="1"/>
          <p:nvPr/>
        </p:nvSpPr>
        <p:spPr>
          <a:xfrm>
            <a:off x="2686166" y="819150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1,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004558" y="819150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3,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344424" y="819150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5,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704476" y="819150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7,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050578" y="819150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9,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419600" y="81915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…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667000" y="51435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992375" y="51435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352800" y="51435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705885" y="51435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052455" y="51435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5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219200" y="2964418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787235" y="2964418"/>
            <a:ext cx="15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 + 3 + 5 + 7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219200" y="2495550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787235" y="2495550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 + 3 + 5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219200" y="2038350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787235" y="2038350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 + 3 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219200" y="1590631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828800" y="159281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219200" y="340995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752600" y="3409950"/>
            <a:ext cx="2499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Sum of  first  n terms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196" name="Straight Connector 195"/>
          <p:cNvCxnSpPr/>
          <p:nvPr/>
        </p:nvCxnSpPr>
        <p:spPr>
          <a:xfrm rot="5400000">
            <a:off x="3086894" y="2609056"/>
            <a:ext cx="2057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5096207" y="2966605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– 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  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572000" y="296660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 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5096207" y="2507218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– 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  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572000" y="2507218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 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5096207" y="2040537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– 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  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572000" y="2040537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 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704975" y="2040493"/>
            <a:ext cx="888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+ 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   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828800" y="1569827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704975" y="2486025"/>
            <a:ext cx="1558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+ 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+ 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   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704975" y="2962275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+ 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+ 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+ 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   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731220" y="2038350"/>
            <a:ext cx="888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+ 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   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733550" y="2488168"/>
            <a:ext cx="888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   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733550" y="2962275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   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572000" y="1578282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 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105400" y="1565332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0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7" grpId="1"/>
      <p:bldP spid="188" grpId="0"/>
      <p:bldP spid="189" grpId="0"/>
      <p:bldP spid="189" grpId="1"/>
      <p:bldP spid="190" grpId="0"/>
      <p:bldP spid="191" grpId="0"/>
      <p:bldP spid="191" grpId="1"/>
      <p:bldP spid="192" grpId="0"/>
      <p:bldP spid="193" grpId="0"/>
      <p:bldP spid="193" grpId="1"/>
      <p:bldP spid="194" grpId="0"/>
      <p:bldP spid="194" grpId="1"/>
      <p:bldP spid="195" grpId="0"/>
      <p:bldP spid="195" grpId="1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3" grpId="1"/>
      <p:bldP spid="204" grpId="0"/>
      <p:bldP spid="205" grpId="0"/>
      <p:bldP spid="205" grpId="1"/>
      <p:bldP spid="206" grpId="0"/>
      <p:bldP spid="206" grpId="1"/>
      <p:bldP spid="207" grpId="0"/>
      <p:bldP spid="208" grpId="0"/>
      <p:bldP spid="209" grpId="0"/>
      <p:bldP spid="210" grpId="0"/>
      <p:bldP spid="2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53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98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907488"/>
            <a:ext cx="4198585" cy="707886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Sum Based on relationship</a:t>
            </a:r>
          </a:p>
          <a:p>
            <a:pPr algn="ctr"/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between 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a</a:t>
            </a:r>
            <a:r>
              <a:rPr lang="en-US" sz="2000" b="1" baseline="-25000" dirty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 and </a:t>
            </a:r>
            <a:r>
              <a:rPr lang="en-US" sz="2000" b="1" dirty="0" err="1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>
                <a:solidFill>
                  <a:srgbClr val="FF6600"/>
                </a:solidFill>
                <a:latin typeface="Bookman Old Style" pitchFamily="18" charset="0"/>
              </a:rPr>
              <a:t>n</a:t>
            </a:r>
            <a:endParaRPr lang="en-US" sz="2000" b="1" baseline="-25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12967</TotalTime>
  <Words>1859</Words>
  <Application>Microsoft Office PowerPoint</Application>
  <PresentationFormat>On-screen Show (16:9)</PresentationFormat>
  <Paragraphs>387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Bookman Old Style</vt:lpstr>
      <vt:lpstr>Calibri</vt:lpstr>
      <vt:lpstr>Symbol</vt:lpstr>
      <vt:lpstr>Office Theme</vt:lpstr>
      <vt:lpstr>1_Office Theme</vt:lpstr>
      <vt:lpstr>1_Custom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1815</cp:revision>
  <dcterms:created xsi:type="dcterms:W3CDTF">2013-07-31T12:47:49Z</dcterms:created>
  <dcterms:modified xsi:type="dcterms:W3CDTF">2022-04-23T04:54:42Z</dcterms:modified>
</cp:coreProperties>
</file>