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3" r:id="rId1"/>
    <p:sldMasterId id="2147484346" r:id="rId2"/>
  </p:sldMasterIdLst>
  <p:notesMasterIdLst>
    <p:notesMasterId r:id="rId21"/>
  </p:notesMasterIdLst>
  <p:sldIdLst>
    <p:sldId id="640" r:id="rId3"/>
    <p:sldId id="641" r:id="rId4"/>
    <p:sldId id="642" r:id="rId5"/>
    <p:sldId id="643" r:id="rId6"/>
    <p:sldId id="644" r:id="rId7"/>
    <p:sldId id="645" r:id="rId8"/>
    <p:sldId id="646" r:id="rId9"/>
    <p:sldId id="647" r:id="rId10"/>
    <p:sldId id="648" r:id="rId11"/>
    <p:sldId id="649" r:id="rId12"/>
    <p:sldId id="650" r:id="rId13"/>
    <p:sldId id="651" r:id="rId14"/>
    <p:sldId id="652" r:id="rId15"/>
    <p:sldId id="653" r:id="rId16"/>
    <p:sldId id="654" r:id="rId17"/>
    <p:sldId id="655" r:id="rId18"/>
    <p:sldId id="656" r:id="rId19"/>
    <p:sldId id="657" r:id="rId20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00FFFF"/>
    <a:srgbClr val="99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77441-D75E-42E2-B9D3-4FCC6D7D76E4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35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77441-D75E-42E2-B9D3-4FCC6D7D76E4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66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77441-D75E-42E2-B9D3-4FCC6D7D76E4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8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95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4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9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3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8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3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7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2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3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7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37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53601"/>
            <a:ext cx="2046288" cy="327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153601"/>
            <a:ext cx="5988050" cy="327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53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2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95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3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7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5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9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2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7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47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2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38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76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152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690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228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767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305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39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1303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47" y="901303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41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33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813" indent="0">
              <a:buNone/>
              <a:defRPr sz="2000" b="1"/>
            </a:lvl2pPr>
            <a:lvl3pPr marL="907629" indent="0">
              <a:buNone/>
              <a:defRPr sz="1800" b="1"/>
            </a:lvl3pPr>
            <a:lvl4pPr marL="1361440" indent="0">
              <a:buNone/>
              <a:defRPr sz="1600" b="1"/>
            </a:lvl4pPr>
            <a:lvl5pPr marL="1815259" indent="0">
              <a:buNone/>
              <a:defRPr sz="1600" b="1"/>
            </a:lvl5pPr>
            <a:lvl6pPr marL="2269074" indent="0">
              <a:buNone/>
              <a:defRPr sz="1600" b="1"/>
            </a:lvl6pPr>
            <a:lvl7pPr marL="2722885" indent="0">
              <a:buNone/>
              <a:defRPr sz="1600" b="1"/>
            </a:lvl7pPr>
            <a:lvl8pPr marL="3176702" indent="0">
              <a:buNone/>
              <a:defRPr sz="1600" b="1"/>
            </a:lvl8pPr>
            <a:lvl9pPr marL="36305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81" y="1151335"/>
            <a:ext cx="4041775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813" indent="0">
              <a:buNone/>
              <a:defRPr sz="2000" b="1"/>
            </a:lvl2pPr>
            <a:lvl3pPr marL="907629" indent="0">
              <a:buNone/>
              <a:defRPr sz="1800" b="1"/>
            </a:lvl3pPr>
            <a:lvl4pPr marL="1361440" indent="0">
              <a:buNone/>
              <a:defRPr sz="1600" b="1"/>
            </a:lvl4pPr>
            <a:lvl5pPr marL="1815259" indent="0">
              <a:buNone/>
              <a:defRPr sz="1600" b="1"/>
            </a:lvl5pPr>
            <a:lvl6pPr marL="2269074" indent="0">
              <a:buNone/>
              <a:defRPr sz="1600" b="1"/>
            </a:lvl6pPr>
            <a:lvl7pPr marL="2722885" indent="0">
              <a:buNone/>
              <a:defRPr sz="1600" b="1"/>
            </a:lvl7pPr>
            <a:lvl8pPr marL="3176702" indent="0">
              <a:buNone/>
              <a:defRPr sz="1600" b="1"/>
            </a:lvl8pPr>
            <a:lvl9pPr marL="36305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81" y="1631157"/>
            <a:ext cx="4041775" cy="2963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641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132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156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5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7" y="204843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57" y="1076381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3813" indent="0">
              <a:buNone/>
              <a:defRPr sz="1200"/>
            </a:lvl2pPr>
            <a:lvl3pPr marL="907629" indent="0">
              <a:buNone/>
              <a:defRPr sz="1000"/>
            </a:lvl3pPr>
            <a:lvl4pPr marL="1361440" indent="0">
              <a:buNone/>
              <a:defRPr sz="900"/>
            </a:lvl4pPr>
            <a:lvl5pPr marL="1815259" indent="0">
              <a:buNone/>
              <a:defRPr sz="900"/>
            </a:lvl5pPr>
            <a:lvl6pPr marL="2269074" indent="0">
              <a:buNone/>
              <a:defRPr sz="900"/>
            </a:lvl6pPr>
            <a:lvl7pPr marL="2722885" indent="0">
              <a:buNone/>
              <a:defRPr sz="900"/>
            </a:lvl7pPr>
            <a:lvl8pPr marL="3176702" indent="0">
              <a:buNone/>
              <a:defRPr sz="900"/>
            </a:lvl8pPr>
            <a:lvl9pPr marL="36305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09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3813" indent="0">
              <a:buNone/>
              <a:defRPr sz="2800"/>
            </a:lvl2pPr>
            <a:lvl3pPr marL="907629" indent="0">
              <a:buNone/>
              <a:defRPr sz="2400"/>
            </a:lvl3pPr>
            <a:lvl4pPr marL="1361440" indent="0">
              <a:buNone/>
              <a:defRPr sz="2000"/>
            </a:lvl4pPr>
            <a:lvl5pPr marL="1815259" indent="0">
              <a:buNone/>
              <a:defRPr sz="2000"/>
            </a:lvl5pPr>
            <a:lvl6pPr marL="2269074" indent="0">
              <a:buNone/>
              <a:defRPr sz="2000"/>
            </a:lvl6pPr>
            <a:lvl7pPr marL="2722885" indent="0">
              <a:buNone/>
              <a:defRPr sz="2000"/>
            </a:lvl7pPr>
            <a:lvl8pPr marL="3176702" indent="0">
              <a:buNone/>
              <a:defRPr sz="2000"/>
            </a:lvl8pPr>
            <a:lvl9pPr marL="363051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9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3813" indent="0">
              <a:buNone/>
              <a:defRPr sz="1200"/>
            </a:lvl2pPr>
            <a:lvl3pPr marL="907629" indent="0">
              <a:buNone/>
              <a:defRPr sz="1000"/>
            </a:lvl3pPr>
            <a:lvl4pPr marL="1361440" indent="0">
              <a:buNone/>
              <a:defRPr sz="900"/>
            </a:lvl4pPr>
            <a:lvl5pPr marL="1815259" indent="0">
              <a:buNone/>
              <a:defRPr sz="900"/>
            </a:lvl5pPr>
            <a:lvl6pPr marL="2269074" indent="0">
              <a:buNone/>
              <a:defRPr sz="900"/>
            </a:lvl6pPr>
            <a:lvl7pPr marL="2722885" indent="0">
              <a:buNone/>
              <a:defRPr sz="900"/>
            </a:lvl7pPr>
            <a:lvl8pPr marL="3176702" indent="0">
              <a:buNone/>
              <a:defRPr sz="900"/>
            </a:lvl8pPr>
            <a:lvl9pPr marL="36305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37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50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44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44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715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9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46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92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38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84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31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277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23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36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4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93" y="896541"/>
            <a:ext cx="4016375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68" y="896541"/>
            <a:ext cx="4017963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5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46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4624" indent="0">
              <a:buNone/>
              <a:defRPr sz="1800" b="1"/>
            </a:lvl2pPr>
            <a:lvl3pPr marL="809249" indent="0">
              <a:buNone/>
              <a:defRPr sz="1600" b="1"/>
            </a:lvl3pPr>
            <a:lvl4pPr marL="1213872" indent="0">
              <a:buNone/>
              <a:defRPr sz="1400" b="1"/>
            </a:lvl4pPr>
            <a:lvl5pPr marL="1618497" indent="0">
              <a:buNone/>
              <a:defRPr sz="1400" b="1"/>
            </a:lvl5pPr>
            <a:lvl6pPr marL="2023122" indent="0">
              <a:buNone/>
              <a:defRPr sz="1400" b="1"/>
            </a:lvl6pPr>
            <a:lvl7pPr marL="2427746" indent="0">
              <a:buNone/>
              <a:defRPr sz="1400" b="1"/>
            </a:lvl7pPr>
            <a:lvl8pPr marL="2832367" indent="0">
              <a:buNone/>
              <a:defRPr sz="1400" b="1"/>
            </a:lvl8pPr>
            <a:lvl9pPr marL="323699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225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93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4624" indent="0">
              <a:buNone/>
              <a:defRPr sz="1800" b="1"/>
            </a:lvl2pPr>
            <a:lvl3pPr marL="809249" indent="0">
              <a:buNone/>
              <a:defRPr sz="1600" b="1"/>
            </a:lvl3pPr>
            <a:lvl4pPr marL="1213872" indent="0">
              <a:buNone/>
              <a:defRPr sz="1400" b="1"/>
            </a:lvl4pPr>
            <a:lvl5pPr marL="1618497" indent="0">
              <a:buNone/>
              <a:defRPr sz="1400" b="1"/>
            </a:lvl5pPr>
            <a:lvl6pPr marL="2023122" indent="0">
              <a:buNone/>
              <a:defRPr sz="1400" b="1"/>
            </a:lvl6pPr>
            <a:lvl7pPr marL="2427746" indent="0">
              <a:buNone/>
              <a:defRPr sz="1400" b="1"/>
            </a:lvl7pPr>
            <a:lvl8pPr marL="2832367" indent="0">
              <a:buNone/>
              <a:defRPr sz="1400" b="1"/>
            </a:lvl8pPr>
            <a:lvl9pPr marL="323699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93" y="1631225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27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6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96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69" y="204855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8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69" y="1076394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4624" indent="0">
              <a:buNone/>
              <a:defRPr sz="1100"/>
            </a:lvl2pPr>
            <a:lvl3pPr marL="809249" indent="0">
              <a:buNone/>
              <a:defRPr sz="900"/>
            </a:lvl3pPr>
            <a:lvl4pPr marL="1213872" indent="0">
              <a:buNone/>
              <a:defRPr sz="800"/>
            </a:lvl4pPr>
            <a:lvl5pPr marL="1618497" indent="0">
              <a:buNone/>
              <a:defRPr sz="800"/>
            </a:lvl5pPr>
            <a:lvl6pPr marL="2023122" indent="0">
              <a:buNone/>
              <a:defRPr sz="800"/>
            </a:lvl6pPr>
            <a:lvl7pPr marL="2427746" indent="0">
              <a:buNone/>
              <a:defRPr sz="800"/>
            </a:lvl7pPr>
            <a:lvl8pPr marL="2832367" indent="0">
              <a:buNone/>
              <a:defRPr sz="800"/>
            </a:lvl8pPr>
            <a:lvl9pPr marL="323699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49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4624" indent="0">
              <a:buNone/>
              <a:defRPr sz="2500"/>
            </a:lvl2pPr>
            <a:lvl3pPr marL="809249" indent="0">
              <a:buNone/>
              <a:defRPr sz="2100"/>
            </a:lvl3pPr>
            <a:lvl4pPr marL="1213872" indent="0">
              <a:buNone/>
              <a:defRPr sz="1800"/>
            </a:lvl4pPr>
            <a:lvl5pPr marL="1618497" indent="0">
              <a:buNone/>
              <a:defRPr sz="1800"/>
            </a:lvl5pPr>
            <a:lvl6pPr marL="2023122" indent="0">
              <a:buNone/>
              <a:defRPr sz="1800"/>
            </a:lvl6pPr>
            <a:lvl7pPr marL="2427746" indent="0">
              <a:buNone/>
              <a:defRPr sz="1800"/>
            </a:lvl7pPr>
            <a:lvl8pPr marL="2832367" indent="0">
              <a:buNone/>
              <a:defRPr sz="1800"/>
            </a:lvl8pPr>
            <a:lvl9pPr marL="3236994" indent="0">
              <a:buNone/>
              <a:defRPr sz="1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404624" indent="0">
              <a:buNone/>
              <a:defRPr sz="1100"/>
            </a:lvl2pPr>
            <a:lvl3pPr marL="809249" indent="0">
              <a:buNone/>
              <a:defRPr sz="900"/>
            </a:lvl3pPr>
            <a:lvl4pPr marL="1213872" indent="0">
              <a:buNone/>
              <a:defRPr sz="800"/>
            </a:lvl4pPr>
            <a:lvl5pPr marL="1618497" indent="0">
              <a:buNone/>
              <a:defRPr sz="800"/>
            </a:lvl5pPr>
            <a:lvl6pPr marL="2023122" indent="0">
              <a:buNone/>
              <a:defRPr sz="800"/>
            </a:lvl6pPr>
            <a:lvl7pPr marL="2427746" indent="0">
              <a:buNone/>
              <a:defRPr sz="800"/>
            </a:lvl7pPr>
            <a:lvl8pPr marL="2832367" indent="0">
              <a:buNone/>
              <a:defRPr sz="800"/>
            </a:lvl8pPr>
            <a:lvl9pPr marL="323699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1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6046"/>
            <a:ext cx="8229600" cy="857250"/>
          </a:xfrm>
          <a:prstGeom prst="rect">
            <a:avLst/>
          </a:prstGeom>
        </p:spPr>
        <p:txBody>
          <a:bodyPr vert="horz" lIns="80925" tIns="40467" rIns="80925" bIns="4046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218"/>
            <a:ext cx="8229600" cy="3394472"/>
          </a:xfrm>
          <a:prstGeom prst="rect">
            <a:avLst/>
          </a:prstGeom>
        </p:spPr>
        <p:txBody>
          <a:bodyPr vert="horz" lIns="80925" tIns="40467" rIns="80925" bIns="4046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 vert="horz" lIns="80925" tIns="40467" rIns="80925" bIns="4046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5898"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80925" tIns="40467" rIns="80925" bIns="4046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 vert="horz" lIns="80925" tIns="40467" rIns="80925" bIns="4046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805898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  <p:sldLayoutId id="2147484345" r:id="rId12"/>
  </p:sldLayoutIdLst>
  <p:timing>
    <p:tnLst>
      <p:par>
        <p:cTn id="1" dur="indefinite" restart="never" nodeType="tmRoot"/>
      </p:par>
    </p:tnLst>
  </p:timing>
  <p:txStyles>
    <p:titleStyle>
      <a:lvl1pPr algn="ctr" defTabSz="809249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470" indent="-303470" algn="l" defTabSz="80924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511" indent="-252892" algn="l" defTabSz="809249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1561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6176" indent="-202312" algn="l" defTabSz="809249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810" indent="-202312" algn="l" defTabSz="809249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5436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0061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4682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39304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4624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249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3872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8497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3122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7746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2367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36994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6033"/>
            <a:ext cx="8229600" cy="857250"/>
          </a:xfrm>
          <a:prstGeom prst="rect">
            <a:avLst/>
          </a:prstGeom>
        </p:spPr>
        <p:txBody>
          <a:bodyPr vert="horz" lIns="90763" tIns="45381" rIns="90763" bIns="453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150"/>
            <a:ext cx="8229600" cy="3394473"/>
          </a:xfrm>
          <a:prstGeom prst="rect">
            <a:avLst/>
          </a:prstGeom>
        </p:spPr>
        <p:txBody>
          <a:bodyPr vert="horz" lIns="90763" tIns="45381" rIns="90763" bIns="453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 vert="horz" lIns="90763" tIns="45381" rIns="90763" bIns="4538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6734"/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6734"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90763" tIns="45381" rIns="90763" bIns="4538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6734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 vert="horz" lIns="90763" tIns="45381" rIns="90763" bIns="4538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6734"/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6734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56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</p:sldLayoutIdLst>
  <p:timing>
    <p:tnLst>
      <p:par>
        <p:cTn id="1" dur="indefinite" restart="never" nodeType="tmRoot"/>
      </p:par>
    </p:tnLst>
  </p:timing>
  <p:txStyles>
    <p:titleStyle>
      <a:lvl1pPr algn="ctr" defTabSz="90762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0361" indent="-340361" algn="l" defTabSz="90762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7450" indent="-283633" algn="l" defTabSz="90762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536" indent="-226907" algn="l" defTabSz="90762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88351" indent="-226907" algn="l" defTabSz="90762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2167" indent="-226907" algn="l" defTabSz="90762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5978" indent="-226907" algn="l" defTabSz="9076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9793" indent="-226907" algn="l" defTabSz="9076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3609" indent="-226907" algn="l" defTabSz="9076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424" indent="-226907" algn="l" defTabSz="9076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813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7629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440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5259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9074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2885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6702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0516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62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9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3679786" y="242886"/>
            <a:ext cx="2116580" cy="3810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rgbClr val="00B0F0"/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Ex.6.5 (Q.1 (</a:t>
            </a:r>
            <a:r>
              <a:rPr lang="en-US" sz="1600" b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i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, ii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))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43717" y="2947402"/>
            <a:ext cx="1649719" cy="287081"/>
          </a:xfrm>
          <a:prstGeom prst="roundRect">
            <a:avLst/>
          </a:prstGeom>
          <a:solidFill>
            <a:srgbClr val="006082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83" y="1993177"/>
            <a:ext cx="1251656" cy="287081"/>
          </a:xfrm>
          <a:prstGeom prst="roundRect">
            <a:avLst/>
          </a:prstGeom>
          <a:solidFill>
            <a:srgbClr val="10253F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574" y="722883"/>
            <a:ext cx="9029880" cy="1168763"/>
          </a:xfrm>
          <a:prstGeom prst="rect">
            <a:avLst/>
          </a:prstGeom>
          <a:noFill/>
        </p:spPr>
        <p:txBody>
          <a:bodyPr wrap="square" lIns="90657" tIns="45330" rIns="90657" bIns="45330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Sides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of some triangles are given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below. Determine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which of </a:t>
            </a:r>
          </a:p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them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are right triangles.</a:t>
            </a:r>
          </a:p>
          <a:p>
            <a:pPr defTabSz="805898"/>
            <a:endParaRPr lang="en-US" sz="15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  <a:p>
            <a:pPr defTabSz="805898"/>
            <a:endParaRPr lang="en-US" sz="7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   (</a:t>
            </a:r>
            <a:r>
              <a:rPr lang="en-US" sz="1600" b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i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 7cm, 24cm, 25cm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663" y="1963583"/>
            <a:ext cx="723297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Soln.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1781" y="1963558"/>
            <a:ext cx="742533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25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 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1492" y="1963583"/>
            <a:ext cx="538951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625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4437" y="2431894"/>
            <a:ext cx="361904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116" y="2431894"/>
            <a:ext cx="380255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7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0323" y="2431894"/>
            <a:ext cx="308719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8959" y="2431894"/>
            <a:ext cx="498877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24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47253" y="2431894"/>
            <a:ext cx="420329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49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17806" y="2431894"/>
            <a:ext cx="308719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0217" y="2431894"/>
            <a:ext cx="538951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576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01097" y="2931489"/>
            <a:ext cx="308719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47288" y="2931489"/>
            <a:ext cx="538951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625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437" y="3480445"/>
            <a:ext cx="361904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47253" y="3481366"/>
            <a:ext cx="380255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7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56941" y="3480445"/>
            <a:ext cx="308719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68125" y="3481366"/>
            <a:ext cx="498877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24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8959" y="3481366"/>
            <a:ext cx="498877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25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5" name="Diagonal Stripe 54"/>
          <p:cNvSpPr/>
          <p:nvPr/>
        </p:nvSpPr>
        <p:spPr>
          <a:xfrm rot="2700000">
            <a:off x="2349608" y="1613944"/>
            <a:ext cx="579606" cy="579606"/>
          </a:xfrm>
          <a:prstGeom prst="diagStripe">
            <a:avLst>
              <a:gd name="adj" fmla="val 8780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3683000" y="1949719"/>
            <a:ext cx="889000" cy="37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/>
          <a:p>
            <a:pPr algn="just">
              <a:lnSpc>
                <a:spcPct val="120000"/>
              </a:lnSpc>
              <a:tabLst>
                <a:tab pos="530225" algn="l"/>
                <a:tab pos="828675" algn="l"/>
                <a:tab pos="2139950" algn="l"/>
                <a:tab pos="2435225" algn="l"/>
              </a:tabLst>
            </a:pP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.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..(i)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3636506" y="2917142"/>
            <a:ext cx="770341" cy="37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just">
              <a:lnSpc>
                <a:spcPct val="120000"/>
              </a:lnSpc>
              <a:tabLst>
                <a:tab pos="530225" algn="l"/>
                <a:tab pos="828675" algn="l"/>
                <a:tab pos="2139950" algn="l"/>
                <a:tab pos="2435225" algn="l"/>
              </a:tabLst>
            </a:pP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...(ii)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3540998" y="3474435"/>
            <a:ext cx="2062004" cy="37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just">
              <a:lnSpc>
                <a:spcPct val="120000"/>
              </a:lnSpc>
              <a:tabLst>
                <a:tab pos="530225" algn="l"/>
                <a:tab pos="828675" algn="l"/>
                <a:tab pos="2139950" algn="l"/>
                <a:tab pos="2435225" algn="l"/>
              </a:tabLst>
            </a:pP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[From (i) and (ii)]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600930" y="4013560"/>
            <a:ext cx="5121873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The given triangle is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right angled triangle.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2886930" y="4318360"/>
            <a:ext cx="4155261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[By Converse of Pythagoras theorem]</a:t>
            </a:r>
          </a:p>
        </p:txBody>
      </p:sp>
      <p:sp>
        <p:nvSpPr>
          <p:cNvPr id="29" name="Diagonal Stripe 28"/>
          <p:cNvSpPr/>
          <p:nvPr/>
        </p:nvSpPr>
        <p:spPr>
          <a:xfrm rot="2700000">
            <a:off x="1316048" y="1490086"/>
            <a:ext cx="832087" cy="832087"/>
          </a:xfrm>
          <a:prstGeom prst="diagStripe">
            <a:avLst>
              <a:gd name="adj" fmla="val 9144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062" y="2936414"/>
            <a:ext cx="361904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75741" y="2936414"/>
            <a:ext cx="380255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7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67948" y="2936414"/>
            <a:ext cx="308719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96584" y="2936414"/>
            <a:ext cx="498877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24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01397" y="2422369"/>
            <a:ext cx="308119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01397" y="3452791"/>
            <a:ext cx="308119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21979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55" grpId="0" animBg="1"/>
      <p:bldP spid="55" grpId="1" animBg="1"/>
      <p:bldP spid="57" grpId="0"/>
      <p:bldP spid="58" grpId="0"/>
      <p:bldP spid="59" grpId="0"/>
      <p:bldP spid="60" grpId="0"/>
      <p:bldP spid="29" grpId="0" animBg="1"/>
      <p:bldP spid="29" grpId="1" animBg="1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532574" y="722883"/>
            <a:ext cx="9029880" cy="1168763"/>
          </a:xfrm>
          <a:prstGeom prst="rect">
            <a:avLst/>
          </a:prstGeom>
          <a:noFill/>
        </p:spPr>
        <p:txBody>
          <a:bodyPr wrap="square" lIns="90657" tIns="45330" rIns="90657" bIns="45330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Sides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of some triangles are given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below. Determine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which of </a:t>
            </a:r>
          </a:p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them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are right triangles.</a:t>
            </a:r>
          </a:p>
          <a:p>
            <a:pPr defTabSz="805898"/>
            <a:endParaRPr lang="en-US" sz="15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  <a:p>
            <a:pPr defTabSz="805898"/>
            <a:endParaRPr lang="en-US" sz="7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   (ii) 3cm, 8cm, 6cm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211480" y="2910561"/>
            <a:ext cx="1387943" cy="287081"/>
          </a:xfrm>
          <a:prstGeom prst="roundRect">
            <a:avLst/>
          </a:prstGeom>
          <a:solidFill>
            <a:srgbClr val="006082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66785" y="1997492"/>
            <a:ext cx="1019408" cy="287081"/>
          </a:xfrm>
          <a:prstGeom prst="roundRect">
            <a:avLst/>
          </a:prstGeom>
          <a:solidFill>
            <a:srgbClr val="10253F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5786" y="1972149"/>
            <a:ext cx="623911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8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 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43377" y="1972149"/>
            <a:ext cx="420329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64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249" y="2402866"/>
            <a:ext cx="361904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9957" y="2402866"/>
            <a:ext cx="380255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2233" y="2402866"/>
            <a:ext cx="308719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18032" y="2402866"/>
            <a:ext cx="603071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6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27109" y="2402866"/>
            <a:ext cx="301707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77518" y="2402866"/>
            <a:ext cx="308719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97362" y="2402866"/>
            <a:ext cx="420329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40367" y="2884297"/>
            <a:ext cx="308719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27091" y="2885218"/>
            <a:ext cx="420329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45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249" y="3408306"/>
            <a:ext cx="361904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27125" y="3408306"/>
            <a:ext cx="922972" cy="339609"/>
            <a:chOff x="2227125" y="3408306"/>
            <a:chExt cx="922972" cy="339609"/>
          </a:xfrm>
        </p:grpSpPr>
        <p:sp>
          <p:nvSpPr>
            <p:cNvPr id="19" name="TextBox 18"/>
            <p:cNvSpPr txBox="1"/>
            <p:nvPr/>
          </p:nvSpPr>
          <p:spPr>
            <a:xfrm>
              <a:off x="2227125" y="3409227"/>
              <a:ext cx="380255" cy="337767"/>
            </a:xfrm>
            <a:prstGeom prst="rect">
              <a:avLst/>
            </a:prstGeom>
            <a:noFill/>
          </p:spPr>
          <p:txBody>
            <a:bodyPr wrap="none" lIns="90657" tIns="45330" rIns="90657" bIns="45330" rtlCol="0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3</a:t>
              </a:r>
              <a:r>
                <a:rPr lang="en-US" sz="16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41222" y="3408306"/>
              <a:ext cx="308719" cy="339609"/>
            </a:xfrm>
            <a:prstGeom prst="rect">
              <a:avLst/>
            </a:prstGeom>
            <a:noFill/>
          </p:spPr>
          <p:txBody>
            <a:bodyPr wrap="none" lIns="90657" tIns="45330" rIns="90657" bIns="45330" rtlCol="0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69842" y="3409227"/>
              <a:ext cx="380255" cy="337767"/>
            </a:xfrm>
            <a:prstGeom prst="rect">
              <a:avLst/>
            </a:prstGeom>
            <a:noFill/>
          </p:spPr>
          <p:txBody>
            <a:bodyPr wrap="none" lIns="90657" tIns="45330" rIns="90657" bIns="45330" rtlCol="0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6</a:t>
              </a:r>
              <a:r>
                <a:rPr lang="en-US" sz="16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18032" y="3409227"/>
            <a:ext cx="641543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8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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" name="Round Same Side Corner Rectangle 29"/>
          <p:cNvSpPr/>
          <p:nvPr/>
        </p:nvSpPr>
        <p:spPr>
          <a:xfrm>
            <a:off x="3679786" y="242886"/>
            <a:ext cx="2116580" cy="3810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rgbClr val="00B0F0"/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Ex.6.5 (Q.1 (</a:t>
            </a:r>
            <a:r>
              <a:rPr lang="en-US" sz="1600" b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i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, ii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))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273425" y="1953956"/>
            <a:ext cx="889000" cy="37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/>
          <a:p>
            <a:pPr algn="just">
              <a:lnSpc>
                <a:spcPct val="120000"/>
              </a:lnSpc>
              <a:tabLst>
                <a:tab pos="530225" algn="l"/>
                <a:tab pos="828675" algn="l"/>
                <a:tab pos="2139950" algn="l"/>
                <a:tab pos="2435225" algn="l"/>
              </a:tabLst>
            </a:pP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.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..(i)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235602" y="2867025"/>
            <a:ext cx="770341" cy="37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just">
              <a:lnSpc>
                <a:spcPct val="120000"/>
              </a:lnSpc>
              <a:tabLst>
                <a:tab pos="530225" algn="l"/>
                <a:tab pos="828675" algn="l"/>
                <a:tab pos="2139950" algn="l"/>
                <a:tab pos="2435225" algn="l"/>
              </a:tabLst>
            </a:pP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...(ii)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146391" y="3391034"/>
            <a:ext cx="2062004" cy="37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just">
              <a:lnSpc>
                <a:spcPct val="120000"/>
              </a:lnSpc>
              <a:tabLst>
                <a:tab pos="530225" algn="l"/>
                <a:tab pos="828675" algn="l"/>
                <a:tab pos="2139950" algn="l"/>
                <a:tab pos="2435225" algn="l"/>
              </a:tabLst>
            </a:pP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[From (i) and (ii)]</a:t>
            </a:r>
          </a:p>
        </p:txBody>
      </p:sp>
      <p:sp>
        <p:nvSpPr>
          <p:cNvPr id="35" name="Diagonal Stripe 34"/>
          <p:cNvSpPr/>
          <p:nvPr/>
        </p:nvSpPr>
        <p:spPr>
          <a:xfrm rot="2700000">
            <a:off x="1775550" y="1687189"/>
            <a:ext cx="433115" cy="433115"/>
          </a:xfrm>
          <a:prstGeom prst="diagStripe">
            <a:avLst>
              <a:gd name="adj" fmla="val 8141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8663" y="1963583"/>
            <a:ext cx="723297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Soln.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58003" y="3936593"/>
            <a:ext cx="5553080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 The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given triangle is not a right angled triangle.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54850" y="1687190"/>
            <a:ext cx="1512615" cy="433116"/>
            <a:chOff x="1254850" y="1687190"/>
            <a:chExt cx="1512615" cy="433116"/>
          </a:xfrm>
        </p:grpSpPr>
        <p:sp>
          <p:nvSpPr>
            <p:cNvPr id="28" name="Diagonal Stripe 27"/>
            <p:cNvSpPr/>
            <p:nvPr/>
          </p:nvSpPr>
          <p:spPr>
            <a:xfrm rot="2700000">
              <a:off x="2334350" y="1687190"/>
              <a:ext cx="433115" cy="433115"/>
            </a:xfrm>
            <a:prstGeom prst="diagStripe">
              <a:avLst>
                <a:gd name="adj" fmla="val 81414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black"/>
                </a:solidFill>
              </a:endParaRPr>
            </a:p>
          </p:txBody>
        </p:sp>
        <p:sp>
          <p:nvSpPr>
            <p:cNvPr id="29" name="Diagonal Stripe 28"/>
            <p:cNvSpPr/>
            <p:nvPr/>
          </p:nvSpPr>
          <p:spPr>
            <a:xfrm rot="2700000">
              <a:off x="1254850" y="1687191"/>
              <a:ext cx="433115" cy="433115"/>
            </a:xfrm>
            <a:prstGeom prst="diagStripe">
              <a:avLst>
                <a:gd name="adj" fmla="val 81414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black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62249" y="2882926"/>
            <a:ext cx="361904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48057" y="2882926"/>
            <a:ext cx="380255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40333" y="2882926"/>
            <a:ext cx="308719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56132" y="2882926"/>
            <a:ext cx="478037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6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029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2" grpId="0"/>
      <p:bldP spid="33" grpId="0"/>
      <p:bldP spid="34" grpId="0"/>
      <p:bldP spid="35" grpId="0" animBg="1"/>
      <p:bldP spid="35" grpId="1" animBg="1"/>
      <p:bldP spid="36" grpId="0"/>
      <p:bldP spid="38" grpId="0"/>
      <p:bldP spid="31" grpId="0"/>
      <p:bldP spid="39" grpId="0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1314773" y="3144705"/>
            <a:ext cx="2281867" cy="287081"/>
          </a:xfrm>
          <a:prstGeom prst="roundRect">
            <a:avLst/>
          </a:prstGeom>
          <a:solidFill>
            <a:srgbClr val="006082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325483" y="2012887"/>
            <a:ext cx="1846342" cy="287081"/>
          </a:xfrm>
          <a:prstGeom prst="roundRect">
            <a:avLst/>
          </a:prstGeom>
          <a:solidFill>
            <a:srgbClr val="10253F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1278" y="1983842"/>
            <a:ext cx="610750" cy="34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just">
              <a:lnSpc>
                <a:spcPct val="120000"/>
              </a:lnSpc>
              <a:tabLst>
                <a:tab pos="530225" algn="l"/>
                <a:tab pos="828675" algn="l"/>
                <a:tab pos="2139950" algn="l"/>
                <a:tab pos="2435225" algn="l"/>
              </a:tabLst>
            </a:pP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Sol.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13999" y="1969351"/>
            <a:ext cx="889000" cy="37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/>
          <a:p>
            <a:pPr algn="just">
              <a:lnSpc>
                <a:spcPct val="120000"/>
              </a:lnSpc>
              <a:tabLst>
                <a:tab pos="530225" algn="l"/>
                <a:tab pos="828675" algn="l"/>
                <a:tab pos="2139950" algn="l"/>
                <a:tab pos="2435225" algn="l"/>
              </a:tabLst>
            </a:pP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.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..(i)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13999" y="3100751"/>
            <a:ext cx="1074738" cy="37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/>
          <a:p>
            <a:pPr algn="just">
              <a:lnSpc>
                <a:spcPct val="120000"/>
              </a:lnSpc>
              <a:tabLst>
                <a:tab pos="530225" algn="l"/>
                <a:tab pos="828675" algn="l"/>
                <a:tab pos="2139950" algn="l"/>
                <a:tab pos="2435225" algn="l"/>
              </a:tabLst>
            </a:pP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...(ii)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13999" y="3666174"/>
            <a:ext cx="2714625" cy="37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/>
          <a:p>
            <a:pPr algn="just">
              <a:lnSpc>
                <a:spcPct val="120000"/>
              </a:lnSpc>
              <a:tabLst>
                <a:tab pos="530225" algn="l"/>
                <a:tab pos="828675" algn="l"/>
                <a:tab pos="2139950" algn="l"/>
                <a:tab pos="2435225" algn="l"/>
              </a:tabLst>
            </a:pP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[From (i) and (ii)]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51545" y="1993973"/>
            <a:ext cx="750483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10000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41051" y="2543837"/>
            <a:ext cx="1350006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2500 + 6400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57432" y="3125373"/>
            <a:ext cx="631861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8900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14773" y="1993973"/>
            <a:ext cx="752087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(100)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20080" y="1987150"/>
            <a:ext cx="3324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41369" y="2543837"/>
            <a:ext cx="828732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(50)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+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003607" y="2543837"/>
            <a:ext cx="65704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(80)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41458" y="2537014"/>
            <a:ext cx="3324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7359" y="3118550"/>
            <a:ext cx="3324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924373" y="3690796"/>
            <a:ext cx="752087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(100)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04209" y="3683973"/>
            <a:ext cx="3324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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55056" y="3690796"/>
            <a:ext cx="1507717" cy="324908"/>
            <a:chOff x="2855056" y="3690796"/>
            <a:chExt cx="1507717" cy="324908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855056" y="3690796"/>
              <a:ext cx="1124157" cy="324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7925" tIns="38963" rIns="77925" bIns="38963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(50)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 +</a:t>
              </a:r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	</a:t>
              </a:r>
              <a:endPara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676224" y="3690796"/>
              <a:ext cx="686549" cy="324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7925" tIns="38963" rIns="77925" bIns="38963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(80)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04233" y="4243658"/>
            <a:ext cx="571017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   The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given triangle is not a right angled triangle.</a:t>
            </a:r>
          </a:p>
        </p:txBody>
      </p:sp>
      <p:sp>
        <p:nvSpPr>
          <p:cNvPr id="25" name="Round Same Side Corner Rectangle 24"/>
          <p:cNvSpPr/>
          <p:nvPr/>
        </p:nvSpPr>
        <p:spPr>
          <a:xfrm>
            <a:off x="3679786" y="242886"/>
            <a:ext cx="2116580" cy="3810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rgbClr val="00B0F0"/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Ex.6.5 (Q.1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(iii))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" name="Diagonal Stripe 26"/>
          <p:cNvSpPr/>
          <p:nvPr/>
        </p:nvSpPr>
        <p:spPr>
          <a:xfrm rot="2700000">
            <a:off x="2983021" y="1628231"/>
            <a:ext cx="579606" cy="579606"/>
          </a:xfrm>
          <a:prstGeom prst="diagStripe">
            <a:avLst>
              <a:gd name="adj" fmla="val 8112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74" y="722883"/>
            <a:ext cx="9029880" cy="1168763"/>
          </a:xfrm>
          <a:prstGeom prst="rect">
            <a:avLst/>
          </a:prstGeom>
          <a:noFill/>
        </p:spPr>
        <p:txBody>
          <a:bodyPr wrap="square" lIns="90657" tIns="45330" rIns="90657" bIns="45330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Sides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of some triangles are given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below. Determine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which of </a:t>
            </a:r>
          </a:p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them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are right triangles.</a:t>
            </a:r>
          </a:p>
          <a:p>
            <a:pPr defTabSz="805898"/>
            <a:endParaRPr lang="en-US" sz="15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  <a:p>
            <a:pPr defTabSz="805898"/>
            <a:endParaRPr lang="en-US" sz="7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  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    (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iii) 50cm, 80cm,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100cm</a:t>
            </a:r>
            <a:endParaRPr lang="en-US" sz="16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91715" y="2527060"/>
            <a:ext cx="347793" cy="37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just">
              <a:lnSpc>
                <a:spcPct val="120000"/>
              </a:lnSpc>
              <a:tabLst>
                <a:tab pos="530225" algn="l"/>
                <a:tab pos="828675" algn="l"/>
                <a:tab pos="2139950" algn="l"/>
                <a:tab pos="2435225" algn="l"/>
              </a:tabLst>
            </a:pP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791715" y="3099260"/>
            <a:ext cx="347793" cy="37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just">
              <a:lnSpc>
                <a:spcPct val="120000"/>
              </a:lnSpc>
              <a:tabLst>
                <a:tab pos="530225" algn="l"/>
                <a:tab pos="828675" algn="l"/>
                <a:tab pos="2139950" algn="l"/>
                <a:tab pos="2435225" algn="l"/>
              </a:tabLst>
            </a:pP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791715" y="3671460"/>
            <a:ext cx="347793" cy="37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just">
              <a:lnSpc>
                <a:spcPct val="120000"/>
              </a:lnSpc>
              <a:tabLst>
                <a:tab pos="530225" algn="l"/>
                <a:tab pos="828675" algn="l"/>
                <a:tab pos="2139950" algn="l"/>
                <a:tab pos="2435225" algn="l"/>
              </a:tabLst>
            </a:pP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271849" y="3125373"/>
            <a:ext cx="817302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(50)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+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034087" y="3125373"/>
            <a:ext cx="65196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(80)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5" name="Diagonal Stripe 34"/>
          <p:cNvSpPr/>
          <p:nvPr/>
        </p:nvSpPr>
        <p:spPr>
          <a:xfrm rot="2700000">
            <a:off x="1747861" y="1390816"/>
            <a:ext cx="1054436" cy="1054436"/>
          </a:xfrm>
          <a:prstGeom prst="diagStripe">
            <a:avLst>
              <a:gd name="adj" fmla="val 8974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1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8" grpId="0" animBg="1"/>
      <p:bldP spid="28" grpId="1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3" grpId="0"/>
      <p:bldP spid="27" grpId="0" animBg="1"/>
      <p:bldP spid="27" grpId="1" animBg="1"/>
      <p:bldP spid="33" grpId="0"/>
      <p:bldP spid="34" grpId="0"/>
      <p:bldP spid="35" grpId="0" animBg="1"/>
      <p:bldP spid="3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1540473" y="2960547"/>
            <a:ext cx="1977428" cy="287081"/>
          </a:xfrm>
          <a:prstGeom prst="roundRect">
            <a:avLst/>
          </a:prstGeom>
          <a:solidFill>
            <a:srgbClr val="006082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62100" y="1937932"/>
            <a:ext cx="1348740" cy="287081"/>
          </a:xfrm>
          <a:prstGeom prst="roundRect">
            <a:avLst/>
          </a:prstGeom>
          <a:solidFill>
            <a:srgbClr val="10253F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4472" y="798981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Sides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of some triangles are given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below.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Determine </a:t>
            </a:r>
            <a:endParaRPr lang="en-US" sz="16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which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of them are right triangles.</a:t>
            </a:r>
            <a:endParaRPr lang="en-US" sz="16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5971" y="1385774"/>
            <a:ext cx="2954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(iv) 13cm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,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12cm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,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5cm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	</a:t>
            </a:r>
            <a:endParaRPr lang="en-US" sz="16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3046" y="1863994"/>
            <a:ext cx="610750" cy="64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just">
              <a:lnSpc>
                <a:spcPct val="120000"/>
              </a:lnSpc>
              <a:tabLst>
                <a:tab pos="530225" algn="l"/>
                <a:tab pos="828675" algn="l"/>
                <a:tab pos="2139950" algn="l"/>
                <a:tab pos="2435225" algn="l"/>
              </a:tabLst>
            </a:pP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Sol.	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072" y="1863994"/>
            <a:ext cx="889000" cy="37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/>
          <a:p>
            <a:pPr algn="just">
              <a:lnSpc>
                <a:spcPct val="120000"/>
              </a:lnSpc>
              <a:tabLst>
                <a:tab pos="530225" algn="l"/>
                <a:tab pos="828675" algn="l"/>
                <a:tab pos="2139950" algn="l"/>
                <a:tab pos="2435225" algn="l"/>
              </a:tabLst>
            </a:pP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.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..(i)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44531" y="2917011"/>
            <a:ext cx="770341" cy="37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just">
              <a:lnSpc>
                <a:spcPct val="120000"/>
              </a:lnSpc>
              <a:tabLst>
                <a:tab pos="530225" algn="l"/>
                <a:tab pos="828675" algn="l"/>
                <a:tab pos="2139950" algn="l"/>
                <a:tab pos="2435225" algn="l"/>
              </a:tabLst>
            </a:pP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...(ii)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13942" y="3447988"/>
            <a:ext cx="2062004" cy="37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just">
              <a:lnSpc>
                <a:spcPct val="120000"/>
              </a:lnSpc>
              <a:tabLst>
                <a:tab pos="530225" algn="l"/>
                <a:tab pos="828675" algn="l"/>
                <a:tab pos="2139950" algn="l"/>
                <a:tab pos="2435225" algn="l"/>
              </a:tabLst>
            </a:pP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[From (i) and (ii)]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7044" y="1907763"/>
            <a:ext cx="513239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169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43486" y="2425344"/>
            <a:ext cx="994140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144 + 25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85631" y="2941633"/>
            <a:ext cx="513239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169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40472" y="1908028"/>
            <a:ext cx="651097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(13)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35579" y="1901205"/>
            <a:ext cx="3324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66017" y="2425344"/>
            <a:ext cx="1124157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(12)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 </a:t>
            </a:r>
            <a:endParaRPr lang="en-US" sz="16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228256" y="2425344"/>
            <a:ext cx="574792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(5)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1673" y="2418521"/>
            <a:ext cx="3324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91673" y="2934810"/>
            <a:ext cx="3324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100152" y="3472610"/>
            <a:ext cx="651097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(13)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91673" y="3465787"/>
            <a:ext cx="3324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946755" y="3472610"/>
            <a:ext cx="1124157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(12)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 </a:t>
            </a:r>
            <a:endParaRPr lang="en-US" sz="16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715373" y="3472610"/>
            <a:ext cx="686549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(5)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34972" y="4048394"/>
            <a:ext cx="5237289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  The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given triangle is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right angled triangle.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930472" y="4353194"/>
            <a:ext cx="4155261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[By Converse of Pythagoras theorem]</a:t>
            </a:r>
          </a:p>
        </p:txBody>
      </p:sp>
      <p:sp>
        <p:nvSpPr>
          <p:cNvPr id="25" name="Round Same Side Corner Rectangle 24"/>
          <p:cNvSpPr/>
          <p:nvPr/>
        </p:nvSpPr>
        <p:spPr>
          <a:xfrm>
            <a:off x="3679786" y="242886"/>
            <a:ext cx="2116580" cy="3810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rgbClr val="00B0F0"/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Ex.6.5 (Q.1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(iv))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" name="Diagonal Stripe 25"/>
          <p:cNvSpPr/>
          <p:nvPr/>
        </p:nvSpPr>
        <p:spPr>
          <a:xfrm rot="2700000">
            <a:off x="1497120" y="1480593"/>
            <a:ext cx="579606" cy="579606"/>
          </a:xfrm>
          <a:prstGeom prst="diagStripe">
            <a:avLst>
              <a:gd name="adj" fmla="val 8112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9" name="Diagonal Stripe 28"/>
          <p:cNvSpPr/>
          <p:nvPr/>
        </p:nvSpPr>
        <p:spPr>
          <a:xfrm rot="2700000">
            <a:off x="2233269" y="1303138"/>
            <a:ext cx="937693" cy="937693"/>
          </a:xfrm>
          <a:prstGeom prst="diagStripe">
            <a:avLst>
              <a:gd name="adj" fmla="val 8806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824525" y="2400722"/>
            <a:ext cx="347793" cy="37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just">
              <a:lnSpc>
                <a:spcPct val="120000"/>
              </a:lnSpc>
              <a:tabLst>
                <a:tab pos="530225" algn="l"/>
                <a:tab pos="828675" algn="l"/>
                <a:tab pos="2139950" algn="l"/>
                <a:tab pos="2435225" algn="l"/>
              </a:tabLst>
            </a:pP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824525" y="2917011"/>
            <a:ext cx="347793" cy="37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just">
              <a:lnSpc>
                <a:spcPct val="120000"/>
              </a:lnSpc>
              <a:tabLst>
                <a:tab pos="530225" algn="l"/>
                <a:tab pos="828675" algn="l"/>
                <a:tab pos="2139950" algn="l"/>
                <a:tab pos="2435225" algn="l"/>
              </a:tabLst>
            </a:pP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824525" y="3447988"/>
            <a:ext cx="347793" cy="37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just">
              <a:lnSpc>
                <a:spcPct val="120000"/>
              </a:lnSpc>
              <a:tabLst>
                <a:tab pos="530225" algn="l"/>
                <a:tab pos="828675" algn="l"/>
                <a:tab pos="2139950" algn="l"/>
                <a:tab pos="2435225" algn="l"/>
              </a:tabLst>
            </a:pP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491417" y="2941633"/>
            <a:ext cx="845383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(12)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 </a:t>
            </a:r>
            <a:endParaRPr lang="en-US" sz="16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253656" y="2941633"/>
            <a:ext cx="574792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(5)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3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 animBg="1"/>
      <p:bldP spid="26" grpId="1" animBg="1"/>
      <p:bldP spid="29" grpId="0" animBg="1"/>
      <p:bldP spid="29" grpId="1" animBg="1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65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7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3513710" y="242886"/>
            <a:ext cx="2116580" cy="3810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rgbClr val="00B0F0"/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Ex.6.5 (Q.5)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832215" y="4137223"/>
            <a:ext cx="3789537" cy="304518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657" tIns="45330" rIns="90657" bIns="45330" rtlCol="0" anchor="ctr"/>
          <a:lstStyle/>
          <a:p>
            <a:pPr algn="ctr" defTabSz="805898"/>
            <a:endParaRPr lang="en-IN" sz="18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396" y="745242"/>
            <a:ext cx="6497314" cy="583988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Q. ABC is an isosceles triangle with AC = BC. If AB² = 2AC², </a:t>
            </a:r>
          </a:p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   prove that ABC is a right triangle.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715538" y="1191025"/>
            <a:ext cx="2589235" cy="2392171"/>
            <a:chOff x="5715538" y="1191025"/>
            <a:chExt cx="2589235" cy="2392171"/>
          </a:xfrm>
        </p:grpSpPr>
        <p:cxnSp>
          <p:nvCxnSpPr>
            <p:cNvPr id="4" name="Straight Connector 3"/>
            <p:cNvCxnSpPr/>
            <p:nvPr/>
          </p:nvCxnSpPr>
          <p:spPr>
            <a:xfrm rot="16200000" flipV="1">
              <a:off x="6816930" y="3335290"/>
              <a:ext cx="177033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895084" y="2351214"/>
              <a:ext cx="183870" cy="158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5035627" y="2367766"/>
              <a:ext cx="1903237" cy="15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80982" y="3313361"/>
              <a:ext cx="2057400" cy="158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80982" y="1412969"/>
              <a:ext cx="2057400" cy="190323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15538" y="3245429"/>
              <a:ext cx="343385" cy="337767"/>
            </a:xfrm>
            <a:prstGeom prst="rect">
              <a:avLst/>
            </a:prstGeom>
            <a:noFill/>
          </p:spPr>
          <p:txBody>
            <a:bodyPr wrap="none" lIns="90657" tIns="45330" rIns="90657" bIns="45330" rtlCol="0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5538" y="1191025"/>
              <a:ext cx="338576" cy="337767"/>
            </a:xfrm>
            <a:prstGeom prst="rect">
              <a:avLst/>
            </a:prstGeom>
            <a:noFill/>
          </p:spPr>
          <p:txBody>
            <a:bodyPr wrap="none" lIns="90657" tIns="45330" rIns="90657" bIns="45330" rtlCol="0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61388" y="3245429"/>
              <a:ext cx="343385" cy="337767"/>
            </a:xfrm>
            <a:prstGeom prst="rect">
              <a:avLst/>
            </a:prstGeom>
            <a:noFill/>
          </p:spPr>
          <p:txBody>
            <a:bodyPr wrap="none" lIns="90657" tIns="45330" rIns="90657" bIns="45330" rtlCol="0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B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16820" y="1455541"/>
            <a:ext cx="890009" cy="368544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Proof</a:t>
            </a:r>
            <a:r>
              <a:rPr lang="en-US" sz="18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 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4520" y="1475955"/>
            <a:ext cx="1415794" cy="368544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AB²</a:t>
            </a:r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= 2AC</a:t>
            </a:r>
            <a:r>
              <a:rPr lang="en-US" sz="18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48859" y="2155052"/>
            <a:ext cx="728106" cy="368544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... (</a:t>
            </a:r>
            <a:r>
              <a:rPr lang="en-US" sz="1800" b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i</a:t>
            </a:r>
            <a:r>
              <a:rPr lang="pl-PL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  <a:endParaRPr lang="en-US" sz="18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29000" y="2155052"/>
            <a:ext cx="808256" cy="368544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</a:t>
            </a:r>
            <a:r>
              <a:rPr lang="en-US" sz="18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 </a:t>
            </a:r>
            <a:r>
              <a:rPr lang="pl-PL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8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1593" y="2155052"/>
            <a:ext cx="813065" cy="368544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C</a:t>
            </a:r>
            <a:r>
              <a:rPr lang="en-US" sz="18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 </a:t>
            </a:r>
            <a:r>
              <a:rPr lang="pl-PL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8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36202" y="2155052"/>
            <a:ext cx="625551" cy="370192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pl-PL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C</a:t>
            </a:r>
            <a:r>
              <a:rPr lang="en-US" sz="18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8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48922" y="2155052"/>
            <a:ext cx="383800" cy="370192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8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27422" y="2753489"/>
            <a:ext cx="1345205" cy="370192"/>
          </a:xfrm>
          <a:prstGeom prst="rect">
            <a:avLst/>
          </a:prstGeom>
          <a:noFill/>
        </p:spPr>
        <p:txBody>
          <a:bodyPr wrap="square" lIns="90657" tIns="45330" rIns="90657" bIns="45330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AC  = BC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29000" y="3426411"/>
            <a:ext cx="808256" cy="368544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</a:t>
            </a:r>
            <a:r>
              <a:rPr lang="en-US" sz="18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 </a:t>
            </a:r>
            <a:r>
              <a:rPr lang="pl-PL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8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91619" y="3426411"/>
            <a:ext cx="622307" cy="368544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AC</a:t>
            </a:r>
            <a:r>
              <a:rPr lang="en-US" sz="18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8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37966" y="3426411"/>
            <a:ext cx="833904" cy="368544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B</a:t>
            </a:r>
            <a:r>
              <a:rPr lang="pl-PL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C</a:t>
            </a:r>
            <a:r>
              <a:rPr lang="en-US" sz="18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8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48922" y="3426411"/>
            <a:ext cx="383800" cy="370192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8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48894" y="3426411"/>
            <a:ext cx="2353551" cy="368544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... </a:t>
            </a:r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From (</a:t>
            </a:r>
            <a:r>
              <a:rPr lang="en-US" sz="1800" b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i</a:t>
            </a:r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 and </a:t>
            </a:r>
            <a:r>
              <a:rPr lang="pl-PL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ii</a:t>
            </a:r>
            <a:r>
              <a:rPr lang="pl-PL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  <a:endParaRPr lang="en-US" sz="18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39397" y="4104386"/>
            <a:ext cx="383800" cy="370192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8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71225" y="4104386"/>
            <a:ext cx="3930905" cy="368544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Symbol" pitchFamily="18" charset="2"/>
              </a:rPr>
              <a:t> </a:t>
            </a:r>
            <a:r>
              <a:rPr lang="en-US" sz="18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ABC </a:t>
            </a:r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is a right angled triangle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54096" y="3903000"/>
            <a:ext cx="2717433" cy="645543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...</a:t>
            </a:r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[</a:t>
            </a:r>
            <a:r>
              <a:rPr lang="pl-PL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by </a:t>
            </a:r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converse of </a:t>
            </a:r>
            <a:endParaRPr lang="en-US" sz="18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  <a:p>
            <a:pPr defTabSz="805898"/>
            <a:r>
              <a:rPr lang="pl-PL" sz="18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Pythagoras </a:t>
            </a:r>
            <a:r>
              <a:rPr lang="pl-PL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theorem</a:t>
            </a:r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]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2435935" y="1792582"/>
            <a:ext cx="564201" cy="15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n Arrow 56"/>
          <p:cNvSpPr/>
          <p:nvPr/>
        </p:nvSpPr>
        <p:spPr>
          <a:xfrm>
            <a:off x="2651409" y="1799756"/>
            <a:ext cx="181137" cy="152301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Diagonal Stripe 60"/>
          <p:cNvSpPr/>
          <p:nvPr/>
        </p:nvSpPr>
        <p:spPr>
          <a:xfrm rot="2731908">
            <a:off x="1580487" y="-553045"/>
            <a:ext cx="3191029" cy="3254043"/>
          </a:xfrm>
          <a:prstGeom prst="diagStripe">
            <a:avLst>
              <a:gd name="adj" fmla="val 9828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62" name="Diagonal Stripe 61"/>
          <p:cNvSpPr/>
          <p:nvPr/>
        </p:nvSpPr>
        <p:spPr>
          <a:xfrm rot="2731908">
            <a:off x="5876027" y="663018"/>
            <a:ext cx="804298" cy="820181"/>
          </a:xfrm>
          <a:prstGeom prst="diagStripe">
            <a:avLst>
              <a:gd name="adj" fmla="val 9296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36222" y="2739252"/>
            <a:ext cx="383800" cy="370192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8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Diagonal Stripe 63"/>
          <p:cNvSpPr/>
          <p:nvPr/>
        </p:nvSpPr>
        <p:spPr>
          <a:xfrm rot="2731908">
            <a:off x="4619559" y="721563"/>
            <a:ext cx="689554" cy="703171"/>
          </a:xfrm>
          <a:prstGeom prst="diagStripe">
            <a:avLst>
              <a:gd name="adj" fmla="val 9152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58384" y="2697977"/>
            <a:ext cx="790623" cy="368544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... (</a:t>
            </a:r>
            <a:r>
              <a:rPr lang="en-US" sz="18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ii</a:t>
            </a:r>
            <a:r>
              <a:rPr lang="pl-PL" sz="18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  <a:endParaRPr lang="en-US" sz="18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Diagonal Stripe 65"/>
          <p:cNvSpPr/>
          <p:nvPr/>
        </p:nvSpPr>
        <p:spPr>
          <a:xfrm rot="2731908">
            <a:off x="2064655" y="1884734"/>
            <a:ext cx="1245726" cy="1270326"/>
          </a:xfrm>
          <a:prstGeom prst="diagStripe">
            <a:avLst>
              <a:gd name="adj" fmla="val 9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67" name="Diagonal Stripe 66"/>
          <p:cNvSpPr/>
          <p:nvPr/>
        </p:nvSpPr>
        <p:spPr>
          <a:xfrm rot="2731908">
            <a:off x="1922368" y="2728301"/>
            <a:ext cx="812551" cy="828597"/>
          </a:xfrm>
          <a:prstGeom prst="diagStripe">
            <a:avLst>
              <a:gd name="adj" fmla="val 8689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2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57" grpId="0" animBg="1"/>
      <p:bldP spid="57" grpId="1" animBg="1"/>
      <p:bldP spid="61" grpId="0" animBg="1"/>
      <p:bldP spid="61" grpId="1" animBg="1"/>
      <p:bldP spid="62" grpId="0" animBg="1"/>
      <p:bldP spid="62" grpId="1" animBg="1"/>
      <p:bldP spid="63" grpId="0"/>
      <p:bldP spid="64" grpId="0" animBg="1"/>
      <p:bldP spid="65" grpId="0"/>
      <p:bldP spid="66" grpId="0" animBg="1"/>
      <p:bldP spid="66" grpId="1" animBg="1"/>
      <p:bldP spid="67" grpId="0" animBg="1"/>
      <p:bldP spid="6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3513710" y="242886"/>
            <a:ext cx="2116580" cy="3810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rgbClr val="00B0F0"/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Ex.6.5 (Q.5)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21148" y="2972308"/>
            <a:ext cx="1831243" cy="249975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521497" y="1038206"/>
            <a:ext cx="1405969" cy="1628747"/>
          </a:xfrm>
          <a:custGeom>
            <a:avLst/>
            <a:gdLst>
              <a:gd name="connsiteX0" fmla="*/ 0 w 1352550"/>
              <a:gd name="connsiteY0" fmla="*/ 1566863 h 1566863"/>
              <a:gd name="connsiteX1" fmla="*/ 1352550 w 1352550"/>
              <a:gd name="connsiteY1" fmla="*/ 1566863 h 1566863"/>
              <a:gd name="connsiteX2" fmla="*/ 1352550 w 1352550"/>
              <a:gd name="connsiteY2" fmla="*/ 619125 h 1566863"/>
              <a:gd name="connsiteX3" fmla="*/ 890587 w 1352550"/>
              <a:gd name="connsiteY3" fmla="*/ 0 h 1566863"/>
              <a:gd name="connsiteX4" fmla="*/ 0 w 1352550"/>
              <a:gd name="connsiteY4" fmla="*/ 1566863 h 156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550" h="1566863">
                <a:moveTo>
                  <a:pt x="0" y="1566863"/>
                </a:moveTo>
                <a:lnTo>
                  <a:pt x="1352550" y="1566863"/>
                </a:lnTo>
                <a:lnTo>
                  <a:pt x="1352550" y="619125"/>
                </a:lnTo>
                <a:lnTo>
                  <a:pt x="890587" y="0"/>
                </a:lnTo>
                <a:lnTo>
                  <a:pt x="0" y="1566863"/>
                </a:lnTo>
                <a:close/>
              </a:path>
            </a:pathLst>
          </a:cu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Isosceles Triangle 58"/>
          <p:cNvSpPr/>
          <p:nvPr/>
        </p:nvSpPr>
        <p:spPr>
          <a:xfrm>
            <a:off x="6543907" y="1056670"/>
            <a:ext cx="1375872" cy="1593555"/>
          </a:xfrm>
          <a:custGeom>
            <a:avLst/>
            <a:gdLst>
              <a:gd name="connsiteX0" fmla="*/ 0 w 1757585"/>
              <a:gd name="connsiteY0" fmla="*/ 844373 h 844373"/>
              <a:gd name="connsiteX1" fmla="*/ 878793 w 1757585"/>
              <a:gd name="connsiteY1" fmla="*/ 0 h 844373"/>
              <a:gd name="connsiteX2" fmla="*/ 1757585 w 1757585"/>
              <a:gd name="connsiteY2" fmla="*/ 844373 h 844373"/>
              <a:gd name="connsiteX3" fmla="*/ 0 w 1757585"/>
              <a:gd name="connsiteY3" fmla="*/ 844373 h 844373"/>
              <a:gd name="connsiteX0" fmla="*/ 0 w 1780373"/>
              <a:gd name="connsiteY0" fmla="*/ 1593555 h 1593555"/>
              <a:gd name="connsiteX1" fmla="*/ 901581 w 1780373"/>
              <a:gd name="connsiteY1" fmla="*/ 0 h 1593555"/>
              <a:gd name="connsiteX2" fmla="*/ 1780373 w 1780373"/>
              <a:gd name="connsiteY2" fmla="*/ 844373 h 1593555"/>
              <a:gd name="connsiteX3" fmla="*/ 0 w 1780373"/>
              <a:gd name="connsiteY3" fmla="*/ 1593555 h 1593555"/>
              <a:gd name="connsiteX0" fmla="*/ 0 w 1159379"/>
              <a:gd name="connsiteY0" fmla="*/ 1593555 h 1593555"/>
              <a:gd name="connsiteX1" fmla="*/ 901581 w 1159379"/>
              <a:gd name="connsiteY1" fmla="*/ 0 h 1593555"/>
              <a:gd name="connsiteX2" fmla="*/ 1159379 w 1159379"/>
              <a:gd name="connsiteY2" fmla="*/ 807341 h 1593555"/>
              <a:gd name="connsiteX3" fmla="*/ 0 w 1159379"/>
              <a:gd name="connsiteY3" fmla="*/ 1593555 h 1593555"/>
              <a:gd name="connsiteX0" fmla="*/ 0 w 1375872"/>
              <a:gd name="connsiteY0" fmla="*/ 1593555 h 1593555"/>
              <a:gd name="connsiteX1" fmla="*/ 901581 w 1375872"/>
              <a:gd name="connsiteY1" fmla="*/ 0 h 1593555"/>
              <a:gd name="connsiteX2" fmla="*/ 1375872 w 1375872"/>
              <a:gd name="connsiteY2" fmla="*/ 630727 h 1593555"/>
              <a:gd name="connsiteX3" fmla="*/ 0 w 1375872"/>
              <a:gd name="connsiteY3" fmla="*/ 1593555 h 1593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5872" h="1593555">
                <a:moveTo>
                  <a:pt x="0" y="1593555"/>
                </a:moveTo>
                <a:lnTo>
                  <a:pt x="901581" y="0"/>
                </a:lnTo>
                <a:lnTo>
                  <a:pt x="1375872" y="630727"/>
                </a:lnTo>
                <a:lnTo>
                  <a:pt x="0" y="1593555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89510" y="805059"/>
            <a:ext cx="2486521" cy="226800"/>
          </a:xfrm>
          <a:prstGeom prst="roundRect">
            <a:avLst/>
          </a:prstGeom>
          <a:solidFill>
            <a:srgbClr val="660033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7" name="Isosceles Triangle 53"/>
          <p:cNvSpPr/>
          <p:nvPr/>
        </p:nvSpPr>
        <p:spPr>
          <a:xfrm>
            <a:off x="6530602" y="1702083"/>
            <a:ext cx="1394727" cy="968748"/>
          </a:xfrm>
          <a:custGeom>
            <a:avLst/>
            <a:gdLst>
              <a:gd name="connsiteX0" fmla="*/ 0 w 1369821"/>
              <a:gd name="connsiteY0" fmla="*/ 865567 h 865567"/>
              <a:gd name="connsiteX1" fmla="*/ 1369821 w 1369821"/>
              <a:gd name="connsiteY1" fmla="*/ 0 h 865567"/>
              <a:gd name="connsiteX2" fmla="*/ 1369821 w 1369821"/>
              <a:gd name="connsiteY2" fmla="*/ 865567 h 865567"/>
              <a:gd name="connsiteX3" fmla="*/ 0 w 1369821"/>
              <a:gd name="connsiteY3" fmla="*/ 865567 h 865567"/>
              <a:gd name="connsiteX0" fmla="*/ 0 w 1394727"/>
              <a:gd name="connsiteY0" fmla="*/ 968748 h 968748"/>
              <a:gd name="connsiteX1" fmla="*/ 1394727 w 1394727"/>
              <a:gd name="connsiteY1" fmla="*/ 0 h 968748"/>
              <a:gd name="connsiteX2" fmla="*/ 1394727 w 1394727"/>
              <a:gd name="connsiteY2" fmla="*/ 865567 h 968748"/>
              <a:gd name="connsiteX3" fmla="*/ 0 w 1394727"/>
              <a:gd name="connsiteY3" fmla="*/ 968748 h 968748"/>
              <a:gd name="connsiteX0" fmla="*/ 0 w 1394727"/>
              <a:gd name="connsiteY0" fmla="*/ 968748 h 968748"/>
              <a:gd name="connsiteX1" fmla="*/ 1394727 w 1394727"/>
              <a:gd name="connsiteY1" fmla="*/ 0 h 968748"/>
              <a:gd name="connsiteX2" fmla="*/ 1394727 w 1394727"/>
              <a:gd name="connsiteY2" fmla="*/ 965190 h 968748"/>
              <a:gd name="connsiteX3" fmla="*/ 0 w 1394727"/>
              <a:gd name="connsiteY3" fmla="*/ 968748 h 96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727" h="968748">
                <a:moveTo>
                  <a:pt x="0" y="968748"/>
                </a:moveTo>
                <a:lnTo>
                  <a:pt x="1394727" y="0"/>
                </a:lnTo>
                <a:lnTo>
                  <a:pt x="1394727" y="965190"/>
                </a:lnTo>
                <a:lnTo>
                  <a:pt x="0" y="96874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6976" y="1047863"/>
            <a:ext cx="2081612" cy="226800"/>
          </a:xfrm>
          <a:prstGeom prst="roundRect">
            <a:avLst/>
          </a:prstGeom>
          <a:solidFill>
            <a:srgbClr val="660033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3170" y="2505504"/>
            <a:ext cx="162401" cy="169311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22503" y="805059"/>
            <a:ext cx="1010905" cy="226800"/>
          </a:xfrm>
          <a:prstGeom prst="roundRect">
            <a:avLst/>
          </a:prstGeom>
          <a:solidFill>
            <a:srgbClr val="660033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7042" y="801936"/>
            <a:ext cx="2701481" cy="227018"/>
          </a:xfrm>
          <a:prstGeom prst="roundRect">
            <a:avLst/>
          </a:prstGeom>
          <a:solidFill>
            <a:srgbClr val="660033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437" y="736222"/>
            <a:ext cx="6719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In </a:t>
            </a:r>
            <a:r>
              <a:rPr lang="it-IT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 quadrilateral ABCD</a:t>
            </a:r>
            <a:r>
              <a:rPr lang="it-IT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. </a:t>
            </a:r>
            <a:r>
              <a:rPr lang="it-IT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</a:t>
            </a:r>
            <a:r>
              <a:rPr lang="it-IT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B </a:t>
            </a:r>
            <a:r>
              <a:rPr lang="it-IT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 90</a:t>
            </a:r>
            <a:r>
              <a:rPr lang="it-IT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o</a:t>
            </a:r>
            <a:r>
              <a:rPr lang="it-IT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, </a:t>
            </a:r>
            <a:r>
              <a:rPr lang="it-IT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AD</a:t>
            </a:r>
            <a:r>
              <a:rPr lang="it-IT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it-IT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= AB</a:t>
            </a:r>
            <a:r>
              <a:rPr lang="it-IT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it-IT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+ BC</a:t>
            </a:r>
            <a:r>
              <a:rPr lang="it-IT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it-IT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+ CD</a:t>
            </a:r>
            <a:r>
              <a:rPr lang="it-IT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it-IT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. </a:t>
            </a:r>
          </a:p>
          <a:p>
            <a:r>
              <a:rPr lang="it-IT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Prove </a:t>
            </a:r>
            <a:r>
              <a:rPr lang="it-IT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: </a:t>
            </a:r>
            <a:r>
              <a:rPr lang="it-IT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</a:t>
            </a:r>
            <a:r>
              <a:rPr lang="it-IT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ACD </a:t>
            </a:r>
            <a:r>
              <a:rPr lang="it-IT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 90</a:t>
            </a:r>
            <a:r>
              <a:rPr lang="it-IT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o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935" y="1436991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Proof 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91531" y="1436991"/>
            <a:ext cx="2515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In right triangle ABC,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4378" y="1854553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B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62493" y="185455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3784" y="185455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90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8365" y="293400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4261" y="293400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AC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10197" y="293400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85467" y="293400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CD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4088" y="293400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AD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7295" y="4044769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ACD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44565" y="404476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3124" y="4044769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90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2155" y="4044769"/>
            <a:ext cx="3148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[By Converse of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Pythagoras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theorem]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241" y="218957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52845" y="2189577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…(</a:t>
            </a:r>
            <a:r>
              <a:rPr lang="en-US" sz="1600" b="1" dirty="0" err="1" smtClean="0">
                <a:solidFill>
                  <a:prstClr val="white"/>
                </a:solidFill>
                <a:latin typeface="Century Schoolbook" panose="02040604050505020304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52845" y="2567649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…(ii)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50939" y="2189577"/>
            <a:ext cx="2517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[Pythagoras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theorem]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50939" y="2567649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[Given]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50939" y="2934001"/>
            <a:ext cx="2047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[From (</a:t>
            </a:r>
            <a:r>
              <a:rPr lang="en-US" sz="1600" b="1" dirty="0" err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) and (ii)]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8241" y="404476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285755" y="870902"/>
            <a:ext cx="1896573" cy="2058652"/>
            <a:chOff x="6477000" y="370445"/>
            <a:chExt cx="1724157" cy="1871502"/>
          </a:xfrm>
        </p:grpSpPr>
        <p:sp>
          <p:nvSpPr>
            <p:cNvPr id="35" name="Rectangle 34"/>
            <p:cNvSpPr/>
            <p:nvPr/>
          </p:nvSpPr>
          <p:spPr>
            <a:xfrm>
              <a:off x="7912324" y="923131"/>
              <a:ext cx="288833" cy="279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72477" y="370445"/>
              <a:ext cx="294662" cy="279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77000" y="1914525"/>
              <a:ext cx="285918" cy="279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53362" y="1962150"/>
              <a:ext cx="285918" cy="279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7819885" y="1856447"/>
              <a:ext cx="147637" cy="153919"/>
            </a:xfrm>
            <a:custGeom>
              <a:avLst/>
              <a:gdLst>
                <a:gd name="connsiteX0" fmla="*/ 147637 w 147637"/>
                <a:gd name="connsiteY0" fmla="*/ 0 h 111918"/>
                <a:gd name="connsiteX1" fmla="*/ 0 w 147637"/>
                <a:gd name="connsiteY1" fmla="*/ 0 h 111918"/>
                <a:gd name="connsiteX2" fmla="*/ 0 w 147637"/>
                <a:gd name="connsiteY2" fmla="*/ 111918 h 11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111918">
                  <a:moveTo>
                    <a:pt x="147637" y="0"/>
                  </a:moveTo>
                  <a:lnTo>
                    <a:pt x="0" y="0"/>
                  </a:lnTo>
                  <a:lnTo>
                    <a:pt x="0" y="11191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6691313" y="524334"/>
              <a:ext cx="1278154" cy="1480679"/>
            </a:xfrm>
            <a:custGeom>
              <a:avLst/>
              <a:gdLst>
                <a:gd name="connsiteX0" fmla="*/ 0 w 1352550"/>
                <a:gd name="connsiteY0" fmla="*/ 1566863 h 1566863"/>
                <a:gd name="connsiteX1" fmla="*/ 1352550 w 1352550"/>
                <a:gd name="connsiteY1" fmla="*/ 1566863 h 1566863"/>
                <a:gd name="connsiteX2" fmla="*/ 1352550 w 1352550"/>
                <a:gd name="connsiteY2" fmla="*/ 619125 h 1566863"/>
                <a:gd name="connsiteX3" fmla="*/ 890587 w 1352550"/>
                <a:gd name="connsiteY3" fmla="*/ 0 h 1566863"/>
                <a:gd name="connsiteX4" fmla="*/ 0 w 1352550"/>
                <a:gd name="connsiteY4" fmla="*/ 1566863 h 1566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2550" h="1566863">
                  <a:moveTo>
                    <a:pt x="0" y="1566863"/>
                  </a:moveTo>
                  <a:lnTo>
                    <a:pt x="1352550" y="1566863"/>
                  </a:lnTo>
                  <a:lnTo>
                    <a:pt x="1352550" y="619125"/>
                  </a:lnTo>
                  <a:lnTo>
                    <a:pt x="890587" y="0"/>
                  </a:lnTo>
                  <a:lnTo>
                    <a:pt x="0" y="1566863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41" name="Straight Connector 40"/>
            <p:cNvCxnSpPr>
              <a:stCxn id="40" idx="2"/>
              <a:endCxn id="40" idx="0"/>
            </p:cNvCxnSpPr>
            <p:nvPr/>
          </p:nvCxnSpPr>
          <p:spPr>
            <a:xfrm flipH="1">
              <a:off x="6691313" y="1109405"/>
              <a:ext cx="1278154" cy="89560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ounded Rectangle 41"/>
          <p:cNvSpPr/>
          <p:nvPr/>
        </p:nvSpPr>
        <p:spPr>
          <a:xfrm>
            <a:off x="1311539" y="2231662"/>
            <a:ext cx="1811881" cy="23635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014264" y="2619059"/>
            <a:ext cx="1088540" cy="23635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92103" y="2189577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AC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62493" y="218957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53053" y="2189577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01405" y="218957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76675" y="218957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BC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62493" y="256764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53053" y="256764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10197" y="256764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85467" y="256764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BC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84088" y="2567649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AD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19797" y="256764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76017" y="256764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CD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 rot="19380000">
            <a:off x="7716170" y="1577672"/>
            <a:ext cx="162401" cy="169311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69620" y="2934001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…(iii)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8241" y="293400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67960" y="3299815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ADC, 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159206" y="3619806"/>
            <a:ext cx="1896414" cy="338554"/>
            <a:chOff x="1075307" y="2996367"/>
            <a:chExt cx="1896414" cy="338554"/>
          </a:xfrm>
        </p:grpSpPr>
        <p:sp>
          <p:nvSpPr>
            <p:cNvPr id="61" name="TextBox 60"/>
            <p:cNvSpPr txBox="1"/>
            <p:nvPr/>
          </p:nvSpPr>
          <p:spPr>
            <a:xfrm>
              <a:off x="1559584" y="2996367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=</a:t>
              </a:r>
              <a:endPara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735480" y="2996367"/>
              <a:ext cx="574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AC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01416" y="2996367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+</a:t>
              </a:r>
              <a:endPara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76686" y="299636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CD</a:t>
              </a:r>
              <a:r>
                <a:rPr lang="en-US" sz="16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307" y="2996367"/>
              <a:ext cx="5902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AD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150939" y="3645946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[From (iii)]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5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3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9" grpId="2" animBg="1"/>
      <p:bldP spid="9" grpId="3" animBg="1"/>
      <p:bldP spid="9" grpId="4" animBg="1"/>
      <p:bldP spid="10" grpId="0" animBg="1"/>
      <p:bldP spid="10" grpId="1" animBg="1"/>
      <p:bldP spid="11" grpId="0" animBg="1"/>
      <p:bldP spid="11" grpId="1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42" grpId="0" animBg="1"/>
      <p:bldP spid="42" grpId="1" animBg="1"/>
      <p:bldP spid="43" grpId="0" animBg="1"/>
      <p:bldP spid="43" grpId="1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  <p:bldP spid="56" grpId="1" animBg="1"/>
      <p:bldP spid="56" grpId="2" animBg="1"/>
      <p:bldP spid="57" grpId="0"/>
      <p:bldP spid="58" grpId="0"/>
      <p:bldP spid="59" grpId="0"/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3307823" y="1360836"/>
            <a:ext cx="989373" cy="338554"/>
          </a:xfrm>
          <a:prstGeom prst="rect">
            <a:avLst/>
          </a:prstGeom>
          <a:solidFill>
            <a:srgbClr val="00B0F0">
              <a:alpha val="49804"/>
            </a:srgb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noFill/>
                <a:latin typeface="Century Schoolbook" panose="02040604050505020304" pitchFamily="18" charset="0"/>
                <a:sym typeface="Symbol"/>
              </a:rPr>
              <a:t>OC</a:t>
            </a:r>
            <a:r>
              <a:rPr lang="en-US" sz="1600" b="1" baseline="30000" dirty="0" smtClean="0">
                <a:noFill/>
                <a:latin typeface="Century Schoolbook" panose="02040604050505020304" pitchFamily="18" charset="0"/>
                <a:sym typeface="Symbol"/>
              </a:rPr>
              <a:t>2 </a:t>
            </a:r>
            <a:r>
              <a:rPr lang="en-US" sz="1600" b="1" dirty="0" smtClean="0">
                <a:noFill/>
                <a:latin typeface="Century Schoolbook" panose="02040604050505020304" pitchFamily="18" charset="0"/>
                <a:sym typeface="Symbol"/>
              </a:rPr>
              <a:t>= O</a:t>
            </a:r>
            <a:endParaRPr lang="en-US" sz="1600" b="1" dirty="0">
              <a:noFill/>
              <a:latin typeface="Century Schoolbook" panose="02040604050505020304" pitchFamily="18" charset="0"/>
            </a:endParaRPr>
          </a:p>
        </p:txBody>
      </p:sp>
      <p:sp>
        <p:nvSpPr>
          <p:cNvPr id="39" name="Diagonal Stripe 38"/>
          <p:cNvSpPr/>
          <p:nvPr/>
        </p:nvSpPr>
        <p:spPr>
          <a:xfrm rot="2700000">
            <a:off x="1954130" y="686573"/>
            <a:ext cx="961337" cy="961337"/>
          </a:xfrm>
          <a:prstGeom prst="diagStripe">
            <a:avLst>
              <a:gd name="adj" fmla="val 9664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8819" y="4465091"/>
            <a:ext cx="3547766" cy="338554"/>
          </a:xfrm>
          <a:prstGeom prst="rect">
            <a:avLst/>
          </a:prstGeom>
          <a:solidFill>
            <a:srgbClr val="00B0F0">
              <a:alpha val="49804"/>
            </a:srgb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noFill/>
                <a:latin typeface="Century Schoolbook" panose="02040604050505020304" pitchFamily="18" charset="0"/>
                <a:sym typeface="Symbol"/>
              </a:rPr>
              <a:t>OC</a:t>
            </a:r>
            <a:r>
              <a:rPr lang="en-US" sz="1600" b="1" baseline="30000" dirty="0" smtClean="0">
                <a:noFill/>
                <a:latin typeface="Century Schoolbook" panose="02040604050505020304" pitchFamily="18" charset="0"/>
                <a:sym typeface="Symbol"/>
              </a:rPr>
              <a:t>2 </a:t>
            </a:r>
            <a:r>
              <a:rPr lang="en-US" sz="1600" b="1" dirty="0" smtClean="0">
                <a:noFill/>
                <a:latin typeface="Century Schoolbook" panose="02040604050505020304" pitchFamily="18" charset="0"/>
                <a:sym typeface="Symbol"/>
              </a:rPr>
              <a:t>= OQ</a:t>
            </a:r>
            <a:r>
              <a:rPr lang="en-US" sz="1600" b="1" baseline="30000" dirty="0" smtClean="0">
                <a:noFill/>
                <a:latin typeface="Century Schoolbook" panose="02040604050505020304" pitchFamily="18" charset="0"/>
                <a:sym typeface="Symbol"/>
              </a:rPr>
              <a:t>2 </a:t>
            </a:r>
            <a:r>
              <a:rPr lang="en-US" sz="1600" b="1" dirty="0" smtClean="0">
                <a:noFill/>
                <a:latin typeface="Century Schoolbook" panose="02040604050505020304" pitchFamily="18" charset="0"/>
                <a:sym typeface="Symbol"/>
              </a:rPr>
              <a:t>+ CQ</a:t>
            </a:r>
            <a:r>
              <a:rPr lang="en-US" sz="1600" b="1" baseline="30000" dirty="0" smtClean="0">
                <a:noFill/>
                <a:latin typeface="Century Schoolbook" panose="02040604050505020304" pitchFamily="18" charset="0"/>
                <a:sym typeface="Symbol"/>
              </a:rPr>
              <a:t>2 </a:t>
            </a:r>
            <a:r>
              <a:rPr lang="en-US" sz="1600" b="1" dirty="0" smtClean="0">
                <a:noFill/>
                <a:latin typeface="Century Schoolbook" panose="02040604050505020304" pitchFamily="18" charset="0"/>
                <a:sym typeface="Symbol"/>
              </a:rPr>
              <a:t>…(3)</a:t>
            </a:r>
            <a:r>
              <a:rPr lang="en-US" sz="1600" b="1" dirty="0">
                <a:noFill/>
                <a:latin typeface="Century Schoolbook" panose="02040604050505020304" pitchFamily="18" charset="0"/>
                <a:sym typeface="Symbol"/>
              </a:rPr>
              <a:t> OC</a:t>
            </a:r>
            <a:r>
              <a:rPr lang="en-US" sz="1600" b="1" baseline="30000" dirty="0">
                <a:noFill/>
                <a:latin typeface="Century Schoolbook" panose="02040604050505020304" pitchFamily="18" charset="0"/>
                <a:sym typeface="Symbol"/>
              </a:rPr>
              <a:t>2 </a:t>
            </a:r>
            <a:r>
              <a:rPr lang="en-US" sz="1600" b="1" dirty="0">
                <a:noFill/>
                <a:latin typeface="Century Schoolbook" panose="02040604050505020304" pitchFamily="18" charset="0"/>
                <a:sym typeface="Symbol"/>
              </a:rPr>
              <a:t>= OQ</a:t>
            </a:r>
            <a:r>
              <a:rPr lang="en-US" sz="1600" b="1" baseline="30000" dirty="0">
                <a:noFill/>
                <a:latin typeface="Century Schoolbook" panose="02040604050505020304" pitchFamily="18" charset="0"/>
                <a:sym typeface="Symbol"/>
              </a:rPr>
              <a:t>2 </a:t>
            </a:r>
            <a:endParaRPr lang="en-US" sz="1600" b="1" dirty="0">
              <a:noFill/>
              <a:latin typeface="Century Schoolbook" panose="02040604050505020304" pitchFamily="18" charset="0"/>
            </a:endParaRPr>
          </a:p>
        </p:txBody>
      </p:sp>
      <p:sp>
        <p:nvSpPr>
          <p:cNvPr id="2" name="Round Same Side Corner Rectangle 1"/>
          <p:cNvSpPr/>
          <p:nvPr/>
        </p:nvSpPr>
        <p:spPr>
          <a:xfrm>
            <a:off x="3513710" y="242886"/>
            <a:ext cx="2116580" cy="3810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rgbClr val="00B0F0"/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Ex.6.5 (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Q.17)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30651" y="1129410"/>
            <a:ext cx="3288841" cy="1892569"/>
            <a:chOff x="901551" y="1648777"/>
            <a:chExt cx="3288841" cy="1892569"/>
          </a:xfrm>
        </p:grpSpPr>
        <p:sp>
          <p:nvSpPr>
            <p:cNvPr id="9" name="Isosceles Triangle 8"/>
            <p:cNvSpPr/>
            <p:nvPr/>
          </p:nvSpPr>
          <p:spPr>
            <a:xfrm>
              <a:off x="1238503" y="1987331"/>
              <a:ext cx="2637233" cy="1384738"/>
            </a:xfrm>
            <a:prstGeom prst="triangle">
              <a:avLst>
                <a:gd name="adj" fmla="val 3796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8768" y="1648777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 b="1">
                  <a:solidFill>
                    <a:prstClr val="black"/>
                  </a:solidFill>
                  <a:latin typeface="Bookman Old Style" pitchFamily="18" charset="0"/>
                </a:defRPr>
              </a:lvl1pPr>
            </a:lstStyle>
            <a:p>
              <a:r>
                <a:rPr lang="en-US" dirty="0" smtClean="0">
                  <a:solidFill>
                    <a:srgbClr val="FFFF00"/>
                  </a:solidFill>
                </a:rPr>
                <a:t>B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1551" y="3202792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 b="1">
                  <a:solidFill>
                    <a:prstClr val="black"/>
                  </a:solidFill>
                  <a:latin typeface="Bookman Old Style" pitchFamily="18" charset="0"/>
                </a:defRPr>
              </a:lvl1pPr>
            </a:lstStyle>
            <a:p>
              <a:r>
                <a:rPr lang="en-US" dirty="0" smtClean="0">
                  <a:solidFill>
                    <a:srgbClr val="FFFF00"/>
                  </a:solidFill>
                </a:rPr>
                <a:t>C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53440" y="3202792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 b="1">
                  <a:solidFill>
                    <a:prstClr val="black"/>
                  </a:solidFill>
                  <a:latin typeface="Bookman Old Style" pitchFamily="18" charset="0"/>
                </a:defRPr>
              </a:lvl1pPr>
            </a:lstStyle>
            <a:p>
              <a:r>
                <a:rPr lang="en-US" dirty="0" smtClean="0">
                  <a:solidFill>
                    <a:srgbClr val="FFFF00"/>
                  </a:solidFill>
                </a:rPr>
                <a:t>A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90550" y="1786509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Sol:</a:t>
            </a:r>
            <a:endParaRPr lang="en-US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28144" y="1786509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AB</a:t>
            </a:r>
            <a:r>
              <a:rPr lang="en-US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72912" y="178650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6468" y="1786509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108</a:t>
            </a:r>
            <a:endParaRPr lang="en-US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28144" y="2141461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AC</a:t>
            </a:r>
            <a:r>
              <a:rPr lang="en-US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72912" y="214146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06468" y="2141461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144</a:t>
            </a:r>
            <a:endParaRPr lang="en-US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19732" y="2522574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BC</a:t>
            </a:r>
            <a:r>
              <a:rPr lang="en-US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64500" y="252257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98056" y="2522574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36</a:t>
            </a:r>
            <a:endParaRPr lang="en-US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0" name="Diagonal Stripe 39"/>
          <p:cNvSpPr/>
          <p:nvPr/>
        </p:nvSpPr>
        <p:spPr>
          <a:xfrm rot="2700000">
            <a:off x="3345956" y="696455"/>
            <a:ext cx="945260" cy="945260"/>
          </a:xfrm>
          <a:prstGeom prst="diagStripe">
            <a:avLst>
              <a:gd name="adj" fmla="val 9627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41" name="Diagonal Stripe 40"/>
          <p:cNvSpPr/>
          <p:nvPr/>
        </p:nvSpPr>
        <p:spPr>
          <a:xfrm rot="2700000">
            <a:off x="5038199" y="733116"/>
            <a:ext cx="862411" cy="862411"/>
          </a:xfrm>
          <a:prstGeom prst="diagStripe">
            <a:avLst>
              <a:gd name="adj" fmla="val 9627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93607" y="3421827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AB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85448" y="342182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15697" y="342182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BC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19949" y="342182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18069" y="3421827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AC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04793" y="3980627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B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22914" y="398062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05883" y="398062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90º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1457" y="398062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0837" y="4445595"/>
            <a:ext cx="366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Hence, the correct answer is (C).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4784" y="585946"/>
            <a:ext cx="6624000" cy="1120978"/>
            <a:chOff x="574784" y="585946"/>
            <a:chExt cx="6624000" cy="1120978"/>
          </a:xfrm>
        </p:grpSpPr>
        <p:sp>
          <p:nvSpPr>
            <p:cNvPr id="3" name="TextBox 2"/>
            <p:cNvSpPr txBox="1"/>
            <p:nvPr/>
          </p:nvSpPr>
          <p:spPr>
            <a:xfrm>
              <a:off x="590550" y="851332"/>
              <a:ext cx="1269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In Δ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ABC, </a:t>
              </a:r>
              <a:endPara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74784" y="585946"/>
              <a:ext cx="6624000" cy="1120978"/>
              <a:chOff x="574784" y="585946"/>
              <a:chExt cx="6624000" cy="112097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590550" y="1368370"/>
                <a:ext cx="57086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>
                    <a:solidFill>
                      <a:prstClr val="black"/>
                    </a:solidFill>
                    <a:latin typeface="Bookman Old Style" pitchFamily="18" charset="0"/>
                  </a:defRPr>
                </a:lvl1pPr>
              </a:lstStyle>
              <a:p>
                <a:r>
                  <a:rPr lang="en-US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(A)  120º</a:t>
                </a:r>
                <a:r>
                  <a:rPr lang="en-US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	(B)  </a:t>
                </a:r>
                <a:r>
                  <a:rPr lang="en-US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60º	(C</a:t>
                </a:r>
                <a:r>
                  <a:rPr lang="en-US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)  </a:t>
                </a:r>
                <a:r>
                  <a:rPr lang="en-US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90º 	</a:t>
                </a:r>
                <a:r>
                  <a:rPr lang="en-US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(D)  </a:t>
                </a:r>
                <a:r>
                  <a:rPr lang="en-US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45º</a:t>
                </a:r>
                <a:endParaRPr lang="en-US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06316" y="1090443"/>
                <a:ext cx="18005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The angle B is :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688881" y="838957"/>
                    <a:ext cx="4575285" cy="3633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prstClr val="white"/>
                        </a:solidFill>
                        <a:latin typeface="Century Schoolbook" panose="02040604050505020304" pitchFamily="18" charset="0"/>
                      </a:rPr>
                      <a:t>AB = 6</a:t>
                    </a:r>
                    <a14:m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b="1" dirty="0">
                                <a:solidFill>
                                  <a:prstClr val="white"/>
                                </a:solidFill>
                                <a:latin typeface="Century Schoolbook" panose="02040604050505020304" pitchFamily="18" charset="0"/>
                              </a:rPr>
                              <m:t>3</m:t>
                            </m:r>
                          </m:e>
                        </m:rad>
                      </m:oMath>
                    </a14:m>
                    <a:r>
                      <a:rPr lang="en-US" sz="1600" b="1" dirty="0">
                        <a:solidFill>
                          <a:prstClr val="white"/>
                        </a:solidFill>
                        <a:latin typeface="Century Schoolbook" panose="02040604050505020304" pitchFamily="18" charset="0"/>
                      </a:rPr>
                      <a:t> cm,  AC = 12 cm and BC = 6 cm, </a:t>
                    </a: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8881" y="838957"/>
                    <a:ext cx="4575285" cy="36330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666" b="-220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/>
              <p:cNvSpPr txBox="1"/>
              <p:nvPr/>
            </p:nvSpPr>
            <p:spPr>
              <a:xfrm>
                <a:off x="574784" y="585946"/>
                <a:ext cx="6624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Tick the correct answer and justify :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513168" y="1978712"/>
                <a:ext cx="986296" cy="36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b="1">
                    <a:solidFill>
                      <a:prstClr val="black"/>
                    </a:solidFill>
                    <a:latin typeface="Bookman Old Style" pitchFamily="18" charset="0"/>
                  </a:defRPr>
                </a:lvl1pPr>
              </a:lstStyle>
              <a:p>
                <a:r>
                  <a:rPr lang="en-US" dirty="0" smtClean="0">
                    <a:solidFill>
                      <a:srgbClr val="FFFF00"/>
                    </a:solidFill>
                  </a:rPr>
                  <a:t>6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FF00"/>
                            </a:solidFill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 cm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168" y="1978712"/>
                <a:ext cx="986296" cy="363241"/>
              </a:xfrm>
              <a:prstGeom prst="rect">
                <a:avLst/>
              </a:prstGeom>
              <a:blipFill rotWithShape="0">
                <a:blip r:embed="rId3"/>
                <a:stretch>
                  <a:fillRect l="-3086" r="-2469" b="-220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5256468" y="1969832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6 cm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97868" y="2852702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12 cm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5" name="Diagonal Stripe 64"/>
          <p:cNvSpPr/>
          <p:nvPr/>
        </p:nvSpPr>
        <p:spPr>
          <a:xfrm rot="2700000">
            <a:off x="792813" y="768239"/>
            <a:ext cx="795771" cy="811485"/>
          </a:xfrm>
          <a:prstGeom prst="diagStripe">
            <a:avLst>
              <a:gd name="adj" fmla="val 9531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93607" y="2942856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AB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85448" y="294285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15697" y="294285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BC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19949" y="294285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79029" y="2942856"/>
            <a:ext cx="10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108 + 36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39149" y="294285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90609" y="2942856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144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244590" y="1202531"/>
            <a:ext cx="517683" cy="950179"/>
            <a:chOff x="6244590" y="1202531"/>
            <a:chExt cx="517683" cy="950179"/>
          </a:xfrm>
        </p:grpSpPr>
        <p:sp>
          <p:nvSpPr>
            <p:cNvPr id="6" name="Arc 5"/>
            <p:cNvSpPr/>
            <p:nvPr/>
          </p:nvSpPr>
          <p:spPr>
            <a:xfrm>
              <a:off x="6244590" y="1202531"/>
              <a:ext cx="517683" cy="517683"/>
            </a:xfrm>
            <a:prstGeom prst="arc">
              <a:avLst>
                <a:gd name="adj1" fmla="val 2886420"/>
                <a:gd name="adj2" fmla="val 7786957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black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43650" y="17526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?</a:t>
              </a:r>
              <a:endParaRPr lang="en-IN" sz="20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78" name="Diagonal Stripe 77"/>
          <p:cNvSpPr/>
          <p:nvPr/>
        </p:nvSpPr>
        <p:spPr>
          <a:xfrm rot="2700000">
            <a:off x="930319" y="839096"/>
            <a:ext cx="1153372" cy="1153372"/>
          </a:xfrm>
          <a:prstGeom prst="diagStripe">
            <a:avLst>
              <a:gd name="adj" fmla="val 9627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79" name="Diagonal Stripe 78"/>
          <p:cNvSpPr/>
          <p:nvPr/>
        </p:nvSpPr>
        <p:spPr>
          <a:xfrm rot="2700000">
            <a:off x="7706573" y="2010980"/>
            <a:ext cx="600001" cy="600001"/>
          </a:xfrm>
          <a:prstGeom prst="diagStripe">
            <a:avLst>
              <a:gd name="adj" fmla="val 9200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80" name="Diagonal Stripe 79"/>
          <p:cNvSpPr/>
          <p:nvPr/>
        </p:nvSpPr>
        <p:spPr>
          <a:xfrm rot="2700000">
            <a:off x="6443727" y="2878064"/>
            <a:ext cx="600001" cy="600001"/>
          </a:xfrm>
          <a:prstGeom prst="diagStripe">
            <a:avLst>
              <a:gd name="adj" fmla="val 9200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81" name="Diagonal Stripe 80"/>
          <p:cNvSpPr/>
          <p:nvPr/>
        </p:nvSpPr>
        <p:spPr>
          <a:xfrm rot="2700000">
            <a:off x="5410192" y="2065415"/>
            <a:ext cx="419462" cy="419462"/>
          </a:xfrm>
          <a:prstGeom prst="diagStripe">
            <a:avLst>
              <a:gd name="adj" fmla="val 879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3145" y="3697321"/>
            <a:ext cx="5400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The given triangle is a right angled triangle at B.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01612" y="4003747"/>
            <a:ext cx="4241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[By Converse of Pythagoras Theorem]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6244590" y="1205706"/>
            <a:ext cx="578006" cy="918429"/>
            <a:chOff x="6244590" y="1202531"/>
            <a:chExt cx="578006" cy="918429"/>
          </a:xfrm>
        </p:grpSpPr>
        <p:sp>
          <p:nvSpPr>
            <p:cNvPr id="86" name="Arc 85"/>
            <p:cNvSpPr/>
            <p:nvPr/>
          </p:nvSpPr>
          <p:spPr>
            <a:xfrm>
              <a:off x="6244590" y="1202531"/>
              <a:ext cx="517683" cy="517683"/>
            </a:xfrm>
            <a:prstGeom prst="arc">
              <a:avLst>
                <a:gd name="adj1" fmla="val 2886420"/>
                <a:gd name="adj2" fmla="val 7786957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black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248400" y="1720850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prstClr val="white"/>
                  </a:solidFill>
                  <a:latin typeface="Century Schoolbook" panose="02040604050505020304" pitchFamily="18" charset="0"/>
                  <a:sym typeface="Symbol"/>
                </a:rPr>
                <a:t>90º</a:t>
              </a:r>
              <a:endParaRPr lang="en-US" sz="20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66" name="Diagonal Stripe 65"/>
          <p:cNvSpPr/>
          <p:nvPr/>
        </p:nvSpPr>
        <p:spPr>
          <a:xfrm rot="2700000">
            <a:off x="1369305" y="1683846"/>
            <a:ext cx="835472" cy="835472"/>
          </a:xfrm>
          <a:prstGeom prst="diagStripe">
            <a:avLst>
              <a:gd name="adj" fmla="val 9486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67" name="Diagonal Stripe 66"/>
          <p:cNvSpPr/>
          <p:nvPr/>
        </p:nvSpPr>
        <p:spPr>
          <a:xfrm rot="2700000">
            <a:off x="1355019" y="2426796"/>
            <a:ext cx="835472" cy="835472"/>
          </a:xfrm>
          <a:prstGeom prst="diagStripe">
            <a:avLst>
              <a:gd name="adj" fmla="val 9486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68" name="Diagonal Stripe 67"/>
          <p:cNvSpPr/>
          <p:nvPr/>
        </p:nvSpPr>
        <p:spPr>
          <a:xfrm rot="2700000">
            <a:off x="1362638" y="2068656"/>
            <a:ext cx="835472" cy="835472"/>
          </a:xfrm>
          <a:prstGeom prst="diagStripe">
            <a:avLst>
              <a:gd name="adj" fmla="val 9486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7727" y="367782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7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9" grpId="0" animBg="1"/>
      <p:bldP spid="39" grpId="1" animBg="1"/>
      <p:bldP spid="55" grpId="0" animBg="1"/>
      <p:bldP spid="23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40" grpId="0" animBg="1"/>
      <p:bldP spid="40" grpId="1" animBg="1"/>
      <p:bldP spid="41" grpId="0" animBg="1"/>
      <p:bldP spid="41" grpId="1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9" grpId="0"/>
      <p:bldP spid="60" grpId="0"/>
      <p:bldP spid="61" grpId="0"/>
      <p:bldP spid="65" grpId="0" animBg="1"/>
      <p:bldP spid="65" grpId="1" animBg="1"/>
      <p:bldP spid="70" grpId="0"/>
      <p:bldP spid="71" grpId="0"/>
      <p:bldP spid="72" grpId="0"/>
      <p:bldP spid="73" grpId="0"/>
      <p:bldP spid="74" grpId="0"/>
      <p:bldP spid="75" grpId="0"/>
      <p:bldP spid="76" grpId="0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/>
      <p:bldP spid="83" grpId="0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0650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ight Triangle 84"/>
          <p:cNvSpPr/>
          <p:nvPr/>
        </p:nvSpPr>
        <p:spPr>
          <a:xfrm flipH="1">
            <a:off x="5407818" y="2750342"/>
            <a:ext cx="1090612" cy="515302"/>
          </a:xfrm>
          <a:custGeom>
            <a:avLst/>
            <a:gdLst>
              <a:gd name="connsiteX0" fmla="*/ 0 w 1090612"/>
              <a:gd name="connsiteY0" fmla="*/ 484345 h 484345"/>
              <a:gd name="connsiteX1" fmla="*/ 0 w 1090612"/>
              <a:gd name="connsiteY1" fmla="*/ 0 h 484345"/>
              <a:gd name="connsiteX2" fmla="*/ 1090612 w 1090612"/>
              <a:gd name="connsiteY2" fmla="*/ 484345 h 484345"/>
              <a:gd name="connsiteX3" fmla="*/ 0 w 1090612"/>
              <a:gd name="connsiteY3" fmla="*/ 484345 h 484345"/>
              <a:gd name="connsiteX0" fmla="*/ 0 w 1090612"/>
              <a:gd name="connsiteY0" fmla="*/ 510539 h 510539"/>
              <a:gd name="connsiteX1" fmla="*/ 9525 w 1090612"/>
              <a:gd name="connsiteY1" fmla="*/ 0 h 510539"/>
              <a:gd name="connsiteX2" fmla="*/ 1090612 w 1090612"/>
              <a:gd name="connsiteY2" fmla="*/ 510539 h 510539"/>
              <a:gd name="connsiteX3" fmla="*/ 0 w 1090612"/>
              <a:gd name="connsiteY3" fmla="*/ 510539 h 510539"/>
              <a:gd name="connsiteX0" fmla="*/ 0 w 1090612"/>
              <a:gd name="connsiteY0" fmla="*/ 515302 h 515302"/>
              <a:gd name="connsiteX1" fmla="*/ 2381 w 1090612"/>
              <a:gd name="connsiteY1" fmla="*/ 0 h 515302"/>
              <a:gd name="connsiteX2" fmla="*/ 1090612 w 1090612"/>
              <a:gd name="connsiteY2" fmla="*/ 515302 h 515302"/>
              <a:gd name="connsiteX3" fmla="*/ 0 w 1090612"/>
              <a:gd name="connsiteY3" fmla="*/ 515302 h 51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612" h="515302">
                <a:moveTo>
                  <a:pt x="0" y="515302"/>
                </a:moveTo>
                <a:cubicBezTo>
                  <a:pt x="794" y="343535"/>
                  <a:pt x="1587" y="171767"/>
                  <a:pt x="2381" y="0"/>
                </a:cubicBezTo>
                <a:lnTo>
                  <a:pt x="1090612" y="515302"/>
                </a:lnTo>
                <a:lnTo>
                  <a:pt x="0" y="515302"/>
                </a:lnTo>
                <a:close/>
              </a:path>
            </a:pathLst>
          </a:custGeom>
          <a:solidFill>
            <a:srgbClr val="00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81" name="Straight Connector 80"/>
          <p:cNvCxnSpPr>
            <a:stCxn id="38" idx="2"/>
            <a:endCxn id="39" idx="1"/>
          </p:cNvCxnSpPr>
          <p:nvPr/>
        </p:nvCxnSpPr>
        <p:spPr>
          <a:xfrm flipV="1">
            <a:off x="5427663" y="2766414"/>
            <a:ext cx="1034354" cy="49192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Triangle 62"/>
          <p:cNvSpPr/>
          <p:nvPr/>
        </p:nvSpPr>
        <p:spPr>
          <a:xfrm rot="1232663">
            <a:off x="5998050" y="1873568"/>
            <a:ext cx="650220" cy="791151"/>
          </a:xfrm>
          <a:custGeom>
            <a:avLst/>
            <a:gdLst>
              <a:gd name="connsiteX0" fmla="*/ 0 w 574998"/>
              <a:gd name="connsiteY0" fmla="*/ 835751 h 835751"/>
              <a:gd name="connsiteX1" fmla="*/ 0 w 574998"/>
              <a:gd name="connsiteY1" fmla="*/ 0 h 835751"/>
              <a:gd name="connsiteX2" fmla="*/ 574998 w 574998"/>
              <a:gd name="connsiteY2" fmla="*/ 835751 h 835751"/>
              <a:gd name="connsiteX3" fmla="*/ 0 w 574998"/>
              <a:gd name="connsiteY3" fmla="*/ 835751 h 835751"/>
              <a:gd name="connsiteX0" fmla="*/ 0 w 687279"/>
              <a:gd name="connsiteY0" fmla="*/ 651504 h 835751"/>
              <a:gd name="connsiteX1" fmla="*/ 112281 w 687279"/>
              <a:gd name="connsiteY1" fmla="*/ 0 h 835751"/>
              <a:gd name="connsiteX2" fmla="*/ 687279 w 687279"/>
              <a:gd name="connsiteY2" fmla="*/ 835751 h 835751"/>
              <a:gd name="connsiteX3" fmla="*/ 0 w 687279"/>
              <a:gd name="connsiteY3" fmla="*/ 651504 h 835751"/>
              <a:gd name="connsiteX0" fmla="*/ 0 w 650220"/>
              <a:gd name="connsiteY0" fmla="*/ 651504 h 791151"/>
              <a:gd name="connsiteX1" fmla="*/ 112281 w 650220"/>
              <a:gd name="connsiteY1" fmla="*/ 0 h 791151"/>
              <a:gd name="connsiteX2" fmla="*/ 650220 w 650220"/>
              <a:gd name="connsiteY2" fmla="*/ 791151 h 791151"/>
              <a:gd name="connsiteX3" fmla="*/ 0 w 650220"/>
              <a:gd name="connsiteY3" fmla="*/ 651504 h 79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220" h="791151">
                <a:moveTo>
                  <a:pt x="0" y="651504"/>
                </a:moveTo>
                <a:lnTo>
                  <a:pt x="112281" y="0"/>
                </a:lnTo>
                <a:lnTo>
                  <a:pt x="650220" y="791151"/>
                </a:lnTo>
                <a:lnTo>
                  <a:pt x="0" y="651504"/>
                </a:lnTo>
                <a:close/>
              </a:path>
            </a:pathLst>
          </a:custGeom>
          <a:solidFill>
            <a:srgbClr val="00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62" name="Straight Connector 61"/>
          <p:cNvCxnSpPr>
            <a:stCxn id="39" idx="4"/>
            <a:endCxn id="38" idx="0"/>
          </p:cNvCxnSpPr>
          <p:nvPr/>
        </p:nvCxnSpPr>
        <p:spPr>
          <a:xfrm flipH="1" flipV="1">
            <a:off x="6261928" y="1816892"/>
            <a:ext cx="220958" cy="89963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 rot="1800000">
            <a:off x="5912894" y="2440121"/>
            <a:ext cx="72000" cy="72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1800000">
            <a:off x="6803483" y="2228190"/>
            <a:ext cx="72000" cy="72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2495" y="3156880"/>
            <a:ext cx="72000" cy="72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79786" y="242886"/>
            <a:ext cx="1784428" cy="381000"/>
            <a:chOff x="3956332" y="242886"/>
            <a:chExt cx="1401728" cy="381000"/>
          </a:xfrm>
        </p:grpSpPr>
        <p:sp>
          <p:nvSpPr>
            <p:cNvPr id="3" name="Round Same Side Corner Rectangle 2"/>
            <p:cNvSpPr/>
            <p:nvPr/>
          </p:nvSpPr>
          <p:spPr>
            <a:xfrm>
              <a:off x="3956332" y="242886"/>
              <a:ext cx="1401728" cy="3810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rgbClr val="00B0F0"/>
                </a:gs>
                <a:gs pos="100000">
                  <a:srgbClr val="00B0F0"/>
                </a:gs>
              </a:gsLst>
              <a:path path="circle">
                <a:fillToRect l="50000" t="130000" r="50000" b="-30000"/>
              </a:path>
              <a:tileRect/>
            </a:gra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45196" y="253386"/>
              <a:ext cx="1280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Ex.6.5(Q.8)</a:t>
              </a:r>
              <a:endPara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78339" y="656290"/>
            <a:ext cx="4028469" cy="339609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O is a point in the interior of </a:t>
            </a:r>
            <a:r>
              <a:rPr lang="en-US" sz="1600" b="1" dirty="0">
                <a:solidFill>
                  <a:srgbClr val="FFFFFF"/>
                </a:solidFill>
                <a:latin typeface="Symbol" pitchFamily="18" charset="2"/>
              </a:rPr>
              <a:t>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ABC.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6483" y="664696"/>
            <a:ext cx="3458210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OD</a:t>
            </a:r>
            <a:r>
              <a:rPr lang="en-US" sz="1600" b="1" dirty="0">
                <a:solidFill>
                  <a:srgbClr val="FFFF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Symbol" pitchFamily="18" charset="2"/>
              </a:rPr>
              <a:t></a:t>
            </a:r>
            <a:r>
              <a:rPr lang="en-US" sz="1600" b="1" dirty="0">
                <a:solidFill>
                  <a:srgbClr val="FFFF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BC</a:t>
            </a:r>
            <a:r>
              <a:rPr lang="en-US" sz="1600" b="1" dirty="0">
                <a:solidFill>
                  <a:srgbClr val="FFFFFF"/>
                </a:solidFill>
                <a:latin typeface="Bookman Old Style" pitchFamily="18" charset="0"/>
              </a:rPr>
              <a:t>,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OE</a:t>
            </a:r>
            <a:r>
              <a:rPr lang="en-US" sz="1600" b="1" dirty="0">
                <a:solidFill>
                  <a:srgbClr val="FFFF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Symbol" pitchFamily="18" charset="2"/>
              </a:rPr>
              <a:t></a:t>
            </a:r>
            <a:r>
              <a:rPr lang="en-US" sz="1600" b="1" dirty="0">
                <a:solidFill>
                  <a:srgbClr val="FFFF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AC</a:t>
            </a:r>
            <a:r>
              <a:rPr lang="en-US" sz="1600" b="1" dirty="0">
                <a:solidFill>
                  <a:srgbClr val="FFFF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&amp;</a:t>
            </a:r>
            <a:r>
              <a:rPr lang="en-US" sz="1600" b="1" dirty="0">
                <a:solidFill>
                  <a:srgbClr val="FFFF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OF</a:t>
            </a:r>
            <a:r>
              <a:rPr lang="en-US" sz="1600" b="1" dirty="0">
                <a:solidFill>
                  <a:srgbClr val="FFFF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Symbol" pitchFamily="18" charset="2"/>
              </a:rPr>
              <a:t></a:t>
            </a:r>
            <a:r>
              <a:rPr lang="en-US" sz="1600" b="1" dirty="0">
                <a:solidFill>
                  <a:srgbClr val="FFFF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AB</a:t>
            </a:r>
            <a:r>
              <a:rPr lang="en-US" sz="1600" b="1" dirty="0">
                <a:solidFill>
                  <a:srgbClr val="FFFFFF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50" y="1594893"/>
            <a:ext cx="4139674" cy="339609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ii) AF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+ BD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+ CE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= AE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+ CD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+ BF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4723" y="1238511"/>
            <a:ext cx="6009219" cy="339609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 err="1">
                <a:solidFill>
                  <a:srgbClr val="FFFFFF"/>
                </a:solidFill>
                <a:latin typeface="Century Schoolbook" panose="02040604050505020304" pitchFamily="18" charset="0"/>
              </a:rPr>
              <a:t>i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) OA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+ OB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+ OC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– OD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– OE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– OF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= AF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+ BD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+ CE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0655" y="942296"/>
            <a:ext cx="1415940" cy="339609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Show that :</a:t>
            </a:r>
            <a:endParaRPr lang="en-US" sz="16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9" name="Daigram"/>
          <p:cNvGrpSpPr/>
          <p:nvPr/>
        </p:nvGrpSpPr>
        <p:grpSpPr>
          <a:xfrm>
            <a:off x="5222296" y="1518873"/>
            <a:ext cx="3372075" cy="2057183"/>
            <a:chOff x="5184196" y="2230073"/>
            <a:chExt cx="3372075" cy="2057183"/>
          </a:xfrm>
        </p:grpSpPr>
        <p:sp>
          <p:nvSpPr>
            <p:cNvPr id="26" name="Diamond 25"/>
            <p:cNvSpPr/>
            <p:nvPr/>
          </p:nvSpPr>
          <p:spPr>
            <a:xfrm rot="20776753">
              <a:off x="5881117" y="2513260"/>
              <a:ext cx="910931" cy="965173"/>
            </a:xfrm>
            <a:prstGeom prst="diamond">
              <a:avLst/>
            </a:prstGeom>
            <a:noFill/>
            <a:ln>
              <a:solidFill>
                <a:srgbClr val="33CCFF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84196" y="3896234"/>
              <a:ext cx="343575" cy="3378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751" tIns="45375" rIns="90751" bIns="45375" rtlCol="0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56016" y="2230073"/>
              <a:ext cx="338766" cy="3378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751" tIns="45375" rIns="90751" bIns="45375" rtlCol="0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12696" y="3949399"/>
              <a:ext cx="343575" cy="3378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751" tIns="45375" rIns="90751" bIns="45375" rtlCol="0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4637" y="2858074"/>
              <a:ext cx="330751" cy="3378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751" tIns="45375" rIns="90751" bIns="45375" rtlCol="0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F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8684" y="2599064"/>
              <a:ext cx="338766" cy="3378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751" tIns="45375" rIns="90751" bIns="45375" rtlCol="0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80987" y="3392224"/>
              <a:ext cx="354796" cy="3378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751" tIns="45375" rIns="90751" bIns="45375" rtlCol="0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O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05752" y="3911545"/>
              <a:ext cx="354796" cy="3378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751" tIns="45375" rIns="90751" bIns="45375" rtlCol="0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D</a:t>
              </a:r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5387975" y="2527299"/>
              <a:ext cx="3054350" cy="1441451"/>
            </a:xfrm>
            <a:prstGeom prst="triangle">
              <a:avLst>
                <a:gd name="adj" fmla="val 27314"/>
              </a:avLst>
            </a:prstGeom>
            <a:noFill/>
            <a:ln w="28575">
              <a:solidFill>
                <a:srgbClr val="33CCFF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6448424" y="3449610"/>
              <a:ext cx="9525" cy="530279"/>
            </a:xfrm>
            <a:prstGeom prst="line">
              <a:avLst/>
            </a:prstGeom>
            <a:ln w="28575">
              <a:solidFill>
                <a:srgbClr val="33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96431" y="1222724"/>
            <a:ext cx="5936629" cy="368403"/>
          </a:xfrm>
          <a:prstGeom prst="rect">
            <a:avLst/>
          </a:prstGeom>
          <a:noFill/>
        </p:spPr>
        <p:txBody>
          <a:bodyPr wrap="none" lIns="121001" tIns="60500" rIns="121001" bIns="60500" rtlCol="0">
            <a:spAutoFit/>
          </a:bodyPr>
          <a:lstStyle/>
          <a:p>
            <a:pPr defTabSz="1075618"/>
            <a:r>
              <a:rPr lang="en-US" sz="1600" b="1" dirty="0" err="1">
                <a:solidFill>
                  <a:srgbClr val="FFFF00"/>
                </a:solidFill>
                <a:latin typeface="Century Schoolbook" panose="02040604050505020304" pitchFamily="18" charset="0"/>
              </a:rPr>
              <a:t>i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) OA</a:t>
            </a:r>
            <a:r>
              <a:rPr lang="en-US" sz="1600" b="1" baseline="30000" dirty="0">
                <a:solidFill>
                  <a:srgbClr val="FFFF00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 + OB</a:t>
            </a:r>
            <a:r>
              <a:rPr lang="en-US" sz="1600" b="1" baseline="30000" dirty="0">
                <a:solidFill>
                  <a:srgbClr val="FFFF00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 + OC</a:t>
            </a:r>
            <a:r>
              <a:rPr lang="en-US" sz="1600" b="1" baseline="30000" dirty="0">
                <a:solidFill>
                  <a:srgbClr val="FFFF00"/>
                </a:solidFill>
                <a:latin typeface="Century Schoolbook" panose="02040604050505020304" pitchFamily="18" charset="0"/>
              </a:rPr>
              <a:t>2 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– OD</a:t>
            </a:r>
            <a:r>
              <a:rPr lang="en-US" sz="1600" b="1" baseline="30000" dirty="0">
                <a:solidFill>
                  <a:srgbClr val="FFFF00"/>
                </a:solidFill>
                <a:latin typeface="Century Schoolbook" panose="02040604050505020304" pitchFamily="18" charset="0"/>
              </a:rPr>
              <a:t>2 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– OE</a:t>
            </a:r>
            <a:r>
              <a:rPr lang="en-US" sz="1600" b="1" baseline="30000" dirty="0">
                <a:solidFill>
                  <a:srgbClr val="FFFF00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 – OF</a:t>
            </a:r>
            <a:r>
              <a:rPr lang="en-US" sz="1600" b="1" baseline="30000" dirty="0">
                <a:solidFill>
                  <a:srgbClr val="FFFF00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 = AF</a:t>
            </a:r>
            <a:r>
              <a:rPr lang="en-US" sz="1600" b="1" baseline="30000" dirty="0">
                <a:solidFill>
                  <a:srgbClr val="FFFF00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 + BD</a:t>
            </a:r>
            <a:r>
              <a:rPr lang="en-US" sz="1600" b="1" baseline="30000" dirty="0">
                <a:solidFill>
                  <a:srgbClr val="FFFF00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 + CE</a:t>
            </a:r>
            <a:r>
              <a:rPr lang="en-US" sz="1600" b="1" baseline="30000" dirty="0">
                <a:solidFill>
                  <a:srgbClr val="FFFF00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93750" y="1260475"/>
            <a:ext cx="476250" cy="292100"/>
          </a:xfrm>
          <a:prstGeom prst="roundRect">
            <a:avLst/>
          </a:prstGeom>
          <a:noFill/>
          <a:ln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4158" y="1937651"/>
            <a:ext cx="803503" cy="339609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i="1" dirty="0">
                <a:solidFill>
                  <a:srgbClr val="FFFFFF"/>
                </a:solidFill>
                <a:latin typeface="Book Antiqua" pitchFamily="18" charset="0"/>
              </a:rPr>
              <a:t>Proof :</a:t>
            </a:r>
            <a:endParaRPr lang="en-US" sz="1600" i="1" dirty="0">
              <a:solidFill>
                <a:srgbClr val="FFFFFF"/>
              </a:solidFill>
              <a:latin typeface="Book Antiqua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74360" y="2261735"/>
            <a:ext cx="1435220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Century Schoolbook" panose="02040604050505020304" pitchFamily="18" charset="0"/>
              </a:rPr>
              <a:t>i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) In </a:t>
            </a:r>
            <a:r>
              <a:rPr lang="en-US" sz="1600" dirty="0">
                <a:solidFill>
                  <a:srgbClr val="FFFFFF"/>
                </a:solidFill>
                <a:latin typeface="Symbol" pitchFamily="18" charset="2"/>
              </a:rPr>
              <a:t>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AFO</a:t>
            </a:r>
            <a:r>
              <a:rPr lang="en-US" sz="1600" dirty="0">
                <a:solidFill>
                  <a:srgbClr val="FFFFFF"/>
                </a:solidFill>
                <a:latin typeface="Bookman Old Style" pitchFamily="18" charset="0"/>
              </a:rPr>
              <a:t>,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66517" y="2261735"/>
            <a:ext cx="1374306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dirty="0">
                <a:solidFill>
                  <a:srgbClr val="FFFFFF"/>
                </a:solidFill>
                <a:latin typeface="Symbol" pitchFamily="18" charset="2"/>
              </a:rPr>
              <a:t>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AFO =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90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0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8339" y="656290"/>
            <a:ext cx="4028469" cy="339609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O is a point in the interior of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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ABC.</a:t>
            </a:r>
          </a:p>
        </p:txBody>
      </p:sp>
      <p:sp>
        <p:nvSpPr>
          <p:cNvPr id="38" name="Isosceles Triangle 37"/>
          <p:cNvSpPr/>
          <p:nvPr/>
        </p:nvSpPr>
        <p:spPr>
          <a:xfrm>
            <a:off x="5427663" y="1816892"/>
            <a:ext cx="3054350" cy="1441451"/>
          </a:xfrm>
          <a:prstGeom prst="triangle">
            <a:avLst>
              <a:gd name="adj" fmla="val 27314"/>
            </a:avLst>
          </a:prstGeom>
          <a:noFill/>
          <a:ln w="28575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25255" y="669185"/>
            <a:ext cx="1124345" cy="338714"/>
          </a:xfrm>
          <a:prstGeom prst="rect">
            <a:avLst/>
          </a:prstGeom>
        </p:spPr>
        <p:txBody>
          <a:bodyPr wrap="none" lIns="91598" tIns="45799" rIns="91598" bIns="45799">
            <a:spAutoFit/>
          </a:bodyPr>
          <a:lstStyle/>
          <a:p>
            <a:pPr defTabSz="806734"/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OD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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BC</a:t>
            </a:r>
            <a:endParaRPr lang="en-US" sz="1600" dirty="0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94367" y="663024"/>
            <a:ext cx="1103506" cy="338714"/>
          </a:xfrm>
          <a:prstGeom prst="rect">
            <a:avLst/>
          </a:prstGeom>
        </p:spPr>
        <p:txBody>
          <a:bodyPr wrap="none" lIns="91598" tIns="45799" rIns="91598" bIns="45799">
            <a:spAutoFit/>
          </a:bodyPr>
          <a:lstStyle/>
          <a:p>
            <a:pPr defTabSz="806734"/>
            <a:r>
              <a:rPr lang="en-US" sz="1600" b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OE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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AC</a:t>
            </a:r>
            <a:endParaRPr lang="en-US" sz="1600" dirty="0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18944" y="662635"/>
            <a:ext cx="1095491" cy="338714"/>
          </a:xfrm>
          <a:prstGeom prst="rect">
            <a:avLst/>
          </a:prstGeom>
        </p:spPr>
        <p:txBody>
          <a:bodyPr wrap="none" lIns="91598" tIns="45799" rIns="91598" bIns="45799">
            <a:spAutoFit/>
          </a:bodyPr>
          <a:lstStyle/>
          <a:p>
            <a:pPr defTabSz="806734"/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OF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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AB</a:t>
            </a:r>
            <a:endParaRPr lang="en-US" sz="1600" dirty="0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486524" y="2736823"/>
            <a:ext cx="9525" cy="53027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428083" y="3258708"/>
            <a:ext cx="3075292" cy="101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504311" y="2191812"/>
            <a:ext cx="306064" cy="53556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234854" y="1798436"/>
            <a:ext cx="2264709" cy="147042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9" idx="7"/>
          </p:cNvCxnSpPr>
          <p:nvPr/>
        </p:nvCxnSpPr>
        <p:spPr>
          <a:xfrm flipH="1" flipV="1">
            <a:off x="5934075" y="2395538"/>
            <a:ext cx="569680" cy="37087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8" idx="2"/>
            <a:endCxn id="26" idx="0"/>
          </p:cNvCxnSpPr>
          <p:nvPr/>
        </p:nvCxnSpPr>
        <p:spPr>
          <a:xfrm flipV="1">
            <a:off x="5427663" y="1815831"/>
            <a:ext cx="832555" cy="14425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rot="1800000">
            <a:off x="5974807" y="2335347"/>
            <a:ext cx="72000" cy="72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93976" y="2611908"/>
            <a:ext cx="588835" cy="337857"/>
          </a:xfrm>
          <a:prstGeom prst="rect">
            <a:avLst/>
          </a:prstGeom>
        </p:spPr>
        <p:txBody>
          <a:bodyPr wrap="none" lIns="90751" tIns="45375" rIns="90751" bIns="45375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OA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400543" y="2611116"/>
            <a:ext cx="765165" cy="337857"/>
          </a:xfrm>
          <a:prstGeom prst="rect">
            <a:avLst/>
          </a:prstGeom>
        </p:spPr>
        <p:txBody>
          <a:bodyPr wrap="none" lIns="90751" tIns="45375" rIns="90751" bIns="45375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OF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66755" y="2611908"/>
            <a:ext cx="749135" cy="337857"/>
          </a:xfrm>
          <a:prstGeom prst="rect">
            <a:avLst/>
          </a:prstGeom>
        </p:spPr>
        <p:txBody>
          <a:bodyPr wrap="none" lIns="90751" tIns="45375" rIns="90751" bIns="45375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= AF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138984" y="2611116"/>
            <a:ext cx="670587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... (</a:t>
            </a:r>
            <a:r>
              <a:rPr lang="en-US" sz="1600" b="1" dirty="0" err="1">
                <a:solidFill>
                  <a:srgbClr val="FFFFFF"/>
                </a:solidFill>
                <a:latin typeface="Century Schoolbook" panose="02040604050505020304" pitchFamily="18" charset="0"/>
              </a:rPr>
              <a:t>i</a:t>
            </a:r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)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71605" y="2899129"/>
            <a:ext cx="3057459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...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[</a:t>
            </a:r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by Pythagoras theorem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]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53273" y="2611908"/>
            <a:ext cx="363516" cy="339609"/>
          </a:xfrm>
          <a:prstGeom prst="rect">
            <a:avLst/>
          </a:prstGeom>
        </p:spPr>
        <p:txBody>
          <a:bodyPr wrap="none" lIns="90751" tIns="45375" rIns="90751" bIns="45375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312460" y="3480935"/>
            <a:ext cx="1539415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(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ii)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In </a:t>
            </a:r>
            <a:r>
              <a:rPr lang="en-US" sz="1600" dirty="0" smtClean="0">
                <a:solidFill>
                  <a:srgbClr val="FFFFFF"/>
                </a:solidFill>
                <a:latin typeface="Symbol" pitchFamily="18" charset="2"/>
              </a:rPr>
              <a:t>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BDO</a:t>
            </a:r>
            <a:r>
              <a:rPr lang="en-US" sz="1600" dirty="0">
                <a:solidFill>
                  <a:srgbClr val="FFFFFF"/>
                </a:solidFill>
                <a:latin typeface="Bookman Old Style" pitchFamily="18" charset="0"/>
              </a:rPr>
              <a:t>,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90342" y="3480935"/>
            <a:ext cx="1403160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dirty="0" smtClean="0">
                <a:solidFill>
                  <a:srgbClr val="FFFFFF"/>
                </a:solidFill>
                <a:latin typeface="Symbol" pitchFamily="18" charset="2"/>
              </a:rPr>
              <a:t>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BDO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=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90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0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32076" y="3831108"/>
            <a:ext cx="588835" cy="337857"/>
          </a:xfrm>
          <a:prstGeom prst="rect">
            <a:avLst/>
          </a:prstGeom>
        </p:spPr>
        <p:txBody>
          <a:bodyPr wrap="none" lIns="90751" tIns="45375" rIns="90751" bIns="45375">
            <a:spAutoFit/>
          </a:bodyPr>
          <a:lstStyle/>
          <a:p>
            <a:pPr defTabSz="806734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OB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438643" y="3830316"/>
            <a:ext cx="789210" cy="337857"/>
          </a:xfrm>
          <a:prstGeom prst="rect">
            <a:avLst/>
          </a:prstGeom>
        </p:spPr>
        <p:txBody>
          <a:bodyPr wrap="none" lIns="90751" tIns="45375" rIns="90751" bIns="45375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OD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804855" y="3831108"/>
            <a:ext cx="777989" cy="337857"/>
          </a:xfrm>
          <a:prstGeom prst="rect">
            <a:avLst/>
          </a:prstGeom>
        </p:spPr>
        <p:txBody>
          <a:bodyPr wrap="none" lIns="90751" tIns="45375" rIns="90751" bIns="45375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=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BD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77084" y="3830316"/>
            <a:ext cx="726693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... (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ii</a:t>
            </a:r>
            <a:r>
              <a:rPr lang="pl-PL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)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09705" y="4118329"/>
            <a:ext cx="3057459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...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[</a:t>
            </a:r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by Pythagoras theorem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]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91373" y="3831108"/>
            <a:ext cx="363516" cy="339609"/>
          </a:xfrm>
          <a:prstGeom prst="rect">
            <a:avLst/>
          </a:prstGeom>
        </p:spPr>
        <p:txBody>
          <a:bodyPr wrap="none" lIns="90751" tIns="45375" rIns="90751" bIns="45375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431925" y="1250950"/>
            <a:ext cx="476250" cy="292100"/>
          </a:xfrm>
          <a:prstGeom prst="roundRect">
            <a:avLst/>
          </a:prstGeom>
          <a:noFill/>
          <a:ln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 flipV="1">
            <a:off x="6453373" y="2716531"/>
            <a:ext cx="59026" cy="5844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398670" y="3164024"/>
            <a:ext cx="72000" cy="72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86" y="1033299"/>
            <a:ext cx="289364" cy="27460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86" y="1033299"/>
            <a:ext cx="289364" cy="27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9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63" grpId="0" animBg="1"/>
      <p:bldP spid="63" grpId="1" animBg="1"/>
      <p:bldP spid="63" grpId="2" animBg="1"/>
      <p:bldP spid="60" grpId="0" animBg="1"/>
      <p:bldP spid="59" grpId="0" animBg="1"/>
      <p:bldP spid="58" grpId="0" animBg="1"/>
      <p:bldP spid="5" grpId="0"/>
      <p:bldP spid="6" grpId="0"/>
      <p:bldP spid="21" grpId="0"/>
      <p:bldP spid="22" grpId="0"/>
      <p:bldP spid="23" grpId="0"/>
      <p:bldP spid="30" grpId="0"/>
      <p:bldP spid="31" grpId="0" animBg="1"/>
      <p:bldP spid="32" grpId="0"/>
      <p:bldP spid="33" grpId="0"/>
      <p:bldP spid="34" grpId="0"/>
      <p:bldP spid="36" grpId="0"/>
      <p:bldP spid="36" grpId="1"/>
      <p:bldP spid="38" grpId="0" animBg="1"/>
      <p:bldP spid="38" grpId="1" animBg="1"/>
      <p:bldP spid="40" grpId="0"/>
      <p:bldP spid="40" grpId="1"/>
      <p:bldP spid="41" grpId="0"/>
      <p:bldP spid="41" grpId="1"/>
      <p:bldP spid="42" grpId="0"/>
      <p:bldP spid="42" grpId="1"/>
      <p:bldP spid="65" grpId="0" animBg="1"/>
      <p:bldP spid="65" grpId="1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 animBg="1"/>
      <p:bldP spid="39" grpId="0" animBg="1"/>
      <p:bldP spid="86" grpId="0" animBg="1"/>
      <p:bldP spid="8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ight Triangle 62"/>
          <p:cNvSpPr/>
          <p:nvPr/>
        </p:nvSpPr>
        <p:spPr>
          <a:xfrm rot="11932863">
            <a:off x="6164022" y="1404250"/>
            <a:ext cx="619628" cy="769535"/>
          </a:xfrm>
          <a:custGeom>
            <a:avLst/>
            <a:gdLst>
              <a:gd name="connsiteX0" fmla="*/ 0 w 574998"/>
              <a:gd name="connsiteY0" fmla="*/ 835751 h 835751"/>
              <a:gd name="connsiteX1" fmla="*/ 0 w 574998"/>
              <a:gd name="connsiteY1" fmla="*/ 0 h 835751"/>
              <a:gd name="connsiteX2" fmla="*/ 574998 w 574998"/>
              <a:gd name="connsiteY2" fmla="*/ 835751 h 835751"/>
              <a:gd name="connsiteX3" fmla="*/ 0 w 574998"/>
              <a:gd name="connsiteY3" fmla="*/ 835751 h 835751"/>
              <a:gd name="connsiteX0" fmla="*/ 0 w 687279"/>
              <a:gd name="connsiteY0" fmla="*/ 651504 h 835751"/>
              <a:gd name="connsiteX1" fmla="*/ 112281 w 687279"/>
              <a:gd name="connsiteY1" fmla="*/ 0 h 835751"/>
              <a:gd name="connsiteX2" fmla="*/ 687279 w 687279"/>
              <a:gd name="connsiteY2" fmla="*/ 835751 h 835751"/>
              <a:gd name="connsiteX3" fmla="*/ 0 w 687279"/>
              <a:gd name="connsiteY3" fmla="*/ 651504 h 835751"/>
              <a:gd name="connsiteX0" fmla="*/ 0 w 650220"/>
              <a:gd name="connsiteY0" fmla="*/ 651504 h 791151"/>
              <a:gd name="connsiteX1" fmla="*/ 112281 w 650220"/>
              <a:gd name="connsiteY1" fmla="*/ 0 h 791151"/>
              <a:gd name="connsiteX2" fmla="*/ 650220 w 650220"/>
              <a:gd name="connsiteY2" fmla="*/ 791151 h 791151"/>
              <a:gd name="connsiteX3" fmla="*/ 0 w 650220"/>
              <a:gd name="connsiteY3" fmla="*/ 651504 h 79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220" h="791151">
                <a:moveTo>
                  <a:pt x="0" y="651504"/>
                </a:moveTo>
                <a:lnTo>
                  <a:pt x="112281" y="0"/>
                </a:lnTo>
                <a:lnTo>
                  <a:pt x="650220" y="791151"/>
                </a:lnTo>
                <a:lnTo>
                  <a:pt x="0" y="651504"/>
                </a:lnTo>
                <a:close/>
              </a:path>
            </a:pathLst>
          </a:custGeom>
          <a:solidFill>
            <a:srgbClr val="00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60715" y="1085960"/>
            <a:ext cx="3729750" cy="33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74488" y="1090676"/>
            <a:ext cx="1733999" cy="330074"/>
          </a:xfrm>
          <a:prstGeom prst="rect">
            <a:avLst/>
          </a:prstGeom>
          <a:solidFill>
            <a:srgbClr val="7030A0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74700" y="3648076"/>
            <a:ext cx="5943600" cy="333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23900" y="1971675"/>
            <a:ext cx="3476625" cy="333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8" name="Isosceles Triangle 47"/>
          <p:cNvSpPr/>
          <p:nvPr/>
        </p:nvSpPr>
        <p:spPr>
          <a:xfrm rot="862701">
            <a:off x="6568472" y="1878753"/>
            <a:ext cx="2063744" cy="621737"/>
          </a:xfrm>
          <a:prstGeom prst="triangle">
            <a:avLst>
              <a:gd name="adj" fmla="val 85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45" name="Straight Connector 44"/>
          <p:cNvCxnSpPr>
            <a:stCxn id="32" idx="6"/>
          </p:cNvCxnSpPr>
          <p:nvPr/>
        </p:nvCxnSpPr>
        <p:spPr>
          <a:xfrm>
            <a:off x="6550499" y="2231402"/>
            <a:ext cx="1949868" cy="49691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465763" y="2252064"/>
            <a:ext cx="1034354" cy="49192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300028" y="1302542"/>
            <a:ext cx="220958" cy="89963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9786" y="242886"/>
            <a:ext cx="1784428" cy="381000"/>
            <a:chOff x="3956332" y="242886"/>
            <a:chExt cx="1401728" cy="381000"/>
          </a:xfrm>
        </p:grpSpPr>
        <p:sp>
          <p:nvSpPr>
            <p:cNvPr id="11" name="Round Same Side Corner Rectangle 10"/>
            <p:cNvSpPr/>
            <p:nvPr/>
          </p:nvSpPr>
          <p:spPr>
            <a:xfrm>
              <a:off x="3956332" y="242886"/>
              <a:ext cx="1401728" cy="3810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rgbClr val="00B0F0"/>
                </a:gs>
                <a:gs pos="100000">
                  <a:srgbClr val="00B0F0"/>
                </a:gs>
              </a:gsLst>
              <a:path path="circle">
                <a:fillToRect l="50000" t="130000" r="50000" b="-30000"/>
              </a:path>
              <a:tileRect/>
            </a:gra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45196" y="253386"/>
              <a:ext cx="1280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Ex.6.5(Q.8)</a:t>
              </a:r>
              <a:endPara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46150" y="1080543"/>
            <a:ext cx="4139674" cy="339609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ii) AF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+ BD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+ CE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= AE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+ CD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+ BF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2823" y="724161"/>
            <a:ext cx="6009219" cy="339609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 err="1">
                <a:solidFill>
                  <a:srgbClr val="FFFF00"/>
                </a:solidFill>
                <a:latin typeface="Century Schoolbook" panose="02040604050505020304" pitchFamily="18" charset="0"/>
              </a:rPr>
              <a:t>i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) OA</a:t>
            </a:r>
            <a:r>
              <a:rPr lang="en-US" sz="1600" b="1" baseline="30000" dirty="0">
                <a:solidFill>
                  <a:srgbClr val="FFFF00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 + OB</a:t>
            </a:r>
            <a:r>
              <a:rPr lang="en-US" sz="1600" b="1" baseline="30000" dirty="0">
                <a:solidFill>
                  <a:srgbClr val="FFFF00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 + OC</a:t>
            </a:r>
            <a:r>
              <a:rPr lang="en-US" sz="1600" b="1" baseline="30000" dirty="0">
                <a:solidFill>
                  <a:srgbClr val="FFFF00"/>
                </a:solidFill>
                <a:latin typeface="Century Schoolbook" panose="02040604050505020304" pitchFamily="18" charset="0"/>
              </a:rPr>
              <a:t>2 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– OD</a:t>
            </a:r>
            <a:r>
              <a:rPr lang="en-US" sz="1600" b="1" baseline="30000" dirty="0">
                <a:solidFill>
                  <a:srgbClr val="FFFF00"/>
                </a:solidFill>
                <a:latin typeface="Century Schoolbook" panose="02040604050505020304" pitchFamily="18" charset="0"/>
              </a:rPr>
              <a:t>2 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– OE</a:t>
            </a:r>
            <a:r>
              <a:rPr lang="en-US" sz="1600" b="1" baseline="30000" dirty="0">
                <a:solidFill>
                  <a:srgbClr val="FFFF00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 – OF</a:t>
            </a:r>
            <a:r>
              <a:rPr lang="en-US" sz="1600" b="1" baseline="30000" dirty="0">
                <a:solidFill>
                  <a:srgbClr val="FFFF00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 = AF</a:t>
            </a:r>
            <a:r>
              <a:rPr lang="en-US" sz="1600" b="1" baseline="30000" dirty="0">
                <a:solidFill>
                  <a:srgbClr val="FFFF00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 + BD</a:t>
            </a:r>
            <a:r>
              <a:rPr lang="en-US" sz="1600" b="1" baseline="30000" dirty="0">
                <a:solidFill>
                  <a:srgbClr val="FFFF00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 + CE</a:t>
            </a:r>
            <a:r>
              <a:rPr lang="en-US" sz="1600" b="1" baseline="30000" dirty="0">
                <a:solidFill>
                  <a:srgbClr val="FFFF00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8755" y="427946"/>
            <a:ext cx="1415940" cy="339609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Show that :</a:t>
            </a:r>
            <a:endParaRPr lang="en-US" sz="16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31850" y="746125"/>
            <a:ext cx="476250" cy="292100"/>
          </a:xfrm>
          <a:prstGeom prst="roundRect">
            <a:avLst/>
          </a:prstGeom>
          <a:noFill/>
          <a:ln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70025" y="736600"/>
            <a:ext cx="476250" cy="292100"/>
          </a:xfrm>
          <a:prstGeom prst="roundRect">
            <a:avLst/>
          </a:prstGeom>
          <a:noFill/>
          <a:ln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86" y="518949"/>
            <a:ext cx="289364" cy="2746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86" y="518949"/>
            <a:ext cx="289364" cy="274601"/>
          </a:xfrm>
          <a:prstGeom prst="rect">
            <a:avLst/>
          </a:prstGeom>
        </p:spPr>
      </p:pic>
      <p:grpSp>
        <p:nvGrpSpPr>
          <p:cNvPr id="21" name="Daigram"/>
          <p:cNvGrpSpPr/>
          <p:nvPr/>
        </p:nvGrpSpPr>
        <p:grpSpPr>
          <a:xfrm>
            <a:off x="5260396" y="1004523"/>
            <a:ext cx="3372075" cy="2057183"/>
            <a:chOff x="5184196" y="2230073"/>
            <a:chExt cx="3372075" cy="2057183"/>
          </a:xfrm>
        </p:grpSpPr>
        <p:sp>
          <p:nvSpPr>
            <p:cNvPr id="22" name="Diamond 21"/>
            <p:cNvSpPr/>
            <p:nvPr/>
          </p:nvSpPr>
          <p:spPr>
            <a:xfrm rot="20776753">
              <a:off x="5881117" y="2513260"/>
              <a:ext cx="910931" cy="965173"/>
            </a:xfrm>
            <a:prstGeom prst="diamond">
              <a:avLst/>
            </a:prstGeom>
            <a:noFill/>
            <a:ln>
              <a:solidFill>
                <a:srgbClr val="33CCFF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84196" y="3896234"/>
              <a:ext cx="343575" cy="3378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751" tIns="45375" rIns="90751" bIns="45375" rtlCol="0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B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56016" y="2230073"/>
              <a:ext cx="338766" cy="3378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751" tIns="45375" rIns="90751" bIns="45375" rtlCol="0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212696" y="3949399"/>
              <a:ext cx="343575" cy="3378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751" tIns="45375" rIns="90751" bIns="45375" rtlCol="0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C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34637" y="2858074"/>
              <a:ext cx="330751" cy="3378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751" tIns="45375" rIns="90751" bIns="45375" rtlCol="0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F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08684" y="2599064"/>
              <a:ext cx="338766" cy="3378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751" tIns="45375" rIns="90751" bIns="45375" rtlCol="0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80987" y="3392224"/>
              <a:ext cx="354796" cy="3378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751" tIns="45375" rIns="90751" bIns="45375" rtlCol="0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O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05752" y="3911545"/>
              <a:ext cx="354796" cy="3378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751" tIns="45375" rIns="90751" bIns="45375" rtlCol="0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D</a:t>
              </a:r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5387975" y="2527299"/>
              <a:ext cx="3054350" cy="1441451"/>
            </a:xfrm>
            <a:prstGeom prst="triangle">
              <a:avLst>
                <a:gd name="adj" fmla="val 27314"/>
              </a:avLst>
            </a:prstGeom>
            <a:noFill/>
            <a:ln w="28575">
              <a:solidFill>
                <a:srgbClr val="33CCFF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448424" y="3449610"/>
              <a:ext cx="9525" cy="530279"/>
            </a:xfrm>
            <a:prstGeom prst="line">
              <a:avLst/>
            </a:prstGeom>
            <a:ln w="28575">
              <a:solidFill>
                <a:srgbClr val="33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ounded Rectangle 34" hidden="1"/>
          <p:cNvSpPr/>
          <p:nvPr/>
        </p:nvSpPr>
        <p:spPr>
          <a:xfrm>
            <a:off x="5933262" y="338597"/>
            <a:ext cx="2524301" cy="91863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FFFFFF"/>
            </a:solidFill>
          </a:ln>
        </p:spPr>
        <p:txBody>
          <a:bodyPr wrap="none" lIns="90751" tIns="45375" rIns="90751" bIns="45375">
            <a:spAutoFit/>
          </a:bodyPr>
          <a:lstStyle/>
          <a:p>
            <a:pPr defTabSz="806734">
              <a:lnSpc>
                <a:spcPct val="150000"/>
              </a:lnSpc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OA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 AF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OF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 </a:t>
            </a:r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... (</a:t>
            </a:r>
            <a:r>
              <a:rPr lang="en-US" sz="1600" b="1" dirty="0" err="1">
                <a:solidFill>
                  <a:srgbClr val="FFFFFF"/>
                </a:solidFill>
                <a:latin typeface="Century Schoolbook" panose="02040604050505020304" pitchFamily="18" charset="0"/>
              </a:rPr>
              <a:t>i</a:t>
            </a:r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)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  <a:p>
            <a:pPr defTabSz="806734">
              <a:lnSpc>
                <a:spcPct val="150000"/>
              </a:lnSpc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OB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=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BD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OD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 </a:t>
            </a:r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... (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ii</a:t>
            </a:r>
            <a:r>
              <a:rPr lang="pl-PL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)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115015" y="739240"/>
            <a:ext cx="476250" cy="292100"/>
          </a:xfrm>
          <a:prstGeom prst="roundRect">
            <a:avLst/>
          </a:prstGeom>
          <a:noFill/>
          <a:ln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69592" y="1493385"/>
            <a:ext cx="1145076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In </a:t>
            </a:r>
            <a:r>
              <a:rPr lang="en-US" sz="1600" dirty="0" smtClean="0">
                <a:solidFill>
                  <a:srgbClr val="FFFFFF"/>
                </a:solidFill>
                <a:latin typeface="Symbol" pitchFamily="18" charset="2"/>
              </a:rPr>
              <a:t>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CEO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,</a:t>
            </a:r>
            <a:endParaRPr lang="en-US" sz="1600" dirty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80817" y="1493385"/>
            <a:ext cx="1387130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dirty="0" smtClean="0">
                <a:solidFill>
                  <a:srgbClr val="FFFFFF"/>
                </a:solidFill>
                <a:latin typeface="Symbol" pitchFamily="18" charset="2"/>
              </a:rPr>
              <a:t>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CEO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=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90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0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08276" y="1957858"/>
            <a:ext cx="588835" cy="337857"/>
          </a:xfrm>
          <a:prstGeom prst="rect">
            <a:avLst/>
          </a:prstGeom>
        </p:spPr>
        <p:txBody>
          <a:bodyPr wrap="none" lIns="90751" tIns="45375" rIns="90751" bIns="45375">
            <a:spAutoFit/>
          </a:bodyPr>
          <a:lstStyle/>
          <a:p>
            <a:pPr defTabSz="806734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OC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14843" y="1957066"/>
            <a:ext cx="789210" cy="337857"/>
          </a:xfrm>
          <a:prstGeom prst="rect">
            <a:avLst/>
          </a:prstGeom>
        </p:spPr>
        <p:txBody>
          <a:bodyPr wrap="none" lIns="90751" tIns="45375" rIns="90751" bIns="45375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OE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81055" y="1957858"/>
            <a:ext cx="777989" cy="337857"/>
          </a:xfrm>
          <a:prstGeom prst="rect">
            <a:avLst/>
          </a:prstGeom>
        </p:spPr>
        <p:txBody>
          <a:bodyPr wrap="none" lIns="90751" tIns="45375" rIns="90751" bIns="45375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=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CE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53284" y="1957066"/>
            <a:ext cx="802034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... (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iii</a:t>
            </a:r>
            <a:r>
              <a:rPr lang="pl-PL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)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73205" y="2397479"/>
            <a:ext cx="3057459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...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[</a:t>
            </a:r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by Pythagoras theorem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7573" y="1957858"/>
            <a:ext cx="363516" cy="339609"/>
          </a:xfrm>
          <a:prstGeom prst="rect">
            <a:avLst/>
          </a:prstGeom>
        </p:spPr>
        <p:txBody>
          <a:bodyPr wrap="none" lIns="90751" tIns="45375" rIns="90751" bIns="45375">
            <a:spAutoFit/>
          </a:bodyPr>
          <a:lstStyle/>
          <a:p>
            <a:pPr defTabSz="806734"/>
            <a:r>
              <a:rPr lang="en-US" sz="1600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 flipV="1">
            <a:off x="6491473" y="2202181"/>
            <a:ext cx="59026" cy="5844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rot="1800000">
            <a:off x="6841583" y="1713840"/>
            <a:ext cx="72000" cy="72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87" y="530672"/>
            <a:ext cx="289364" cy="27460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65200" y="288607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OA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42088" y="2886076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 OB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08131" y="2886076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 OC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74174" y="2886076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 AF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11362" y="2886076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OF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64581" y="2886076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BD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30624" y="2886076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OD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07887" y="2886076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CE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57900" y="2886076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OE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9473" y="2872259"/>
            <a:ext cx="363516" cy="339609"/>
          </a:xfrm>
          <a:prstGeom prst="rect">
            <a:avLst/>
          </a:prstGeom>
        </p:spPr>
        <p:txBody>
          <a:bodyPr wrap="none" lIns="90751" tIns="45375" rIns="90751" bIns="45375">
            <a:spAutoFit/>
          </a:bodyPr>
          <a:lstStyle/>
          <a:p>
            <a:pPr defTabSz="806734"/>
            <a:r>
              <a:rPr lang="en-US" sz="1600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8" name="Diagonal Stripe 67" hidden="1"/>
          <p:cNvSpPr/>
          <p:nvPr/>
        </p:nvSpPr>
        <p:spPr>
          <a:xfrm rot="2700000">
            <a:off x="6081668" y="638883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69" name="Diagonal Stripe 68" hidden="1"/>
          <p:cNvSpPr/>
          <p:nvPr/>
        </p:nvSpPr>
        <p:spPr>
          <a:xfrm rot="2700000">
            <a:off x="6094368" y="1014894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70" name="Diagonal Stripe 69" hidden="1"/>
          <p:cNvSpPr/>
          <p:nvPr/>
        </p:nvSpPr>
        <p:spPr>
          <a:xfrm rot="2700000">
            <a:off x="1288688" y="2129420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71" name="Diagonal Stripe 70" hidden="1"/>
          <p:cNvSpPr/>
          <p:nvPr/>
        </p:nvSpPr>
        <p:spPr>
          <a:xfrm rot="2700000">
            <a:off x="6691268" y="638883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72" name="Diagonal Stripe 71" hidden="1"/>
          <p:cNvSpPr/>
          <p:nvPr/>
        </p:nvSpPr>
        <p:spPr>
          <a:xfrm rot="2700000">
            <a:off x="7300869" y="638883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73" name="Diagonal Stripe 72" hidden="1"/>
          <p:cNvSpPr/>
          <p:nvPr/>
        </p:nvSpPr>
        <p:spPr>
          <a:xfrm rot="2700000">
            <a:off x="6705786" y="1014894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74" name="Diagonal Stripe 73" hidden="1"/>
          <p:cNvSpPr/>
          <p:nvPr/>
        </p:nvSpPr>
        <p:spPr>
          <a:xfrm rot="2700000">
            <a:off x="7358932" y="1014894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75" name="Diagonal Stripe 74"/>
          <p:cNvSpPr/>
          <p:nvPr/>
        </p:nvSpPr>
        <p:spPr>
          <a:xfrm rot="2700000">
            <a:off x="2164999" y="2129420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76" name="Diagonal Stripe 75"/>
          <p:cNvSpPr/>
          <p:nvPr/>
        </p:nvSpPr>
        <p:spPr>
          <a:xfrm rot="2700000">
            <a:off x="2818146" y="2129420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06068" y="2896730"/>
            <a:ext cx="1569873" cy="584079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… Adding (</a:t>
            </a:r>
            <a:r>
              <a:rPr lang="en-US" sz="1600" b="1" dirty="0" err="1">
                <a:solidFill>
                  <a:srgbClr val="FFFFFF"/>
                </a:solidFill>
                <a:latin typeface="Century Schoolbook" panose="02040604050505020304" pitchFamily="18" charset="0"/>
              </a:rPr>
              <a:t>i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),</a:t>
            </a:r>
          </a:p>
          <a:p>
            <a:pPr defTabSz="806734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(ii) and (iii)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1073" y="3641866"/>
            <a:ext cx="836681" cy="339271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OA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412977" y="3641426"/>
            <a:ext cx="834681" cy="340129"/>
          </a:xfrm>
          <a:prstGeom prst="rect">
            <a:avLst/>
          </a:prstGeom>
        </p:spPr>
        <p:txBody>
          <a:bodyPr wrap="square" lIns="91598" tIns="45799" rIns="91598" bIns="45799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OB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072950" y="3641426"/>
            <a:ext cx="940362" cy="340129"/>
          </a:xfrm>
          <a:prstGeom prst="rect">
            <a:avLst/>
          </a:prstGeom>
        </p:spPr>
        <p:txBody>
          <a:bodyPr wrap="square" lIns="91598" tIns="45799" rIns="91598" bIns="45799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OC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796684" y="3641426"/>
            <a:ext cx="775539" cy="340129"/>
          </a:xfrm>
          <a:prstGeom prst="rect">
            <a:avLst/>
          </a:prstGeom>
        </p:spPr>
        <p:txBody>
          <a:bodyPr wrap="none" lIns="91598" tIns="45799" rIns="91598" bIns="45799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– OD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427465" y="3641426"/>
            <a:ext cx="762645" cy="340129"/>
          </a:xfrm>
          <a:prstGeom prst="rect">
            <a:avLst/>
          </a:prstGeom>
        </p:spPr>
        <p:txBody>
          <a:bodyPr wrap="none" lIns="91598" tIns="45799" rIns="91598" bIns="45799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– OE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035311" y="3641426"/>
            <a:ext cx="754587" cy="340129"/>
          </a:xfrm>
          <a:prstGeom prst="rect">
            <a:avLst/>
          </a:prstGeom>
        </p:spPr>
        <p:txBody>
          <a:bodyPr wrap="none" lIns="91598" tIns="45799" rIns="91598" bIns="45799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– OF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658198" y="3641426"/>
            <a:ext cx="309765" cy="340129"/>
          </a:xfrm>
          <a:prstGeom prst="rect">
            <a:avLst/>
          </a:prstGeom>
        </p:spPr>
        <p:txBody>
          <a:bodyPr wrap="none" lIns="91598" tIns="45799" rIns="91598" bIns="45799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894262" y="3648076"/>
            <a:ext cx="1822450" cy="333375"/>
          </a:xfrm>
          <a:prstGeom prst="rect">
            <a:avLst/>
          </a:prstGeom>
          <a:solidFill>
            <a:srgbClr val="7030A0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843615" y="3641426"/>
            <a:ext cx="564410" cy="340129"/>
          </a:xfrm>
          <a:prstGeom prst="rect">
            <a:avLst/>
          </a:prstGeom>
        </p:spPr>
        <p:txBody>
          <a:bodyPr wrap="none" lIns="91598" tIns="45799" rIns="91598" bIns="45799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AF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275619" y="3641426"/>
            <a:ext cx="780375" cy="340129"/>
          </a:xfrm>
          <a:prstGeom prst="rect">
            <a:avLst/>
          </a:prstGeom>
        </p:spPr>
        <p:txBody>
          <a:bodyPr wrap="none" lIns="91598" tIns="45799" rIns="91598" bIns="45799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BD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934837" y="3641426"/>
            <a:ext cx="772316" cy="340129"/>
          </a:xfrm>
          <a:prstGeom prst="rect">
            <a:avLst/>
          </a:prstGeom>
        </p:spPr>
        <p:txBody>
          <a:bodyPr wrap="none" lIns="91598" tIns="45799" rIns="91598" bIns="45799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CE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8" name="Diagonal Stripe 87"/>
          <p:cNvSpPr/>
          <p:nvPr/>
        </p:nvSpPr>
        <p:spPr>
          <a:xfrm rot="2700000">
            <a:off x="5009787" y="3082375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cxnSp>
        <p:nvCxnSpPr>
          <p:cNvPr id="90" name="Elbow Connector 89"/>
          <p:cNvCxnSpPr>
            <a:stCxn id="88" idx="0"/>
            <a:endCxn id="81" idx="0"/>
          </p:cNvCxnSpPr>
          <p:nvPr/>
        </p:nvCxnSpPr>
        <p:spPr>
          <a:xfrm rot="5400000">
            <a:off x="3990598" y="2449234"/>
            <a:ext cx="386048" cy="1998336"/>
          </a:xfrm>
          <a:prstGeom prst="bentConnector3">
            <a:avLst/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iagonal Stripe 90"/>
          <p:cNvSpPr/>
          <p:nvPr/>
        </p:nvSpPr>
        <p:spPr>
          <a:xfrm rot="2700000">
            <a:off x="6336937" y="3082375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cxnSp>
        <p:nvCxnSpPr>
          <p:cNvPr id="95" name="Elbow Connector 94"/>
          <p:cNvCxnSpPr/>
          <p:nvPr/>
        </p:nvCxnSpPr>
        <p:spPr>
          <a:xfrm rot="16200000" flipH="1" flipV="1">
            <a:off x="4945202" y="2123824"/>
            <a:ext cx="489791" cy="2613550"/>
          </a:xfrm>
          <a:prstGeom prst="bentConnector4">
            <a:avLst>
              <a:gd name="adj1" fmla="val 54929"/>
              <a:gd name="adj2" fmla="val 100330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Diagonal Stripe 103"/>
          <p:cNvSpPr/>
          <p:nvPr/>
        </p:nvSpPr>
        <p:spPr>
          <a:xfrm rot="2700000">
            <a:off x="3716608" y="3044275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cxnSp>
        <p:nvCxnSpPr>
          <p:cNvPr id="105" name="Elbow Connector 104"/>
          <p:cNvCxnSpPr/>
          <p:nvPr/>
        </p:nvCxnSpPr>
        <p:spPr>
          <a:xfrm rot="16200000" flipH="1">
            <a:off x="3896671" y="3194493"/>
            <a:ext cx="546357" cy="515655"/>
          </a:xfrm>
          <a:prstGeom prst="bentConnector3">
            <a:avLst>
              <a:gd name="adj1" fmla="val 50000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569592" y="4037941"/>
            <a:ext cx="1140268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In </a:t>
            </a:r>
            <a:r>
              <a:rPr lang="en-US" sz="1600" b="1" dirty="0">
                <a:solidFill>
                  <a:srgbClr val="FFFFFF"/>
                </a:solidFill>
                <a:latin typeface="Symbol" pitchFamily="18" charset="2"/>
              </a:rPr>
              <a:t>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AEO,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680817" y="4038711"/>
            <a:ext cx="1388733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Symbol" pitchFamily="18" charset="2"/>
              </a:rPr>
              <a:t>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AEO</a:t>
            </a:r>
            <a:r>
              <a:rPr lang="en-US" sz="1600" dirty="0">
                <a:solidFill>
                  <a:srgbClr val="FFFF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 90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0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171424" y="4447226"/>
            <a:ext cx="752341" cy="337857"/>
          </a:xfrm>
          <a:prstGeom prst="rect">
            <a:avLst/>
          </a:prstGeom>
        </p:spPr>
        <p:txBody>
          <a:bodyPr wrap="none" lIns="90751" tIns="45375" rIns="90751" bIns="45375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OA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849527" y="4447226"/>
            <a:ext cx="588835" cy="337857"/>
          </a:xfrm>
          <a:prstGeom prst="rect">
            <a:avLst/>
          </a:prstGeom>
        </p:spPr>
        <p:txBody>
          <a:bodyPr wrap="none" lIns="90751" tIns="45375" rIns="90751" bIns="45375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OE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360786" y="4447226"/>
            <a:ext cx="757150" cy="337857"/>
          </a:xfrm>
          <a:prstGeom prst="rect">
            <a:avLst/>
          </a:prstGeom>
        </p:spPr>
        <p:txBody>
          <a:bodyPr wrap="none" lIns="90751" tIns="45375" rIns="90751" bIns="45375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AE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959606" y="4447226"/>
            <a:ext cx="776386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... </a:t>
            </a:r>
            <a:r>
              <a:rPr lang="pl-PL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(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iv</a:t>
            </a:r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)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505123" y="4447226"/>
            <a:ext cx="2892349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[</a:t>
            </a:r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by Pythagoras theorem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]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765059" y="4446350"/>
            <a:ext cx="363516" cy="339609"/>
          </a:xfrm>
          <a:prstGeom prst="rect">
            <a:avLst/>
          </a:prstGeom>
        </p:spPr>
        <p:txBody>
          <a:bodyPr wrap="none" lIns="90751" tIns="45375" rIns="90751" bIns="45375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2778125" y="1111250"/>
            <a:ext cx="476250" cy="292100"/>
          </a:xfrm>
          <a:prstGeom prst="roundRect">
            <a:avLst/>
          </a:prstGeom>
          <a:noFill/>
          <a:ln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 rot="1800000">
            <a:off x="6741570" y="1651928"/>
            <a:ext cx="72000" cy="72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47" y="896432"/>
            <a:ext cx="289364" cy="27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1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000"/>
                            </p:stCondLst>
                            <p:childTnLst>
                              <p:par>
                                <p:cTn id="29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000"/>
                            </p:stCondLst>
                            <p:childTnLst>
                              <p:par>
                                <p:cTn id="3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3" dur="250" autoRev="1" fill="remov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384" dur="250" autoRev="1" fill="remov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85" dur="250" autoRev="1" fill="remov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250" autoRev="1" fill="remov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000"/>
                            </p:stCondLst>
                            <p:childTnLst>
                              <p:par>
                                <p:cTn id="42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1500"/>
                            </p:stCondLst>
                            <p:childTnLst>
                              <p:par>
                                <p:cTn id="42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2" grpId="1" animBg="1"/>
      <p:bldP spid="130" grpId="0" animBg="1"/>
      <p:bldP spid="129" grpId="0" animBg="1"/>
      <p:bldP spid="118" grpId="0" animBg="1"/>
      <p:bldP spid="56" grpId="0" animBg="1"/>
      <p:bldP spid="56" grpId="1" animBg="1"/>
      <p:bldP spid="48" grpId="0" animBg="1"/>
      <p:bldP spid="48" grpId="1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50" grpId="0" animBg="1"/>
      <p:bldP spid="50" grpId="1" animBg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128" grpId="0" animBg="1"/>
      <p:bldP spid="85" grpId="0"/>
      <p:bldP spid="86" grpId="0"/>
      <p:bldP spid="87" grpId="0"/>
      <p:bldP spid="88" grpId="0" animBg="1"/>
      <p:bldP spid="88" grpId="1" animBg="1"/>
      <p:bldP spid="91" grpId="0" animBg="1"/>
      <p:bldP spid="91" grpId="1" animBg="1"/>
      <p:bldP spid="104" grpId="0" animBg="1"/>
      <p:bldP spid="104" grpId="1" animBg="1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31" grpId="0" animBg="1"/>
      <p:bldP spid="133" grpId="0" animBg="1"/>
      <p:bldP spid="133" grpId="1" animBg="1"/>
      <p:bldP spid="133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/>
          <p:cNvSpPr/>
          <p:nvPr/>
        </p:nvSpPr>
        <p:spPr>
          <a:xfrm>
            <a:off x="731157" y="4444365"/>
            <a:ext cx="3926568" cy="333375"/>
          </a:xfrm>
          <a:prstGeom prst="rect">
            <a:avLst/>
          </a:prstGeom>
          <a:solidFill>
            <a:srgbClr val="0070C0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4674" y="324304"/>
            <a:ext cx="5729515" cy="333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80152" y="324304"/>
            <a:ext cx="1822450" cy="333375"/>
          </a:xfrm>
          <a:prstGeom prst="rect">
            <a:avLst/>
          </a:prstGeom>
          <a:solidFill>
            <a:srgbClr val="7030A0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34694" y="3994681"/>
            <a:ext cx="6551931" cy="3333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483100" y="329565"/>
            <a:ext cx="1822450" cy="333375"/>
          </a:xfrm>
          <a:prstGeom prst="rect">
            <a:avLst/>
          </a:prstGeom>
          <a:solidFill>
            <a:srgbClr val="0070C0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397500" y="3996055"/>
            <a:ext cx="1888898" cy="333375"/>
          </a:xfrm>
          <a:prstGeom prst="rect">
            <a:avLst/>
          </a:prstGeom>
          <a:solidFill>
            <a:srgbClr val="0070C0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74902" y="323850"/>
            <a:ext cx="3730398" cy="3333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46352" y="3990975"/>
            <a:ext cx="4301898" cy="3333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475422" y="1949406"/>
            <a:ext cx="2517457" cy="333375"/>
          </a:xfrm>
          <a:prstGeom prst="rect">
            <a:avLst/>
          </a:prstGeom>
          <a:solidFill>
            <a:srgbClr val="7030A0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452562" y="3138126"/>
            <a:ext cx="2517457" cy="333375"/>
          </a:xfrm>
          <a:prstGeom prst="rect">
            <a:avLst/>
          </a:prstGeom>
          <a:solidFill>
            <a:srgbClr val="7030A0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0" name="Isosceles Triangle 19"/>
          <p:cNvSpPr/>
          <p:nvPr/>
        </p:nvSpPr>
        <p:spPr>
          <a:xfrm rot="20099958">
            <a:off x="5277247" y="1950879"/>
            <a:ext cx="1211655" cy="573857"/>
          </a:xfrm>
          <a:prstGeom prst="triangle">
            <a:avLst>
              <a:gd name="adj" fmla="val 68175"/>
            </a:avLst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6" name="Right Triangle 65"/>
          <p:cNvSpPr/>
          <p:nvPr/>
        </p:nvSpPr>
        <p:spPr>
          <a:xfrm>
            <a:off x="6538912" y="2230754"/>
            <a:ext cx="1990725" cy="51054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6262" y="708933"/>
            <a:ext cx="2517457" cy="333375"/>
          </a:xfrm>
          <a:prstGeom prst="rect">
            <a:avLst/>
          </a:prstGeom>
          <a:solidFill>
            <a:srgbClr val="7030A0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563" y="318094"/>
            <a:ext cx="588835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OA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8867" y="317654"/>
            <a:ext cx="834681" cy="340129"/>
          </a:xfrm>
          <a:prstGeom prst="rect">
            <a:avLst/>
          </a:prstGeom>
        </p:spPr>
        <p:txBody>
          <a:bodyPr wrap="square" lIns="91598" tIns="45799" rIns="91598" bIns="45799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OB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8840" y="317654"/>
            <a:ext cx="940362" cy="340129"/>
          </a:xfrm>
          <a:prstGeom prst="rect">
            <a:avLst/>
          </a:prstGeom>
        </p:spPr>
        <p:txBody>
          <a:bodyPr wrap="square" lIns="91598" tIns="45799" rIns="91598" bIns="45799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OC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2574" y="317654"/>
            <a:ext cx="775539" cy="340129"/>
          </a:xfrm>
          <a:prstGeom prst="rect">
            <a:avLst/>
          </a:prstGeom>
        </p:spPr>
        <p:txBody>
          <a:bodyPr wrap="none" lIns="91598" tIns="45799" rIns="91598" bIns="45799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– OD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3355" y="317654"/>
            <a:ext cx="762645" cy="340129"/>
          </a:xfrm>
          <a:prstGeom prst="rect">
            <a:avLst/>
          </a:prstGeom>
        </p:spPr>
        <p:txBody>
          <a:bodyPr wrap="none" lIns="91598" tIns="45799" rIns="91598" bIns="45799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– OE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3621201" y="317654"/>
            <a:ext cx="754587" cy="340129"/>
          </a:xfrm>
          <a:prstGeom prst="rect">
            <a:avLst/>
          </a:prstGeom>
        </p:spPr>
        <p:txBody>
          <a:bodyPr wrap="none" lIns="91598" tIns="45799" rIns="91598" bIns="45799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– OF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244088" y="317654"/>
            <a:ext cx="309765" cy="340129"/>
          </a:xfrm>
          <a:prstGeom prst="rect">
            <a:avLst/>
          </a:prstGeom>
        </p:spPr>
        <p:txBody>
          <a:bodyPr wrap="none" lIns="91598" tIns="45799" rIns="91598" bIns="45799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9505" y="317654"/>
            <a:ext cx="564410" cy="340129"/>
          </a:xfrm>
          <a:prstGeom prst="rect">
            <a:avLst/>
          </a:prstGeom>
        </p:spPr>
        <p:txBody>
          <a:bodyPr wrap="none" lIns="91598" tIns="45799" rIns="91598" bIns="45799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AF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61509" y="317654"/>
            <a:ext cx="780375" cy="340129"/>
          </a:xfrm>
          <a:prstGeom prst="rect">
            <a:avLst/>
          </a:prstGeom>
        </p:spPr>
        <p:txBody>
          <a:bodyPr wrap="none" lIns="91598" tIns="45799" rIns="91598" bIns="45799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BD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20727" y="317654"/>
            <a:ext cx="772316" cy="340129"/>
          </a:xfrm>
          <a:prstGeom prst="rect">
            <a:avLst/>
          </a:prstGeom>
        </p:spPr>
        <p:txBody>
          <a:bodyPr wrap="none" lIns="91598" tIns="45799" rIns="91598" bIns="45799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CE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19881" y="702541"/>
            <a:ext cx="2539623" cy="337857"/>
            <a:chOff x="1171424" y="4447226"/>
            <a:chExt cx="2539623" cy="337857"/>
          </a:xfrm>
        </p:grpSpPr>
        <p:sp>
          <p:nvSpPr>
            <p:cNvPr id="14" name="Rectangle 13"/>
            <p:cNvSpPr/>
            <p:nvPr/>
          </p:nvSpPr>
          <p:spPr>
            <a:xfrm>
              <a:off x="1171424" y="4447226"/>
              <a:ext cx="752341" cy="337857"/>
            </a:xfrm>
            <a:prstGeom prst="rect">
              <a:avLst/>
            </a:prstGeom>
          </p:spPr>
          <p:txBody>
            <a:bodyPr wrap="none" lIns="90751" tIns="45375" rIns="90751" bIns="45375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OA</a:t>
              </a:r>
              <a:r>
                <a:rPr lang="en-US" sz="1600" b="1" baseline="30000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2 </a:t>
              </a:r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=</a:t>
              </a:r>
              <a:endPara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9527" y="4447226"/>
              <a:ext cx="588835" cy="337857"/>
            </a:xfrm>
            <a:prstGeom prst="rect">
              <a:avLst/>
            </a:prstGeom>
          </p:spPr>
          <p:txBody>
            <a:bodyPr wrap="none" lIns="90751" tIns="45375" rIns="90751" bIns="45375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OE</a:t>
              </a:r>
              <a:r>
                <a:rPr lang="en-US" sz="1600" b="1" baseline="30000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60786" y="4447226"/>
              <a:ext cx="1350261" cy="337857"/>
            </a:xfrm>
            <a:prstGeom prst="rect">
              <a:avLst/>
            </a:prstGeom>
          </p:spPr>
          <p:txBody>
            <a:bodyPr wrap="none" lIns="90751" tIns="45375" rIns="90751" bIns="45375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+ 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AE</a:t>
              </a:r>
              <a:r>
                <a:rPr lang="en-US" sz="1600" b="1" baseline="30000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2</a:t>
              </a:r>
              <a:r>
                <a:rPr lang="pl-PL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... (</a:t>
              </a:r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iv</a:t>
              </a:r>
              <a:r>
                <a:rPr lang="pl-PL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)</a:t>
              </a:r>
              <a:endPara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78755" y="1104011"/>
            <a:ext cx="1415940" cy="339609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Show that :</a:t>
            </a:r>
            <a:endParaRPr lang="en-US" sz="16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51075" y="919292"/>
            <a:ext cx="3777615" cy="524328"/>
            <a:chOff x="812850" y="896432"/>
            <a:chExt cx="3777615" cy="524328"/>
          </a:xfrm>
        </p:grpSpPr>
        <p:sp>
          <p:nvSpPr>
            <p:cNvPr id="24" name="Rectangle 23"/>
            <p:cNvSpPr/>
            <p:nvPr/>
          </p:nvSpPr>
          <p:spPr>
            <a:xfrm>
              <a:off x="860715" y="1085960"/>
              <a:ext cx="3729750" cy="334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74489" y="1090676"/>
              <a:ext cx="1701072" cy="33007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2850" y="1080543"/>
              <a:ext cx="3774001" cy="337857"/>
            </a:xfrm>
            <a:prstGeom prst="rect">
              <a:avLst/>
            </a:prstGeom>
            <a:noFill/>
          </p:spPr>
          <p:txBody>
            <a:bodyPr wrap="none" lIns="90751" tIns="45375" rIns="90751" bIns="45375" rtlCol="0">
              <a:spAutoFit/>
            </a:bodyPr>
            <a:lstStyle/>
            <a:p>
              <a:pPr defTabSz="806734"/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AF</a:t>
              </a:r>
              <a:r>
                <a:rPr lang="en-US" sz="1600" b="1" baseline="30000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2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 + BD</a:t>
              </a:r>
              <a:r>
                <a:rPr lang="en-US" sz="1600" b="1" baseline="30000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2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 + CE</a:t>
              </a:r>
              <a:r>
                <a:rPr lang="en-US" sz="1600" b="1" baseline="30000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2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 = AE</a:t>
              </a:r>
              <a:r>
                <a:rPr lang="en-US" sz="1600" b="1" baseline="30000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2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 + CD</a:t>
              </a:r>
              <a:r>
                <a:rPr lang="en-US" sz="1600" b="1" baseline="30000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2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 + BF</a:t>
              </a:r>
              <a:r>
                <a:rPr lang="en-US" sz="1600" b="1" baseline="30000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2</a:t>
              </a:r>
              <a:endPara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778125" y="1111250"/>
              <a:ext cx="476250" cy="292100"/>
            </a:xfrm>
            <a:prstGeom prst="roundRect">
              <a:avLst/>
            </a:prstGeom>
            <a:noFill/>
            <a:ln>
              <a:solidFill>
                <a:srgbClr val="FFFF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3747" y="896432"/>
              <a:ext cx="289364" cy="274601"/>
            </a:xfrm>
            <a:prstGeom prst="rect">
              <a:avLst/>
            </a:prstGeom>
          </p:spPr>
        </p:pic>
      </p:grpSp>
      <p:cxnSp>
        <p:nvCxnSpPr>
          <p:cNvPr id="32" name="Straight Connector 31"/>
          <p:cNvCxnSpPr>
            <a:stCxn id="35" idx="6"/>
          </p:cNvCxnSpPr>
          <p:nvPr/>
        </p:nvCxnSpPr>
        <p:spPr>
          <a:xfrm>
            <a:off x="6550499" y="2231402"/>
            <a:ext cx="1949868" cy="49691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465763" y="2252064"/>
            <a:ext cx="1034354" cy="49192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300028" y="1302542"/>
            <a:ext cx="220958" cy="89963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1800000">
            <a:off x="6841583" y="1713840"/>
            <a:ext cx="72000" cy="72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38" name="Daigram"/>
          <p:cNvGrpSpPr/>
          <p:nvPr/>
        </p:nvGrpSpPr>
        <p:grpSpPr>
          <a:xfrm>
            <a:off x="5260396" y="1004523"/>
            <a:ext cx="3372075" cy="2057183"/>
            <a:chOff x="5184196" y="2230073"/>
            <a:chExt cx="3372075" cy="2057183"/>
          </a:xfrm>
        </p:grpSpPr>
        <p:sp>
          <p:nvSpPr>
            <p:cNvPr id="39" name="Diamond 38"/>
            <p:cNvSpPr/>
            <p:nvPr/>
          </p:nvSpPr>
          <p:spPr>
            <a:xfrm rot="20776753">
              <a:off x="5881117" y="2513260"/>
              <a:ext cx="910931" cy="965173"/>
            </a:xfrm>
            <a:prstGeom prst="diamond">
              <a:avLst/>
            </a:prstGeom>
            <a:noFill/>
            <a:ln>
              <a:solidFill>
                <a:srgbClr val="33CCFF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84196" y="3896234"/>
              <a:ext cx="343575" cy="3378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751" tIns="45375" rIns="90751" bIns="45375" rtlCol="0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B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6016" y="2230073"/>
              <a:ext cx="338766" cy="3378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751" tIns="45375" rIns="90751" bIns="45375" rtlCol="0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A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12696" y="3949399"/>
              <a:ext cx="343575" cy="3378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751" tIns="45375" rIns="90751" bIns="45375" rtlCol="0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C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34637" y="2858074"/>
              <a:ext cx="330751" cy="3378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751" tIns="45375" rIns="90751" bIns="45375" rtlCol="0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F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08684" y="2599064"/>
              <a:ext cx="338766" cy="3378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751" tIns="45375" rIns="90751" bIns="45375" rtlCol="0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380987" y="3392224"/>
              <a:ext cx="354796" cy="3378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751" tIns="45375" rIns="90751" bIns="45375" rtlCol="0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O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05752" y="3911545"/>
              <a:ext cx="354796" cy="3378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751" tIns="45375" rIns="90751" bIns="45375" rtlCol="0">
              <a:spAutoFit/>
            </a:bodyPr>
            <a:lstStyle/>
            <a:p>
              <a:pPr defTabSz="806734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D</a:t>
              </a:r>
            </a:p>
          </p:txBody>
        </p:sp>
        <p:sp>
          <p:nvSpPr>
            <p:cNvPr id="47" name="Isosceles Triangle 46"/>
            <p:cNvSpPr/>
            <p:nvPr/>
          </p:nvSpPr>
          <p:spPr>
            <a:xfrm>
              <a:off x="5387975" y="2527299"/>
              <a:ext cx="3054350" cy="1441451"/>
            </a:xfrm>
            <a:prstGeom prst="triangle">
              <a:avLst>
                <a:gd name="adj" fmla="val 27314"/>
              </a:avLst>
            </a:prstGeom>
            <a:noFill/>
            <a:ln w="28575">
              <a:solidFill>
                <a:srgbClr val="33CCFF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6448424" y="3449610"/>
              <a:ext cx="9525" cy="530279"/>
            </a:xfrm>
            <a:prstGeom prst="line">
              <a:avLst/>
            </a:prstGeom>
            <a:ln w="28575">
              <a:solidFill>
                <a:srgbClr val="33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 rot="1800000">
            <a:off x="5950994" y="1926723"/>
            <a:ext cx="72000" cy="72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60595" y="2643482"/>
            <a:ext cx="72000" cy="72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 flipV="1">
            <a:off x="6491473" y="2202181"/>
            <a:ext cx="59026" cy="5844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6917" y="1564094"/>
            <a:ext cx="1172328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In</a:t>
            </a:r>
            <a:r>
              <a:rPr lang="en-US" sz="1600" b="1" dirty="0">
                <a:solidFill>
                  <a:srgbClr val="FFFF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Symbol" pitchFamily="18" charset="2"/>
              </a:rPr>
              <a:t>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CDO,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97101" y="1564094"/>
            <a:ext cx="1443235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Symbol" pitchFamily="18" charset="2"/>
              </a:rPr>
              <a:t>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CDO =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90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0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80667" y="1914721"/>
            <a:ext cx="363516" cy="339609"/>
          </a:xfrm>
          <a:prstGeom prst="rect">
            <a:avLst/>
          </a:prstGeom>
        </p:spPr>
        <p:txBody>
          <a:bodyPr wrap="none" lIns="90751" tIns="45375" rIns="90751" bIns="45375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5966" y="1932878"/>
            <a:ext cx="779700" cy="338714"/>
          </a:xfrm>
          <a:prstGeom prst="rect">
            <a:avLst/>
          </a:prstGeom>
        </p:spPr>
        <p:txBody>
          <a:bodyPr wrap="none" lIns="91598" tIns="45799" rIns="91598" bIns="45799">
            <a:spAutoFit/>
          </a:bodyPr>
          <a:lstStyle/>
          <a:p>
            <a:pPr defTabSz="806734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 CD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426060" y="1938849"/>
            <a:ext cx="754485" cy="339271"/>
          </a:xfrm>
          <a:prstGeom prst="rect">
            <a:avLst/>
          </a:prstGeom>
        </p:spPr>
        <p:txBody>
          <a:bodyPr wrap="none" lIns="90751" tIns="45375" rIns="90751" bIns="45375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OC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083331" y="1936053"/>
            <a:ext cx="606575" cy="338714"/>
          </a:xfrm>
          <a:prstGeom prst="rect">
            <a:avLst/>
          </a:prstGeom>
        </p:spPr>
        <p:txBody>
          <a:bodyPr wrap="none" lIns="91598" tIns="45799" rIns="91598" bIns="45799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OD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29483" y="1916870"/>
            <a:ext cx="701045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... (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v</a:t>
            </a:r>
            <a:r>
              <a:rPr lang="pl-PL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)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35685" y="2262586"/>
            <a:ext cx="3191801" cy="337857"/>
          </a:xfrm>
          <a:prstGeom prst="rect">
            <a:avLst/>
          </a:prstGeom>
          <a:noFill/>
        </p:spPr>
        <p:txBody>
          <a:bodyPr wrap="square" lIns="90751" tIns="45375" rIns="90751" bIns="45375" rtlCol="0">
            <a:spAutoFit/>
          </a:bodyPr>
          <a:lstStyle/>
          <a:p>
            <a:pPr defTabSz="806734"/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[</a:t>
            </a:r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by </a:t>
            </a:r>
            <a:r>
              <a:rPr lang="pl-PL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Pythagoras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r>
              <a:rPr lang="pl-PL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theorem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]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556247" y="1976174"/>
            <a:ext cx="354796" cy="337857"/>
          </a:xfrm>
          <a:prstGeom prst="rect">
            <a:avLst/>
          </a:prstGeom>
          <a:noFill/>
          <a:ln>
            <a:noFill/>
          </a:ln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O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425950" y="1134110"/>
            <a:ext cx="476250" cy="292100"/>
          </a:xfrm>
          <a:prstGeom prst="roundRect">
            <a:avLst/>
          </a:prstGeom>
          <a:noFill/>
          <a:ln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72" y="919292"/>
            <a:ext cx="289364" cy="274601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116917" y="2678758"/>
            <a:ext cx="1148282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In</a:t>
            </a:r>
            <a:r>
              <a:rPr lang="en-US" sz="1600" b="1" dirty="0">
                <a:solidFill>
                  <a:srgbClr val="FFFF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Symbol" pitchFamily="18" charset="2"/>
              </a:rPr>
              <a:t>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BFO,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97101" y="2676616"/>
            <a:ext cx="1417587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Symbol" pitchFamily="18" charset="2"/>
              </a:rPr>
              <a:t>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BFO =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90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0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426060" y="3129931"/>
            <a:ext cx="758860" cy="338714"/>
          </a:xfrm>
          <a:prstGeom prst="rect">
            <a:avLst/>
          </a:prstGeom>
        </p:spPr>
        <p:txBody>
          <a:bodyPr wrap="none" lIns="91598" tIns="45799" rIns="91598" bIns="45799">
            <a:spAutoFit/>
          </a:bodyPr>
          <a:lstStyle/>
          <a:p>
            <a:pPr defTabSz="806734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OB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083331" y="3129931"/>
            <a:ext cx="571309" cy="338714"/>
          </a:xfrm>
          <a:prstGeom prst="rect">
            <a:avLst/>
          </a:prstGeom>
        </p:spPr>
        <p:txBody>
          <a:bodyPr wrap="none" lIns="91598" tIns="45799" rIns="91598" bIns="45799">
            <a:spAutoFit/>
          </a:bodyPr>
          <a:lstStyle/>
          <a:p>
            <a:pPr defTabSz="806734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BF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545966" y="3129931"/>
            <a:ext cx="771684" cy="338714"/>
          </a:xfrm>
          <a:prstGeom prst="rect">
            <a:avLst/>
          </a:prstGeom>
        </p:spPr>
        <p:txBody>
          <a:bodyPr wrap="none" lIns="91598" tIns="45799" rIns="91598" bIns="45799">
            <a:spAutoFit/>
          </a:bodyPr>
          <a:lstStyle/>
          <a:p>
            <a:pPr defTabSz="806734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 OF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80667" y="3129484"/>
            <a:ext cx="363516" cy="339609"/>
          </a:xfrm>
          <a:prstGeom prst="rect">
            <a:avLst/>
          </a:prstGeom>
        </p:spPr>
        <p:txBody>
          <a:bodyPr wrap="none" lIns="90751" tIns="45375" rIns="90751" bIns="45375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45150" y="3132361"/>
            <a:ext cx="794019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... (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vi</a:t>
            </a:r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)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47763" y="3132361"/>
            <a:ext cx="3191801" cy="337857"/>
          </a:xfrm>
          <a:prstGeom prst="rect">
            <a:avLst/>
          </a:prstGeom>
          <a:noFill/>
        </p:spPr>
        <p:txBody>
          <a:bodyPr wrap="square" lIns="90751" tIns="45375" rIns="90751" bIns="45375" rtlCol="0">
            <a:spAutoFit/>
          </a:bodyPr>
          <a:lstStyle/>
          <a:p>
            <a:pPr defTabSz="806734"/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[</a:t>
            </a:r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by </a:t>
            </a:r>
            <a:r>
              <a:rPr lang="pl-PL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Pythagoras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r>
              <a:rPr lang="pl-PL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theorem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]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074006" y="1132686"/>
            <a:ext cx="476250" cy="292100"/>
          </a:xfrm>
          <a:prstGeom prst="roundRect">
            <a:avLst/>
          </a:prstGeom>
          <a:noFill/>
          <a:ln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132" y="888812"/>
            <a:ext cx="289364" cy="274601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677778" y="3997173"/>
            <a:ext cx="584025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OA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05712" y="3996466"/>
            <a:ext cx="777049" cy="339271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OC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926670" y="3996466"/>
            <a:ext cx="843128" cy="339271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OB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13707" y="3997173"/>
            <a:ext cx="851727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- 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OD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493313" y="3997173"/>
            <a:ext cx="851727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-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OE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88949" y="3997173"/>
            <a:ext cx="827682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-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OF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60540" y="3996466"/>
            <a:ext cx="308051" cy="339271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12500" y="3997173"/>
            <a:ext cx="567995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AE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824404" y="3996466"/>
            <a:ext cx="777049" cy="339271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CD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545365" y="3997173"/>
            <a:ext cx="824476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BF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18418" y="3580613"/>
            <a:ext cx="584025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OA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50042" y="3579906"/>
            <a:ext cx="777049" cy="339271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OC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974690" y="3579906"/>
            <a:ext cx="843128" cy="339271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OB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765417" y="3579906"/>
            <a:ext cx="891802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 OE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91600" y="3579906"/>
            <a:ext cx="816461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 AE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51705" y="3580613"/>
            <a:ext cx="848521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 OD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090117" y="3579906"/>
            <a:ext cx="308051" cy="339271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45767" y="3580613"/>
            <a:ext cx="593643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CD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861361" y="3579906"/>
            <a:ext cx="792416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BF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586005" y="3580613"/>
            <a:ext cx="824476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OF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80042" y="4429783"/>
            <a:ext cx="363516" cy="339609"/>
          </a:xfrm>
          <a:prstGeom prst="rect">
            <a:avLst/>
          </a:prstGeom>
        </p:spPr>
        <p:txBody>
          <a:bodyPr wrap="none" lIns="90751" tIns="45375" rIns="90751" bIns="45375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53937" y="4436603"/>
            <a:ext cx="3853740" cy="339271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AF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+ BD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+ CE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= AE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+ CD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+ BF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13" name="Diagonal Stripe 112"/>
          <p:cNvSpPr/>
          <p:nvPr/>
        </p:nvSpPr>
        <p:spPr>
          <a:xfrm rot="2700000">
            <a:off x="701948" y="869079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14" name="Diagonal Stripe 113"/>
          <p:cNvSpPr/>
          <p:nvPr/>
        </p:nvSpPr>
        <p:spPr>
          <a:xfrm rot="2700000">
            <a:off x="1535068" y="2103206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16" name="Diagonal Stripe 115"/>
          <p:cNvSpPr/>
          <p:nvPr/>
        </p:nvSpPr>
        <p:spPr>
          <a:xfrm rot="2700000">
            <a:off x="1514748" y="3297640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18" name="Diagonal Stripe 117"/>
          <p:cNvSpPr/>
          <p:nvPr/>
        </p:nvSpPr>
        <p:spPr>
          <a:xfrm rot="2700000">
            <a:off x="1382668" y="869079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20" name="Diagonal Stripe 119"/>
          <p:cNvSpPr/>
          <p:nvPr/>
        </p:nvSpPr>
        <p:spPr>
          <a:xfrm rot="2700000">
            <a:off x="2073548" y="869079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22" name="Diagonal Stripe 121"/>
          <p:cNvSpPr/>
          <p:nvPr/>
        </p:nvSpPr>
        <p:spPr>
          <a:xfrm rot="2700000">
            <a:off x="2175148" y="2103206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25" name="Diagonal Stripe 124"/>
          <p:cNvSpPr/>
          <p:nvPr/>
        </p:nvSpPr>
        <p:spPr>
          <a:xfrm rot="2700000">
            <a:off x="2164988" y="3297640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28" name="Diagonal Stripe 127"/>
          <p:cNvSpPr/>
          <p:nvPr/>
        </p:nvSpPr>
        <p:spPr>
          <a:xfrm rot="2700000">
            <a:off x="2794905" y="3297640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29" name="Diagonal Stripe 128"/>
          <p:cNvSpPr/>
          <p:nvPr/>
        </p:nvSpPr>
        <p:spPr>
          <a:xfrm rot="2700000">
            <a:off x="2842530" y="2103206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30" name="Diagonal Stripe 129"/>
          <p:cNvSpPr/>
          <p:nvPr/>
        </p:nvSpPr>
        <p:spPr>
          <a:xfrm rot="2700000">
            <a:off x="3107962" y="3764365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31" name="Diagonal Stripe 130"/>
          <p:cNvSpPr/>
          <p:nvPr/>
        </p:nvSpPr>
        <p:spPr>
          <a:xfrm rot="2700000">
            <a:off x="4647202" y="3764365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32" name="Diagonal Stripe 131"/>
          <p:cNvSpPr/>
          <p:nvPr/>
        </p:nvSpPr>
        <p:spPr>
          <a:xfrm rot="2700000">
            <a:off x="6826521" y="3749126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2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000"/>
                            </p:stCondLst>
                            <p:childTnLst>
                              <p:par>
                                <p:cTn id="2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500"/>
                            </p:stCondLst>
                            <p:childTnLst>
                              <p:par>
                                <p:cTn id="2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3000"/>
                            </p:stCondLst>
                            <p:childTnLst>
                              <p:par>
                                <p:cTn id="2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3500"/>
                            </p:stCondLst>
                            <p:childTnLst>
                              <p:par>
                                <p:cTn id="2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4000"/>
                            </p:stCondLst>
                            <p:childTnLst>
                              <p:par>
                                <p:cTn id="2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4500"/>
                            </p:stCondLst>
                            <p:childTnLst>
                              <p:par>
                                <p:cTn id="2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0"/>
                            </p:stCondLst>
                            <p:childTnLst>
                              <p:par>
                                <p:cTn id="2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500"/>
                            </p:stCondLst>
                            <p:childTnLst>
                              <p:par>
                                <p:cTn id="3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000"/>
                            </p:stCondLst>
                            <p:childTnLst>
                              <p:par>
                                <p:cTn id="3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500"/>
                            </p:stCondLst>
                            <p:childTnLst>
                              <p:par>
                                <p:cTn id="3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2000"/>
                            </p:stCondLst>
                            <p:childTnLst>
                              <p:par>
                                <p:cTn id="3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2500"/>
                            </p:stCondLst>
                            <p:childTnLst>
                              <p:par>
                                <p:cTn id="3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34" grpId="0" animBg="1"/>
      <p:bldP spid="149" grpId="0" animBg="1"/>
      <p:bldP spid="149" grpId="1" animBg="1"/>
      <p:bldP spid="150" grpId="0" animBg="1"/>
      <p:bldP spid="150" grpId="1" animBg="1"/>
      <p:bldP spid="147" grpId="0" animBg="1"/>
      <p:bldP spid="148" grpId="0" animBg="1"/>
      <p:bldP spid="78" grpId="0" animBg="1"/>
      <p:bldP spid="78" grpId="1" animBg="1"/>
      <p:bldP spid="79" grpId="0" animBg="1"/>
      <p:bldP spid="79" grpId="1" animBg="1"/>
      <p:bldP spid="20" grpId="0" animBg="1"/>
      <p:bldP spid="20" grpId="1" animBg="1"/>
      <p:bldP spid="66" grpId="0" animBg="1"/>
      <p:bldP spid="66" grpId="1" animBg="1"/>
      <p:bldP spid="18" grpId="0" animBg="1"/>
      <p:bldP spid="49" grpId="0" animBg="1"/>
      <p:bldP spid="50" grpId="0" animBg="1"/>
      <p:bldP spid="53" grpId="0"/>
      <p:bldP spid="54" grpId="0"/>
      <p:bldP spid="56" grpId="0"/>
      <p:bldP spid="58" grpId="0"/>
      <p:bldP spid="59" grpId="0"/>
      <p:bldP spid="60" grpId="0"/>
      <p:bldP spid="61" grpId="0"/>
      <p:bldP spid="62" grpId="0"/>
      <p:bldP spid="67" grpId="0" animBg="1"/>
      <p:bldP spid="69" grpId="0"/>
      <p:bldP spid="70" grpId="0"/>
      <p:bldP spid="72" grpId="0"/>
      <p:bldP spid="73" grpId="0"/>
      <p:bldP spid="74" grpId="0"/>
      <p:bldP spid="75" grpId="0"/>
      <p:bldP spid="63" grpId="0"/>
      <p:bldP spid="64" grpId="0"/>
      <p:bldP spid="71" grpId="0" animBg="1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3" grpId="0" animBg="1"/>
      <p:bldP spid="113" grpId="1" animBg="1"/>
      <p:bldP spid="114" grpId="0" animBg="1"/>
      <p:bldP spid="114" grpId="1" animBg="1"/>
      <p:bldP spid="116" grpId="0" animBg="1"/>
      <p:bldP spid="116" grpId="1" animBg="1"/>
      <p:bldP spid="118" grpId="0" animBg="1"/>
      <p:bldP spid="118" grpId="1" animBg="1"/>
      <p:bldP spid="120" grpId="0" animBg="1"/>
      <p:bldP spid="120" grpId="1" animBg="1"/>
      <p:bldP spid="122" grpId="0" animBg="1"/>
      <p:bldP spid="122" grpId="1" animBg="1"/>
      <p:bldP spid="125" grpId="0" animBg="1"/>
      <p:bldP spid="125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63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2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Isosceles Triangle 97"/>
          <p:cNvSpPr/>
          <p:nvPr/>
        </p:nvSpPr>
        <p:spPr>
          <a:xfrm rot="16200000" flipV="1">
            <a:off x="5839062" y="1731739"/>
            <a:ext cx="658939" cy="923004"/>
          </a:xfrm>
          <a:prstGeom prst="triangle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7" name="Isosceles Triangle 96"/>
          <p:cNvSpPr/>
          <p:nvPr/>
        </p:nvSpPr>
        <p:spPr>
          <a:xfrm rot="5400000" flipV="1">
            <a:off x="7026552" y="2120932"/>
            <a:ext cx="629816" cy="1421392"/>
          </a:xfrm>
          <a:prstGeom prst="triangle">
            <a:avLst>
              <a:gd name="adj" fmla="val 849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6" name="Isosceles Triangle 95"/>
          <p:cNvSpPr/>
          <p:nvPr/>
        </p:nvSpPr>
        <p:spPr>
          <a:xfrm rot="16200000">
            <a:off x="7031317" y="1482758"/>
            <a:ext cx="629816" cy="1421392"/>
          </a:xfrm>
          <a:prstGeom prst="triangle">
            <a:avLst>
              <a:gd name="adj" fmla="val 849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1" name="Isosceles Triangle 90"/>
          <p:cNvSpPr/>
          <p:nvPr/>
        </p:nvSpPr>
        <p:spPr>
          <a:xfrm rot="5400000">
            <a:off x="5829535" y="2360389"/>
            <a:ext cx="658939" cy="923004"/>
          </a:xfrm>
          <a:prstGeom prst="triangle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5708491" y="2511470"/>
            <a:ext cx="2343941" cy="631031"/>
            <a:chOff x="6031709" y="4217193"/>
            <a:chExt cx="2343941" cy="631031"/>
          </a:xfrm>
        </p:grpSpPr>
        <p:sp>
          <p:nvSpPr>
            <p:cNvPr id="49" name="Isosceles Triangle 48"/>
            <p:cNvSpPr/>
            <p:nvPr/>
          </p:nvSpPr>
          <p:spPr>
            <a:xfrm rot="16200000">
              <a:off x="6888164" y="3360738"/>
              <a:ext cx="631031" cy="2343941"/>
            </a:xfrm>
            <a:prstGeom prst="triangle">
              <a:avLst>
                <a:gd name="adj" fmla="val 98042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214520" y="4233226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696581" y="2512210"/>
            <a:ext cx="2359819" cy="642992"/>
            <a:chOff x="6019799" y="4217933"/>
            <a:chExt cx="2359819" cy="642992"/>
          </a:xfrm>
        </p:grpSpPr>
        <p:sp>
          <p:nvSpPr>
            <p:cNvPr id="77" name="Isosceles Triangle 76"/>
            <p:cNvSpPr/>
            <p:nvPr/>
          </p:nvSpPr>
          <p:spPr>
            <a:xfrm rot="5400000" flipH="1">
              <a:off x="6878213" y="3359519"/>
              <a:ext cx="642992" cy="2359819"/>
            </a:xfrm>
            <a:prstGeom prst="triangle">
              <a:avLst>
                <a:gd name="adj" fmla="val 97651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39485" y="4226560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4029249" y="1286247"/>
            <a:ext cx="1013100" cy="290023"/>
          </a:xfrm>
          <a:prstGeom prst="rect">
            <a:avLst/>
          </a:prstGeom>
          <a:solidFill>
            <a:srgbClr val="7030A0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3250" y="648729"/>
            <a:ext cx="4356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O is any point inside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 rectangle ABCD.</a:t>
            </a:r>
          </a:p>
          <a:p>
            <a:pPr>
              <a:spcBef>
                <a:spcPts val="500"/>
              </a:spcBef>
            </a:pP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Prove that OB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+ OD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OA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OC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3250" y="1715823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Sol: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5481" y="1728788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PQ </a:t>
            </a:r>
            <a:r>
              <a:rPr lang="en-US" sz="12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║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2593" y="2023905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PQ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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9840" y="2023905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02440" y="2023905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PQ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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DC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6514" y="2340428"/>
            <a:ext cx="2698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B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 90° and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C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 90°)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49973" y="2669015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BPQ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27589" y="266901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5687" y="266901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90º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12114" y="2669015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CQP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89730" y="266901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7828" y="266901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90º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79436" y="2669015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and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3250" y="2999090"/>
            <a:ext cx="442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BPQC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and APQD are both rectangles.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5436" y="3373201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In </a:t>
            </a:r>
            <a:r>
              <a:rPr lang="el-GR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OPB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,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57250" y="337320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OB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49091" y="337320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9340" y="3373201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BP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83592" y="337320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81712" y="337320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OP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31922" y="3373201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(1)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3250" y="3742697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In </a:t>
            </a:r>
            <a:r>
              <a:rPr lang="el-GR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OQD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,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51387" y="3742697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OD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3228" y="374269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73477" y="3742697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OQ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7729" y="374269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75849" y="3742697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DQ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31922" y="3742697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(2)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3250" y="4104017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OQC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,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56272" y="4104017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OC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48113" y="410401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78362" y="4104017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OQ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82614" y="410401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80734" y="4104017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CQ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31922" y="4086432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(3)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0834" y="4472297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OAP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,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67715" y="4472297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OA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59556" y="447229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89805" y="4472297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AP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94057" y="447229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92177" y="4472297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OP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31922" y="4472297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(4)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679786" y="242886"/>
            <a:ext cx="1784428" cy="381000"/>
            <a:chOff x="3956332" y="242886"/>
            <a:chExt cx="1401728" cy="381000"/>
          </a:xfrm>
        </p:grpSpPr>
        <p:sp>
          <p:nvSpPr>
            <p:cNvPr id="66" name="Round Same Side Corner Rectangle 65"/>
            <p:cNvSpPr/>
            <p:nvPr/>
          </p:nvSpPr>
          <p:spPr>
            <a:xfrm>
              <a:off x="3956332" y="242886"/>
              <a:ext cx="1401728" cy="3810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rgbClr val="00B0F0"/>
                </a:gs>
                <a:gs pos="100000">
                  <a:srgbClr val="00B0F0"/>
                </a:gs>
              </a:gsLst>
              <a:path path="circle">
                <a:fillToRect l="50000" t="130000" r="50000" b="-30000"/>
              </a:path>
              <a:tileRect/>
            </a:gra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97572" y="253386"/>
              <a:ext cx="1159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Ex.6.5(Q.8)</a:t>
              </a:r>
              <a:endPara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cxnSp>
        <p:nvCxnSpPr>
          <p:cNvPr id="68" name="Straight Connector 67"/>
          <p:cNvCxnSpPr/>
          <p:nvPr/>
        </p:nvCxnSpPr>
        <p:spPr>
          <a:xfrm flipV="1">
            <a:off x="5702317" y="2510788"/>
            <a:ext cx="2346775" cy="1"/>
          </a:xfrm>
          <a:prstGeom prst="line">
            <a:avLst/>
          </a:prstGeom>
          <a:noFill/>
          <a:ln>
            <a:solidFill>
              <a:srgbClr val="CC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1" name="Group 100"/>
          <p:cNvGrpSpPr/>
          <p:nvPr/>
        </p:nvGrpSpPr>
        <p:grpSpPr>
          <a:xfrm>
            <a:off x="5381395" y="1778904"/>
            <a:ext cx="3007855" cy="1511300"/>
            <a:chOff x="5599105" y="1416048"/>
            <a:chExt cx="3007855" cy="1511300"/>
          </a:xfrm>
        </p:grpSpPr>
        <p:grpSp>
          <p:nvGrpSpPr>
            <p:cNvPr id="50" name="Group 49"/>
            <p:cNvGrpSpPr/>
            <p:nvPr/>
          </p:nvGrpSpPr>
          <p:grpSpPr>
            <a:xfrm>
              <a:off x="5599105" y="1416048"/>
              <a:ext cx="3007855" cy="1511300"/>
              <a:chOff x="5882413" y="2056386"/>
              <a:chExt cx="3007855" cy="15113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203335" y="2158738"/>
                <a:ext cx="2346775" cy="1259065"/>
              </a:xfrm>
              <a:prstGeom prst="rect">
                <a:avLst/>
              </a:prstGeom>
              <a:noFill/>
              <a:ln>
                <a:solidFill>
                  <a:srgbClr val="CC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6203335" y="2158738"/>
                <a:ext cx="905490" cy="629532"/>
              </a:xfrm>
              <a:prstGeom prst="line">
                <a:avLst/>
              </a:prstGeom>
              <a:noFill/>
              <a:ln>
                <a:solidFill>
                  <a:srgbClr val="CC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108825" y="2788270"/>
                <a:ext cx="1441285" cy="629532"/>
              </a:xfrm>
              <a:prstGeom prst="line">
                <a:avLst/>
              </a:prstGeom>
              <a:noFill/>
              <a:ln>
                <a:solidFill>
                  <a:srgbClr val="CC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6203335" y="2776555"/>
                <a:ext cx="905490" cy="629532"/>
              </a:xfrm>
              <a:prstGeom prst="line">
                <a:avLst/>
              </a:prstGeom>
              <a:noFill/>
              <a:ln>
                <a:solidFill>
                  <a:srgbClr val="CC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7108824" y="2158739"/>
                <a:ext cx="1441285" cy="629532"/>
              </a:xfrm>
              <a:prstGeom prst="line">
                <a:avLst/>
              </a:prstGeom>
              <a:noFill/>
              <a:ln>
                <a:solidFill>
                  <a:srgbClr val="CC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5882413" y="205638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A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882413" y="2618994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P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82413" y="3229132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B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550110" y="3229132"/>
                <a:ext cx="336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C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542096" y="205638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D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42096" y="2618994"/>
                <a:ext cx="348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Q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6629610" y="1742409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O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6802657" y="2120311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07368" y="1245750"/>
            <a:ext cx="5961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Construction : through Q, draw PQ </a:t>
            </a:r>
            <a:r>
              <a:rPr lang="en-US" sz="12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║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BC   intersecting</a:t>
            </a:r>
          </a:p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                         AB and  CD at P and Q respectively.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73" name="Straight Connector 72"/>
          <p:cNvCxnSpPr>
            <a:stCxn id="52" idx="1"/>
            <a:endCxn id="63" idx="1"/>
          </p:cNvCxnSpPr>
          <p:nvPr/>
        </p:nvCxnSpPr>
        <p:spPr>
          <a:xfrm>
            <a:off x="5702317" y="2510789"/>
            <a:ext cx="2338761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glow rad="25400">
              <a:srgbClr val="00B0F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702317" y="3139438"/>
            <a:ext cx="2338761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glow rad="25400">
              <a:srgbClr val="00B0F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19880" y="2023378"/>
            <a:ext cx="424990" cy="339609"/>
          </a:xfrm>
          <a:prstGeom prst="rect">
            <a:avLst/>
          </a:prstGeom>
          <a:noFill/>
        </p:spPr>
        <p:txBody>
          <a:bodyPr wrap="squar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27537" y="2980577"/>
            <a:ext cx="142875" cy="144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880187" y="2971052"/>
            <a:ext cx="142875" cy="144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5701345" y="1882404"/>
            <a:ext cx="0" cy="61043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701345" y="2513434"/>
            <a:ext cx="0" cy="610431"/>
          </a:xfrm>
          <a:prstGeom prst="line">
            <a:avLst/>
          </a:prstGeom>
          <a:ln w="28575">
            <a:solidFill>
              <a:srgbClr val="006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049257" y="1890344"/>
            <a:ext cx="0" cy="61043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049257" y="2521374"/>
            <a:ext cx="0" cy="610431"/>
          </a:xfrm>
          <a:prstGeom prst="line">
            <a:avLst/>
          </a:prstGeom>
          <a:ln w="28575">
            <a:solidFill>
              <a:srgbClr val="006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692333" y="1882035"/>
            <a:ext cx="236433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692334" y="2510685"/>
            <a:ext cx="2364337" cy="0"/>
          </a:xfrm>
          <a:prstGeom prst="line">
            <a:avLst/>
          </a:prstGeom>
          <a:ln w="28575">
            <a:solidFill>
              <a:srgbClr val="006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692335" y="3139336"/>
            <a:ext cx="2364337" cy="0"/>
          </a:xfrm>
          <a:prstGeom prst="line">
            <a:avLst/>
          </a:prstGeom>
          <a:ln w="28575">
            <a:solidFill>
              <a:srgbClr val="006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692336" y="2510687"/>
            <a:ext cx="236433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223807" y="3899914"/>
            <a:ext cx="280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[by Pythagoras theorem]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604229" y="3189514"/>
            <a:ext cx="205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}</a:t>
            </a:r>
            <a:endParaRPr lang="en-US" sz="9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4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87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8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92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3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97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8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02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03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07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0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12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13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17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18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22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23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500"/>
                            </p:stCondLst>
                            <p:childTnLst>
                              <p:par>
                                <p:cTn id="4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97" grpId="0" animBg="1"/>
      <p:bldP spid="97" grpId="1" animBg="1"/>
      <p:bldP spid="96" grpId="0" animBg="1"/>
      <p:bldP spid="96" grpId="1" animBg="1"/>
      <p:bldP spid="91" grpId="0" animBg="1"/>
      <p:bldP spid="91" grpId="1" animBg="1"/>
      <p:bldP spid="75" grpId="0" animBg="1"/>
      <p:bldP spid="2" grpId="0"/>
      <p:bldP spid="3" grpId="0"/>
      <p:bldP spid="6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71" grpId="0"/>
      <p:bldP spid="72" grpId="0"/>
      <p:bldP spid="4" grpId="0" animBg="1"/>
      <p:bldP spid="4" grpId="1" animBg="1"/>
      <p:bldP spid="76" grpId="0" animBg="1"/>
      <p:bldP spid="76" grpId="1" animBg="1"/>
      <p:bldP spid="95" grpId="0"/>
      <p:bldP spid="1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982530" y="3046049"/>
            <a:ext cx="2666736" cy="267756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noFill/>
                <a:latin typeface="Century Schoolbook" panose="02040604050505020304" pitchFamily="18" charset="0"/>
              </a:rPr>
              <a:t>OB</a:t>
            </a:r>
            <a:r>
              <a:rPr lang="en-US" sz="1400" b="1" baseline="30000" dirty="0">
                <a:noFill/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noFill/>
                <a:latin typeface="Century Schoolbook" panose="02040604050505020304" pitchFamily="18" charset="0"/>
              </a:rPr>
              <a:t> + OD</a:t>
            </a:r>
            <a:r>
              <a:rPr lang="en-US" sz="1400" b="1" baseline="30000" dirty="0">
                <a:noFill/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noFill/>
                <a:latin typeface="Century Schoolbook" panose="02040604050505020304" pitchFamily="18" charset="0"/>
              </a:rPr>
              <a:t> = OA</a:t>
            </a:r>
            <a:r>
              <a:rPr lang="en-US" sz="1400" b="1" baseline="30000" dirty="0">
                <a:noFill/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noFill/>
                <a:latin typeface="Century Schoolbook" panose="02040604050505020304" pitchFamily="18" charset="0"/>
              </a:rPr>
              <a:t> + OC</a:t>
            </a:r>
            <a:r>
              <a:rPr lang="en-US" sz="1400" b="1" baseline="30000" dirty="0">
                <a:noFill/>
                <a:latin typeface="Century Schoolbook" panose="02040604050505020304" pitchFamily="18" charset="0"/>
              </a:rPr>
              <a:t>2</a:t>
            </a:r>
            <a:endParaRPr lang="en-IN" dirty="0">
              <a:noFill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46555" y="979124"/>
            <a:ext cx="2462686" cy="267756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noFill/>
                <a:latin typeface="Century Schoolbook" panose="02040604050505020304" pitchFamily="18" charset="0"/>
              </a:rPr>
              <a:t>OB</a:t>
            </a:r>
            <a:r>
              <a:rPr lang="en-US" sz="1400" b="1" baseline="30000" dirty="0">
                <a:noFill/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noFill/>
                <a:latin typeface="Century Schoolbook" panose="02040604050505020304" pitchFamily="18" charset="0"/>
              </a:rPr>
              <a:t> + OD</a:t>
            </a:r>
            <a:r>
              <a:rPr lang="en-US" sz="1400" b="1" baseline="30000" dirty="0">
                <a:noFill/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noFill/>
                <a:latin typeface="Century Schoolbook" panose="02040604050505020304" pitchFamily="18" charset="0"/>
              </a:rPr>
              <a:t> = OA</a:t>
            </a:r>
            <a:r>
              <a:rPr lang="en-US" sz="1400" b="1" baseline="30000" dirty="0">
                <a:noFill/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noFill/>
                <a:latin typeface="Century Schoolbook" panose="02040604050505020304" pitchFamily="18" charset="0"/>
              </a:rPr>
              <a:t> + OC</a:t>
            </a:r>
            <a:r>
              <a:rPr lang="en-US" sz="1400" b="1" baseline="30000" dirty="0">
                <a:noFill/>
                <a:latin typeface="Century Schoolbook" panose="02040604050505020304" pitchFamily="18" charset="0"/>
              </a:rPr>
              <a:t>2</a:t>
            </a:r>
            <a:endParaRPr lang="en-IN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250" y="685800"/>
            <a:ext cx="43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O is any point inside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 rectangle ABCD.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Prove that OB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+ OD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OA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OC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50" y="1259304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Sol: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>
            <a:off x="3679786" y="242886"/>
            <a:ext cx="1784428" cy="3810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rgbClr val="00B0F0"/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0610" y="1259304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Adding (1) and (2),</a:t>
            </a:r>
            <a:endParaRPr lang="en-US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8133" y="166693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OB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8474" y="166693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8723" y="1666935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BP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5825" y="166693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87595" y="16669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OP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6633" y="1666935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OD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15310" y="166693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5050" y="166693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92599" y="1666935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OQ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96851" y="166693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94971" y="1666935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DQ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18474" y="200548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48723" y="2005489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CQ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825" y="200548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87595" y="2005489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OP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5050" y="200548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92599" y="2005489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OQ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96851" y="200548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4971" y="200548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AP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3935" y="2344043"/>
            <a:ext cx="2972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(As BP = CQ and DQ = AP)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8474" y="268259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48723" y="2682597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CQ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95825" y="268259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87595" y="2682597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OQ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5050" y="268259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92599" y="2682597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OP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96851" y="268259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94971" y="2682597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AP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18474" y="300761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48723" y="300761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OC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95825" y="300761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87595" y="300761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OA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53220" y="3021151"/>
            <a:ext cx="2058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[From (3) and (4)]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233830" y="976771"/>
            <a:ext cx="3007855" cy="1511300"/>
            <a:chOff x="5882413" y="2056386"/>
            <a:chExt cx="3007855" cy="1511300"/>
          </a:xfrm>
        </p:grpSpPr>
        <p:grpSp>
          <p:nvGrpSpPr>
            <p:cNvPr id="45" name="Group 44"/>
            <p:cNvGrpSpPr/>
            <p:nvPr/>
          </p:nvGrpSpPr>
          <p:grpSpPr>
            <a:xfrm>
              <a:off x="5882413" y="2056386"/>
              <a:ext cx="3007855" cy="1511300"/>
              <a:chOff x="5882413" y="2056386"/>
              <a:chExt cx="3007855" cy="15113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203335" y="2158738"/>
                <a:ext cx="2346775" cy="1259065"/>
              </a:xfrm>
              <a:prstGeom prst="rect">
                <a:avLst/>
              </a:prstGeom>
              <a:noFill/>
              <a:ln>
                <a:solidFill>
                  <a:srgbClr val="CC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8" name="Straight Connector 47"/>
              <p:cNvCxnSpPr>
                <a:stCxn id="47" idx="1"/>
              </p:cNvCxnSpPr>
              <p:nvPr/>
            </p:nvCxnSpPr>
            <p:spPr>
              <a:xfrm flipV="1">
                <a:off x="6203335" y="2788270"/>
                <a:ext cx="2346775" cy="1"/>
              </a:xfrm>
              <a:prstGeom prst="line">
                <a:avLst/>
              </a:prstGeom>
              <a:noFill/>
              <a:ln>
                <a:solidFill>
                  <a:srgbClr val="CCFFF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203335" y="2158738"/>
                <a:ext cx="905490" cy="629532"/>
              </a:xfrm>
              <a:prstGeom prst="line">
                <a:avLst/>
              </a:prstGeom>
              <a:noFill/>
              <a:ln>
                <a:solidFill>
                  <a:srgbClr val="CC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7108825" y="2788270"/>
                <a:ext cx="1441285" cy="629532"/>
              </a:xfrm>
              <a:prstGeom prst="line">
                <a:avLst/>
              </a:prstGeom>
              <a:noFill/>
              <a:ln>
                <a:solidFill>
                  <a:srgbClr val="CC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6203335" y="2776555"/>
                <a:ext cx="905490" cy="629532"/>
              </a:xfrm>
              <a:prstGeom prst="line">
                <a:avLst/>
              </a:prstGeom>
              <a:noFill/>
              <a:ln>
                <a:solidFill>
                  <a:srgbClr val="CC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7108824" y="2158739"/>
                <a:ext cx="1441285" cy="629532"/>
              </a:xfrm>
              <a:prstGeom prst="line">
                <a:avLst/>
              </a:prstGeom>
              <a:noFill/>
              <a:ln>
                <a:solidFill>
                  <a:srgbClr val="CC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882413" y="205638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A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882413" y="2618994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P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882413" y="3229132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B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550110" y="3229132"/>
                <a:ext cx="336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C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42096" y="205638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D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542096" y="2618994"/>
                <a:ext cx="348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Q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912918" y="2382747"/>
                <a:ext cx="348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O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46" name="Oval 45"/>
            <p:cNvSpPr/>
            <p:nvPr/>
          </p:nvSpPr>
          <p:spPr>
            <a:xfrm>
              <a:off x="7085965" y="2760649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15800" y="4033601"/>
            <a:ext cx="2340000" cy="338554"/>
          </a:xfrm>
          <a:prstGeom prst="rect">
            <a:avLst/>
          </a:prstGeom>
          <a:solidFill>
            <a:srgbClr val="00B0F0">
              <a:alpha val="4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OB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 BP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 OP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…(1)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15800" y="4449466"/>
            <a:ext cx="2340000" cy="338554"/>
          </a:xfrm>
          <a:prstGeom prst="rect">
            <a:avLst/>
          </a:prstGeom>
          <a:solidFill>
            <a:srgbClr val="00B0F0">
              <a:alpha val="4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OD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 OQ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 DQ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…(2)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30400" y="4033601"/>
            <a:ext cx="2340000" cy="338554"/>
          </a:xfrm>
          <a:prstGeom prst="rect">
            <a:avLst/>
          </a:prstGeom>
          <a:solidFill>
            <a:srgbClr val="00B0F0">
              <a:alpha val="4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OC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 OQ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 CQ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…(3)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30400" y="4449466"/>
            <a:ext cx="2340000" cy="338554"/>
          </a:xfrm>
          <a:prstGeom prst="rect">
            <a:avLst/>
          </a:prstGeom>
          <a:solidFill>
            <a:srgbClr val="00B0F0">
              <a:alpha val="4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OA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 AP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 OP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…(4)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0" name="Diagonal Stripe 89"/>
          <p:cNvSpPr/>
          <p:nvPr/>
        </p:nvSpPr>
        <p:spPr>
          <a:xfrm rot="2700000">
            <a:off x="722268" y="4195529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91" name="Diagonal Stripe 90"/>
          <p:cNvSpPr/>
          <p:nvPr/>
        </p:nvSpPr>
        <p:spPr>
          <a:xfrm rot="2700000">
            <a:off x="704186" y="4615941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92" name="Diagonal Stripe 91"/>
          <p:cNvSpPr/>
          <p:nvPr/>
        </p:nvSpPr>
        <p:spPr>
          <a:xfrm rot="2700000">
            <a:off x="1326612" y="4195529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93" name="Diagonal Stripe 92"/>
          <p:cNvSpPr/>
          <p:nvPr/>
        </p:nvSpPr>
        <p:spPr>
          <a:xfrm rot="2700000">
            <a:off x="1951978" y="4195529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94" name="Diagonal Stripe 93"/>
          <p:cNvSpPr/>
          <p:nvPr/>
        </p:nvSpPr>
        <p:spPr>
          <a:xfrm rot="2700000">
            <a:off x="1326611" y="4615941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95" name="Diagonal Stripe 94"/>
          <p:cNvSpPr/>
          <p:nvPr/>
        </p:nvSpPr>
        <p:spPr>
          <a:xfrm rot="2700000">
            <a:off x="1994017" y="4615941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97" name="Diagonal Stripe 96"/>
          <p:cNvSpPr/>
          <p:nvPr/>
        </p:nvSpPr>
        <p:spPr>
          <a:xfrm rot="2700000">
            <a:off x="4491978" y="4213594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98" name="Diagonal Stripe 97"/>
          <p:cNvSpPr/>
          <p:nvPr/>
        </p:nvSpPr>
        <p:spPr>
          <a:xfrm rot="2700000">
            <a:off x="3907778" y="4213594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99" name="Diagonal Stripe 98"/>
          <p:cNvSpPr/>
          <p:nvPr/>
        </p:nvSpPr>
        <p:spPr>
          <a:xfrm rot="2700000">
            <a:off x="4457056" y="4619993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00" name="Diagonal Stripe 99"/>
          <p:cNvSpPr/>
          <p:nvPr/>
        </p:nvSpPr>
        <p:spPr>
          <a:xfrm rot="2700000">
            <a:off x="3860157" y="4619993"/>
            <a:ext cx="346006" cy="346006"/>
          </a:xfrm>
          <a:prstGeom prst="diagStripe">
            <a:avLst>
              <a:gd name="adj" fmla="val 729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70983" y="300761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OB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69483" y="3007618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OD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458160" y="300761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5554980" y="1717587"/>
            <a:ext cx="2346960" cy="621528"/>
            <a:chOff x="5554980" y="1717587"/>
            <a:chExt cx="2346960" cy="62152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5554980" y="1717587"/>
              <a:ext cx="0" cy="621528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25400">
                <a:srgbClr val="FFFF00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7901940" y="1717587"/>
              <a:ext cx="0" cy="621528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25400">
                <a:srgbClr val="FFFF00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5554980" y="1074650"/>
            <a:ext cx="2346960" cy="621528"/>
            <a:chOff x="5554980" y="1074650"/>
            <a:chExt cx="2346960" cy="621528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5554980" y="1074650"/>
              <a:ext cx="0" cy="621528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25400">
                <a:srgbClr val="FFFF00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7901940" y="1074650"/>
              <a:ext cx="0" cy="621528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25400">
                <a:srgbClr val="FFFF00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219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  <p:bldP spid="3" grpId="0" animBg="1"/>
      <p:bldP spid="3" grpId="1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86" grpId="0" animBg="1"/>
      <p:bldP spid="87" grpId="0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/>
      <p:bldP spid="102" grpId="0"/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64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3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329089" y="1209293"/>
            <a:ext cx="936000" cy="28803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39172" y="1181047"/>
            <a:ext cx="1152000" cy="28803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72" y="688385"/>
            <a:ext cx="6901831" cy="43078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335" tIns="45664" rIns="91335" bIns="45664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defPPr>
              <a:defRPr lang="en-US"/>
            </a:defPPr>
            <a:lvl1pPr algn="ctr">
              <a:defRPr sz="2400" spc="150">
                <a:ln w="11430"/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pPr defTabSz="805898"/>
            <a:r>
              <a:rPr lang="en-US" sz="22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Converse Of Theorem Of Pythagoras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658872" y="1253045"/>
            <a:ext cx="8673974" cy="87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805898">
              <a:lnSpc>
                <a:spcPct val="50000"/>
              </a:lnSpc>
              <a:spcBef>
                <a:spcPct val="50000"/>
              </a:spcBef>
            </a:pPr>
            <a:r>
              <a:rPr lang="en-US" sz="2000" dirty="0">
                <a:solidFill>
                  <a:prstClr val="white"/>
                </a:solidFill>
                <a:latin typeface="Century Schoolbook" panose="02040604050505020304" pitchFamily="18" charset="0"/>
              </a:rPr>
              <a:t>In a triangle, if the square of one side is equal to </a:t>
            </a:r>
          </a:p>
          <a:p>
            <a:pPr algn="ctr" defTabSz="805898">
              <a:lnSpc>
                <a:spcPct val="50000"/>
              </a:lnSpc>
              <a:spcBef>
                <a:spcPct val="50000"/>
              </a:spcBef>
            </a:pPr>
            <a:r>
              <a:rPr lang="en-US" sz="2000" dirty="0">
                <a:solidFill>
                  <a:prstClr val="white"/>
                </a:solidFill>
                <a:latin typeface="Century Schoolbook" panose="02040604050505020304" pitchFamily="18" charset="0"/>
              </a:rPr>
              <a:t>the sum of the squares of the remaining two sides, </a:t>
            </a:r>
          </a:p>
          <a:p>
            <a:pPr algn="ctr" defTabSz="805898">
              <a:lnSpc>
                <a:spcPct val="50000"/>
              </a:lnSpc>
              <a:spcBef>
                <a:spcPct val="50000"/>
              </a:spcBef>
            </a:pPr>
            <a:r>
              <a:rPr lang="en-US" sz="2000" dirty="0">
                <a:solidFill>
                  <a:prstClr val="white"/>
                </a:solidFill>
                <a:latin typeface="Century Schoolbook" panose="02040604050505020304" pitchFamily="18" charset="0"/>
              </a:rPr>
              <a:t>then the triangle is a right angled triangle.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713155" y="1116866"/>
            <a:ext cx="1843752" cy="400097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US" sz="20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In a triangle</a:t>
            </a:r>
            <a:endParaRPr lang="en-IN" sz="2000" b="1" dirty="0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876625" y="2475497"/>
            <a:ext cx="2160000" cy="2160000"/>
          </a:xfrm>
          <a:prstGeom prst="rtTriangle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7915" tIns="38958" rIns="77915" bIns="38958" anchor="ctr"/>
          <a:lstStyle/>
          <a:p>
            <a:pPr defTabSz="914284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10965" y="2043450"/>
            <a:ext cx="650631" cy="38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15" tIns="38958" rIns="77915" bIns="38958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4284">
              <a:spcBef>
                <a:spcPct val="50000"/>
              </a:spcBef>
            </a:pPr>
            <a:r>
              <a:rPr lang="en-US" sz="2000" dirty="0">
                <a:solidFill>
                  <a:srgbClr val="FFFF00"/>
                </a:solidFill>
                <a:latin typeface="Century Schoolbook" panose="02040604050505020304" pitchFamily="18" charset="0"/>
              </a:rPr>
              <a:t>A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510965" y="4418811"/>
            <a:ext cx="650631" cy="38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15" tIns="38958" rIns="77915" bIns="38958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4284">
              <a:spcBef>
                <a:spcPct val="50000"/>
              </a:spcBef>
            </a:pPr>
            <a:r>
              <a:rPr lang="en-US" sz="2000" dirty="0">
                <a:solidFill>
                  <a:srgbClr val="FFFF00"/>
                </a:solidFill>
                <a:latin typeface="Century Schoolbook" panose="02040604050505020304" pitchFamily="18" charset="0"/>
              </a:rPr>
              <a:t>B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042754" y="4418811"/>
            <a:ext cx="650631" cy="38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15" tIns="38958" rIns="77915" bIns="38958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4284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  <a:latin typeface="Century Schoolbook" panose="02040604050505020304" pitchFamily="18" charset="0"/>
              </a:rPr>
              <a:t>C</a:t>
            </a:r>
          </a:p>
        </p:txBody>
      </p:sp>
      <p:sp>
        <p:nvSpPr>
          <p:cNvPr id="12" name="Rectangle 11" hidden="1"/>
          <p:cNvSpPr/>
          <p:nvPr/>
        </p:nvSpPr>
        <p:spPr>
          <a:xfrm>
            <a:off x="3502603" y="1120244"/>
            <a:ext cx="3406702" cy="400110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US" sz="20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if the square of one side</a:t>
            </a:r>
            <a:endParaRPr lang="en-IN" sz="2000" b="1" dirty="0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94757" y="2463833"/>
            <a:ext cx="1016603" cy="461653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2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(AC)</a:t>
            </a:r>
            <a:r>
              <a:rPr lang="en-IN" sz="2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11634" y="2466962"/>
            <a:ext cx="657530" cy="461653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2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AC</a:t>
            </a:r>
            <a:endParaRPr lang="en-IN" sz="2400" dirty="0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31082" y="1127923"/>
            <a:ext cx="1574470" cy="400110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US" sz="20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is equal to</a:t>
            </a:r>
            <a:endParaRPr lang="en-IN" sz="2000" b="1" dirty="0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1888" y="2505062"/>
            <a:ext cx="369012" cy="461665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2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6608" y="1421115"/>
            <a:ext cx="7438090" cy="400110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defTabSz="805898"/>
            <a:r>
              <a:rPr lang="en-US" sz="20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the sum of the squares of the remaining two sides</a:t>
            </a:r>
            <a:endParaRPr lang="en-IN" sz="2000" b="1" dirty="0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16076" y="2490994"/>
            <a:ext cx="369012" cy="461665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2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6884" y="2476739"/>
            <a:ext cx="1016603" cy="461653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2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(AB)</a:t>
            </a:r>
            <a:r>
              <a:rPr lang="en-IN" sz="2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1021" y="2478406"/>
            <a:ext cx="1021411" cy="461653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2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(BC)</a:t>
            </a:r>
            <a:r>
              <a:rPr lang="en-IN" sz="2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66573" y="2476302"/>
            <a:ext cx="657530" cy="461653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2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AB</a:t>
            </a:r>
            <a:endParaRPr lang="en-IN" sz="2400" dirty="0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0709" y="2481252"/>
            <a:ext cx="662339" cy="461653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2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BC</a:t>
            </a:r>
            <a:endParaRPr lang="en-IN" sz="2400" dirty="0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9410" y="2073014"/>
            <a:ext cx="614249" cy="461653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24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If,</a:t>
            </a:r>
            <a:r>
              <a:rPr lang="en-IN" sz="2400" dirty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9906" y="1725646"/>
            <a:ext cx="6627746" cy="400110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defTabSz="805898"/>
            <a:r>
              <a:rPr lang="en-US" sz="20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then the triangle is a right angled triangle</a:t>
            </a:r>
            <a:endParaRPr lang="en-IN" sz="2000" b="1" dirty="0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94757" y="2894906"/>
            <a:ext cx="885157" cy="400097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2000" b="1" i="1" dirty="0">
                <a:solidFill>
                  <a:prstClr val="white"/>
                </a:solidFill>
                <a:latin typeface="Book Antiqua" pitchFamily="18" charset="0"/>
              </a:rPr>
              <a:t>Then</a:t>
            </a:r>
            <a:r>
              <a:rPr lang="en-IN" sz="2000" b="1" i="1" dirty="0">
                <a:solidFill>
                  <a:prstClr val="white"/>
                </a:solidFill>
                <a:latin typeface="Bookman Old Style" pitchFamily="18" charset="0"/>
              </a:rPr>
              <a:t>,</a:t>
            </a:r>
            <a:r>
              <a:rPr lang="en-IN" sz="20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66765" y="3225141"/>
            <a:ext cx="4315583" cy="400097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20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IN" sz="20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ABC is a right angled triangle</a:t>
            </a:r>
            <a:endParaRPr lang="en-IN" sz="2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5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7" grpId="0"/>
      <p:bldP spid="7" grpId="1"/>
      <p:bldP spid="8" grpId="0" animBg="1"/>
      <p:bldP spid="9" grpId="0"/>
      <p:bldP spid="10" grpId="0"/>
      <p:bldP spid="11" grpId="0"/>
      <p:bldP spid="12" grpId="0"/>
      <p:bldP spid="12" grpId="1"/>
      <p:bldP spid="14" grpId="0"/>
      <p:bldP spid="15" grpId="0"/>
      <p:bldP spid="15" grpId="1"/>
      <p:bldP spid="16" grpId="0"/>
      <p:bldP spid="17" grpId="0"/>
      <p:bldP spid="17" grpId="1"/>
      <p:bldP spid="18" grpId="0"/>
      <p:bldP spid="21" grpId="0"/>
      <p:bldP spid="22" grpId="0"/>
      <p:bldP spid="23" grpId="0"/>
      <p:bldP spid="24" grpId="0"/>
      <p:bldP spid="24" grpId="1"/>
      <p:bldP spid="25" grpId="0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398caaa4f746fa438103269a055bac2cecf4859"/>
</p:tagLst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1569</Words>
  <Application>Microsoft Office PowerPoint</Application>
  <PresentationFormat>On-screen Show (16:9)</PresentationFormat>
  <Paragraphs>531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Book Antiqua</vt:lpstr>
      <vt:lpstr>Bookman Old Style</vt:lpstr>
      <vt:lpstr>Calibri</vt:lpstr>
      <vt:lpstr>Cambria Math</vt:lpstr>
      <vt:lpstr>Century Schoolbook</vt:lpstr>
      <vt:lpstr>Symbol</vt:lpstr>
      <vt:lpstr>6_Office Theme</vt:lpstr>
      <vt:lpstr>9_Office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191</cp:revision>
  <dcterms:created xsi:type="dcterms:W3CDTF">2014-06-06T06:24:09Z</dcterms:created>
  <dcterms:modified xsi:type="dcterms:W3CDTF">2022-04-23T05:00:59Z</dcterms:modified>
</cp:coreProperties>
</file>