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58" r:id="rId4"/>
    <p:sldId id="259" r:id="rId5"/>
    <p:sldId id="260" r:id="rId6"/>
    <p:sldId id="273" r:id="rId7"/>
    <p:sldId id="262" r:id="rId8"/>
    <p:sldId id="263" r:id="rId9"/>
    <p:sldId id="274" r:id="rId10"/>
    <p:sldId id="265" r:id="rId11"/>
    <p:sldId id="275" r:id="rId12"/>
    <p:sldId id="267" r:id="rId13"/>
    <p:sldId id="268" r:id="rId14"/>
    <p:sldId id="276" r:id="rId15"/>
    <p:sldId id="270" r:id="rId16"/>
    <p:sldId id="271" r:id="rId17"/>
    <p:sldId id="277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43C0E-5AE6-40A7-B230-B60A3323FF81}">
          <p14:sldIdLst>
            <p14:sldId id="256"/>
            <p14:sldId id="272"/>
            <p14:sldId id="258"/>
            <p14:sldId id="259"/>
            <p14:sldId id="260"/>
            <p14:sldId id="273"/>
            <p14:sldId id="262"/>
            <p14:sldId id="263"/>
            <p14:sldId id="274"/>
            <p14:sldId id="265"/>
            <p14:sldId id="275"/>
            <p14:sldId id="267"/>
            <p14:sldId id="268"/>
            <p14:sldId id="276"/>
            <p14:sldId id="270"/>
          </p14:sldIdLst>
        </p14:section>
        <p14:section name="Untitled Section" id="{356CB461-A2DA-410F-98F2-9FCD8352D47B}">
          <p14:sldIdLst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6447" autoAdjust="0"/>
  </p:normalViewPr>
  <p:slideViewPr>
    <p:cSldViewPr snapToGrid="0">
      <p:cViewPr varScale="1">
        <p:scale>
          <a:sx n="151" d="100"/>
          <a:sy n="151" d="100"/>
        </p:scale>
        <p:origin x="47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1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725851" y="650058"/>
            <a:ext cx="7491759" cy="60960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4000" b="1" dirty="0" smtClean="0">
                <a:solidFill>
                  <a:prstClr val="white"/>
                </a:solidFill>
                <a:effectLst>
                  <a:glow rad="101600">
                    <a:srgbClr val="4BACC6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8. INTRODUCTION TO TRIGONOMETRY</a:t>
            </a:r>
          </a:p>
        </p:txBody>
      </p:sp>
      <p:sp>
        <p:nvSpPr>
          <p:cNvPr id="3" name="Hexagon 2"/>
          <p:cNvSpPr/>
          <p:nvPr/>
        </p:nvSpPr>
        <p:spPr>
          <a:xfrm>
            <a:off x="1447800" y="1333988"/>
            <a:ext cx="2026800" cy="1604115"/>
          </a:xfrm>
          <a:prstGeom prst="hexagon">
            <a:avLst/>
          </a:prstGeom>
          <a:solidFill>
            <a:srgbClr val="FF9999">
              <a:alpha val="50000"/>
            </a:srgbClr>
          </a:solidFill>
          <a:ln w="28575">
            <a:solidFill>
              <a:schemeClr val="bg1"/>
            </a:solidFill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3138" y="1377638"/>
            <a:ext cx="1964803" cy="1486430"/>
            <a:chOff x="1543747" y="1289675"/>
            <a:chExt cx="2956807" cy="1784907"/>
          </a:xfrm>
        </p:grpSpPr>
        <p:grpSp>
          <p:nvGrpSpPr>
            <p:cNvPr id="5" name="Group 4"/>
            <p:cNvGrpSpPr/>
            <p:nvPr/>
          </p:nvGrpSpPr>
          <p:grpSpPr>
            <a:xfrm>
              <a:off x="1543747" y="1289675"/>
              <a:ext cx="2956807" cy="1784907"/>
              <a:chOff x="1577020" y="949154"/>
              <a:chExt cx="3801930" cy="210276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215262" y="949154"/>
                <a:ext cx="2574815" cy="2041581"/>
                <a:chOff x="5390541" y="66713"/>
                <a:chExt cx="3441218" cy="27195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5390541" y="66713"/>
                  <a:ext cx="3441218" cy="2719590"/>
                  <a:chOff x="4628541" y="1666913"/>
                  <a:chExt cx="3441218" cy="2719590"/>
                </a:xfrm>
              </p:grpSpPr>
              <p:sp>
                <p:nvSpPr>
                  <p:cNvPr id="16" name="Isosceles Triangle 15"/>
                  <p:cNvSpPr/>
                  <p:nvPr/>
                </p:nvSpPr>
                <p:spPr>
                  <a:xfrm>
                    <a:off x="5029200" y="2133600"/>
                    <a:ext cx="2895600" cy="182880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2655" y="1666913"/>
                    <a:ext cx="457199" cy="5219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A</a:t>
                    </a:r>
                    <a:endParaRPr lang="en-US" sz="1200" b="1" dirty="0">
                      <a:solidFill>
                        <a:prstClr val="black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628541" y="3864512"/>
                    <a:ext cx="457199" cy="521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B</a:t>
                    </a:r>
                    <a:endParaRPr lang="en-US" sz="1200" b="1" dirty="0">
                      <a:solidFill>
                        <a:prstClr val="black"/>
                      </a:solidFill>
                      <a:latin typeface="Bookman Old Style" pitchFamily="18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612560" y="3851528"/>
                    <a:ext cx="457199" cy="5219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Bookman Old Style" pitchFamily="18" charset="0"/>
                      </a:rPr>
                      <a:t>C</a:t>
                    </a:r>
                    <a:endParaRPr lang="en-US" sz="1200" b="1" dirty="0">
                      <a:solidFill>
                        <a:prstClr val="black"/>
                      </a:solidFill>
                      <a:latin typeface="Bookman Old Style" pitchFamily="18" charset="0"/>
                    </a:endParaRPr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5791200" y="2074200"/>
                  <a:ext cx="288000" cy="288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459286" y="1422573"/>
                <a:ext cx="457200" cy="45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Symbol" pitchFamily="18" charset="2"/>
                  </a:rPr>
                  <a:t>q</a:t>
                </a:r>
                <a:endParaRPr lang="en-US" sz="1500" b="1" dirty="0">
                  <a:solidFill>
                    <a:prstClr val="black"/>
                  </a:solidFill>
                  <a:latin typeface="Symbol" pitchFamily="18" charset="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2503470">
                <a:off x="2530285" y="1686545"/>
                <a:ext cx="2848665" cy="43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00"/>
                    </a:solidFill>
                    <a:latin typeface="Comic Sans MS" pitchFamily="66" charset="0"/>
                  </a:rPr>
                  <a:t>Hypotenuse</a:t>
                </a:r>
                <a:endParaRPr lang="en-US" sz="14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7020" y="1587000"/>
                <a:ext cx="1704099" cy="74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mic Sans MS" pitchFamily="66" charset="0"/>
                  </a:rPr>
                  <a:t>Adj.</a:t>
                </a:r>
              </a:p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mic Sans MS" pitchFamily="66" charset="0"/>
                  </a:rPr>
                  <a:t>side</a:t>
                </a:r>
                <a:endParaRPr lang="en-US" sz="14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82198" y="2616524"/>
                <a:ext cx="2447623" cy="43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Comic Sans MS" pitchFamily="66" charset="0"/>
                  </a:rPr>
                  <a:t>Opp.</a:t>
                </a:r>
                <a:r>
                  <a:rPr lang="en-US" sz="1400" b="1" dirty="0">
                    <a:solidFill>
                      <a:srgbClr val="002060"/>
                    </a:solidFill>
                    <a:latin typeface="Comic Sans MS" pitchFamily="66" charset="0"/>
                  </a:rPr>
                  <a:t> </a:t>
                </a:r>
                <a:r>
                  <a:rPr lang="en-US" sz="1400" b="1" dirty="0" smtClean="0">
                    <a:solidFill>
                      <a:srgbClr val="002060"/>
                    </a:solidFill>
                    <a:latin typeface="Comic Sans MS" pitchFamily="66" charset="0"/>
                  </a:rPr>
                  <a:t>side</a:t>
                </a:r>
                <a:endParaRPr lang="en-US" sz="1400" b="1" dirty="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283278" y="1575540"/>
              <a:ext cx="0" cy="1188000"/>
            </a:xfrm>
            <a:prstGeom prst="line">
              <a:avLst/>
            </a:prstGeom>
            <a:ln w="28575">
              <a:solidFill>
                <a:srgbClr val="0000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92214" y="1579153"/>
              <a:ext cx="1659854" cy="1173346"/>
            </a:xfrm>
            <a:prstGeom prst="line">
              <a:avLst/>
            </a:prstGeom>
            <a:ln w="28575">
              <a:solidFill>
                <a:srgbClr val="006600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>
              <a:off x="3114142" y="1910088"/>
              <a:ext cx="0" cy="169200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49910" y="2998377"/>
            <a:ext cx="3019404" cy="1659569"/>
            <a:chOff x="949910" y="2998377"/>
            <a:chExt cx="3019404" cy="1659569"/>
          </a:xfrm>
        </p:grpSpPr>
        <p:sp>
          <p:nvSpPr>
            <p:cNvPr id="21" name="Hexagon 20"/>
            <p:cNvSpPr/>
            <p:nvPr/>
          </p:nvSpPr>
          <p:spPr>
            <a:xfrm>
              <a:off x="1433820" y="2998377"/>
              <a:ext cx="2048400" cy="1625696"/>
            </a:xfrm>
            <a:prstGeom prst="hexagon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bg1"/>
              </a:solidFill>
            </a:ln>
            <a:effectLst>
              <a:glow rad="1016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49910" y="3175132"/>
              <a:ext cx="3019404" cy="1482814"/>
              <a:chOff x="4821141" y="1988712"/>
              <a:chExt cx="3098739" cy="1479699"/>
            </a:xfrm>
          </p:grpSpPr>
          <p:sp>
            <p:nvSpPr>
              <p:cNvPr id="23" name="Rectangle 22"/>
              <p:cNvSpPr/>
              <p:nvPr/>
            </p:nvSpPr>
            <p:spPr>
              <a:xfrm rot="19348102">
                <a:off x="5323776" y="2674095"/>
                <a:ext cx="2066575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solidFill>
                      <a:srgbClr val="33CC33"/>
                    </a:solid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omic Sans MS" panose="030F0702030302020204" pitchFamily="66" charset="0"/>
                  </a:rPr>
                  <a:t>Sine </a:t>
                </a:r>
                <a:endParaRPr lang="en-US" sz="2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solidFill>
                    <a:srgbClr val="33CC33"/>
                  </a:solid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325351">
                <a:off x="5512470" y="2074867"/>
                <a:ext cx="1063112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2700">
                      <a:solidFill>
                        <a:srgbClr val="4472C4"/>
                      </a:solidFill>
                      <a:prstDash val="solid"/>
                    </a:ln>
                    <a:solidFill>
                      <a:srgbClr val="FF0066"/>
                    </a:solidFill>
                    <a:latin typeface="Comic Sans MS" panose="030F0702030302020204" pitchFamily="66" charset="0"/>
                  </a:rPr>
                  <a:t>Cosine </a:t>
                </a:r>
                <a:endParaRPr lang="en-US" sz="2000" b="1" dirty="0">
                  <a:ln w="12700">
                    <a:solidFill>
                      <a:srgbClr val="4472C4"/>
                    </a:solidFill>
                    <a:prstDash val="solid"/>
                  </a:ln>
                  <a:solidFill>
                    <a:srgbClr val="FF0066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0543936">
                <a:off x="5360509" y="2479768"/>
                <a:ext cx="1231426" cy="40011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2700">
                      <a:solidFill>
                        <a:srgbClr val="44546A">
                          <a:lumMod val="75000"/>
                        </a:srgbClr>
                      </a:solidFill>
                      <a:prstDash val="solid"/>
                    </a:ln>
                    <a:solidFill>
                      <a:srgbClr val="00B0F0"/>
                    </a:solidFill>
                    <a:effectLst>
                      <a:outerShdw dist="38100" dir="2640000" algn="bl" rotWithShape="0">
                        <a:srgbClr val="44546A">
                          <a:lumMod val="75000"/>
                        </a:srgbClr>
                      </a:outerShdw>
                    </a:effectLst>
                    <a:latin typeface="Comic Sans MS" panose="030F0702030302020204" pitchFamily="66" charset="0"/>
                  </a:rPr>
                  <a:t>Tangent</a:t>
                </a:r>
                <a:r>
                  <a:rPr lang="en-US" sz="2000" b="1" dirty="0" smtClean="0">
                    <a:ln w="12700">
                      <a:solidFill>
                        <a:srgbClr val="44546A">
                          <a:lumMod val="75000"/>
                        </a:srgbClr>
                      </a:solidFill>
                      <a:prstDash val="solid"/>
                    </a:ln>
                    <a:pattFill prst="dkUpDiag">
                      <a:fgClr>
                        <a:srgbClr val="44546A"/>
                      </a:fgClr>
                      <a:bgClr>
                        <a:srgbClr val="44546A">
                          <a:lumMod val="20000"/>
                          <a:lumOff val="80000"/>
                        </a:srgbClr>
                      </a:bgClr>
                    </a:pattFill>
                    <a:effectLst>
                      <a:outerShdw dist="38100" dir="2640000" algn="bl" rotWithShape="0">
                        <a:srgbClr val="44546A">
                          <a:lumMod val="75000"/>
                        </a:srgbClr>
                      </a:outerShdw>
                    </a:effectLst>
                  </a:rPr>
                  <a:t> </a:t>
                </a:r>
                <a:endParaRPr lang="en-US" sz="2000" b="1" dirty="0">
                  <a:ln w="12700">
                    <a:solidFill>
                      <a:srgbClr val="44546A">
                        <a:lumMod val="75000"/>
                      </a:srgbClr>
                    </a:solidFill>
                    <a:prstDash val="solid"/>
                  </a:ln>
                  <a:pattFill prst="dkUpDiag">
                    <a:fgClr>
                      <a:srgbClr val="44546A"/>
                    </a:fgClr>
                    <a:bgClr>
                      <a:srgbClr val="44546A">
                        <a:lumMod val="20000"/>
                        <a:lumOff val="80000"/>
                      </a:srgbClr>
                    </a:bgClr>
                  </a:patt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21141" y="2970668"/>
                <a:ext cx="3098739" cy="4028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solidFill>
                      <a:srgbClr val="FFFF00"/>
                    </a:solid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omic Sans MS" panose="030F0702030302020204" pitchFamily="66" charset="0"/>
                  </a:rPr>
                  <a:t>Secant </a:t>
                </a:r>
                <a:endParaRPr lang="en-US" sz="2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solidFill>
                    <a:srgbClr val="FFFF00"/>
                  </a:solid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3321953">
                <a:off x="6109316" y="2575697"/>
                <a:ext cx="138531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dirty="0" smtClean="0">
                    <a:ln w="12700">
                      <a:solidFill>
                        <a:srgbClr val="4472C4"/>
                      </a:solidFill>
                      <a:prstDash val="solid"/>
                    </a:ln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Cosecant </a:t>
                </a:r>
                <a:endParaRPr lang="en-US" sz="2000" b="1" dirty="0">
                  <a:ln w="12700">
                    <a:solidFill>
                      <a:srgbClr val="4472C4"/>
                    </a:solidFill>
                    <a:prstDash val="solid"/>
                  </a:ln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496036">
                <a:off x="5844385" y="1988712"/>
                <a:ext cx="161052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2000" b="1" dirty="0" smtClean="0">
                    <a:ln w="11430"/>
                    <a:solidFill>
                      <a:srgbClr val="FFFF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Comic Sans MS" pitchFamily="66" charset="0"/>
                  </a:rPr>
                  <a:t>Cotangent</a:t>
                </a:r>
                <a:endParaRPr lang="en-US" sz="20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omic Sans MS" pitchFamily="66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150030" y="1993045"/>
            <a:ext cx="2026800" cy="1763283"/>
            <a:chOff x="3150030" y="1993045"/>
            <a:chExt cx="2026800" cy="1763283"/>
          </a:xfrm>
        </p:grpSpPr>
        <p:sp>
          <p:nvSpPr>
            <p:cNvPr id="30" name="Hexagon 29"/>
            <p:cNvSpPr/>
            <p:nvPr/>
          </p:nvSpPr>
          <p:spPr>
            <a:xfrm>
              <a:off x="3150030" y="2152213"/>
              <a:ext cx="2026800" cy="1604115"/>
            </a:xfrm>
            <a:prstGeom prst="hexagon">
              <a:avLst/>
            </a:prstGeom>
            <a:solidFill>
              <a:srgbClr val="660066">
                <a:alpha val="50000"/>
              </a:srgbClr>
            </a:solidFill>
            <a:ln w="28575">
              <a:solidFill>
                <a:schemeClr val="bg1"/>
              </a:solidFill>
            </a:ln>
            <a:effectLst>
              <a:glow rad="1016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7823467">
              <a:off x="3119318" y="2266024"/>
              <a:ext cx="8845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300" dirty="0" err="1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sin</a:t>
              </a:r>
              <a:r>
                <a:rPr lang="en-US" sz="1600" b="1" spc="300" dirty="0" err="1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endParaRPr lang="en-US" sz="16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3663466">
              <a:off x="3182936" y="2933334"/>
              <a:ext cx="76334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spc="300" dirty="0" err="1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tan</a:t>
              </a:r>
              <a:r>
                <a:rPr lang="en-US" sz="1600" b="1" spc="300" dirty="0" err="1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endParaRPr lang="en-US" sz="16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21081856">
              <a:off x="3805858" y="2242358"/>
              <a:ext cx="105670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spc="300" dirty="0" err="1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cosec</a:t>
              </a:r>
              <a:r>
                <a:rPr lang="en-US" sz="1600" b="1" spc="300" dirty="0" err="1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endParaRPr lang="en-US" sz="16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rgbClr val="33CC33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21223860">
              <a:off x="3470095" y="3394415"/>
              <a:ext cx="13692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spc="300" dirty="0" err="1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cos</a:t>
              </a:r>
              <a:r>
                <a:rPr lang="en-US" sz="1400" b="1" spc="300" dirty="0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(90</a:t>
              </a:r>
              <a:r>
                <a:rPr lang="en-US" sz="1400" b="1" dirty="0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 – </a:t>
              </a:r>
              <a:r>
                <a:rPr lang="en-US" sz="1400" b="1" dirty="0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r>
                <a:rPr lang="en-US" sz="1400" b="1" dirty="0" smtClean="0">
                  <a:ln w="127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)</a:t>
              </a:r>
              <a:endParaRPr lang="en-US" sz="1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922313">
              <a:off x="3702530" y="2630926"/>
              <a:ext cx="13660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spc="300" dirty="0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cot(90</a:t>
              </a:r>
              <a:r>
                <a:rPr lang="en-US" sz="1400" b="1" dirty="0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 – </a:t>
              </a:r>
              <a:r>
                <a:rPr lang="en-US" sz="1400" b="1" dirty="0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r>
                <a:rPr lang="en-US" sz="1400" b="1" dirty="0" smtClean="0">
                  <a:ln w="12700">
                    <a:solidFill>
                      <a:srgbClr val="00B0F0"/>
                    </a:solidFill>
                    <a:prstDash val="solid"/>
                  </a:ln>
                  <a:solidFill>
                    <a:srgbClr val="00B0F0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)</a:t>
              </a:r>
              <a:endParaRPr lang="en-US" sz="14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2039846">
              <a:off x="3413626" y="2897266"/>
              <a:ext cx="13756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spc="300" dirty="0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sec(90</a:t>
              </a:r>
              <a:r>
                <a:rPr lang="en-US" sz="1400" b="1" dirty="0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 – </a:t>
              </a:r>
              <a:r>
                <a:rPr lang="en-US" sz="1400" b="1" dirty="0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Symbol" pitchFamily="18" charset="2"/>
                </a:rPr>
                <a:t>q</a:t>
              </a:r>
              <a:r>
                <a:rPr lang="en-US" sz="1400" b="1" dirty="0" smtClean="0">
                  <a:ln w="12700">
                    <a:solidFill>
                      <a:srgbClr val="92D050"/>
                    </a:solidFill>
                    <a:prstDash val="solid"/>
                  </a:ln>
                  <a:solidFill>
                    <a:srgbClr val="33CC33"/>
                  </a:solidFill>
                  <a:effectLst>
                    <a:outerShdw dist="38100" dir="2640000" algn="bl" rotWithShape="0">
                      <a:srgbClr val="44546A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)</a:t>
              </a:r>
              <a:endParaRPr lang="en-US" sz="14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rgbClr val="33CC33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1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4429597" y="599231"/>
            <a:ext cx="679015" cy="25855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614805" y="592581"/>
            <a:ext cx="652521" cy="258555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279184" y="3716097"/>
            <a:ext cx="1967359" cy="4033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345931" y="1408880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261387" y="1015747"/>
            <a:ext cx="572178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061934" y="1407263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833197" y="1295442"/>
            <a:ext cx="572178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Isosceles Triangle 80"/>
          <p:cNvSpPr/>
          <p:nvPr/>
        </p:nvSpPr>
        <p:spPr>
          <a:xfrm>
            <a:off x="6422748" y="72961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30872" y="195303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3675" y="1027224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PQR,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284" y="80616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494" y="1368533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2492" y="1368533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6777" y="13685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2864" y="136853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8049" y="13685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4577" y="136853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372" y="168951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5091" y="1689516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(13)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6777" y="16895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22864" y="1689516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(12)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0469" y="16895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34761" y="1689557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9372" y="198396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8004" y="1983962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06856" y="198396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74843" y="1983962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144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61160" y="19839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01258" y="198400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9372" y="25974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61160" y="25974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1258" y="2597440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1428" y="259744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058428" y="1027224"/>
            <a:ext cx="1351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Q = 90°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768012" y="446767"/>
            <a:ext cx="2898571" cy="1915125"/>
            <a:chOff x="5768012" y="556495"/>
            <a:chExt cx="2898571" cy="1915125"/>
          </a:xfrm>
        </p:grpSpPr>
        <p:grpSp>
          <p:nvGrpSpPr>
            <p:cNvPr id="70" name="Group 69"/>
            <p:cNvGrpSpPr/>
            <p:nvPr/>
          </p:nvGrpSpPr>
          <p:grpSpPr>
            <a:xfrm>
              <a:off x="6262374" y="556495"/>
              <a:ext cx="2404209" cy="1915125"/>
              <a:chOff x="6262374" y="922255"/>
              <a:chExt cx="2404209" cy="191512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304999" y="2529603"/>
                <a:ext cx="328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342455" y="2529603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419628" y="1201564"/>
                <a:ext cx="2132068" cy="1347822"/>
                <a:chOff x="6419628" y="1201564"/>
                <a:chExt cx="2132068" cy="1347822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Isosceles Triangle 75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5768012" y="1370060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12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93684" y="1089652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13 cm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09372" y="228996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61160" y="22899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01258" y="228996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21660" y="2289964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16200000" flipV="1">
            <a:off x="7482064" y="100011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2223999">
            <a:off x="6191406" y="495002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 rot="14563160" flipH="1">
            <a:off x="6386775" y="1427921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6418221" y="716317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rved Right Arrow 105"/>
          <p:cNvSpPr/>
          <p:nvPr/>
        </p:nvSpPr>
        <p:spPr>
          <a:xfrm rot="19541044" flipH="1">
            <a:off x="6345411" y="1083416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201824" y="2138253"/>
            <a:ext cx="482803" cy="1813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53570" y="2077925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Arc 101"/>
          <p:cNvSpPr/>
          <p:nvPr/>
        </p:nvSpPr>
        <p:spPr>
          <a:xfrm rot="10218877">
            <a:off x="8231064" y="1778878"/>
            <a:ext cx="567771" cy="567771"/>
          </a:xfrm>
          <a:prstGeom prst="arc">
            <a:avLst>
              <a:gd name="adj1" fmla="val 612285"/>
              <a:gd name="adj2" fmla="val 26099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03" name="Curved Right Arrow 105"/>
          <p:cNvSpPr/>
          <p:nvPr/>
        </p:nvSpPr>
        <p:spPr>
          <a:xfrm rot="7258650">
            <a:off x="7209078" y="1550641"/>
            <a:ext cx="501229" cy="86509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ight Arrow 103"/>
          <p:cNvSpPr/>
          <p:nvPr/>
        </p:nvSpPr>
        <p:spPr>
          <a:xfrm rot="995368" flipH="1">
            <a:off x="6591153" y="1640738"/>
            <a:ext cx="1514715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118289" y="600655"/>
            <a:ext cx="2047888" cy="26535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103" y="570051"/>
            <a:ext cx="5505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Q.2) In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the given figure, find tan P </a:t>
            </a:r>
            <a:r>
              <a:rPr lang="en-US" sz="1600" dirty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cot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R.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244274" y="3179183"/>
            <a:ext cx="648467" cy="22939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834080" y="3723281"/>
            <a:ext cx="1333516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37693" y="3167633"/>
            <a:ext cx="674798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576248" y="3841865"/>
            <a:ext cx="1343794" cy="47548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3870" y="316041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R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64649" y="4075998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734" y="3765355"/>
            <a:ext cx="4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03615" y="4034853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729125" y="310388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725184" y="335622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749753" y="3336968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8719" y="3026325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9736" y="3283510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4799" y="3156457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P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736206" y="395535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56469" y="3644712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5172" y="3912655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440058" y="3099482"/>
            <a:ext cx="434566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455178" y="336460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471892" y="3330172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07790" y="3019529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24" y="328902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288877" y="3080037"/>
            <a:ext cx="0" cy="14726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69180" y="378223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94799" y="3782238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tan P =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45262" y="390281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13870" y="390281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4009241" y="3039845"/>
            <a:ext cx="0" cy="14726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681527" y="31318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93251" y="3131857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P – cot R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943288" y="3303621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939149" y="2992978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76112" y="326092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622237" y="3292863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621163" y="2982220"/>
            <a:ext cx="4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566078" y="3260921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86141" y="3112352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964355" y="373339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81527" y="373339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36237" y="3733391"/>
            <a:ext cx="1558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tan P </a:t>
            </a:r>
            <a:r>
              <a:rPr lang="en-US" sz="1600" dirty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cot 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930613" y="3733391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6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0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5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"/>
                            </p:stCondLst>
                            <p:childTnLst>
                              <p:par>
                                <p:cTn id="5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500"/>
                            </p:stCondLst>
                            <p:childTnLst>
                              <p:par>
                                <p:cTn id="5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2" grpId="0" animBg="1"/>
      <p:bldP spid="132" grpId="1" animBg="1"/>
      <p:bldP spid="131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7" grpId="2" animBg="1"/>
      <p:bldP spid="87" grpId="3" animBg="1"/>
      <p:bldP spid="87" grpId="4" animBg="1"/>
      <p:bldP spid="87" grpId="5" animBg="1"/>
      <p:bldP spid="81" grpId="0" animBg="1"/>
      <p:bldP spid="81" grpId="1" animBg="1"/>
      <p:bldP spid="82" grpId="0" animBg="1"/>
      <p:bldP spid="82" grpId="1" animBg="1"/>
      <p:bldP spid="82" grpId="2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69" grpId="0"/>
      <p:bldP spid="88" grpId="0"/>
      <p:bldP spid="89" grpId="0"/>
      <p:bldP spid="90" grpId="0"/>
      <p:bldP spid="91" grpId="0"/>
      <p:bldP spid="95" grpId="0" animBg="1"/>
      <p:bldP spid="95" grpId="1" animBg="1"/>
      <p:bldP spid="95" grpId="2" animBg="1"/>
      <p:bldP spid="96" grpId="0" animBg="1"/>
      <p:bldP spid="96" grpId="1" animBg="1"/>
      <p:bldP spid="98" grpId="0" animBg="1"/>
      <p:bldP spid="98" grpId="1" animBg="1"/>
      <p:bldP spid="101" grpId="0" animBg="1"/>
      <p:bldP spid="101" grpId="1" animBg="1"/>
      <p:bldP spid="101" grpId="2" animBg="1"/>
      <p:bldP spid="101" grpId="3" animBg="1"/>
      <p:bldP spid="94" grpId="0"/>
      <p:bldP spid="102" grpId="0" animBg="1"/>
      <p:bldP spid="102" grpId="1" animBg="1"/>
      <p:bldP spid="102" grpId="2" animBg="1"/>
      <p:bldP spid="103" grpId="0" animBg="1"/>
      <p:bldP spid="103" grpId="1" animBg="1"/>
      <p:bldP spid="104" grpId="0" animBg="1"/>
      <p:bldP spid="104" grpId="1" animBg="1"/>
      <p:bldP spid="126" grpId="0" animBg="1"/>
      <p:bldP spid="126" grpId="1" animBg="1"/>
      <p:bldP spid="6" grpId="0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48" grpId="0"/>
      <p:bldP spid="50" grpId="0"/>
      <p:bldP spid="51" grpId="0"/>
      <p:bldP spid="99" grpId="0" animBg="1"/>
      <p:bldP spid="99" grpId="1" animBg="1"/>
      <p:bldP spid="100" grpId="0" animBg="1"/>
      <p:bldP spid="100" grpId="1" animBg="1"/>
      <p:bldP spid="38" grpId="0"/>
      <p:bldP spid="39" grpId="0"/>
      <p:bldP spid="40" grpId="0"/>
      <p:bldP spid="42" grpId="0"/>
      <p:bldP spid="43" grpId="0"/>
      <p:bldP spid="105" grpId="0" animBg="1"/>
      <p:bldP spid="105" grpId="1" animBg="1"/>
      <p:bldP spid="106" grpId="0" animBg="1"/>
      <p:bldP spid="106" grpId="1" animBg="1"/>
      <p:bldP spid="46" grpId="0"/>
      <p:bldP spid="47" grpId="0"/>
      <p:bldP spid="108" grpId="0"/>
      <p:bldP spid="109" grpId="0"/>
      <p:bldP spid="110" grpId="0"/>
      <p:bldP spid="111" grpId="0"/>
      <p:bldP spid="113" grpId="0"/>
      <p:bldP spid="114" grpId="0"/>
      <p:bldP spid="116" grpId="0"/>
      <p:bldP spid="117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sosceles Triangle 219"/>
          <p:cNvSpPr/>
          <p:nvPr/>
        </p:nvSpPr>
        <p:spPr>
          <a:xfrm>
            <a:off x="6406763" y="1137939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414887" y="2359333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0" name="Arc 209"/>
          <p:cNvSpPr/>
          <p:nvPr/>
        </p:nvSpPr>
        <p:spPr>
          <a:xfrm rot="2223999">
            <a:off x="6166996" y="906721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41561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80130" y="2394496"/>
            <a:ext cx="53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83992" y="265168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91362" y="2513870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97675" y="2383738"/>
            <a:ext cx="52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902442" y="2651681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07468" y="2513870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51912" y="2507117"/>
            <a:ext cx="175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173591" y="853171"/>
            <a:ext cx="2475005" cy="1915125"/>
            <a:chOff x="6185166" y="922255"/>
            <a:chExt cx="2475005" cy="1915125"/>
          </a:xfrm>
        </p:grpSpPr>
        <p:sp>
          <p:nvSpPr>
            <p:cNvPr id="202" name="Rectangle 201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185166" y="979016"/>
              <a:ext cx="2366530" cy="1570370"/>
              <a:chOff x="6185166" y="979016"/>
              <a:chExt cx="2366530" cy="157037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07" name="Isosceles Triangle 206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Arc 230"/>
              <p:cNvSpPr/>
              <p:nvPr/>
            </p:nvSpPr>
            <p:spPr>
              <a:xfrm>
                <a:off x="6185166" y="979016"/>
                <a:ext cx="466344" cy="466344"/>
              </a:xfrm>
              <a:prstGeom prst="arc">
                <a:avLst>
                  <a:gd name="adj1" fmla="val 1758524"/>
                  <a:gd name="adj2" fmla="val 5496861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>
              <a:off x="6427363" y="1333420"/>
              <a:ext cx="2776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sp>
        <p:nvSpPr>
          <p:cNvPr id="208" name="Rounded Rectangle 207"/>
          <p:cNvSpPr/>
          <p:nvPr/>
        </p:nvSpPr>
        <p:spPr>
          <a:xfrm>
            <a:off x="1047723" y="505483"/>
            <a:ext cx="1281483" cy="441870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11313" y="442735"/>
            <a:ext cx="6294120" cy="580382"/>
            <a:chOff x="214047" y="254674"/>
            <a:chExt cx="6294120" cy="580382"/>
          </a:xfrm>
        </p:grpSpPr>
        <p:sp>
          <p:nvSpPr>
            <p:cNvPr id="76" name="Rectangle 75"/>
            <p:cNvSpPr/>
            <p:nvPr/>
          </p:nvSpPr>
          <p:spPr>
            <a:xfrm>
              <a:off x="214047" y="368539"/>
              <a:ext cx="1381914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Q.5)</a:t>
              </a:r>
              <a:r>
                <a:rPr lang="en-US" sz="1600" dirty="0" smtClean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107"/>
            <p:cNvGrpSpPr/>
            <p:nvPr/>
          </p:nvGrpSpPr>
          <p:grpSpPr>
            <a:xfrm>
              <a:off x="1516643" y="254674"/>
              <a:ext cx="460309" cy="580382"/>
              <a:chOff x="1402059" y="127556"/>
              <a:chExt cx="460733" cy="58092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451966" y="422803"/>
                <a:ext cx="39854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405195" y="369609"/>
                <a:ext cx="45759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12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02059" y="127556"/>
                <a:ext cx="45759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13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936277" y="357653"/>
              <a:ext cx="4571890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calculate all other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trigonometric ratios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.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3" name="Curved Right Arrow 105"/>
          <p:cNvSpPr/>
          <p:nvPr/>
        </p:nvSpPr>
        <p:spPr>
          <a:xfrm rot="19541044" flipH="1">
            <a:off x="6314621" y="1525279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6407674" y="1128036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6411584" y="1132450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1076219" y="1435566"/>
            <a:ext cx="1307241" cy="4488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1054447" y="1922428"/>
            <a:ext cx="1333516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1076219" y="1531884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063104" y="2019090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3979" y="90510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49006" y="1678814"/>
            <a:ext cx="377851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08947" y="1368171"/>
            <a:ext cx="531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08947" y="1625356"/>
            <a:ext cx="47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32832" y="1489374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91219" y="1487545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963990" y="216045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16020" y="1849813"/>
            <a:ext cx="4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94527" y="2117756"/>
            <a:ext cx="53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32832" y="1971016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sec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q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2735" y="1969187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265338" y="3450199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374505" y="1456561"/>
            <a:ext cx="429886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025846" y="3448898"/>
            <a:ext cx="472875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5964194" y="1763269"/>
            <a:ext cx="369702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234009" y="270513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26405" y="269438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75282" y="31519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99756" y="31519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86944" y="3151926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27428" y="315192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378903" y="31519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552644" y="315192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05485" y="3151926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349899" y="3416790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230516" y="341679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65068" y="34167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94059" y="3416790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475723" y="34167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650169" y="341679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76084" y="369691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82051" y="3696910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765068" y="36969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94059" y="3696910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727339" y="36969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928520" y="369695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76084" y="397766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77241" y="3977663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169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75488" y="397766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994059" y="3977663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144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727339" y="39776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928520" y="397770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6084" y="4247612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30516" y="4247612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765068" y="42476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994059" y="4245482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76084" y="453397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320284" y="4533975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765068" y="45339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994059" y="4533975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806729" y="2886216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7332237" y="1426839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888672" y="1738359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7091773" y="2488489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rot="16200000" flipV="1">
            <a:off x="7470489" y="1411888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000082" y="1098312"/>
            <a:ext cx="5078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ABC 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  <a:sym typeface="Symbol"/>
              </a:rPr>
              <a:t>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0" grpId="1" animBg="1"/>
      <p:bldP spid="221" grpId="0" animBg="1"/>
      <p:bldP spid="221" grpId="1" animBg="1"/>
      <p:bldP spid="221" grpId="2" animBg="1"/>
      <p:bldP spid="210" grpId="0" animBg="1"/>
      <p:bldP spid="210" grpId="1" animBg="1"/>
      <p:bldP spid="210" grpId="2" animBg="1"/>
      <p:bldP spid="126" grpId="0"/>
      <p:bldP spid="153" grpId="0"/>
      <p:bldP spid="154" grpId="0"/>
      <p:bldP spid="156" grpId="0"/>
      <p:bldP spid="157" grpId="0"/>
      <p:bldP spid="158" grpId="0"/>
      <p:bldP spid="159" grpId="0"/>
      <p:bldP spid="208" grpId="0" animBg="1"/>
      <p:bldP spid="208" grpId="1" animBg="1"/>
      <p:bldP spid="213" grpId="0" animBg="1"/>
      <p:bldP spid="213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82" grpId="0"/>
      <p:bldP spid="84" grpId="0"/>
      <p:bldP spid="85" grpId="0"/>
      <p:bldP spid="86" grpId="0"/>
      <p:bldP spid="89" grpId="0"/>
      <p:bldP spid="92" grpId="0"/>
      <p:bldP spid="93" grpId="0"/>
      <p:bldP spid="94" grpId="0"/>
      <p:bldP spid="96" grpId="0"/>
      <p:bldP spid="222" grpId="0" animBg="1"/>
      <p:bldP spid="222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23" grpId="0"/>
      <p:bldP spid="224" grpId="0"/>
      <p:bldP spid="229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ounded Rectangle 327"/>
          <p:cNvSpPr/>
          <p:nvPr/>
        </p:nvSpPr>
        <p:spPr>
          <a:xfrm flipV="1">
            <a:off x="5920946" y="1771149"/>
            <a:ext cx="438912" cy="21339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 flipV="1">
            <a:off x="7359804" y="1469959"/>
            <a:ext cx="438912" cy="21339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 flipV="1">
            <a:off x="7106933" y="2540750"/>
            <a:ext cx="362737" cy="1939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 rot="2223999">
            <a:off x="6166996" y="906721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2425593" y="567358"/>
            <a:ext cx="4267835" cy="296571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1313" y="402543"/>
            <a:ext cx="6294120" cy="580382"/>
            <a:chOff x="214047" y="254674"/>
            <a:chExt cx="6294120" cy="580382"/>
          </a:xfrm>
        </p:grpSpPr>
        <p:sp>
          <p:nvSpPr>
            <p:cNvPr id="76" name="Rectangle 75"/>
            <p:cNvSpPr/>
            <p:nvPr/>
          </p:nvSpPr>
          <p:spPr>
            <a:xfrm>
              <a:off x="214047" y="368539"/>
              <a:ext cx="1381914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Q.5)</a:t>
              </a:r>
              <a:r>
                <a:rPr lang="en-US" sz="1600" dirty="0" smtClean="0">
                  <a:solidFill>
                    <a:prstClr val="white"/>
                  </a:solidFill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sec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107"/>
            <p:cNvGrpSpPr/>
            <p:nvPr/>
          </p:nvGrpSpPr>
          <p:grpSpPr>
            <a:xfrm>
              <a:off x="1516643" y="254674"/>
              <a:ext cx="460309" cy="580382"/>
              <a:chOff x="1402059" y="127556"/>
              <a:chExt cx="460733" cy="58092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451966" y="422803"/>
                <a:ext cx="39854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405195" y="369609"/>
                <a:ext cx="45759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12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02059" y="127556"/>
                <a:ext cx="457597" cy="338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3577"/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13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936277" y="357653"/>
              <a:ext cx="4571890" cy="338459"/>
            </a:xfrm>
            <a:prstGeom prst="rect">
              <a:avLst/>
            </a:prstGeom>
          </p:spPr>
          <p:txBody>
            <a:bodyPr wrap="none" lIns="91343" tIns="45673" rIns="91343" bIns="45673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calculate all other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trigonometric ratios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.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90107" y="79588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88672" y="853171"/>
            <a:ext cx="2759924" cy="1915125"/>
            <a:chOff x="5888672" y="853171"/>
            <a:chExt cx="2759924" cy="1915125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73591" y="853171"/>
              <a:ext cx="2475005" cy="1915125"/>
              <a:chOff x="6185166" y="922255"/>
              <a:chExt cx="2475005" cy="191512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6304999" y="2529603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342455" y="2529603"/>
                <a:ext cx="3177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262374" y="922255"/>
                <a:ext cx="3145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6185166" y="979016"/>
                <a:ext cx="2366530" cy="1570370"/>
                <a:chOff x="6185166" y="979016"/>
                <a:chExt cx="2366530" cy="157037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6420007" y="2422769"/>
                  <a:ext cx="126619" cy="126617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6419628" y="1201564"/>
                  <a:ext cx="2132068" cy="1347560"/>
                </a:xfrm>
                <a:prstGeom prst="triangle">
                  <a:avLst>
                    <a:gd name="adj" fmla="val 0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6185166" y="979016"/>
                  <a:ext cx="466344" cy="466344"/>
                </a:xfrm>
                <a:prstGeom prst="arc">
                  <a:avLst>
                    <a:gd name="adj1" fmla="val 1758524"/>
                    <a:gd name="adj2" fmla="val 5496861"/>
                  </a:avLst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3577"/>
                  <a:endParaRPr lang="en-US" sz="1400" b="1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6427363" y="1333420"/>
                <a:ext cx="2776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:r>
                  <a:rPr lang="en-US" sz="1400" b="1" dirty="0" smtClean="0">
                    <a:solidFill>
                      <a:prstClr val="white"/>
                    </a:solidFill>
                    <a:latin typeface="Symbol" pitchFamily="18" charset="2"/>
                  </a:rPr>
                  <a:t>q</a:t>
                </a:r>
                <a:endParaRPr lang="en-US" sz="1400" b="1" dirty="0">
                  <a:solidFill>
                    <a:prstClr val="white"/>
                  </a:solidFill>
                  <a:latin typeface="Symbol" pitchFamily="18" charset="2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7332237" y="1426839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13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88672" y="1738359"/>
              <a:ext cx="494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12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091773" y="2488489"/>
              <a:ext cx="3930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5</a:t>
              </a:r>
              <a:r>
                <a:rPr lang="en-US" sz="12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k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956277" y="2127614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9441" y="1043320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1868874" y="98009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862005" y="124639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896816" y="122383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35782" y="913188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835782" y="118113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1878068" y="1814488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847668" y="1513786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72362" y="1782546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04480" y="16330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09441" y="1633000"/>
            <a:ext cx="87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887184" y="2428587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96272" y="2128369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09659" y="2386371"/>
            <a:ext cx="50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04480" y="223682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009441" y="2236825"/>
            <a:ext cx="87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2092659" y="160113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162925" y="1856625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6200000" flipV="1">
            <a:off x="7482064" y="141556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ight Arrow 256"/>
          <p:cNvSpPr/>
          <p:nvPr/>
        </p:nvSpPr>
        <p:spPr>
          <a:xfrm rot="14563160" flipH="1">
            <a:off x="6386775" y="1901273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flipH="1" flipV="1">
            <a:off x="6396889" y="1116704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976825" y="4237970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00471" y="3153676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1902936" y="309044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1896067" y="335675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1930878" y="3334187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1869844" y="3023544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869844" y="3291487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1912130" y="3924844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17182" y="3624142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06424" y="3892902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495510" y="374335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000471" y="3743356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>
            <a:off x="1914361" y="453894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855028" y="4238725"/>
            <a:ext cx="48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843721" y="4496727"/>
            <a:ext cx="50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95510" y="434718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000471" y="4347181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2191269" y="371148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2196987" y="396698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rved Right Arrow 105"/>
          <p:cNvSpPr/>
          <p:nvPr/>
        </p:nvSpPr>
        <p:spPr>
          <a:xfrm rot="19541044" flipH="1">
            <a:off x="6314621" y="1525279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6407674" y="1128036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780889" y="942066"/>
            <a:ext cx="0" cy="38196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3246686" y="2074579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216542" y="990285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8" name="Rounded Rectangle 297"/>
          <p:cNvSpPr/>
          <p:nvPr/>
        </p:nvSpPr>
        <p:spPr>
          <a:xfrm>
            <a:off x="4162039" y="92705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4155170" y="119336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4189981" y="1170796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4128947" y="86015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4128947" y="112809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4171233" y="1761453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4162349" y="1471509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065527" y="1729511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840677" y="157996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3216542" y="1579965"/>
            <a:ext cx="894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08" name="Straight Connector 307"/>
          <p:cNvCxnSpPr/>
          <p:nvPr/>
        </p:nvCxnSpPr>
        <p:spPr>
          <a:xfrm>
            <a:off x="4190623" y="2365278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4190516" y="2075334"/>
            <a:ext cx="32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4102824" y="2333336"/>
            <a:ext cx="50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840677" y="21837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216542" y="2183790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H="1">
            <a:off x="4450372" y="1548095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4456090" y="180359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3203277" y="4249863"/>
            <a:ext cx="1647165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03277" y="3165569"/>
            <a:ext cx="114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31" name="Rounded Rectangle 330"/>
          <p:cNvSpPr/>
          <p:nvPr/>
        </p:nvSpPr>
        <p:spPr>
          <a:xfrm>
            <a:off x="4312728" y="310233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4305859" y="336864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4340670" y="334608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279636" y="3035437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279636" y="3303380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4321922" y="3936737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4203310" y="3646793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301560" y="3904795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2840677" y="375524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203277" y="3755249"/>
            <a:ext cx="1132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>
            <a:off x="4331038" y="4540562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4255861" y="4250618"/>
            <a:ext cx="480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13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4334249" y="4508620"/>
            <a:ext cx="42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2840677" y="43590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3203277" y="4359074"/>
            <a:ext cx="1146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 flipH="1">
            <a:off x="4601061" y="3723379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4558011" y="399106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5169086" y="2656766"/>
            <a:ext cx="0" cy="21561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5577069" y="4217262"/>
            <a:ext cx="1408785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577069" y="3132968"/>
            <a:ext cx="114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61" name="Rounded Rectangle 360"/>
          <p:cNvSpPr/>
          <p:nvPr/>
        </p:nvSpPr>
        <p:spPr>
          <a:xfrm>
            <a:off x="6449844" y="30697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6442975" y="333604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3" name="Straight Connector 362"/>
          <p:cNvCxnSpPr/>
          <p:nvPr/>
        </p:nvCxnSpPr>
        <p:spPr>
          <a:xfrm>
            <a:off x="6477786" y="3313479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6416752" y="300283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6416752" y="327077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6" name="Straight Connector 365"/>
          <p:cNvCxnSpPr/>
          <p:nvPr/>
        </p:nvCxnSpPr>
        <p:spPr>
          <a:xfrm>
            <a:off x="6480554" y="3904136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6374848" y="3614192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6471670" y="3872194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214469" y="37226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5577069" y="3722648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4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>
            <a:off x="6472511" y="450796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424531" y="4218017"/>
            <a:ext cx="49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6500963" y="4476019"/>
            <a:ext cx="287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214469" y="432647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577069" y="4326473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 flipH="1">
            <a:off x="6759693" y="3690778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>
            <a:off x="6765411" y="394627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4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5" presetClass="emph" presetSubtype="0" repeatCount="3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4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2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00"/>
                            </p:stCondLst>
                            <p:childTnLst>
                              <p:par>
                                <p:cTn id="4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000"/>
                            </p:stCondLst>
                            <p:childTnLst>
                              <p:par>
                                <p:cTn id="474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35" presetClass="emph" presetSubtype="0" repeatCount="3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0" dur="4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9" dur="4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2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00"/>
                            </p:stCondLst>
                            <p:childTnLst>
                              <p:par>
                                <p:cTn id="6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000"/>
                            </p:stCondLst>
                            <p:childTnLst>
                              <p:par>
                                <p:cTn id="624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35" presetClass="emph" presetSubtype="0" repeatCount="3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5" dur="4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9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5" dur="4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500"/>
                            </p:stCondLst>
                            <p:childTnLst>
                              <p:par>
                                <p:cTn id="682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500"/>
                            </p:stCondLst>
                            <p:childTnLst>
                              <p:par>
                                <p:cTn id="7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0"/>
                            </p:stCondLst>
                            <p:childTnLst>
                              <p:par>
                                <p:cTn id="7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260" grpId="0" animBg="1"/>
      <p:bldP spid="260" grpId="1" animBg="1"/>
      <p:bldP spid="260" grpId="2" animBg="1"/>
      <p:bldP spid="260" grpId="3" animBg="1"/>
      <p:bldP spid="260" grpId="4" animBg="1"/>
      <p:bldP spid="260" grpId="5" animBg="1"/>
      <p:bldP spid="259" grpId="0" animBg="1"/>
      <p:bldP spid="259" grpId="1" animBg="1"/>
      <p:bldP spid="259" grpId="2" animBg="1"/>
      <p:bldP spid="259" grpId="3" animBg="1"/>
      <p:bldP spid="259" grpId="4" animBg="1"/>
      <p:bldP spid="259" grpId="5" animBg="1"/>
      <p:bldP spid="259" grpId="6" animBg="1"/>
      <p:bldP spid="259" grpId="7" animBg="1"/>
      <p:bldP spid="255" grpId="0" animBg="1"/>
      <p:bldP spid="255" grpId="1" animBg="1"/>
      <p:bldP spid="255" grpId="2" animBg="1"/>
      <p:bldP spid="255" grpId="3" animBg="1"/>
      <p:bldP spid="255" grpId="4" animBg="1"/>
      <p:bldP spid="255" grpId="5" animBg="1"/>
      <p:bldP spid="255" grpId="6" animBg="1"/>
      <p:bldP spid="255" grpId="7" animBg="1"/>
      <p:bldP spid="255" grpId="8" animBg="1"/>
      <p:bldP spid="255" grpId="9" animBg="1"/>
      <p:bldP spid="255" grpId="10" animBg="1"/>
      <p:bldP spid="241" grpId="0" animBg="1"/>
      <p:bldP spid="147" grpId="0" animBg="1"/>
      <p:bldP spid="148" grpId="0"/>
      <p:bldP spid="149" grpId="0" animBg="1"/>
      <p:bldP spid="149" grpId="1" animBg="1"/>
      <p:bldP spid="150" grpId="0" animBg="1"/>
      <p:bldP spid="150" grpId="1" animBg="1"/>
      <p:bldP spid="152" grpId="0"/>
      <p:bldP spid="167" grpId="0"/>
      <p:bldP spid="212" grpId="0"/>
      <p:bldP spid="231" grpId="0"/>
      <p:bldP spid="232" grpId="0"/>
      <p:bldP spid="233" grpId="0"/>
      <p:bldP spid="235" grpId="0"/>
      <p:bldP spid="236" grpId="0"/>
      <p:bldP spid="237" grpId="0"/>
      <p:bldP spid="238" grpId="0"/>
      <p:bldP spid="257" grpId="0" animBg="1"/>
      <p:bldP spid="257" grpId="1" animBg="1"/>
      <p:bldP spid="257" grpId="2" animBg="1"/>
      <p:bldP spid="257" grpId="3" animBg="1"/>
      <p:bldP spid="257" grpId="4" animBg="1"/>
      <p:bldP spid="257" grpId="5" animBg="1"/>
      <p:bldP spid="257" grpId="6" animBg="1"/>
      <p:bldP spid="257" grpId="7" animBg="1"/>
      <p:bldP spid="261" grpId="0" animBg="1"/>
      <p:bldP spid="262" grpId="0"/>
      <p:bldP spid="263" grpId="0" animBg="1"/>
      <p:bldP spid="263" grpId="1" animBg="1"/>
      <p:bldP spid="264" grpId="0" animBg="1"/>
      <p:bldP spid="264" grpId="1" animBg="1"/>
      <p:bldP spid="266" grpId="0"/>
      <p:bldP spid="267" grpId="0"/>
      <p:bldP spid="269" grpId="0"/>
      <p:bldP spid="270" grpId="0"/>
      <p:bldP spid="271" grpId="0"/>
      <p:bldP spid="272" grpId="0"/>
      <p:bldP spid="274" grpId="0"/>
      <p:bldP spid="275" grpId="0"/>
      <p:bldP spid="276" grpId="0"/>
      <p:bldP spid="277" grpId="0"/>
      <p:bldP spid="293" grpId="0" animBg="1"/>
      <p:bldP spid="293" grpId="1" animBg="1"/>
      <p:bldP spid="293" grpId="2" animBg="1"/>
      <p:bldP spid="293" grpId="3" animBg="1"/>
      <p:bldP spid="293" grpId="4" animBg="1"/>
      <p:bldP spid="293" grpId="5" animBg="1"/>
      <p:bldP spid="296" grpId="0" animBg="1"/>
      <p:bldP spid="297" grpId="0"/>
      <p:bldP spid="298" grpId="0" animBg="1"/>
      <p:bldP spid="298" grpId="1" animBg="1"/>
      <p:bldP spid="299" grpId="0" animBg="1"/>
      <p:bldP spid="299" grpId="1" animBg="1"/>
      <p:bldP spid="301" grpId="0"/>
      <p:bldP spid="302" grpId="0"/>
      <p:bldP spid="304" grpId="0"/>
      <p:bldP spid="305" grpId="0"/>
      <p:bldP spid="306" grpId="0"/>
      <p:bldP spid="307" grpId="0"/>
      <p:bldP spid="309" grpId="0"/>
      <p:bldP spid="310" grpId="0"/>
      <p:bldP spid="311" grpId="0"/>
      <p:bldP spid="312" grpId="0"/>
      <p:bldP spid="329" grpId="0" animBg="1"/>
      <p:bldP spid="330" grpId="0"/>
      <p:bldP spid="331" grpId="0" animBg="1"/>
      <p:bldP spid="331" grpId="1" animBg="1"/>
      <p:bldP spid="332" grpId="0" animBg="1"/>
      <p:bldP spid="332" grpId="1" animBg="1"/>
      <p:bldP spid="334" grpId="0"/>
      <p:bldP spid="335" grpId="0"/>
      <p:bldP spid="337" grpId="0"/>
      <p:bldP spid="338" grpId="0"/>
      <p:bldP spid="339" grpId="0"/>
      <p:bldP spid="340" grpId="0"/>
      <p:bldP spid="342" grpId="0"/>
      <p:bldP spid="343" grpId="0"/>
      <p:bldP spid="344" grpId="0"/>
      <p:bldP spid="345" grpId="0"/>
      <p:bldP spid="359" grpId="0" animBg="1"/>
      <p:bldP spid="360" grpId="0"/>
      <p:bldP spid="361" grpId="0" animBg="1"/>
      <p:bldP spid="361" grpId="1" animBg="1"/>
      <p:bldP spid="362" grpId="0" animBg="1"/>
      <p:bldP spid="362" grpId="1" animBg="1"/>
      <p:bldP spid="364" grpId="0"/>
      <p:bldP spid="365" grpId="0"/>
      <p:bldP spid="367" grpId="0"/>
      <p:bldP spid="368" grpId="0"/>
      <p:bldP spid="369" grpId="0"/>
      <p:bldP spid="370" grpId="0"/>
      <p:bldP spid="372" grpId="0"/>
      <p:bldP spid="373" grpId="0"/>
      <p:bldP spid="374" grpId="0"/>
      <p:bldP spid="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sosceles Triangle 88"/>
          <p:cNvSpPr/>
          <p:nvPr/>
        </p:nvSpPr>
        <p:spPr>
          <a:xfrm>
            <a:off x="6406763" y="729618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14887" y="1953036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749925" y="575447"/>
            <a:ext cx="1390433" cy="24256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030" y="524387"/>
            <a:ext cx="4990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Q.4)</a:t>
            </a:r>
            <a:r>
              <a:rPr lang="en-US" sz="1600" dirty="0" smtClean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Given 15 cot A = 8, find sin A and 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075" y="1224696"/>
            <a:ext cx="1486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15 cot A = 8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30" y="76780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85681" y="283365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7795" y="2523007"/>
            <a:ext cx="55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5664" y="2790240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302" y="2636492"/>
            <a:ext cx="33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252321" y="283577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76854" y="2525127"/>
            <a:ext cx="32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1287" y="2790240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9400" y="2655259"/>
            <a:ext cx="3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9899" y="2623792"/>
            <a:ext cx="214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) and (ii)</a:t>
            </a: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2302" y="319052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2416" y="31905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23936" y="3190527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729" y="3190527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42202" y="31905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63722" y="3190527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28443" y="319052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06729" y="2979593"/>
            <a:ext cx="451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the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non zero common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multiple be 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250799" y="446767"/>
            <a:ext cx="2397797" cy="1915125"/>
            <a:chOff x="6262374" y="922255"/>
            <a:chExt cx="2397797" cy="1915125"/>
          </a:xfrm>
        </p:grpSpPr>
        <p:sp>
          <p:nvSpPr>
            <p:cNvPr id="69" name="Rectangle 68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6" name="Arc 75"/>
          <p:cNvSpPr/>
          <p:nvPr/>
        </p:nvSpPr>
        <p:spPr>
          <a:xfrm rot="2223999">
            <a:off x="6177690" y="495002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9" name="Curved Right Arrow 105"/>
          <p:cNvSpPr/>
          <p:nvPr/>
        </p:nvSpPr>
        <p:spPr>
          <a:xfrm rot="19541044" flipH="1">
            <a:off x="6325315" y="111356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6414969" y="716317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7482064" y="100676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14563160" flipH="1">
            <a:off x="6386775" y="1427921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36174" y="1557590"/>
            <a:ext cx="1307241" cy="4488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375086" y="2076053"/>
            <a:ext cx="1333516" cy="4792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370547" y="1626516"/>
            <a:ext cx="622095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370547" y="2169677"/>
            <a:ext cx="647354" cy="27051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66869" y="1790957"/>
            <a:ext cx="311985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27" y="1480314"/>
            <a:ext cx="30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2152" y="1737499"/>
            <a:ext cx="496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3294" y="1601517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6693" y="1588930"/>
            <a:ext cx="7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4687" y="232209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23653" y="2011447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4670" y="2268632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3294" y="2141579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 A 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693" y="2121093"/>
            <a:ext cx="71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…(ii)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958775" y="3507538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026962" y="1321140"/>
            <a:ext cx="322979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703149" y="3507538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174857" y="2109077"/>
            <a:ext cx="429886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49899" y="3462713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3751" y="346271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99076" y="34627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24619" y="3462713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8716" y="34627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5244" y="346271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2302" y="403040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73751" y="403040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99076" y="40304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24619" y="4030407"/>
            <a:ext cx="691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03560" y="40304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14542" y="4030448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225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2302" y="457097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99076" y="45709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24619" y="45709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63519" y="457097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2302" y="431557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3751" y="4315574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99076" y="43155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24619" y="4313444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289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2302" y="375944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73751" y="375944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99076" y="37594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4619" y="3759440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04590" y="375944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04813" y="3759481"/>
            <a:ext cx="973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79731" y="1296758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14923" y="2083364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64308" y="1100881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6392218" y="713088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26432" y="968735"/>
            <a:ext cx="3793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Consider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ABC 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90º.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5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0"/>
                            </p:stCondLst>
                            <p:childTnLst>
                              <p:par>
                                <p:cTn id="4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90" grpId="0" animBg="1"/>
      <p:bldP spid="90" grpId="1" animBg="1"/>
      <p:bldP spid="90" grpId="2" animBg="1"/>
      <p:bldP spid="75" grpId="0" animBg="1"/>
      <p:bldP spid="75" grpId="1" animBg="1"/>
      <p:bldP spid="7" grpId="0"/>
      <p:bldP spid="8" grpId="0"/>
      <p:bldP spid="9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65" grpId="0"/>
      <p:bldP spid="76" grpId="0" animBg="1"/>
      <p:bldP spid="76" grpId="1" animBg="1"/>
      <p:bldP spid="76" grpId="2" animBg="1"/>
      <p:bldP spid="79" grpId="0" animBg="1"/>
      <p:bldP spid="79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87" grpId="0"/>
      <p:bldP spid="88" grpId="0"/>
      <p:bldP spid="95" grpId="0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>
          <a:xfrm>
            <a:off x="7190488" y="2110456"/>
            <a:ext cx="362737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442776" y="1119279"/>
            <a:ext cx="357087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017816" y="1324418"/>
            <a:ext cx="329761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020" y="8227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50799" y="446767"/>
            <a:ext cx="2397797" cy="1915125"/>
            <a:chOff x="6262374" y="922255"/>
            <a:chExt cx="2397797" cy="1915125"/>
          </a:xfrm>
        </p:grpSpPr>
        <p:sp>
          <p:nvSpPr>
            <p:cNvPr id="69" name="Rectangle 68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5979731" y="1296758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14923" y="2083364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64308" y="1100881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r>
              <a:rPr lang="en-US" sz="12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15956" y="2170044"/>
            <a:ext cx="1438680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09441" y="1085750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954938" y="101247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948069" y="128882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982880" y="126626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1894" y="96566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21846" y="122356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64132" y="1856918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58426" y="1534700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8426" y="1824976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04480" y="167543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09441" y="1675430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945815" y="246074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905997" y="2159073"/>
            <a:ext cx="513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95723" y="2428801"/>
            <a:ext cx="50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04480" y="227925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09441" y="2279255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2232513" y="1622044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248989" y="1899055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6250799" y="446767"/>
            <a:ext cx="2397797" cy="1915125"/>
            <a:chOff x="6262374" y="922255"/>
            <a:chExt cx="2397797" cy="1915125"/>
          </a:xfrm>
        </p:grpSpPr>
        <p:sp>
          <p:nvSpPr>
            <p:cNvPr id="119" name="Rectangle 118"/>
            <p:cNvSpPr/>
            <p:nvPr/>
          </p:nvSpPr>
          <p:spPr>
            <a:xfrm>
              <a:off x="6304999" y="2529603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42455" y="2529603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7" name="Arc 126"/>
          <p:cNvSpPr/>
          <p:nvPr/>
        </p:nvSpPr>
        <p:spPr>
          <a:xfrm rot="2223999">
            <a:off x="6177690" y="495002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rot="16200000" flipV="1">
            <a:off x="7482064" y="1006763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Arrow 128"/>
          <p:cNvSpPr/>
          <p:nvPr/>
        </p:nvSpPr>
        <p:spPr>
          <a:xfrm rot="14563160" flipH="1">
            <a:off x="6386775" y="1427921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 flipV="1">
            <a:off x="6392218" y="713088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041265" y="4171276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11121" y="308698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956618" y="302375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949749" y="329005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1984560" y="326749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923526" y="295685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23526" y="322479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955764" y="3858150"/>
            <a:ext cx="41525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42006" y="3556028"/>
            <a:ext cx="66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922876" y="3826208"/>
            <a:ext cx="6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k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6160" y="367666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1121" y="3676662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1957543" y="446197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96786" y="4169901"/>
            <a:ext cx="477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977289" y="4422129"/>
            <a:ext cx="34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06160" y="428048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11121" y="4280487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232721" y="364766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2178989" y="392828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rved Right Arrow 105"/>
          <p:cNvSpPr/>
          <p:nvPr/>
        </p:nvSpPr>
        <p:spPr>
          <a:xfrm rot="19541044" flipH="1">
            <a:off x="6325315" y="111356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6414969" y="716317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3610992" y="579262"/>
            <a:ext cx="658917" cy="24256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4678048" y="566982"/>
            <a:ext cx="681735" cy="242568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030" y="524387"/>
            <a:ext cx="4990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Q.4)</a:t>
            </a:r>
            <a:r>
              <a:rPr lang="en-US" sz="1600" dirty="0" smtClean="0">
                <a:solidFill>
                  <a:prstClr val="white"/>
                </a:solidFill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Given 15 cot A = 8, find sin A and sec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A.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7" grpId="0" animBg="1"/>
      <p:bldP spid="117" grpId="1" animBg="1"/>
      <p:bldP spid="117" grpId="2" animBg="1"/>
      <p:bldP spid="117" grpId="3" animBg="1"/>
      <p:bldP spid="152" grpId="0" animBg="1"/>
      <p:bldP spid="152" grpId="1" animBg="1"/>
      <p:bldP spid="97" grpId="0" animBg="1"/>
      <p:bldP spid="98" grpId="0"/>
      <p:bldP spid="99" grpId="0" animBg="1"/>
      <p:bldP spid="99" grpId="1" animBg="1"/>
      <p:bldP spid="100" grpId="0" animBg="1"/>
      <p:bldP spid="100" grpId="1" animBg="1"/>
      <p:bldP spid="102" grpId="0"/>
      <p:bldP spid="103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27" grpId="0" animBg="1"/>
      <p:bldP spid="127" grpId="1" animBg="1"/>
      <p:bldP spid="127" grpId="2" animBg="1"/>
      <p:bldP spid="127" grpId="3" animBg="1"/>
      <p:bldP spid="127" grpId="4" animBg="1"/>
      <p:bldP spid="129" grpId="0" animBg="1"/>
      <p:bldP spid="129" grpId="1" animBg="1"/>
      <p:bldP spid="131" grpId="0" animBg="1"/>
      <p:bldP spid="132" grpId="0"/>
      <p:bldP spid="133" grpId="0" animBg="1"/>
      <p:bldP spid="133" grpId="1" animBg="1"/>
      <p:bldP spid="134" grpId="0" animBg="1"/>
      <p:bldP spid="134" grpId="1" animBg="1"/>
      <p:bldP spid="136" grpId="0"/>
      <p:bldP spid="137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0" grpId="0" animBg="1"/>
      <p:bldP spid="150" grpId="1" animBg="1"/>
      <p:bldP spid="181" grpId="0" animBg="1"/>
      <p:bldP spid="181" grpId="1" animBg="1"/>
      <p:bldP spid="182" grpId="0" animBg="1"/>
      <p:bldP spid="18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457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1263772"/>
            <a:ext cx="4667546" cy="1993777"/>
          </a:xfrm>
          <a:prstGeom prst="roundRect">
            <a:avLst/>
          </a:prstGeom>
          <a:solidFill>
            <a:srgbClr val="00FFFF">
              <a:alpha val="47843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974" y="292536"/>
            <a:ext cx="4097617" cy="61790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>
                <a:ln w="11430"/>
                <a:solidFill>
                  <a:prstClr val="white"/>
                </a:solidFill>
                <a:latin typeface="Bookman Old Style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9271" y="3609975"/>
            <a:ext cx="6005068" cy="780904"/>
          </a:xfrm>
          <a:prstGeom prst="roundRect">
            <a:avLst/>
          </a:prstGeom>
          <a:solidFill>
            <a:srgbClr val="00FFFF">
              <a:alpha val="8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28273" y="1453956"/>
            <a:ext cx="14509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00" b="1" dirty="0" smtClean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Bookman Old Style" pitchFamily="18" charset="0"/>
              </a:rPr>
              <a:t>TRI</a:t>
            </a:r>
            <a:endParaRPr lang="en-US" sz="2600" b="1" dirty="0">
              <a:ln w="127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2836" y="1943324"/>
            <a:ext cx="13938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00" b="1" dirty="0">
                <a:ln w="12700">
                  <a:solidFill>
                    <a:sysClr val="windowText" lastClr="000000"/>
                  </a:solidFill>
                </a:ln>
                <a:solidFill>
                  <a:srgbClr val="99FFCC"/>
                </a:solidFill>
                <a:latin typeface="Bookman Old Style" pitchFamily="18" charset="0"/>
              </a:rPr>
              <a:t>GONA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40773" y="2400947"/>
            <a:ext cx="20605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00" b="1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Bookman Old Style" pitchFamily="18" charset="0"/>
              </a:rPr>
              <a:t>METRON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2509443" y="1563765"/>
            <a:ext cx="691054" cy="225236"/>
          </a:xfrm>
          <a:prstGeom prst="rightArrow">
            <a:avLst>
              <a:gd name="adj1" fmla="val 50000"/>
              <a:gd name="adj2" fmla="val 57581"/>
            </a:avLst>
          </a:prstGeom>
          <a:solidFill>
            <a:srgbClr val="C00000"/>
          </a:solidFill>
          <a:ln>
            <a:solidFill>
              <a:srgbClr val="FF9797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2523930" y="2057520"/>
            <a:ext cx="691054" cy="225236"/>
          </a:xfrm>
          <a:prstGeom prst="rightArrow">
            <a:avLst>
              <a:gd name="adj1" fmla="val 50000"/>
              <a:gd name="adj2" fmla="val 57581"/>
            </a:avLst>
          </a:prstGeom>
          <a:solidFill>
            <a:srgbClr val="C00000"/>
          </a:solidFill>
          <a:ln>
            <a:solidFill>
              <a:srgbClr val="FF9797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353096" y="1423179"/>
            <a:ext cx="2076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 smtClean="0">
                <a:ln w="12700">
                  <a:solidFill>
                    <a:prstClr val="black"/>
                  </a:solidFill>
                </a:ln>
                <a:solidFill>
                  <a:srgbClr val="FFFF00"/>
                </a:solidFill>
                <a:latin typeface="Bookman Old Style" pitchFamily="18" charset="0"/>
              </a:rPr>
              <a:t>Three</a:t>
            </a:r>
            <a:endParaRPr lang="en-US" sz="2800" b="1" dirty="0">
              <a:ln w="12700">
                <a:solidFill>
                  <a:prstClr val="black"/>
                </a:solidFill>
              </a:ln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372146" y="1912547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 smtClean="0">
                <a:ln w="12700">
                  <a:solidFill>
                    <a:prstClr val="black"/>
                  </a:solidFill>
                </a:ln>
                <a:solidFill>
                  <a:srgbClr val="99FFCC"/>
                </a:solidFill>
                <a:latin typeface="Bookman Old Style" pitchFamily="18" charset="0"/>
              </a:rPr>
              <a:t>Sides</a:t>
            </a:r>
            <a:endParaRPr lang="en-US" sz="2800" b="1" dirty="0">
              <a:ln w="12700">
                <a:solidFill>
                  <a:prstClr val="black"/>
                </a:solidFill>
              </a:ln>
              <a:solidFill>
                <a:srgbClr val="99FFCC"/>
              </a:solidFill>
              <a:latin typeface="Bookman Old Style" pitchFamily="18" charset="0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359446" y="2370170"/>
            <a:ext cx="2070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 smtClean="0">
                <a:ln w="12700">
                  <a:solidFill>
                    <a:prstClr val="black"/>
                  </a:solidFill>
                </a:ln>
                <a:solidFill>
                  <a:srgbClr val="00B0F0"/>
                </a:solidFill>
                <a:latin typeface="Bookman Old Style" pitchFamily="18" charset="0"/>
              </a:rPr>
              <a:t>Measure</a:t>
            </a:r>
            <a:endParaRPr lang="en-US" sz="2800" b="1" dirty="0">
              <a:ln w="12700">
                <a:solidFill>
                  <a:prstClr val="black"/>
                </a:solidFill>
              </a:ln>
              <a:solidFill>
                <a:srgbClr val="00B0F0"/>
              </a:solidFill>
              <a:latin typeface="Bookman Old Style" pitchFamily="18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597063" y="3644893"/>
            <a:ext cx="60867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n w="1905"/>
                <a:solidFill>
                  <a:prstClr val="white"/>
                </a:solidFill>
                <a:latin typeface="Bookman Old Style" pitchFamily="18" charset="0"/>
              </a:rPr>
              <a:t>Trigonometry deals with </a:t>
            </a:r>
            <a:r>
              <a:rPr lang="en-US" sz="2000" b="1" dirty="0" smtClean="0">
                <a:ln w="1905"/>
                <a:solidFill>
                  <a:prstClr val="white"/>
                </a:solidFill>
                <a:latin typeface="Bookman Old Style" pitchFamily="18" charset="0"/>
              </a:rPr>
              <a:t>the measurements of </a:t>
            </a:r>
            <a:r>
              <a:rPr lang="en-US" sz="2000" b="1" dirty="0" smtClean="0">
                <a:ln w="1905"/>
                <a:solidFill>
                  <a:srgbClr val="FFFF00"/>
                </a:solidFill>
                <a:latin typeface="Bookman Old Style" pitchFamily="18" charset="0"/>
              </a:rPr>
              <a:t>sides</a:t>
            </a:r>
            <a:r>
              <a:rPr lang="en-US" sz="2000" b="1" dirty="0" smtClean="0">
                <a:ln w="1905"/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2000" b="1" dirty="0">
                <a:ln w="1905"/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2000" b="1" dirty="0">
                <a:ln w="1905"/>
                <a:solidFill>
                  <a:srgbClr val="FFFF00"/>
                </a:solidFill>
                <a:latin typeface="Bookman Old Style" pitchFamily="18" charset="0"/>
              </a:rPr>
              <a:t>angles</a:t>
            </a:r>
            <a:r>
              <a:rPr lang="en-US" sz="2000" b="1" dirty="0">
                <a:ln w="1905"/>
                <a:solidFill>
                  <a:prstClr val="white"/>
                </a:solidFill>
                <a:latin typeface="Bookman Old Style" pitchFamily="18" charset="0"/>
              </a:rPr>
              <a:t> of a triangle.     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523930" y="2531016"/>
            <a:ext cx="691054" cy="225236"/>
          </a:xfrm>
          <a:prstGeom prst="rightArrow">
            <a:avLst>
              <a:gd name="adj1" fmla="val 50000"/>
              <a:gd name="adj2" fmla="val 57581"/>
            </a:avLst>
          </a:prstGeom>
          <a:solidFill>
            <a:srgbClr val="C00000"/>
          </a:solidFill>
          <a:ln>
            <a:solidFill>
              <a:srgbClr val="FF9797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3989" y="388225"/>
            <a:ext cx="855761" cy="45704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FF00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8000" y="387350"/>
            <a:ext cx="1252920" cy="457040"/>
          </a:xfrm>
          <a:prstGeom prst="roundRect">
            <a:avLst/>
          </a:prstGeom>
          <a:solidFill>
            <a:srgbClr val="99FFCC"/>
          </a:solidFill>
          <a:ln w="12700">
            <a:solidFill>
              <a:srgbClr val="FF00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73868" y="371436"/>
            <a:ext cx="1633155" cy="457040"/>
          </a:xfrm>
          <a:prstGeom prst="roundRect">
            <a:avLst/>
          </a:prstGeom>
          <a:solidFill>
            <a:srgbClr val="00FFFF"/>
          </a:solidFill>
          <a:ln w="12700">
            <a:solidFill>
              <a:srgbClr val="FF00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96919" y="306486"/>
            <a:ext cx="3835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prstClr val="black"/>
                </a:solidFill>
                <a:latin typeface="Bookman Old Style" pitchFamily="18" charset="0"/>
              </a:rPr>
              <a:t>TRIGONOMETRY</a:t>
            </a:r>
          </a:p>
        </p:txBody>
      </p:sp>
    </p:spTree>
    <p:extLst>
      <p:ext uri="{BB962C8B-B14F-4D97-AF65-F5344CB8AC3E}">
        <p14:creationId xmlns:p14="http://schemas.microsoft.com/office/powerpoint/2010/main" val="20452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423496" y="2255619"/>
            <a:ext cx="164592" cy="164592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8894" y="1303558"/>
            <a:ext cx="3628525" cy="2792191"/>
          </a:xfrm>
          <a:prstGeom prst="roundRect">
            <a:avLst>
              <a:gd name="adj" fmla="val 10786"/>
            </a:avLst>
          </a:prstGeom>
          <a:solidFill>
            <a:srgbClr val="00FFFF">
              <a:alpha val="47843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flipH="1">
            <a:off x="8169362" y="2123576"/>
            <a:ext cx="622368" cy="624446"/>
          </a:xfrm>
          <a:prstGeom prst="arc">
            <a:avLst>
              <a:gd name="adj1" fmla="val 19365459"/>
              <a:gd name="adj2" fmla="val 21572635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798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Arc 43"/>
          <p:cNvSpPr/>
          <p:nvPr/>
        </p:nvSpPr>
        <p:spPr>
          <a:xfrm flipH="1">
            <a:off x="6153944" y="520888"/>
            <a:ext cx="535160" cy="534166"/>
          </a:xfrm>
          <a:prstGeom prst="arc">
            <a:avLst>
              <a:gd name="adj1" fmla="val 5414672"/>
              <a:gd name="adj2" fmla="val 8449093"/>
            </a:avLst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IN" sz="1798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6368" y="135740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For 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X</a:t>
            </a:r>
            <a:endParaRPr lang="en-IN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63940" y="174672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YZ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ight Arrow 46"/>
          <p:cNvSpPr/>
          <p:nvPr/>
        </p:nvSpPr>
        <p:spPr>
          <a:xfrm rot="19191600">
            <a:off x="6628072" y="1796218"/>
            <a:ext cx="837425" cy="143751"/>
          </a:xfrm>
          <a:prstGeom prst="right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2290426">
            <a:off x="6998070" y="1357864"/>
            <a:ext cx="113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200" b="1">
                <a:solidFill>
                  <a:sysClr val="windowText" lastClr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pPr defTabSz="914400">
              <a:defRPr/>
            </a:pPr>
            <a:r>
              <a:rPr lang="en-US" kern="0" dirty="0">
                <a:solidFill>
                  <a:srgbClr val="00FFFF"/>
                </a:solidFill>
                <a:effectLst/>
              </a:rPr>
              <a:t>Hypotenuse</a:t>
            </a:r>
            <a:endParaRPr lang="en-IN" kern="0" dirty="0">
              <a:solidFill>
                <a:srgbClr val="00FFFF"/>
              </a:solidFill>
              <a:effectLst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112331" y="495825"/>
            <a:ext cx="2652026" cy="2121392"/>
            <a:chOff x="6091607" y="824277"/>
            <a:chExt cx="2652026" cy="2121392"/>
          </a:xfrm>
        </p:grpSpPr>
        <p:sp>
          <p:nvSpPr>
            <p:cNvPr id="50" name="TextBox 49"/>
            <p:cNvSpPr txBox="1"/>
            <p:nvPr/>
          </p:nvSpPr>
          <p:spPr>
            <a:xfrm>
              <a:off x="6091607" y="2576337"/>
              <a:ext cx="34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798" b="1" kern="0" dirty="0">
                  <a:solidFill>
                    <a:prstClr val="white"/>
                  </a:solidFill>
                  <a:latin typeface="Bookman Old Style" pitchFamily="18" charset="0"/>
                </a:rPr>
                <a:t>Y</a:t>
              </a:r>
              <a:endParaRPr lang="en-IN" sz="1798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48541" y="824277"/>
              <a:ext cx="36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798" b="1" kern="0" dirty="0">
                  <a:solidFill>
                    <a:prstClr val="white"/>
                  </a:solidFill>
                  <a:latin typeface="Bookman Old Style" pitchFamily="18" charset="0"/>
                </a:rPr>
                <a:t>X</a:t>
              </a:r>
              <a:endParaRPr lang="en-IN" sz="1798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399766" y="1128298"/>
              <a:ext cx="2056531" cy="1624693"/>
              <a:chOff x="1599165" y="590550"/>
              <a:chExt cx="2058435" cy="1624693"/>
            </a:xfrm>
          </p:grpSpPr>
          <p:sp>
            <p:nvSpPr>
              <p:cNvPr id="54" name="Right Triangle 53"/>
              <p:cNvSpPr/>
              <p:nvPr/>
            </p:nvSpPr>
            <p:spPr>
              <a:xfrm>
                <a:off x="1600200" y="590550"/>
                <a:ext cx="2057400" cy="1624693"/>
              </a:xfrm>
              <a:prstGeom prst="rtTriangl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IN" sz="1798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99165" y="2053844"/>
                <a:ext cx="164744" cy="161286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IN" sz="1798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10196" y="2565521"/>
              <a:ext cx="33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798" b="1" kern="0" dirty="0">
                  <a:solidFill>
                    <a:prstClr val="white"/>
                  </a:solidFill>
                  <a:latin typeface="Bookman Old Style" pitchFamily="18" charset="0"/>
                </a:rPr>
                <a:t>Z</a:t>
              </a:r>
              <a:endParaRPr lang="en-IN" sz="1798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6" name="Right Arrow 55"/>
          <p:cNvSpPr/>
          <p:nvPr/>
        </p:nvSpPr>
        <p:spPr>
          <a:xfrm rot="3573738">
            <a:off x="6286086" y="1709687"/>
            <a:ext cx="1330768" cy="143751"/>
          </a:xfrm>
          <a:prstGeom prst="right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713261" flipH="1">
            <a:off x="6437962" y="1838823"/>
            <a:ext cx="1582535" cy="108003"/>
          </a:xfrm>
          <a:prstGeom prst="right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6406284" y="811273"/>
            <a:ext cx="15240" cy="1613266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59" name="Rectangle 58"/>
          <p:cNvSpPr/>
          <p:nvPr/>
        </p:nvSpPr>
        <p:spPr>
          <a:xfrm>
            <a:off x="728312" y="1726256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endParaRPr lang="en-US" sz="1800" kern="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92166" y="1758914"/>
            <a:ext cx="3545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92166" y="2183150"/>
            <a:ext cx="3545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63940" y="2129810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XY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7426" y="212981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6368" y="2632039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For </a:t>
            </a:r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Z</a:t>
            </a:r>
            <a:endParaRPr lang="en-IN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6896" y="3050694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800" b="1" kern="0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endParaRPr lang="en-US" sz="1800" kern="0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6768" y="344600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Adjacent </a:t>
            </a:r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76132" y="305069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XY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92166" y="3104034"/>
            <a:ext cx="3545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92166" y="3491722"/>
            <a:ext cx="3545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Wingdings" pitchFamily="2" charset="2"/>
              </a:rPr>
              <a:t>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76132" y="344600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YZ</a:t>
            </a:r>
            <a:endParaRPr lang="en-IN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6412576" y="2428875"/>
            <a:ext cx="2066348" cy="1466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cxnSp>
      <p:sp>
        <p:nvSpPr>
          <p:cNvPr id="72" name="Curved Right Arrow 105"/>
          <p:cNvSpPr/>
          <p:nvPr/>
        </p:nvSpPr>
        <p:spPr>
          <a:xfrm rot="19630888" flipH="1">
            <a:off x="6264764" y="1112575"/>
            <a:ext cx="492096" cy="685755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Curved Right Arrow 105"/>
          <p:cNvSpPr/>
          <p:nvPr/>
        </p:nvSpPr>
        <p:spPr>
          <a:xfrm rot="6714060">
            <a:off x="7373626" y="1818185"/>
            <a:ext cx="492096" cy="986400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81600" y="1476375"/>
            <a:ext cx="131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Bookman Old Style" pitchFamily="18" charset="0"/>
              </a:rPr>
              <a:t>Adjacent side</a:t>
            </a:r>
            <a:endParaRPr lang="en-US" sz="12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0340" y="2420211"/>
            <a:ext cx="131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Bookman Old Style" pitchFamily="18" charset="0"/>
              </a:rPr>
              <a:t>Opposite side</a:t>
            </a:r>
            <a:endParaRPr lang="en-US" sz="12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9371" y="1474259"/>
            <a:ext cx="131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Bookman Old Style" pitchFamily="18" charset="0"/>
              </a:rPr>
              <a:t>Opposite side</a:t>
            </a:r>
            <a:endParaRPr lang="en-US" sz="12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60815" y="2422654"/>
            <a:ext cx="131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FFFF"/>
                </a:solidFill>
                <a:latin typeface="Bookman Old Style" pitchFamily="18" charset="0"/>
              </a:rPr>
              <a:t>Adjacent side</a:t>
            </a:r>
            <a:endParaRPr lang="en-US" sz="1200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8894" y="161213"/>
            <a:ext cx="2626289" cy="400110"/>
            <a:chOff x="2869963" y="311933"/>
            <a:chExt cx="2634260" cy="400110"/>
          </a:xfrm>
        </p:grpSpPr>
        <p:sp>
          <p:nvSpPr>
            <p:cNvPr id="78" name="TextBox 77"/>
            <p:cNvSpPr txBox="1"/>
            <p:nvPr/>
          </p:nvSpPr>
          <p:spPr>
            <a:xfrm>
              <a:off x="2869963" y="327173"/>
              <a:ext cx="2634260" cy="35575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347" tIns="45669" rIns="91347" bIns="45669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en-US"/>
              </a:defPPr>
              <a:lvl1pPr algn="ctr">
                <a:defRPr sz="2400" b="1">
                  <a:ln w="11430"/>
                  <a:solidFill>
                    <a:prstClr val="white"/>
                  </a:solidFill>
                  <a:latin typeface="Bookman Old Style" pitchFamily="18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14063" y="311933"/>
              <a:ext cx="21709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 smtClean="0">
                  <a:ln w="11430"/>
                  <a:solidFill>
                    <a:prstClr val="white"/>
                  </a:solidFill>
                  <a:latin typeface="Bookman Old Style" pitchFamily="18" charset="0"/>
                </a:rPr>
                <a:t>UNDERSTAND!</a:t>
              </a:r>
              <a:endParaRPr lang="en-US" sz="2000" b="1" dirty="0">
                <a:ln w="11430"/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4" grpId="3" animBg="1"/>
      <p:bldP spid="45" grpId="0"/>
      <p:bldP spid="46" grpId="0"/>
      <p:bldP spid="47" grpId="0" animBg="1"/>
      <p:bldP spid="47" grpId="1" animBg="1"/>
      <p:bldP spid="48" grpId="0"/>
      <p:bldP spid="56" grpId="0" animBg="1"/>
      <p:bldP spid="56" grpId="1" animBg="1"/>
      <p:bldP spid="57" grpId="0" animBg="1"/>
      <p:bldP spid="57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2741619"/>
            <a:ext cx="7772400" cy="1870981"/>
          </a:xfrm>
          <a:prstGeom prst="roundRect">
            <a:avLst>
              <a:gd name="adj" fmla="val 10786"/>
            </a:avLst>
          </a:prstGeom>
          <a:solidFill>
            <a:srgbClr val="00FFFF">
              <a:alpha val="47843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6520" y="4053589"/>
            <a:ext cx="3137785" cy="520155"/>
          </a:xfrm>
          <a:prstGeom prst="roundRect">
            <a:avLst/>
          </a:prstGeom>
          <a:solidFill>
            <a:srgbClr val="0000FF"/>
          </a:solidFill>
          <a:ln w="12700">
            <a:solidFill>
              <a:srgbClr val="FFFF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4104" y="3427699"/>
            <a:ext cx="3149370" cy="520155"/>
          </a:xfrm>
          <a:prstGeom prst="roundRect">
            <a:avLst/>
          </a:prstGeom>
          <a:solidFill>
            <a:srgbClr val="0000FF"/>
          </a:solidFill>
          <a:ln w="12700">
            <a:solidFill>
              <a:srgbClr val="FFFF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2440" y="2762039"/>
            <a:ext cx="3122931" cy="541276"/>
          </a:xfrm>
          <a:prstGeom prst="roundRect">
            <a:avLst/>
          </a:prstGeom>
          <a:solidFill>
            <a:srgbClr val="0000FF"/>
          </a:solidFill>
          <a:ln w="12700">
            <a:solidFill>
              <a:srgbClr val="FFFF00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5400000">
            <a:off x="3541616" y="805106"/>
            <a:ext cx="450616" cy="539750"/>
          </a:xfrm>
          <a:prstGeom prst="arc">
            <a:avLst>
              <a:gd name="adj1" fmla="val 18015849"/>
              <a:gd name="adj2" fmla="val 215883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9148" y="125382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14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40520" y="3059343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2034" y="3688432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78228" y="4326903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79449" y="2284827"/>
            <a:ext cx="140595" cy="1378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24715" y="727744"/>
            <a:ext cx="2634085" cy="2044049"/>
            <a:chOff x="6161767" y="648242"/>
            <a:chExt cx="2634085" cy="2044049"/>
          </a:xfrm>
        </p:grpSpPr>
        <p:sp>
          <p:nvSpPr>
            <p:cNvPr id="19" name="Rectangle 18"/>
            <p:cNvSpPr/>
            <p:nvPr/>
          </p:nvSpPr>
          <p:spPr>
            <a:xfrm>
              <a:off x="6410380" y="2190174"/>
              <a:ext cx="164592" cy="16459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405379" y="981896"/>
              <a:ext cx="2166563" cy="1372870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5221" y="648242"/>
              <a:ext cx="342089" cy="40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61767" y="2269112"/>
              <a:ext cx="342089" cy="40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53763" y="2291810"/>
              <a:ext cx="342089" cy="40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9191600">
            <a:off x="3885637" y="1913650"/>
            <a:ext cx="837425" cy="143751"/>
          </a:xfrm>
          <a:prstGeom prst="right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050426">
            <a:off x="4280235" y="1422626"/>
            <a:ext cx="113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200" b="1">
                <a:solidFill>
                  <a:sysClr val="windowText" lastClr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00FF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Hypotenuse</a:t>
            </a:r>
            <a:endParaRPr lang="en-IN" dirty="0">
              <a:solidFill>
                <a:srgbClr val="00FFFF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6620" y="2732779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5408" y="3003505"/>
            <a:ext cx="160020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3104" y="3364149"/>
            <a:ext cx="175066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072" y="3645765"/>
            <a:ext cx="160020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3648" y="3992124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534" y="4281900"/>
            <a:ext cx="175066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793738">
            <a:off x="3801434" y="1770139"/>
            <a:ext cx="1330768" cy="143751"/>
          </a:xfrm>
          <a:prstGeom prst="rightArrow">
            <a:avLst/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769093" y="2426752"/>
            <a:ext cx="2153614" cy="146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079564" y="1745823"/>
            <a:ext cx="1369835" cy="133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07828" y="3075233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63220" y="3020789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7040" y="2754089"/>
            <a:ext cx="160020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8352" y="2422652"/>
            <a:ext cx="136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200" b="1">
                <a:solidFill>
                  <a:sysClr val="windowText" lastClr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00FF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Opposite </a:t>
            </a:r>
            <a:r>
              <a:rPr lang="en-US" dirty="0" smtClean="0">
                <a:solidFill>
                  <a:srgbClr val="00FF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side</a:t>
            </a:r>
            <a:endParaRPr lang="en-US" dirty="0">
              <a:solidFill>
                <a:srgbClr val="00FFFF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6185" y="1730860"/>
            <a:ext cx="135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200" b="1">
                <a:solidFill>
                  <a:sysClr val="windowText" lastClr="0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srgbClr val="00FFFF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Adjacent side</a:t>
            </a:r>
            <a:endParaRPr lang="en-US" dirty="0">
              <a:solidFill>
                <a:srgbClr val="00FFFF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44" name="Arc 43"/>
          <p:cNvSpPr/>
          <p:nvPr/>
        </p:nvSpPr>
        <p:spPr>
          <a:xfrm rot="5400000">
            <a:off x="3548893" y="806997"/>
            <a:ext cx="450616" cy="539750"/>
          </a:xfrm>
          <a:prstGeom prst="arc">
            <a:avLst>
              <a:gd name="adj1" fmla="val 18015849"/>
              <a:gd name="adj2" fmla="val 21588374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Curved Right Arrow 105"/>
          <p:cNvSpPr/>
          <p:nvPr/>
        </p:nvSpPr>
        <p:spPr>
          <a:xfrm rot="9206764" flipV="1">
            <a:off x="3678513" y="1464937"/>
            <a:ext cx="376581" cy="68243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7685" y="247025"/>
            <a:ext cx="6677652" cy="42203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b="1">
                <a:ln w="11430"/>
                <a:solidFill>
                  <a:prstClr val="white"/>
                </a:solidFill>
                <a:latin typeface="Bookman Old Style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8947" y="283629"/>
            <a:ext cx="6580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>
              <a:defRPr/>
            </a:pPr>
            <a:r>
              <a:rPr lang="en-US" sz="1400" b="1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Trigonometric ratios of angle </a:t>
            </a:r>
            <a:r>
              <a:rPr lang="en-US" sz="1400" b="1" spc="150" dirty="0">
                <a:ln w="11430"/>
                <a:solidFill>
                  <a:prstClr val="white"/>
                </a:solidFill>
                <a:latin typeface="Symbol" pitchFamily="18" charset="2"/>
              </a:rPr>
              <a:t>q</a:t>
            </a:r>
            <a:r>
              <a:rPr lang="en-US" sz="1400" b="1" spc="150" dirty="0">
                <a:ln w="11430"/>
                <a:solidFill>
                  <a:prstClr val="white"/>
                </a:solidFill>
                <a:latin typeface="Bookman Old Style" pitchFamily="18" charset="0"/>
              </a:rPr>
              <a:t> in a right-angled triangle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323040" y="3616026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84790" y="3570899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Adjacent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8610" y="3304199"/>
            <a:ext cx="1600200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Hypotenuse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270840" y="4258874"/>
            <a:ext cx="154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2900" y="3930879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Adjacent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2900" y="4204149"/>
            <a:ext cx="1653672" cy="338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8014" y="284901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9515" y="284901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33173" y="286933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095685" y="2849016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6508" y="284901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e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1996" y="2849016"/>
            <a:ext cx="513901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in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7582" y="3509901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6211" y="348691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18305" y="348925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16268" y="3489250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8140" y="3489250"/>
            <a:ext cx="63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ine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3629" y="3489250"/>
            <a:ext cx="513901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8426" y="4131170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4200" y="4138288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65435" y="413117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06588" y="4131170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47485" y="4131170"/>
            <a:ext cx="90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gent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349" y="4131170"/>
            <a:ext cx="513901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an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15579" y="2880070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64499" y="2870788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42175" y="287002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613487" y="2870022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17674" y="2870022"/>
            <a:ext cx="90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ant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24274" y="2870022"/>
            <a:ext cx="95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osec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29183" y="340904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664260" y="3409466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s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42175" y="340904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618639" y="3409046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122826" y="3409046"/>
            <a:ext cx="90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ant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97779" y="3409046"/>
            <a:ext cx="95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ec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38688" y="4050399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74787" y="4048879"/>
            <a:ext cx="371378" cy="4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942175" y="4049250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58643" y="4049250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Symbol" pitchFamily="18" charset="2"/>
              </a:rPr>
              <a:t>q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737311" y="4039202"/>
            <a:ext cx="1158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angent</a:t>
            </a:r>
            <a:r>
              <a:rPr lang="en-US" sz="20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40921" y="4039202"/>
            <a:ext cx="9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white"/>
                </a:solidFill>
                <a:latin typeface="Bookman Old Style" pitchFamily="18" charset="0"/>
              </a:rPr>
              <a:t>ot</a:t>
            </a:r>
            <a:endParaRPr lang="en-US" sz="2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430044" y="2734363"/>
            <a:ext cx="2042435" cy="609594"/>
            <a:chOff x="1585573" y="1312411"/>
            <a:chExt cx="2042435" cy="60959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1992920" y="1638975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909020" y="1312411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Opposite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27808" y="1583137"/>
              <a:ext cx="160020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Hypotenuse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585573" y="1448968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718305" y="3365222"/>
            <a:ext cx="2105459" cy="620484"/>
            <a:chOff x="1870705" y="1943781"/>
            <a:chExt cx="2105459" cy="620484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274434" y="2268064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225504" y="1943781"/>
              <a:ext cx="175066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Adjacent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23472" y="2225397"/>
              <a:ext cx="160020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Hypotenuse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870705" y="206888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63260" y="3992979"/>
            <a:ext cx="2129759" cy="628644"/>
            <a:chOff x="1917835" y="2571756"/>
            <a:chExt cx="2129759" cy="628644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2330628" y="2906535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286048" y="2571756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Opposite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296934" y="2861532"/>
              <a:ext cx="175066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Adjacent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17835" y="2710802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7667" y="2752935"/>
            <a:ext cx="2005065" cy="605568"/>
            <a:chOff x="5658643" y="3687646"/>
            <a:chExt cx="2005065" cy="60556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6024296" y="4008790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979688" y="3954346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Opposite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63508" y="3687646"/>
              <a:ext cx="160020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Hypotenuse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658643" y="3803579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0004" y="3301797"/>
            <a:ext cx="2126635" cy="605568"/>
            <a:chOff x="5590509" y="3230293"/>
            <a:chExt cx="2126635" cy="605568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5971374" y="3542120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033124" y="3496993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Adjacent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116944" y="3230293"/>
              <a:ext cx="1600200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Hypotenuse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590509" y="3335140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1498" y="3931370"/>
            <a:ext cx="1954397" cy="612138"/>
            <a:chOff x="5942175" y="3360372"/>
            <a:chExt cx="1954397" cy="612138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6270840" y="3688367"/>
              <a:ext cx="154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242900" y="3360372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Adjacent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42900" y="3633642"/>
              <a:ext cx="1653672" cy="33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Opposite side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2175" y="3478743"/>
              <a:ext cx="3385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pic>
        <p:nvPicPr>
          <p:cNvPr id="56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15879">
            <a:off x="3118626" y="2969177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08633">
            <a:off x="1242578" y="2951925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15879">
            <a:off x="3118626" y="3622111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08633">
            <a:off x="1242578" y="3614344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15879">
            <a:off x="3118626" y="4211560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curve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08633">
            <a:off x="1242578" y="4239377"/>
            <a:ext cx="409138" cy="20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emph" presetSubtype="0" repeatCount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35" presetClass="emph" presetSubtype="0" repeatCount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3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4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35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4 0.00463 L -0.02257 0.00463 " pathEditMode="relative" rAng="0" ptsTypes="AA" p14:bounceEnd="20000">
                                          <p:cBhvr>
                                            <p:cTn id="15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5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-0.00062 L -0.02309 -0.00062 " pathEditMode="relative" rAng="0" ptsTypes="AA" p14:bounceEnd="20000">
                                          <p:cBhvr>
                                            <p:cTn id="15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00062 L -0.04791 0.00062 " pathEditMode="relative" rAng="0" ptsTypes="AA" p14:bounceEnd="20000">
                                          <p:cBhvr>
                                            <p:cTn id="2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8" presetID="35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0.00278 L -0.05486 0.00278 " pathEditMode="relative" rAng="0" ptsTypes="AA" p14:bounceEnd="20000">
                                          <p:cBhvr>
                                            <p:cTn id="21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5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6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35" presetClass="path" presetSubtype="0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3.95865E-6 L -0.06337 0.00277 " pathEditMode="relative" rAng="0" ptsTypes="AA" p14:bounceEnd="20000">
                                          <p:cBhvr>
                                            <p:cTn id="28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77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3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3.45679E-6 L -0.07084 3.45679E-6 " pathEditMode="relative" rAng="0" ptsTypes="AA" p14:bounceEnd="20000">
                                          <p:cBhvr>
                                            <p:cTn id="28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" fill="hold">
                          <p:stCondLst>
                            <p:cond delay="indefinite"/>
                          </p:stCondLst>
                          <p:childTnLst>
                            <p:par>
                              <p:cTn id="3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3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9" presetID="35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6.05125E-7 L -0.05538 0.00185 " pathEditMode="relative" rAng="0" ptsTypes="AA" p14:bounceEnd="20000">
                                          <p:cBhvr>
                                            <p:cTn id="37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1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4 0.00062 L -0.05087 0.00308 " pathEditMode="relative" rAng="0" ptsTypes="AA" p14:bounceEnd="20000">
                                          <p:cBhvr>
                                            <p:cTn id="372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29 0.00062 L -0.05451 0.00308 " pathEditMode="relative" rAng="0" ptsTypes="AA" p14:bounceEnd="20000">
                                          <p:cBhvr>
                                            <p:cTn id="46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3" presetID="35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9 0.00124 L -0.05313 0.00124 " pathEditMode="relative" rAng="0" ptsTypes="AA" p14:bounceEnd="20000">
                                          <p:cBhvr>
                                            <p:cTn id="46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1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2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35" presetClass="path" presetSubtype="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3.45679E-6 L -0.08437 0.00061 " pathEditMode="relative" rAng="0" ptsTypes="AA" p14:bounceEnd="20000">
                                          <p:cBhvr>
                                            <p:cTn id="55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1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1" presetID="35" presetClass="path" presetSubtype="0" fill="hold" grpId="1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-4.5679E-6 L -0.09566 -4.5679E-6 " pathEditMode="relative" rAng="0" ptsTypes="AA" p14:bounceEnd="20000">
                                          <p:cBhvr>
                                            <p:cTn id="552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3" grpId="1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6" grpId="0" animBg="1"/>
          <p:bldP spid="6" grpId="1" animBg="1"/>
          <p:bldP spid="6" grpId="2" animBg="1"/>
          <p:bldP spid="7" grpId="0"/>
          <p:bldP spid="17" grpId="0" animBg="1"/>
          <p:bldP spid="17" grpId="1" animBg="1"/>
          <p:bldP spid="17" grpId="2" animBg="1"/>
          <p:bldP spid="24" grpId="0" animBg="1"/>
          <p:bldP spid="24" grpId="1" animBg="1"/>
          <p:bldP spid="25" grpId="0"/>
          <p:bldP spid="26" grpId="0" build="allAtOnce"/>
          <p:bldP spid="27" grpId="0"/>
          <p:bldP spid="27" grpId="1"/>
          <p:bldP spid="28" grpId="0" build="allAtOnce"/>
          <p:bldP spid="29" grpId="0"/>
          <p:bldP spid="29" grpId="1"/>
          <p:bldP spid="30" grpId="0" build="allAtOnce"/>
          <p:bldP spid="31" grpId="0" build="allAtOnce"/>
          <p:bldP spid="36" grpId="0" animBg="1"/>
          <p:bldP spid="36" grpId="1" animBg="1"/>
          <p:bldP spid="40" grpId="0"/>
          <p:bldP spid="40" grpId="1"/>
          <p:bldP spid="41" grpId="0"/>
          <p:bldP spid="41" grpId="1"/>
          <p:bldP spid="42" grpId="0"/>
          <p:bldP spid="43" grpId="0"/>
          <p:bldP spid="44" grpId="0" animBg="1"/>
          <p:bldP spid="45" grpId="0" animBg="1"/>
          <p:bldP spid="45" grpId="1" animBg="1"/>
          <p:bldP spid="50" grpId="0"/>
          <p:bldP spid="50" grpId="1"/>
          <p:bldP spid="51" grpId="0"/>
          <p:bldP spid="51" grpId="1"/>
          <p:bldP spid="54" grpId="0"/>
          <p:bldP spid="54" grpId="1"/>
          <p:bldP spid="55" grpId="0"/>
          <p:bldP spid="55" grpId="1"/>
          <p:bldP spid="81" grpId="0"/>
          <p:bldP spid="81" grpId="1"/>
          <p:bldP spid="82" grpId="0"/>
          <p:bldP spid="85" grpId="0"/>
          <p:bldP spid="85" grpId="1"/>
          <p:bldP spid="87" grpId="0"/>
          <p:bldP spid="87" grpId="1"/>
          <p:bldP spid="88" grpId="0"/>
          <p:bldP spid="88" grpId="1"/>
          <p:bldP spid="89" grpId="0"/>
          <p:bldP spid="91" grpId="0"/>
          <p:bldP spid="91" grpId="1"/>
          <p:bldP spid="92" grpId="0"/>
          <p:bldP spid="93" grpId="0"/>
          <p:bldP spid="93" grpId="1"/>
          <p:bldP spid="94" grpId="0"/>
          <p:bldP spid="94" grpId="1"/>
          <p:bldP spid="95" grpId="0"/>
          <p:bldP spid="95" grpId="1"/>
          <p:bldP spid="96" grpId="0"/>
          <p:bldP spid="102" grpId="0"/>
          <p:bldP spid="102" grpId="1"/>
          <p:bldP spid="103" grpId="0"/>
          <p:bldP spid="104" grpId="0"/>
          <p:bldP spid="104" grpId="1"/>
          <p:bldP spid="105" grpId="0"/>
          <p:bldP spid="105" grpId="1"/>
          <p:bldP spid="106" grpId="0"/>
          <p:bldP spid="106" grpId="1"/>
          <p:bldP spid="107" grpId="0"/>
          <p:bldP spid="109" grpId="0"/>
          <p:bldP spid="109" grpId="1"/>
          <p:bldP spid="110" grpId="0"/>
          <p:bldP spid="111" grpId="0"/>
          <p:bldP spid="111" grpId="1"/>
          <p:bldP spid="112" grpId="0"/>
          <p:bldP spid="112" grpId="1"/>
          <p:bldP spid="113" grpId="0"/>
          <p:bldP spid="113" grpId="1"/>
          <p:bldP spid="114" grpId="0"/>
          <p:bldP spid="115" grpId="0"/>
          <p:bldP spid="115" grpId="1"/>
          <p:bldP spid="116" grpId="0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1" grpId="0"/>
          <p:bldP spid="121" grpId="1"/>
          <p:bldP spid="122" grpId="0"/>
          <p:bldP spid="123" grpId="0"/>
          <p:bldP spid="123" grpId="1"/>
          <p:bldP spid="124" grpId="0"/>
          <p:bldP spid="124" grpId="1"/>
          <p:bldP spid="125" grpId="0"/>
          <p:bldP spid="125" grpId="1"/>
          <p:bldP spid="1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emph" presetSubtype="0" repeatCount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35" presetClass="emph" presetSubtype="0" repeatCount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3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41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04 0.00463 L -0.02257 0.00463 " pathEditMode="relative" rAng="0" ptsTypes="AA">
                                          <p:cBhvr>
                                            <p:cTn id="15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5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52 -0.00062 L -0.02309 -0.00062 " pathEditMode="relative" rAng="0" ptsTypes="AA">
                                          <p:cBhvr>
                                            <p:cTn id="15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1" fill="hold">
                          <p:stCondLst>
                            <p:cond delay="indefinite"/>
                          </p:stCondLst>
                          <p:childTnLst>
                            <p:par>
                              <p:cTn id="1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6" fill="hold">
                          <p:stCondLst>
                            <p:cond delay="indefinite"/>
                          </p:stCondLst>
                          <p:childTnLst>
                            <p:par>
                              <p:cTn id="1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1" fill="hold">
                          <p:stCondLst>
                            <p:cond delay="indefinite"/>
                          </p:stCondLst>
                          <p:childTnLst>
                            <p:par>
                              <p:cTn id="1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3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9" fill="hold">
                          <p:stCondLst>
                            <p:cond delay="indefinite"/>
                          </p:stCondLst>
                          <p:childTnLst>
                            <p:par>
                              <p:cTn id="2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1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0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2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6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69 0.00062 L -0.04791 0.00062 " pathEditMode="relative" rAng="0" ptsTypes="AA">
                                          <p:cBhvr>
                                            <p:cTn id="21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8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0.00278 L -0.05486 0.00278 " pathEditMode="relative" rAng="0" ptsTypes="AA">
                                          <p:cBhvr>
                                            <p:cTn id="21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3" dur="5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9" fill="hold">
                          <p:stCondLst>
                            <p:cond delay="indefinite"/>
                          </p:stCondLst>
                          <p:childTnLst>
                            <p:par>
                              <p:cTn id="2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3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5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6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35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3.95865E-6 L -0.06337 0.00277 " pathEditMode="relative" rAng="0" ptsTypes="AA">
                                          <p:cBhvr>
                                            <p:cTn id="28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77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3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3.45679E-6 L -0.07084 3.45679E-6 " pathEditMode="relative" rAng="0" ptsTypes="AA">
                                          <p:cBhvr>
                                            <p:cTn id="28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3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9" fill="hold">
                          <p:stCondLst>
                            <p:cond delay="indefinite"/>
                          </p:stCondLst>
                          <p:childTnLst>
                            <p:par>
                              <p:cTn id="3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37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34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7" fill="hold">
                          <p:stCondLst>
                            <p:cond delay="indefinite"/>
                          </p:stCondLst>
                          <p:childTnLst>
                            <p:par>
                              <p:cTn id="3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9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556E-7 -6.05125E-7 L -0.05538 0.00185 " pathEditMode="relative" rAng="0" ptsTypes="AA">
                                          <p:cBhvr>
                                            <p:cTn id="37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1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4 0.00062 L -0.05087 0.00308 " pathEditMode="relative" rAng="0" ptsTypes="AA">
                                          <p:cBhvr>
                                            <p:cTn id="372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8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7" fill="hold">
                          <p:stCondLst>
                            <p:cond delay="indefinite"/>
                          </p:stCondLst>
                          <p:childTnLst>
                            <p:par>
                              <p:cTn id="3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2" fill="hold">
                          <p:stCondLst>
                            <p:cond delay="indefinite"/>
                          </p:stCondLst>
                          <p:childTnLst>
                            <p:par>
                              <p:cTn id="4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7" fill="hold">
                          <p:stCondLst>
                            <p:cond delay="indefinite"/>
                          </p:stCondLst>
                          <p:childTnLst>
                            <p:par>
                              <p:cTn id="4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2" fill="hold">
                          <p:stCondLst>
                            <p:cond delay="indefinite"/>
                          </p:stCondLst>
                          <p:childTnLst>
                            <p:par>
                              <p:cTn id="4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2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3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4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729 0.00062 L -0.05451 0.00308 " pathEditMode="relative" rAng="0" ptsTypes="AA">
                                          <p:cBhvr>
                                            <p:cTn id="46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3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59 0.00124 L -0.05313 0.00124 " pathEditMode="relative" rAng="0" ptsTypes="AA">
                                          <p:cBhvr>
                                            <p:cTn id="46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6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0" fill="hold">
                          <p:stCondLst>
                            <p:cond delay="indefinite"/>
                          </p:stCondLst>
                          <p:childTnLst>
                            <p:par>
                              <p:cTn id="4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0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1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52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1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3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9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3.45679E-6 L -0.08437 0.00061 " pathEditMode="relative" rAng="0" ptsTypes="AA">
                                          <p:cBhvr>
                                            <p:cTn id="55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1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1" presetID="35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-4.5679E-6 L -0.09566 -4.5679E-6 " pathEditMode="relative" rAng="0" ptsTypes="AA">
                                          <p:cBhvr>
                                            <p:cTn id="552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3" grpId="1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6" grpId="0" animBg="1"/>
          <p:bldP spid="6" grpId="1" animBg="1"/>
          <p:bldP spid="6" grpId="2" animBg="1"/>
          <p:bldP spid="7" grpId="0"/>
          <p:bldP spid="17" grpId="0" animBg="1"/>
          <p:bldP spid="17" grpId="1" animBg="1"/>
          <p:bldP spid="17" grpId="2" animBg="1"/>
          <p:bldP spid="24" grpId="0" animBg="1"/>
          <p:bldP spid="24" grpId="1" animBg="1"/>
          <p:bldP spid="25" grpId="0"/>
          <p:bldP spid="26" grpId="0" build="allAtOnce"/>
          <p:bldP spid="27" grpId="0"/>
          <p:bldP spid="27" grpId="1"/>
          <p:bldP spid="28" grpId="0" build="allAtOnce"/>
          <p:bldP spid="29" grpId="0"/>
          <p:bldP spid="29" grpId="1"/>
          <p:bldP spid="30" grpId="0" build="allAtOnce"/>
          <p:bldP spid="31" grpId="0" build="allAtOnce"/>
          <p:bldP spid="36" grpId="0" animBg="1"/>
          <p:bldP spid="36" grpId="1" animBg="1"/>
          <p:bldP spid="40" grpId="0"/>
          <p:bldP spid="40" grpId="1"/>
          <p:bldP spid="41" grpId="0"/>
          <p:bldP spid="41" grpId="1"/>
          <p:bldP spid="42" grpId="0"/>
          <p:bldP spid="43" grpId="0"/>
          <p:bldP spid="44" grpId="0" animBg="1"/>
          <p:bldP spid="45" grpId="0" animBg="1"/>
          <p:bldP spid="45" grpId="1" animBg="1"/>
          <p:bldP spid="50" grpId="0"/>
          <p:bldP spid="50" grpId="1"/>
          <p:bldP spid="51" grpId="0"/>
          <p:bldP spid="51" grpId="1"/>
          <p:bldP spid="54" grpId="0"/>
          <p:bldP spid="54" grpId="1"/>
          <p:bldP spid="55" grpId="0"/>
          <p:bldP spid="55" grpId="1"/>
          <p:bldP spid="81" grpId="0"/>
          <p:bldP spid="81" grpId="1"/>
          <p:bldP spid="82" grpId="0"/>
          <p:bldP spid="85" grpId="0"/>
          <p:bldP spid="85" grpId="1"/>
          <p:bldP spid="87" grpId="0"/>
          <p:bldP spid="87" grpId="1"/>
          <p:bldP spid="88" grpId="0"/>
          <p:bldP spid="88" grpId="1"/>
          <p:bldP spid="89" grpId="0"/>
          <p:bldP spid="91" grpId="0"/>
          <p:bldP spid="91" grpId="1"/>
          <p:bldP spid="92" grpId="0"/>
          <p:bldP spid="93" grpId="0"/>
          <p:bldP spid="93" grpId="1"/>
          <p:bldP spid="94" grpId="0"/>
          <p:bldP spid="94" grpId="1"/>
          <p:bldP spid="95" grpId="0"/>
          <p:bldP spid="95" grpId="1"/>
          <p:bldP spid="96" grpId="0"/>
          <p:bldP spid="102" grpId="0"/>
          <p:bldP spid="102" grpId="1"/>
          <p:bldP spid="103" grpId="0"/>
          <p:bldP spid="104" grpId="0"/>
          <p:bldP spid="104" grpId="1"/>
          <p:bldP spid="105" grpId="0"/>
          <p:bldP spid="105" grpId="1"/>
          <p:bldP spid="106" grpId="0"/>
          <p:bldP spid="106" grpId="1"/>
          <p:bldP spid="107" grpId="0"/>
          <p:bldP spid="109" grpId="0"/>
          <p:bldP spid="109" grpId="1"/>
          <p:bldP spid="110" grpId="0"/>
          <p:bldP spid="111" grpId="0"/>
          <p:bldP spid="111" grpId="1"/>
          <p:bldP spid="112" grpId="0"/>
          <p:bldP spid="112" grpId="1"/>
          <p:bldP spid="113" grpId="0"/>
          <p:bldP spid="113" grpId="1"/>
          <p:bldP spid="114" grpId="0"/>
          <p:bldP spid="115" grpId="0"/>
          <p:bldP spid="115" grpId="1"/>
          <p:bldP spid="116" grpId="0"/>
          <p:bldP spid="117" grpId="0"/>
          <p:bldP spid="117" grpId="1"/>
          <p:bldP spid="118" grpId="0"/>
          <p:bldP spid="118" grpId="1"/>
          <p:bldP spid="119" grpId="0"/>
          <p:bldP spid="119" grpId="1"/>
          <p:bldP spid="120" grpId="0"/>
          <p:bldP spid="121" grpId="0"/>
          <p:bldP spid="121" grpId="1"/>
          <p:bldP spid="122" grpId="0"/>
          <p:bldP spid="123" grpId="0"/>
          <p:bldP spid="123" grpId="1"/>
          <p:bldP spid="124" grpId="0"/>
          <p:bldP spid="124" grpId="1"/>
          <p:bldP spid="125" grpId="0"/>
          <p:bldP spid="125" grpId="1"/>
          <p:bldP spid="1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3082367" y="864669"/>
            <a:ext cx="668124" cy="2293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411740" y="864669"/>
            <a:ext cx="668124" cy="2293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055" y="3813501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95427" y="3814522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9943" y="1246379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ABC,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878" y="102563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3566" y="1556471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78280" y="153545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80650" y="15354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43566" y="15354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893" y="216811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8280" y="216811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80650" y="21681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6737" y="2168113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576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80072" y="216811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91054" y="216815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49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3893" y="280393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80650" y="28039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6737" y="2803936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 cm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68048" y="2803936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8668" y="326619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3789" y="326435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3893" y="185979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78280" y="185979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80650" y="18597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86737" y="1859798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(24)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57314" y="18597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8558" y="1859839"/>
            <a:ext cx="542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(7)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1519" y="3266196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821796" y="4076905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60762" y="3766262"/>
            <a:ext cx="4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60762" y="4044963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2571512" y="3082850"/>
            <a:ext cx="0" cy="13387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040263" y="1566507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17559" y="1535451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79519" y="597584"/>
            <a:ext cx="2892094" cy="249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907524" y="600300"/>
            <a:ext cx="1263696" cy="249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244700" y="590026"/>
            <a:ext cx="1171905" cy="24983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858" y="545239"/>
            <a:ext cx="7426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Q.1)</a:t>
            </a:r>
            <a:r>
              <a:rPr lang="en-US" sz="1600" dirty="0" smtClean="0">
                <a:solidFill>
                  <a:prstClr val="white"/>
                </a:solidFill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ABC, right-angled at B, AB = 24 cm, BC = 7 cm. </a:t>
            </a:r>
          </a:p>
          <a:p>
            <a:pPr marL="461963" indent="-461963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Determine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(i) sin A,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A (ii) sin C,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>
            <a:off x="6418194" y="1192914"/>
            <a:ext cx="2132068" cy="1347560"/>
          </a:xfrm>
          <a:prstGeom prst="triangle">
            <a:avLst>
              <a:gd name="adj" fmla="val 0"/>
            </a:avLst>
          </a:pr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2374" y="922255"/>
            <a:ext cx="2397796" cy="1915125"/>
            <a:chOff x="6262374" y="922255"/>
            <a:chExt cx="2397796" cy="1915125"/>
          </a:xfrm>
        </p:grpSpPr>
        <p:sp>
          <p:nvSpPr>
            <p:cNvPr id="19" name="Rectangle 18"/>
            <p:cNvSpPr/>
            <p:nvPr/>
          </p:nvSpPr>
          <p:spPr>
            <a:xfrm>
              <a:off x="6304999" y="2529603"/>
              <a:ext cx="3177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42455" y="2529603"/>
              <a:ext cx="3177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1960893" y="1246379"/>
            <a:ext cx="1149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B = 90°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26482" y="2429205"/>
            <a:ext cx="115108" cy="11510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7"/>
            <a:endParaRPr lang="en-US" sz="1400" b="1">
              <a:solidFill>
                <a:prstClr val="white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6418221" y="1188573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7474463" y="148148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796569" y="1573956"/>
            <a:ext cx="525364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0094" y="153545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32726" y="1771539"/>
            <a:ext cx="555350" cy="1984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190153" y="2594315"/>
            <a:ext cx="490015" cy="1984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8012" y="17358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24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3570" y="255341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7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3893" y="248489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78280" y="248489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78940" y="248489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85027" y="2484897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625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 flipV="1">
            <a:off x="6404500" y="1187425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/>
          <p:cNvSpPr/>
          <p:nvPr/>
        </p:nvSpPr>
        <p:spPr>
          <a:xfrm rot="2223999">
            <a:off x="6196541" y="984295"/>
            <a:ext cx="469232" cy="469232"/>
          </a:xfrm>
          <a:prstGeom prst="arc">
            <a:avLst>
              <a:gd name="adj1" fmla="val 21340055"/>
              <a:gd name="adj2" fmla="val 323393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 rot="14563160" flipH="1">
            <a:off x="6386775" y="1912312"/>
            <a:ext cx="940519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755001" y="3197528"/>
            <a:ext cx="438526" cy="21825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748370" y="346324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795188" y="344486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34154" y="313422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34154" y="339140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252099" y="1502737"/>
            <a:ext cx="561396" cy="19950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93684" y="145541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25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Curved Right Arrow 105"/>
          <p:cNvSpPr/>
          <p:nvPr/>
        </p:nvSpPr>
        <p:spPr>
          <a:xfrm rot="19541044" flipH="1">
            <a:off x="6345411" y="1565720"/>
            <a:ext cx="414239" cy="71495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772133" y="3202743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782181" y="3464047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2918" y="3446707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51884" y="3136064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51884" y="3404007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596812" y="3904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895268" y="3904890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762855" y="4083214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3118" y="3772571"/>
            <a:ext cx="3368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01821" y="4051272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3893" y="3904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63789" y="3904890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0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9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0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9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0"/>
                            </p:stCondLst>
                            <p:childTnLst>
                              <p:par>
                                <p:cTn id="4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9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00"/>
                            </p:stCondLst>
                            <p:childTnLst>
                              <p:par>
                                <p:cTn id="48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0"/>
                            </p:stCondLst>
                            <p:childTnLst>
                              <p:par>
                                <p:cTn id="5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98" grpId="0" animBg="1"/>
      <p:bldP spid="98" grpId="1" animBg="1"/>
      <p:bldP spid="2" grpId="0" animBg="1"/>
      <p:bldP spid="139" grpId="0" animBg="1"/>
      <p:bldP spid="9" grpId="0"/>
      <p:bldP spid="10" grpId="0"/>
      <p:bldP spid="1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62" grpId="0"/>
      <p:bldP spid="64" grpId="0"/>
      <p:bldP spid="65" grpId="0"/>
      <p:bldP spid="86" grpId="0" animBg="1"/>
      <p:bldP spid="86" grpId="1" animBg="1"/>
      <p:bldP spid="24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0" grpId="0" animBg="1"/>
      <p:bldP spid="100" grpId="1" animBg="1"/>
      <p:bldP spid="101" grpId="0"/>
      <p:bldP spid="102" grpId="0" animBg="1"/>
      <p:bldP spid="102" grpId="1" animBg="1"/>
      <p:bldP spid="102" grpId="2" animBg="1"/>
      <p:bldP spid="103" grpId="0" animBg="1"/>
      <p:bldP spid="103" grpId="1" animBg="1"/>
      <p:bldP spid="26" grpId="0"/>
      <p:bldP spid="104" grpId="0" animBg="1"/>
      <p:bldP spid="104" grpId="1" animBg="1"/>
      <p:bldP spid="104" grpId="2" animBg="1"/>
      <p:bldP spid="104" grpId="3" animBg="1"/>
      <p:bldP spid="105" grpId="0" animBg="1"/>
      <p:bldP spid="105" grpId="1" animBg="1"/>
      <p:bldP spid="105" grpId="2" animBg="1"/>
      <p:bldP spid="105" grpId="3" animBg="1"/>
      <p:bldP spid="17" grpId="0"/>
      <p:bldP spid="18" grpId="0"/>
      <p:bldP spid="107" grpId="0"/>
      <p:bldP spid="108" grpId="0"/>
      <p:bldP spid="109" grpId="0"/>
      <p:bldP spid="110" grpId="0"/>
      <p:bldP spid="115" grpId="0" animBg="1"/>
      <p:bldP spid="115" grpId="1" animBg="1"/>
      <p:bldP spid="115" grpId="2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45" grpId="0"/>
      <p:bldP spid="46" grpId="0"/>
      <p:bldP spid="119" grpId="0" animBg="1"/>
      <p:bldP spid="119" grpId="1" animBg="1"/>
      <p:bldP spid="119" grpId="2" animBg="1"/>
      <p:bldP spid="119" grpId="3" animBg="1"/>
      <p:bldP spid="48" grpId="0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60" grpId="0"/>
      <p:bldP spid="61" grpId="0"/>
      <p:bldP spid="133" grpId="0"/>
      <p:bldP spid="138" grpId="0"/>
      <p:bldP spid="56" grpId="0"/>
      <p:bldP spid="57" grpId="0"/>
      <p:bldP spid="130" grpId="0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746780" y="864669"/>
            <a:ext cx="668124" cy="2293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076153" y="864669"/>
            <a:ext cx="668124" cy="229393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36636" y="1855649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936636" y="3194585"/>
            <a:ext cx="1453067" cy="5476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6946" y="1368270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ii)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5099" y="1368270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 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9991" y="2684262"/>
            <a:ext cx="98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845" y="261657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EXERCISE  8.1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2374" y="922255"/>
            <a:ext cx="2397796" cy="1915125"/>
            <a:chOff x="6262374" y="922255"/>
            <a:chExt cx="2397796" cy="1915125"/>
          </a:xfrm>
        </p:grpSpPr>
        <p:sp>
          <p:nvSpPr>
            <p:cNvPr id="19" name="Rectangle 18"/>
            <p:cNvSpPr/>
            <p:nvPr/>
          </p:nvSpPr>
          <p:spPr>
            <a:xfrm>
              <a:off x="6304999" y="2529603"/>
              <a:ext cx="3177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42455" y="2529603"/>
              <a:ext cx="3177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62374" y="922255"/>
              <a:ext cx="3145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19628" y="1201564"/>
              <a:ext cx="2132068" cy="1347822"/>
              <a:chOff x="6419628" y="1201564"/>
              <a:chExt cx="2132068" cy="134782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20007" y="2422769"/>
                <a:ext cx="126619" cy="1266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577"/>
                <a:endParaRPr lang="en-US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6419628" y="1201564"/>
                <a:ext cx="2132068" cy="1347560"/>
              </a:xfrm>
              <a:prstGeom prst="triangle">
                <a:avLst>
                  <a:gd name="adj" fmla="val 0"/>
                </a:avLst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>
          <a:xfrm flipV="1">
            <a:off x="6418221" y="1188573"/>
            <a:ext cx="0" cy="13685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7474463" y="1481487"/>
            <a:ext cx="0" cy="213926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832726" y="1771539"/>
            <a:ext cx="555350" cy="1984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190153" y="2594315"/>
            <a:ext cx="490015" cy="19841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8012" y="173582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24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3570" y="255341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7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 flipV="1">
            <a:off x="6404500" y="1187425"/>
            <a:ext cx="2138497" cy="13633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7252099" y="1502737"/>
            <a:ext cx="561396" cy="19950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93684" y="145541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25 cm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Arc 122"/>
          <p:cNvSpPr/>
          <p:nvPr/>
        </p:nvSpPr>
        <p:spPr>
          <a:xfrm rot="10218877">
            <a:off x="8224225" y="2253809"/>
            <a:ext cx="567771" cy="567771"/>
          </a:xfrm>
          <a:prstGeom prst="arc">
            <a:avLst>
              <a:gd name="adj1" fmla="val 612285"/>
              <a:gd name="adj2" fmla="val 26099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4" name="Right Arrow 123"/>
          <p:cNvSpPr/>
          <p:nvPr/>
        </p:nvSpPr>
        <p:spPr>
          <a:xfrm rot="995368" flipH="1">
            <a:off x="6559464" y="2137622"/>
            <a:ext cx="1514715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904757" y="130212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918094" y="1577827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948538" y="1548781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87504" y="1238138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87504" y="149532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82986" y="2136354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32969" y="1814953"/>
            <a:ext cx="4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24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32969" y="2093654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Curved Right Arrow 105"/>
          <p:cNvSpPr/>
          <p:nvPr/>
        </p:nvSpPr>
        <p:spPr>
          <a:xfrm rot="7258650">
            <a:off x="7261554" y="1993744"/>
            <a:ext cx="501229" cy="865093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885488" y="262103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878619" y="28873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913430" y="2864773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852396" y="255413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2396" y="282207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10503" y="3478580"/>
            <a:ext cx="3775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24822" y="3167937"/>
            <a:ext cx="32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60486" y="3446638"/>
            <a:ext cx="55673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39209" y="195811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83535" y="1958118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39205" y="329709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83531" y="32970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 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878" y="10758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Solution: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2858" y="545239"/>
            <a:ext cx="7426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Q.1)</a:t>
            </a:r>
            <a:r>
              <a:rPr lang="en-US" sz="1600" dirty="0" smtClean="0">
                <a:solidFill>
                  <a:prstClr val="white"/>
                </a:solidFill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ABC, right-angled at B, AB = 24 cm, BC = 7 cm. </a:t>
            </a:r>
          </a:p>
          <a:p>
            <a:pPr marL="461963" indent="-461963"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	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Determine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(i) sin A,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A (ii) sin C,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 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142" grpId="0" animBg="1"/>
      <p:bldP spid="143" grpId="0" animBg="1"/>
      <p:bldP spid="68" grpId="0"/>
      <p:bldP spid="72" grpId="0"/>
      <p:bldP spid="80" grpId="0"/>
      <p:bldP spid="104" grpId="0" animBg="1"/>
      <p:bldP spid="104" grpId="1" animBg="1"/>
      <p:bldP spid="105" grpId="0" animBg="1"/>
      <p:bldP spid="105" grpId="1" animBg="1"/>
      <p:bldP spid="119" grpId="0" animBg="1"/>
      <p:bldP spid="119" grpId="1" animBg="1"/>
      <p:bldP spid="119" grpId="2" animBg="1"/>
      <p:bldP spid="119" grpId="3" animBg="1"/>
      <p:bldP spid="123" grpId="0" animBg="1"/>
      <p:bldP spid="123" grpId="1" animBg="1"/>
      <p:bldP spid="123" grpId="2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70" grpId="0"/>
      <p:bldP spid="71" grpId="0"/>
      <p:bldP spid="74" grpId="0"/>
      <p:bldP spid="75" grpId="0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78" grpId="0"/>
      <p:bldP spid="79" grpId="0"/>
      <p:bldP spid="82" grpId="0"/>
      <p:bldP spid="83" grpId="0"/>
      <p:bldP spid="138" grpId="0"/>
      <p:bldP spid="139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916</Words>
  <Application>Microsoft Office PowerPoint</Application>
  <PresentationFormat>On-screen Show (16:9)</PresentationFormat>
  <Paragraphs>503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Comic Sans MS</vt:lpstr>
      <vt:lpstr>Symbol</vt:lpstr>
      <vt:lpstr>Verdana</vt:lpstr>
      <vt:lpstr>Wingdings</vt:lpstr>
      <vt:lpstr>2_Office Theme</vt:lpstr>
      <vt:lpstr>PowerPoint Presentation</vt:lpstr>
      <vt:lpstr>Module 1</vt:lpstr>
      <vt:lpstr>PowerPoint Presentation</vt:lpstr>
      <vt:lpstr>PowerPoint Presentation</vt:lpstr>
      <vt:lpstr>PowerPoint Presentation</vt:lpstr>
      <vt:lpstr>Module 2</vt:lpstr>
      <vt:lpstr>PowerPoint Presentation</vt:lpstr>
      <vt:lpstr>PowerPoint Presentation</vt:lpstr>
      <vt:lpstr>Module 3</vt:lpstr>
      <vt:lpstr>PowerPoint Presentation</vt:lpstr>
      <vt:lpstr>Module 4</vt:lpstr>
      <vt:lpstr>PowerPoint Presentation</vt:lpstr>
      <vt:lpstr>PowerPoint Presentation</vt:lpstr>
      <vt:lpstr>Module 5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2022-04-23T05:05:28Z</dcterms:modified>
</cp:coreProperties>
</file>