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79" r:id="rId2"/>
    <p:sldId id="257" r:id="rId3"/>
    <p:sldId id="258" r:id="rId4"/>
    <p:sldId id="280" r:id="rId5"/>
    <p:sldId id="260" r:id="rId6"/>
    <p:sldId id="261" r:id="rId7"/>
    <p:sldId id="262" r:id="rId8"/>
    <p:sldId id="263" r:id="rId9"/>
    <p:sldId id="281" r:id="rId10"/>
    <p:sldId id="265" r:id="rId11"/>
    <p:sldId id="266" r:id="rId12"/>
    <p:sldId id="267" r:id="rId13"/>
    <p:sldId id="268" r:id="rId14"/>
    <p:sldId id="282" r:id="rId15"/>
    <p:sldId id="270" r:id="rId16"/>
    <p:sldId id="271" r:id="rId17"/>
    <p:sldId id="272" r:id="rId18"/>
    <p:sldId id="273" r:id="rId19"/>
    <p:sldId id="283" r:id="rId20"/>
    <p:sldId id="275" r:id="rId21"/>
    <p:sldId id="276" r:id="rId22"/>
    <p:sldId id="277" r:id="rId23"/>
    <p:sldId id="278" r:id="rId24"/>
    <p:sldId id="284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3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80.png"/><Relationship Id="rId5" Type="http://schemas.openxmlformats.org/officeDocument/2006/relationships/image" Target="../media/image29.png"/><Relationship Id="rId10" Type="http://schemas.openxmlformats.org/officeDocument/2006/relationships/image" Target="../media/image27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7194025" y="2586298"/>
            <a:ext cx="322979" cy="218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044006" y="1773233"/>
            <a:ext cx="322979" cy="218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Isosceles Triangle 105"/>
          <p:cNvSpPr/>
          <p:nvPr/>
        </p:nvSpPr>
        <p:spPr>
          <a:xfrm>
            <a:off x="6437983" y="1193458"/>
            <a:ext cx="2132068" cy="134756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446107" y="2416876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55033" y="564644"/>
            <a:ext cx="1245707" cy="25607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51609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5134" y="418610"/>
            <a:ext cx="7351172" cy="612313"/>
            <a:chOff x="-16630" y="131759"/>
            <a:chExt cx="7318383" cy="609478"/>
          </a:xfrm>
        </p:grpSpPr>
        <p:sp>
          <p:nvSpPr>
            <p:cNvPr id="8" name="Rectangle 7"/>
            <p:cNvSpPr/>
            <p:nvPr/>
          </p:nvSpPr>
          <p:spPr>
            <a:xfrm>
              <a:off x="-16630" y="238778"/>
              <a:ext cx="3897390" cy="3368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 smtClean="0">
                  <a:solidFill>
                    <a:prstClr val="white"/>
                  </a:solidFill>
                  <a:latin typeface="Bookman Old Style"/>
                </a:rPr>
                <a:t>Q.8) If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3 cot A = 4, check whether 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95841" y="404562"/>
              <a:ext cx="1239149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1 + tan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95841" y="131759"/>
              <a:ext cx="1218422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1 – tan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3389" y="433137"/>
              <a:ext cx="109137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752027" y="259783"/>
              <a:ext cx="2549726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= cos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A – sin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A or not.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3660" y="747575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9250" y="1160516"/>
            <a:ext cx="1340432" cy="338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b="1" dirty="0">
                <a:solidFill>
                  <a:prstClr val="white"/>
                </a:solidFill>
                <a:latin typeface="Bookman Old Style"/>
              </a:rPr>
              <a:t>3 cot A =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49773" y="1475433"/>
            <a:ext cx="1219287" cy="44002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68077" y="1942786"/>
            <a:ext cx="1320313" cy="4792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72600" y="1549428"/>
            <a:ext cx="622095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78885" y="2056833"/>
            <a:ext cx="647354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11334" y="1713952"/>
            <a:ext cx="25783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71713" y="1424658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7677" y="1660494"/>
            <a:ext cx="314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5343" y="1522683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A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54510" y="1522683"/>
            <a:ext cx="75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3043" y="2701889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72009" y="2391246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3026" y="2648431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151" y="2521378"/>
            <a:ext cx="33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85271" y="2691131"/>
            <a:ext cx="25783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45702" y="2380488"/>
            <a:ext cx="33680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3631" y="2648431"/>
            <a:ext cx="41828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6502" y="2510620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58834" y="2498106"/>
            <a:ext cx="2148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From (</a:t>
            </a:r>
            <a:r>
              <a:rPr lang="en-US" sz="1400" b="1" i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) and (ii)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944895" y="2202475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0769" y="1891832"/>
            <a:ext cx="49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90769" y="2149017"/>
            <a:ext cx="53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3678" y="2025168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cot A 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8963" y="2034356"/>
            <a:ext cx="7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Arc 54"/>
          <p:cNvSpPr/>
          <p:nvPr/>
        </p:nvSpPr>
        <p:spPr>
          <a:xfrm rot="2223999">
            <a:off x="6200286" y="956749"/>
            <a:ext cx="469232" cy="469232"/>
          </a:xfrm>
          <a:prstGeom prst="arc">
            <a:avLst>
              <a:gd name="adj1" fmla="val 21340055"/>
              <a:gd name="adj2" fmla="val 305250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192843" y="912452"/>
            <a:ext cx="2481154" cy="1915125"/>
            <a:chOff x="6179017" y="922255"/>
            <a:chExt cx="2481154" cy="1915125"/>
          </a:xfrm>
        </p:grpSpPr>
        <p:sp>
          <p:nvSpPr>
            <p:cNvPr id="46" name="Rectangle 45"/>
            <p:cNvSpPr/>
            <p:nvPr/>
          </p:nvSpPr>
          <p:spPr>
            <a:xfrm>
              <a:off x="6304999" y="2529603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342455" y="2529603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179017" y="971300"/>
              <a:ext cx="2372679" cy="1578086"/>
              <a:chOff x="6179017" y="971300"/>
              <a:chExt cx="2372679" cy="157808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Arc 52"/>
              <p:cNvSpPr/>
              <p:nvPr/>
            </p:nvSpPr>
            <p:spPr>
              <a:xfrm rot="5778011">
                <a:off x="6179017" y="971300"/>
                <a:ext cx="466344" cy="466344"/>
              </a:xfrm>
              <a:prstGeom prst="arc">
                <a:avLst>
                  <a:gd name="adj1" fmla="val 17552057"/>
                  <a:gd name="adj2" fmla="val 2130169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56" name="Straight Connector 55"/>
          <p:cNvCxnSpPr/>
          <p:nvPr/>
        </p:nvCxnSpPr>
        <p:spPr>
          <a:xfrm rot="16200000" flipV="1">
            <a:off x="7482064" y="1467767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 rot="14563160" flipH="1">
            <a:off x="6386775" y="1901273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6426016" y="1187425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166627" y="31477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39869" y="3147736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74378" y="3147736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0755" y="31477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76575" y="3147736"/>
            <a:ext cx="465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66996" y="314773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49064" y="3393493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6729" y="2904699"/>
            <a:ext cx="4515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non zero common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multiple be 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864136" y="3431401"/>
            <a:ext cx="509913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573636" y="3430181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14825" y="3393493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632105" y="33934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38192" y="3393493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41581" y="33934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48109" y="3393493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93151" y="370178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14825" y="370178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632105" y="370178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838192" y="3701788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27436" y="370178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634657" y="3701829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93151" y="401505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14825" y="4015054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32105" y="40150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55124" y="4015054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444368" y="40150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651589" y="4015095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3151" y="429727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14825" y="4297276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32105" y="429727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849478" y="4297276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93151" y="457309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04593" y="4573092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32105" y="45730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54115" y="4570962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6432063" y="1186402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008799" y="1743863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Curved Right Arrow 105"/>
          <p:cNvSpPr/>
          <p:nvPr/>
        </p:nvSpPr>
        <p:spPr>
          <a:xfrm rot="19541044" flipH="1">
            <a:off x="6342409" y="1586494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142798" y="2542040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22789" y="1491150"/>
            <a:ext cx="396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1375" y="941369"/>
            <a:ext cx="5604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Consider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ABC in which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B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90º.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1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8" grpId="0" animBg="1"/>
      <p:bldP spid="108" grpId="1" animBg="1"/>
      <p:bldP spid="106" grpId="0" animBg="1"/>
      <p:bldP spid="106" grpId="1" animBg="1"/>
      <p:bldP spid="107" grpId="0" animBg="1"/>
      <p:bldP spid="107" grpId="1" animBg="1"/>
      <p:bldP spid="107" grpId="2" animBg="1"/>
      <p:bldP spid="54" grpId="0" animBg="1"/>
      <p:bldP spid="54" grpId="1" animBg="1"/>
      <p:bldP spid="13" grpId="0"/>
      <p:bldP spid="15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2" grpId="0"/>
      <p:bldP spid="23" grpId="0"/>
      <p:bldP spid="24" grpId="0"/>
      <p:bldP spid="26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55" grpId="0" animBg="1"/>
      <p:bldP spid="55" grpId="1" animBg="1"/>
      <p:bldP spid="55" grpId="2" animBg="1"/>
      <p:bldP spid="57" grpId="0" animBg="1"/>
      <p:bldP spid="57" grpId="1" animBg="1"/>
      <p:bldP spid="59" grpId="0"/>
      <p:bldP spid="60" grpId="0"/>
      <p:bldP spid="61" grpId="0"/>
      <p:bldP spid="62" grpId="0"/>
      <p:bldP spid="63" grpId="0"/>
      <p:bldP spid="64" grpId="0"/>
      <p:bldP spid="66" grpId="0"/>
      <p:bldP spid="69" grpId="0"/>
      <p:bldP spid="71" grpId="0" animBg="1"/>
      <p:bldP spid="71" grpId="1" animBg="1"/>
      <p:bldP spid="72" grpId="0" animBg="1"/>
      <p:bldP spid="72" grpId="1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8" grpId="0"/>
      <p:bldP spid="99" grpId="0"/>
      <p:bldP spid="100" grpId="0"/>
      <p:bldP spid="101" grpId="0"/>
      <p:bldP spid="103" grpId="0"/>
      <p:bldP spid="104" grpId="0" animBg="1"/>
      <p:bldP spid="104" grpId="1" animBg="1"/>
      <p:bldP spid="105" grpId="0"/>
      <p:bldP spid="110" grpId="0"/>
      <p:bldP spid="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4554795" y="485319"/>
            <a:ext cx="407031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538162" y="624471"/>
            <a:ext cx="399011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344563" y="619196"/>
            <a:ext cx="399011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6036161" y="1785763"/>
            <a:ext cx="338332" cy="19950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51609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5134" y="418610"/>
            <a:ext cx="7351172" cy="612313"/>
            <a:chOff x="-16630" y="131759"/>
            <a:chExt cx="7318383" cy="609478"/>
          </a:xfrm>
        </p:grpSpPr>
        <p:sp>
          <p:nvSpPr>
            <p:cNvPr id="8" name="Rectangle 7"/>
            <p:cNvSpPr/>
            <p:nvPr/>
          </p:nvSpPr>
          <p:spPr>
            <a:xfrm>
              <a:off x="-16630" y="238778"/>
              <a:ext cx="3897390" cy="3368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 smtClean="0">
                  <a:solidFill>
                    <a:prstClr val="white"/>
                  </a:solidFill>
                  <a:latin typeface="Bookman Old Style"/>
                </a:rPr>
                <a:t>Q.8) If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3 cot A = 4, check whether 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95841" y="404562"/>
              <a:ext cx="1239149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1 + tan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95841" y="131759"/>
              <a:ext cx="1218422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1 – tan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3389" y="433137"/>
              <a:ext cx="109137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752027" y="259783"/>
              <a:ext cx="2549726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= cos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A – sin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A or not.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3845" y="77808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379430" y="1524407"/>
            <a:ext cx="329761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184245" y="2601953"/>
            <a:ext cx="338332" cy="19950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Arc 150"/>
          <p:cNvSpPr/>
          <p:nvPr/>
        </p:nvSpPr>
        <p:spPr>
          <a:xfrm rot="2223999">
            <a:off x="6200286" y="956749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6008799" y="912452"/>
            <a:ext cx="2665198" cy="1915125"/>
            <a:chOff x="6008799" y="912452"/>
            <a:chExt cx="2665198" cy="1915125"/>
          </a:xfrm>
        </p:grpSpPr>
        <p:grpSp>
          <p:nvGrpSpPr>
            <p:cNvPr id="153" name="Group 152"/>
            <p:cNvGrpSpPr/>
            <p:nvPr/>
          </p:nvGrpSpPr>
          <p:grpSpPr>
            <a:xfrm>
              <a:off x="6192843" y="912452"/>
              <a:ext cx="2481154" cy="1915125"/>
              <a:chOff x="6179017" y="922255"/>
              <a:chExt cx="2481154" cy="1915125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304999" y="2529603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342455" y="2529603"/>
                <a:ext cx="3177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6262374" y="922255"/>
                <a:ext cx="314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6179017" y="971300"/>
                <a:ext cx="2372679" cy="1578086"/>
                <a:chOff x="6179017" y="971300"/>
                <a:chExt cx="2372679" cy="1578086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6420007" y="2422769"/>
                  <a:ext cx="126619" cy="126617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577"/>
                  <a:endParaRPr lang="en-US" sz="14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Isosceles Triangle 162"/>
                <p:cNvSpPr/>
                <p:nvPr/>
              </p:nvSpPr>
              <p:spPr>
                <a:xfrm>
                  <a:off x="6419628" y="1201564"/>
                  <a:ext cx="2132068" cy="1347560"/>
                </a:xfrm>
                <a:prstGeom prst="triangle">
                  <a:avLst>
                    <a:gd name="adj" fmla="val 0"/>
                  </a:avLst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Arc 163"/>
                <p:cNvSpPr/>
                <p:nvPr/>
              </p:nvSpPr>
              <p:spPr>
                <a:xfrm rot="5778011">
                  <a:off x="6179017" y="971300"/>
                  <a:ext cx="466344" cy="466344"/>
                </a:xfrm>
                <a:prstGeom prst="arc">
                  <a:avLst>
                    <a:gd name="adj1" fmla="val 17552057"/>
                    <a:gd name="adj2" fmla="val 21301690"/>
                  </a:avLst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577"/>
                  <a:endParaRPr lang="en-US" sz="1400" b="1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4" name="Rectangle 153"/>
            <p:cNvSpPr/>
            <p:nvPr/>
          </p:nvSpPr>
          <p:spPr>
            <a:xfrm>
              <a:off x="6008799" y="1743863"/>
              <a:ext cx="3930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142798" y="2542040"/>
              <a:ext cx="3930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3</a:t>
              </a:r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009441" y="1021162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 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954938" y="95793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1948069" y="122423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1982880" y="1201673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921846" y="891030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921846" y="1158973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1919898" y="1792330"/>
            <a:ext cx="454216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912609" y="1503979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897309" y="1760388"/>
            <a:ext cx="904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04480" y="161084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009441" y="1610842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 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1918974" y="2426299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933934" y="2134225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934727" y="2374261"/>
            <a:ext cx="26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4480" y="224481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009441" y="2244811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 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2185095" y="1581840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137818" y="1836591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011121" y="3022394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A 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956618" y="295916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949749" y="322547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1984560" y="3202905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923526" y="2892262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23526" y="3160205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961704" y="3793562"/>
            <a:ext cx="3753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905942" y="3491440"/>
            <a:ext cx="46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909509" y="3761620"/>
            <a:ext cx="48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06160" y="361207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011121" y="3612074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A 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1916426" y="4447764"/>
            <a:ext cx="361309" cy="131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1931754" y="4155553"/>
            <a:ext cx="31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31799" y="4395589"/>
            <a:ext cx="34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06160" y="426613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011121" y="4266139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A 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 flipH="1">
            <a:off x="2162545" y="358307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2158361" y="3843617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16200000" flipV="1">
            <a:off x="7482064" y="1467767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ight Arrow 203"/>
          <p:cNvSpPr/>
          <p:nvPr/>
        </p:nvSpPr>
        <p:spPr>
          <a:xfrm rot="14563160" flipH="1">
            <a:off x="6386775" y="1901273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H="1" flipV="1">
            <a:off x="6426016" y="1187425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urved Right Arrow 105"/>
          <p:cNvSpPr/>
          <p:nvPr/>
        </p:nvSpPr>
        <p:spPr>
          <a:xfrm rot="19541044" flipH="1">
            <a:off x="6342409" y="1586494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6432063" y="1186402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7322789" y="1491150"/>
            <a:ext cx="396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3017559" y="985607"/>
            <a:ext cx="0" cy="26088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522520" y="1268425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 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4468017" y="1205195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4461148" y="1471501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>
            <a:off x="4495959" y="1448936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4434925" y="1138293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434925" y="1406236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4473103" y="2039593"/>
            <a:ext cx="3753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417341" y="1737471"/>
            <a:ext cx="46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420908" y="2007651"/>
            <a:ext cx="48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017559" y="18581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522520" y="1858105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 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4427825" y="2693795"/>
            <a:ext cx="361309" cy="131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443153" y="2401584"/>
            <a:ext cx="31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443198" y="2641620"/>
            <a:ext cx="34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3017559" y="251217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522520" y="2512170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 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 flipH="1">
            <a:off x="4673944" y="182910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4669760" y="2089648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4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4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4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5" presetClass="emph" presetSubtype="0" repeatCount="3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4" dur="4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6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2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2" grpId="0" animBg="1"/>
      <p:bldP spid="92" grpId="1" animBg="1"/>
      <p:bldP spid="91" grpId="0" animBg="1"/>
      <p:bldP spid="91" grpId="1" animBg="1"/>
      <p:bldP spid="209" grpId="0" animBg="1"/>
      <p:bldP spid="209" grpId="1" animBg="1"/>
      <p:bldP spid="209" grpId="2" animBg="1"/>
      <p:bldP spid="209" grpId="3" animBg="1"/>
      <p:bldP spid="149" grpId="0" animBg="1"/>
      <p:bldP spid="149" grpId="1" animBg="1"/>
      <p:bldP spid="149" grpId="2" animBg="1"/>
      <p:bldP spid="149" grpId="3" animBg="1"/>
      <p:bldP spid="150" grpId="0" animBg="1"/>
      <p:bldP spid="150" grpId="1" animBg="1"/>
      <p:bldP spid="150" grpId="2" animBg="1"/>
      <p:bldP spid="150" grpId="3" animBg="1"/>
      <p:bldP spid="151" grpId="0" animBg="1"/>
      <p:bldP spid="151" grpId="1" animBg="1"/>
      <p:bldP spid="151" grpId="2" animBg="1"/>
      <p:bldP spid="151" grpId="3" animBg="1"/>
      <p:bldP spid="151" grpId="4" animBg="1"/>
      <p:bldP spid="151" grpId="5" animBg="1"/>
      <p:bldP spid="151" grpId="6" animBg="1"/>
      <p:bldP spid="166" grpId="0"/>
      <p:bldP spid="167" grpId="0" animBg="1"/>
      <p:bldP spid="167" grpId="1" animBg="1"/>
      <p:bldP spid="168" grpId="0" animBg="1"/>
      <p:bldP spid="168" grpId="1" animBg="1"/>
      <p:bldP spid="170" grpId="0"/>
      <p:bldP spid="171" grpId="0"/>
      <p:bldP spid="173" grpId="0"/>
      <p:bldP spid="174" grpId="0"/>
      <p:bldP spid="175" grpId="0"/>
      <p:bldP spid="176" grpId="0"/>
      <p:bldP spid="178" grpId="0"/>
      <p:bldP spid="179" grpId="0"/>
      <p:bldP spid="180" grpId="0"/>
      <p:bldP spid="181" grpId="0"/>
      <p:bldP spid="185" grpId="0"/>
      <p:bldP spid="186" grpId="0" animBg="1"/>
      <p:bldP spid="186" grpId="1" animBg="1"/>
      <p:bldP spid="187" grpId="0" animBg="1"/>
      <p:bldP spid="187" grpId="1" animBg="1"/>
      <p:bldP spid="189" grpId="0"/>
      <p:bldP spid="190" grpId="0"/>
      <p:bldP spid="192" grpId="0"/>
      <p:bldP spid="193" grpId="0"/>
      <p:bldP spid="194" grpId="0"/>
      <p:bldP spid="195" grpId="0"/>
      <p:bldP spid="197" grpId="0"/>
      <p:bldP spid="198" grpId="0"/>
      <p:bldP spid="199" grpId="0"/>
      <p:bldP spid="200" grpId="0"/>
      <p:bldP spid="204" grpId="0" animBg="1"/>
      <p:bldP spid="204" grpId="1" animBg="1"/>
      <p:bldP spid="204" grpId="2" animBg="1"/>
      <p:bldP spid="204" grpId="3" animBg="1"/>
      <p:bldP spid="206" grpId="0" animBg="1"/>
      <p:bldP spid="206" grpId="1" animBg="1"/>
      <p:bldP spid="206" grpId="2" animBg="1"/>
      <p:bldP spid="206" grpId="3" animBg="1"/>
      <p:bldP spid="212" grpId="0"/>
      <p:bldP spid="213" grpId="0" animBg="1"/>
      <p:bldP spid="213" grpId="1" animBg="1"/>
      <p:bldP spid="214" grpId="0" animBg="1"/>
      <p:bldP spid="214" grpId="1" animBg="1"/>
      <p:bldP spid="216" grpId="0"/>
      <p:bldP spid="217" grpId="0"/>
      <p:bldP spid="219" grpId="0"/>
      <p:bldP spid="220" grpId="0"/>
      <p:bldP spid="221" grpId="0"/>
      <p:bldP spid="222" grpId="0"/>
      <p:bldP spid="224" grpId="0"/>
      <p:bldP spid="225" grpId="0"/>
      <p:bldP spid="226" grpId="0"/>
      <p:bldP spid="2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2334643" y="1224574"/>
            <a:ext cx="726822" cy="24036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2319935" y="943188"/>
            <a:ext cx="726822" cy="24036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145326" y="459695"/>
            <a:ext cx="1209070" cy="51694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51609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5134" y="418610"/>
            <a:ext cx="7351172" cy="612313"/>
            <a:chOff x="-16630" y="131759"/>
            <a:chExt cx="7318383" cy="609478"/>
          </a:xfrm>
        </p:grpSpPr>
        <p:sp>
          <p:nvSpPr>
            <p:cNvPr id="8" name="Rectangle 7"/>
            <p:cNvSpPr/>
            <p:nvPr/>
          </p:nvSpPr>
          <p:spPr>
            <a:xfrm>
              <a:off x="-16630" y="238778"/>
              <a:ext cx="3897390" cy="3368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 smtClean="0">
                  <a:solidFill>
                    <a:prstClr val="white"/>
                  </a:solidFill>
                  <a:latin typeface="Bookman Old Style"/>
                </a:rPr>
                <a:t>Q.8) If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3 cot A = 4, check whether 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95841" y="404562"/>
              <a:ext cx="1239149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1 + tan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95841" y="131759"/>
              <a:ext cx="1218422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1 – tan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3389" y="433137"/>
              <a:ext cx="109137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752027" y="259783"/>
              <a:ext cx="2549726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= cos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A – sin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A or not.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1319" y="75305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159248" y="946037"/>
            <a:ext cx="1483211" cy="578590"/>
            <a:chOff x="1009441" y="2134225"/>
            <a:chExt cx="1483211" cy="578590"/>
          </a:xfrm>
        </p:grpSpPr>
        <p:sp>
          <p:nvSpPr>
            <p:cNvPr id="94" name="Rectangle 93"/>
            <p:cNvSpPr/>
            <p:nvPr/>
          </p:nvSpPr>
          <p:spPr>
            <a:xfrm>
              <a:off x="1039585" y="2135600"/>
              <a:ext cx="1453067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918974" y="2426299"/>
              <a:ext cx="343184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933934" y="2134225"/>
              <a:ext cx="35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934727" y="2374261"/>
              <a:ext cx="260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09441" y="2244811"/>
              <a:ext cx="9092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A 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91522" y="1517355"/>
            <a:ext cx="1437315" cy="578590"/>
            <a:chOff x="998233" y="4155553"/>
            <a:chExt cx="1437315" cy="578590"/>
          </a:xfrm>
        </p:grpSpPr>
        <p:sp>
          <p:nvSpPr>
            <p:cNvPr id="100" name="Rectangle 99"/>
            <p:cNvSpPr/>
            <p:nvPr/>
          </p:nvSpPr>
          <p:spPr>
            <a:xfrm>
              <a:off x="998233" y="4156928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916426" y="4447764"/>
              <a:ext cx="361309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931754" y="4155553"/>
              <a:ext cx="318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31799" y="4395589"/>
              <a:ext cx="344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11121" y="4266139"/>
              <a:ext cx="949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A 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91522" y="2097000"/>
            <a:ext cx="1437315" cy="578590"/>
            <a:chOff x="3509632" y="2401584"/>
            <a:chExt cx="1437315" cy="578590"/>
          </a:xfrm>
        </p:grpSpPr>
        <p:sp>
          <p:nvSpPr>
            <p:cNvPr id="106" name="Rectangle 105"/>
            <p:cNvSpPr/>
            <p:nvPr/>
          </p:nvSpPr>
          <p:spPr>
            <a:xfrm>
              <a:off x="3509632" y="2402959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427825" y="2693795"/>
              <a:ext cx="361309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443153" y="2401584"/>
              <a:ext cx="318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43198" y="2641620"/>
              <a:ext cx="344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22520" y="2512170"/>
              <a:ext cx="949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tan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 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972586" y="1024349"/>
            <a:ext cx="813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80616" y="892788"/>
            <a:ext cx="1244701" cy="612313"/>
            <a:chOff x="1859100" y="892788"/>
            <a:chExt cx="1244701" cy="612313"/>
          </a:xfrm>
        </p:grpSpPr>
        <p:sp>
          <p:nvSpPr>
            <p:cNvPr id="114" name="Rectangle 113"/>
            <p:cNvSpPr/>
            <p:nvPr/>
          </p:nvSpPr>
          <p:spPr>
            <a:xfrm>
              <a:off x="1859100" y="1166860"/>
              <a:ext cx="1244701" cy="338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1 + tan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59100" y="892788"/>
              <a:ext cx="1223881" cy="338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1 – tan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1947040" y="1195568"/>
              <a:ext cx="109626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1674514" y="1024349"/>
            <a:ext cx="313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74514" y="1855992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438726" y="1936791"/>
            <a:ext cx="32495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Left Bracket 120"/>
          <p:cNvSpPr/>
          <p:nvPr/>
        </p:nvSpPr>
        <p:spPr>
          <a:xfrm>
            <a:off x="2010261" y="1619028"/>
            <a:ext cx="82656" cy="744112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40608" y="1790379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148038" y="1790379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4" name="Left Bracket 123"/>
          <p:cNvSpPr/>
          <p:nvPr/>
        </p:nvSpPr>
        <p:spPr>
          <a:xfrm>
            <a:off x="2407596" y="1684047"/>
            <a:ext cx="103671" cy="575851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2471463" y="1963209"/>
            <a:ext cx="276247" cy="239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439168" y="1663198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3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7" name="Left Bracket 126"/>
          <p:cNvSpPr/>
          <p:nvPr/>
        </p:nvSpPr>
        <p:spPr>
          <a:xfrm flipH="1">
            <a:off x="2695263" y="1683826"/>
            <a:ext cx="100584" cy="57607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735273" y="1631669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29" name="Left Bracket 128"/>
          <p:cNvSpPr/>
          <p:nvPr/>
        </p:nvSpPr>
        <p:spPr>
          <a:xfrm flipH="1">
            <a:off x="2916082" y="1619028"/>
            <a:ext cx="72577" cy="744112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47722" y="1802351"/>
            <a:ext cx="2977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1" name="Left Bracket 130"/>
          <p:cNvSpPr/>
          <p:nvPr/>
        </p:nvSpPr>
        <p:spPr>
          <a:xfrm>
            <a:off x="3358426" y="1569065"/>
            <a:ext cx="82296" cy="740664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297578" y="1810227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483492" y="1810227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4" name="Left Bracket 133"/>
          <p:cNvSpPr/>
          <p:nvPr/>
        </p:nvSpPr>
        <p:spPr>
          <a:xfrm>
            <a:off x="3744366" y="1699717"/>
            <a:ext cx="100584" cy="57607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3770000" y="1946839"/>
                <a:ext cx="366632" cy="338966"/>
              </a:xfrm>
              <a:prstGeom prst="rect">
                <a:avLst/>
              </a:prstGeom>
            </p:spPr>
            <p:txBody>
              <a:bodyPr wrap="none" lIns="91849" tIns="45924" rIns="91849" bIns="45924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i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00" y="1946839"/>
                <a:ext cx="366632" cy="338966"/>
              </a:xfrm>
              <a:prstGeom prst="rect">
                <a:avLst/>
              </a:prstGeom>
              <a:blipFill rotWithShape="1">
                <a:blip r:embed="rId2"/>
                <a:stretch>
                  <a:fillRect l="-819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/>
          <p:cNvCxnSpPr/>
          <p:nvPr/>
        </p:nvCxnSpPr>
        <p:spPr>
          <a:xfrm flipV="1">
            <a:off x="3805551" y="1989124"/>
            <a:ext cx="274320" cy="23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792442" y="1689113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3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8" name="Left Bracket 137"/>
          <p:cNvSpPr/>
          <p:nvPr/>
        </p:nvSpPr>
        <p:spPr>
          <a:xfrm flipH="1">
            <a:off x="4056688" y="1699717"/>
            <a:ext cx="100584" cy="57607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113650" y="1653185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40" name="Left Bracket 139"/>
          <p:cNvSpPr/>
          <p:nvPr/>
        </p:nvSpPr>
        <p:spPr>
          <a:xfrm flipH="1">
            <a:off x="4288264" y="1569065"/>
            <a:ext cx="82296" cy="740664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204410" y="2098199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800113" y="2486246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674514" y="2592858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7" name="Left Bracket 146"/>
          <p:cNvSpPr/>
          <p:nvPr/>
        </p:nvSpPr>
        <p:spPr>
          <a:xfrm>
            <a:off x="1958542" y="2525190"/>
            <a:ext cx="103671" cy="59672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910699" y="2606650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130481" y="2606650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397430" y="2786638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flipV="1">
            <a:off x="2467503" y="2806732"/>
            <a:ext cx="367685" cy="23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469083" y="2507783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3" name="Left Bracket 232"/>
          <p:cNvSpPr/>
          <p:nvPr/>
        </p:nvSpPr>
        <p:spPr>
          <a:xfrm flipH="1">
            <a:off x="2833242" y="2522798"/>
            <a:ext cx="110029" cy="59672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966477" y="2623253"/>
            <a:ext cx="2977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5" name="Left Bracket 234"/>
          <p:cNvSpPr/>
          <p:nvPr/>
        </p:nvSpPr>
        <p:spPr>
          <a:xfrm>
            <a:off x="3300330" y="2503654"/>
            <a:ext cx="103671" cy="59672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263776" y="2607691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3449689" y="2607691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706943" y="2765102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 flipV="1">
            <a:off x="3749206" y="2785195"/>
            <a:ext cx="423306" cy="23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Left Bracket 239"/>
          <p:cNvSpPr/>
          <p:nvPr/>
        </p:nvSpPr>
        <p:spPr>
          <a:xfrm flipH="1">
            <a:off x="4175030" y="2501261"/>
            <a:ext cx="110029" cy="59672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660803" y="3429783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4" name="Left Bracket 243"/>
          <p:cNvSpPr/>
          <p:nvPr/>
        </p:nvSpPr>
        <p:spPr>
          <a:xfrm>
            <a:off x="1959012" y="3298412"/>
            <a:ext cx="103671" cy="65639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2030282" y="3642141"/>
            <a:ext cx="731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911170" y="3322930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279596" y="3322930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488964" y="3322930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2140814" y="3629147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0" name="Left Bracket 249"/>
          <p:cNvSpPr/>
          <p:nvPr/>
        </p:nvSpPr>
        <p:spPr>
          <a:xfrm flipH="1">
            <a:off x="2739061" y="3292027"/>
            <a:ext cx="110029" cy="65639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875966" y="3429873"/>
            <a:ext cx="2977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2" name="Left Bracket 251"/>
          <p:cNvSpPr/>
          <p:nvPr/>
        </p:nvSpPr>
        <p:spPr>
          <a:xfrm>
            <a:off x="3214972" y="3288842"/>
            <a:ext cx="103671" cy="65639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3302975" y="3632572"/>
            <a:ext cx="731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3188647" y="3313361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3557073" y="3313361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3776137" y="3313361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3439809" y="3619578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8" name="Left Bracket 257"/>
          <p:cNvSpPr/>
          <p:nvPr/>
        </p:nvSpPr>
        <p:spPr>
          <a:xfrm flipH="1">
            <a:off x="4026234" y="3282457"/>
            <a:ext cx="110029" cy="65639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242491" y="3452346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V="1">
            <a:off x="4566962" y="3632430"/>
            <a:ext cx="377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4587357" y="3313219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519230" y="3619436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4937906" y="3442740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64" name="Straight Connector 263"/>
          <p:cNvCxnSpPr/>
          <p:nvPr/>
        </p:nvCxnSpPr>
        <p:spPr>
          <a:xfrm flipV="1">
            <a:off x="5258423" y="3622861"/>
            <a:ext cx="377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5175281" y="3303650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5175281" y="3609867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pic>
        <p:nvPicPr>
          <p:cNvPr id="267" name="Picture 4" descr="Image result for curve arr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0726">
            <a:off x="2155745" y="2886888"/>
            <a:ext cx="338131" cy="1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4" descr="Image result for curve arr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0726">
            <a:off x="3490441" y="2867215"/>
            <a:ext cx="338131" cy="1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Rectangle 298"/>
          <p:cNvSpPr/>
          <p:nvPr/>
        </p:nvSpPr>
        <p:spPr>
          <a:xfrm>
            <a:off x="540503" y="4234119"/>
            <a:ext cx="363426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972586" y="4223054"/>
            <a:ext cx="813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660803" y="4213025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302" name="Straight Connector 301"/>
          <p:cNvCxnSpPr/>
          <p:nvPr/>
        </p:nvCxnSpPr>
        <p:spPr>
          <a:xfrm flipV="1">
            <a:off x="1985274" y="4393109"/>
            <a:ext cx="377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2005669" y="4073898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1937542" y="4380115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2356218" y="4203419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06" name="Straight Connector 305"/>
          <p:cNvCxnSpPr/>
          <p:nvPr/>
        </p:nvCxnSpPr>
        <p:spPr>
          <a:xfrm flipV="1">
            <a:off x="2676735" y="4383540"/>
            <a:ext cx="377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2593593" y="4064329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2593593" y="4370546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rot="1800000" flipH="1">
            <a:off x="2116311" y="4390704"/>
            <a:ext cx="137433" cy="3002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1800000" flipH="1">
            <a:off x="2787070" y="4068030"/>
            <a:ext cx="137433" cy="3002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rved Down Arrow 140"/>
          <p:cNvSpPr/>
          <p:nvPr/>
        </p:nvSpPr>
        <p:spPr>
          <a:xfrm rot="5400000" flipH="1">
            <a:off x="5496012" y="3511174"/>
            <a:ext cx="441118" cy="144727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9" name="Curved Down Arrow 148"/>
          <p:cNvSpPr/>
          <p:nvPr/>
        </p:nvSpPr>
        <p:spPr>
          <a:xfrm rot="16200000" flipH="1" flipV="1">
            <a:off x="5488630" y="3526903"/>
            <a:ext cx="441118" cy="144727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145199" y="4215258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3469670" y="4395342"/>
            <a:ext cx="377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490065" y="4076131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421938" y="4382348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006280" y="4199333"/>
            <a:ext cx="75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46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00"/>
                            </p:stCondLst>
                            <p:childTnLst>
                              <p:par>
                                <p:cTn id="4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2" grpId="0" animBg="1"/>
      <p:bldP spid="142" grpId="1" animBg="1"/>
      <p:bldP spid="112" grpId="0" animBg="1"/>
      <p:bldP spid="112" grpId="1" animBg="1"/>
      <p:bldP spid="113" grpId="0"/>
      <p:bldP spid="117" grpId="0"/>
      <p:bldP spid="119" grpId="0"/>
      <p:bldP spid="121" grpId="0" animBg="1"/>
      <p:bldP spid="124" grpId="0" animBg="1"/>
      <p:bldP spid="127" grpId="0" animBg="1"/>
      <p:bldP spid="129" grpId="0" animBg="1"/>
      <p:bldP spid="131" grpId="0" animBg="1"/>
      <p:bldP spid="134" grpId="0" animBg="1"/>
      <p:bldP spid="138" grpId="0" animBg="1"/>
      <p:bldP spid="140" grpId="0" animBg="1"/>
      <p:bldP spid="143" grpId="0" animBg="1"/>
      <p:bldP spid="143" grpId="1" animBg="1"/>
      <p:bldP spid="143" grpId="2" animBg="1"/>
      <p:bldP spid="143" grpId="3" animBg="1"/>
      <p:bldP spid="147" grpId="0" animBg="1"/>
      <p:bldP spid="233" grpId="0" animBg="1"/>
      <p:bldP spid="235" grpId="0" animBg="1"/>
      <p:bldP spid="240" grpId="0" animBg="1"/>
      <p:bldP spid="244" grpId="0" animBg="1"/>
      <p:bldP spid="250" grpId="0" animBg="1"/>
      <p:bldP spid="252" grpId="0" animBg="1"/>
      <p:bldP spid="258" grpId="0" animBg="1"/>
      <p:bldP spid="300" grpId="0"/>
      <p:bldP spid="141" grpId="0" animBg="1"/>
      <p:bldP spid="141" grpId="1" animBg="1"/>
      <p:bldP spid="149" grpId="0" animBg="1"/>
      <p:bldP spid="149" grpId="1" animBg="1"/>
      <p:bldP spid="1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 398"/>
          <p:cNvSpPr/>
          <p:nvPr/>
        </p:nvSpPr>
        <p:spPr>
          <a:xfrm>
            <a:off x="882143" y="4005934"/>
            <a:ext cx="3027639" cy="5755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0" name="Rounded Rectangle 389"/>
          <p:cNvSpPr/>
          <p:nvPr/>
        </p:nvSpPr>
        <p:spPr>
          <a:xfrm>
            <a:off x="1019786" y="2885270"/>
            <a:ext cx="1420166" cy="55263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4" name="Rounded Rectangle 383"/>
          <p:cNvSpPr/>
          <p:nvPr/>
        </p:nvSpPr>
        <p:spPr>
          <a:xfrm>
            <a:off x="2757464" y="1044605"/>
            <a:ext cx="647728" cy="26439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2" name="Rounded Rectangle 381"/>
          <p:cNvSpPr/>
          <p:nvPr/>
        </p:nvSpPr>
        <p:spPr>
          <a:xfrm>
            <a:off x="1922533" y="1065892"/>
            <a:ext cx="726822" cy="24036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527887" y="578674"/>
            <a:ext cx="1477605" cy="29180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51609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5134" y="418610"/>
            <a:ext cx="7351172" cy="612313"/>
            <a:chOff x="-16630" y="131759"/>
            <a:chExt cx="7318383" cy="609478"/>
          </a:xfrm>
        </p:grpSpPr>
        <p:sp>
          <p:nvSpPr>
            <p:cNvPr id="8" name="Rectangle 7"/>
            <p:cNvSpPr/>
            <p:nvPr/>
          </p:nvSpPr>
          <p:spPr>
            <a:xfrm>
              <a:off x="-16630" y="238778"/>
              <a:ext cx="3897390" cy="3368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 smtClean="0">
                  <a:solidFill>
                    <a:prstClr val="white"/>
                  </a:solidFill>
                  <a:latin typeface="Bookman Old Style"/>
                </a:rPr>
                <a:t>Q.8) If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3 cot A = 4, check whether 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95841" y="404562"/>
              <a:ext cx="1239149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1 + tan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95841" y="131759"/>
              <a:ext cx="1218422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1 – tan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3389" y="433137"/>
              <a:ext cx="109137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752027" y="259783"/>
              <a:ext cx="2549726" cy="336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= cos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A – sin</a:t>
              </a:r>
              <a:r>
                <a:rPr lang="en-US" sz="1599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A or not.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85367" y="766475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159248" y="946037"/>
            <a:ext cx="1483211" cy="578590"/>
            <a:chOff x="1009441" y="2134225"/>
            <a:chExt cx="1483211" cy="578590"/>
          </a:xfrm>
        </p:grpSpPr>
        <p:sp>
          <p:nvSpPr>
            <p:cNvPr id="94" name="Rectangle 93"/>
            <p:cNvSpPr/>
            <p:nvPr/>
          </p:nvSpPr>
          <p:spPr>
            <a:xfrm>
              <a:off x="1039585" y="2135600"/>
              <a:ext cx="1453067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918974" y="2426299"/>
              <a:ext cx="343184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933934" y="2134225"/>
              <a:ext cx="35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934727" y="2374261"/>
              <a:ext cx="260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09441" y="2244811"/>
              <a:ext cx="9092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A 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91522" y="1517355"/>
            <a:ext cx="1437315" cy="578590"/>
            <a:chOff x="998233" y="4155553"/>
            <a:chExt cx="1437315" cy="578590"/>
          </a:xfrm>
        </p:grpSpPr>
        <p:sp>
          <p:nvSpPr>
            <p:cNvPr id="100" name="Rectangle 99"/>
            <p:cNvSpPr/>
            <p:nvPr/>
          </p:nvSpPr>
          <p:spPr>
            <a:xfrm>
              <a:off x="998233" y="4156928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916426" y="4447764"/>
              <a:ext cx="361309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933717" y="4155553"/>
              <a:ext cx="318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20760" y="4395589"/>
              <a:ext cx="344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11121" y="4266139"/>
              <a:ext cx="949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A 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972586" y="1024349"/>
            <a:ext cx="813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R.H.S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74514" y="1024349"/>
            <a:ext cx="313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00966" y="2095945"/>
            <a:ext cx="1442442" cy="578590"/>
            <a:chOff x="7200966" y="2095945"/>
            <a:chExt cx="1442442" cy="578590"/>
          </a:xfrm>
        </p:grpSpPr>
        <p:sp>
          <p:nvSpPr>
            <p:cNvPr id="330" name="Rectangle 329"/>
            <p:cNvSpPr/>
            <p:nvPr/>
          </p:nvSpPr>
          <p:spPr>
            <a:xfrm>
              <a:off x="7200966" y="2097320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1" name="Straight Connector 330"/>
            <p:cNvCxnSpPr/>
            <p:nvPr/>
          </p:nvCxnSpPr>
          <p:spPr>
            <a:xfrm>
              <a:off x="8143543" y="2388156"/>
              <a:ext cx="361309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TextBox 331"/>
            <p:cNvSpPr txBox="1"/>
            <p:nvPr/>
          </p:nvSpPr>
          <p:spPr>
            <a:xfrm>
              <a:off x="8164379" y="2095945"/>
              <a:ext cx="318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7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8083603" y="2335981"/>
              <a:ext cx="559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25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213854" y="2206531"/>
              <a:ext cx="9557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L.H.S 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5" name="Rectangle 334"/>
          <p:cNvSpPr/>
          <p:nvPr/>
        </p:nvSpPr>
        <p:spPr>
          <a:xfrm>
            <a:off x="1880123" y="1004568"/>
            <a:ext cx="1572866" cy="338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599" b="1" dirty="0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599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599" b="1" dirty="0" smtClean="0">
                <a:solidFill>
                  <a:prstClr val="white"/>
                </a:solidFill>
                <a:latin typeface="Bookman Old Style"/>
              </a:rPr>
              <a:t>A </a:t>
            </a:r>
            <a:r>
              <a:rPr lang="en-US" sz="1599" b="1" dirty="0">
                <a:solidFill>
                  <a:prstClr val="white"/>
                </a:solidFill>
                <a:latin typeface="Bookman Old Style"/>
              </a:rPr>
              <a:t>– </a:t>
            </a:r>
            <a:r>
              <a:rPr lang="en-US" sz="1599" b="1" dirty="0" smtClean="0">
                <a:solidFill>
                  <a:prstClr val="white"/>
                </a:solidFill>
                <a:latin typeface="Bookman Old Style"/>
              </a:rPr>
              <a:t>sin</a:t>
            </a:r>
            <a:r>
              <a:rPr lang="en-US" sz="1599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599" b="1" dirty="0" smtClean="0">
                <a:solidFill>
                  <a:prstClr val="white"/>
                </a:solidFill>
                <a:latin typeface="Bookman Old Style"/>
              </a:rPr>
              <a:t>A</a:t>
            </a:r>
            <a:endParaRPr lang="en-US" sz="1599" dirty="0">
              <a:solidFill>
                <a:prstClr val="white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674514" y="158776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2024198" y="1717335"/>
            <a:ext cx="32495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1" name="Left Bracket 340"/>
          <p:cNvSpPr/>
          <p:nvPr/>
        </p:nvSpPr>
        <p:spPr>
          <a:xfrm>
            <a:off x="1993068" y="1464591"/>
            <a:ext cx="103671" cy="575851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2056935" y="1743753"/>
            <a:ext cx="276247" cy="239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342"/>
          <p:cNvSpPr/>
          <p:nvPr/>
        </p:nvSpPr>
        <p:spPr>
          <a:xfrm>
            <a:off x="2024640" y="1443742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4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44" name="Left Bracket 343"/>
          <p:cNvSpPr/>
          <p:nvPr/>
        </p:nvSpPr>
        <p:spPr>
          <a:xfrm flipH="1">
            <a:off x="2305119" y="1464370"/>
            <a:ext cx="100584" cy="57607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345129" y="1412213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2474698" y="1582895"/>
            <a:ext cx="2977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51" name="Left Bracket 350"/>
          <p:cNvSpPr/>
          <p:nvPr/>
        </p:nvSpPr>
        <p:spPr>
          <a:xfrm>
            <a:off x="2817774" y="1480261"/>
            <a:ext cx="100584" cy="57607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2843408" y="1727383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2878959" y="1769668"/>
            <a:ext cx="274320" cy="23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2865850" y="1469657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3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55" name="Left Bracket 354"/>
          <p:cNvSpPr/>
          <p:nvPr/>
        </p:nvSpPr>
        <p:spPr>
          <a:xfrm flipH="1">
            <a:off x="3130096" y="1480261"/>
            <a:ext cx="100584" cy="57607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3187058" y="1433729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1674514" y="2338212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359" name="Straight Connector 358"/>
          <p:cNvCxnSpPr/>
          <p:nvPr/>
        </p:nvCxnSpPr>
        <p:spPr>
          <a:xfrm flipV="1">
            <a:off x="2006722" y="2518296"/>
            <a:ext cx="377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1953965" y="2199085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1958990" y="2505302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2377666" y="2328606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63" name="Straight Connector 362"/>
          <p:cNvCxnSpPr/>
          <p:nvPr/>
        </p:nvCxnSpPr>
        <p:spPr>
          <a:xfrm flipV="1">
            <a:off x="2698183" y="2508727"/>
            <a:ext cx="377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/>
          <p:cNvSpPr/>
          <p:nvPr/>
        </p:nvSpPr>
        <p:spPr>
          <a:xfrm>
            <a:off x="2736961" y="2189516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2615041" y="2495733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524529" y="2981633"/>
            <a:ext cx="363426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972586" y="2981633"/>
            <a:ext cx="813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R.H.S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1660803" y="2981633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379" name="Straight Connector 378"/>
          <p:cNvCxnSpPr/>
          <p:nvPr/>
        </p:nvCxnSpPr>
        <p:spPr>
          <a:xfrm flipV="1">
            <a:off x="1982246" y="3163950"/>
            <a:ext cx="377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angle 379"/>
          <p:cNvSpPr/>
          <p:nvPr/>
        </p:nvSpPr>
        <p:spPr>
          <a:xfrm>
            <a:off x="2002641" y="2844739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934514" y="3150956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7204410" y="1525175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7191522" y="964310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524529" y="3560753"/>
            <a:ext cx="363426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966489" y="3560753"/>
            <a:ext cx="193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 = R.H.S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7213854" y="2098462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524529" y="4060625"/>
            <a:ext cx="363426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85641" y="3984911"/>
            <a:ext cx="2994312" cy="612313"/>
            <a:chOff x="885641" y="3960527"/>
            <a:chExt cx="2994312" cy="612313"/>
          </a:xfrm>
        </p:grpSpPr>
        <p:grpSp>
          <p:nvGrpSpPr>
            <p:cNvPr id="393" name="Group 392"/>
            <p:cNvGrpSpPr/>
            <p:nvPr/>
          </p:nvGrpSpPr>
          <p:grpSpPr>
            <a:xfrm>
              <a:off x="885641" y="3960527"/>
              <a:ext cx="1244701" cy="612313"/>
              <a:chOff x="1859100" y="892788"/>
              <a:chExt cx="1244701" cy="612313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59100" y="1166860"/>
                <a:ext cx="1244701" cy="338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599" b="1" dirty="0">
                    <a:solidFill>
                      <a:prstClr val="white"/>
                    </a:solidFill>
                    <a:latin typeface="Bookman Old Style"/>
                  </a:rPr>
                  <a:t>1 + tan</a:t>
                </a:r>
                <a:r>
                  <a:rPr lang="en-US" sz="1599" b="1" baseline="30000" dirty="0">
                    <a:solidFill>
                      <a:prstClr val="white"/>
                    </a:solidFill>
                    <a:latin typeface="Bookman Old Style"/>
                  </a:rPr>
                  <a:t>2</a:t>
                </a:r>
                <a:r>
                  <a:rPr lang="en-US" sz="1599" b="1" dirty="0">
                    <a:solidFill>
                      <a:prstClr val="white"/>
                    </a:solidFill>
                    <a:latin typeface="Bookman Old Style"/>
                  </a:rPr>
                  <a:t> </a:t>
                </a:r>
                <a:r>
                  <a:rPr lang="en-US" sz="1599" b="1" dirty="0">
                    <a:solidFill>
                      <a:prstClr val="white"/>
                    </a:solidFill>
                    <a:latin typeface="Bookman Old Style"/>
                    <a:sym typeface="Symbol"/>
                  </a:rPr>
                  <a:t>A</a:t>
                </a:r>
                <a:endParaRPr lang="en-US" sz="159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1859100" y="892788"/>
                <a:ext cx="1223881" cy="338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599" b="1" dirty="0">
                    <a:solidFill>
                      <a:prstClr val="white"/>
                    </a:solidFill>
                    <a:latin typeface="Bookman Old Style"/>
                  </a:rPr>
                  <a:t>1 – tan</a:t>
                </a:r>
                <a:r>
                  <a:rPr lang="en-US" sz="1599" b="1" baseline="30000" dirty="0">
                    <a:solidFill>
                      <a:prstClr val="white"/>
                    </a:solidFill>
                    <a:latin typeface="Bookman Old Style"/>
                  </a:rPr>
                  <a:t>2</a:t>
                </a:r>
                <a:r>
                  <a:rPr lang="en-US" sz="1599" b="1" dirty="0">
                    <a:solidFill>
                      <a:prstClr val="white"/>
                    </a:solidFill>
                    <a:latin typeface="Bookman Old Style"/>
                  </a:rPr>
                  <a:t> </a:t>
                </a:r>
                <a:r>
                  <a:rPr lang="en-US" sz="1599" b="1" dirty="0">
                    <a:solidFill>
                      <a:prstClr val="white"/>
                    </a:solidFill>
                    <a:latin typeface="Bookman Old Style"/>
                    <a:sym typeface="Symbol"/>
                  </a:rPr>
                  <a:t>A</a:t>
                </a:r>
                <a:endParaRPr lang="en-US" sz="1599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6" name="Straight Connector 395"/>
              <p:cNvCxnSpPr/>
              <p:nvPr/>
            </p:nvCxnSpPr>
            <p:spPr>
              <a:xfrm>
                <a:off x="1947040" y="1195568"/>
                <a:ext cx="109626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TextBox 396"/>
            <p:cNvSpPr txBox="1"/>
            <p:nvPr/>
          </p:nvSpPr>
          <p:spPr>
            <a:xfrm>
              <a:off x="2101478" y="4094094"/>
              <a:ext cx="313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2307087" y="4094094"/>
              <a:ext cx="1572866" cy="338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599" b="1" dirty="0" smtClean="0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599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 smtClean="0">
                  <a:solidFill>
                    <a:prstClr val="white"/>
                  </a:solidFill>
                  <a:latin typeface="Bookman Old Style"/>
                </a:rPr>
                <a:t>A </a:t>
              </a:r>
              <a:r>
                <a:rPr lang="en-US" sz="1599" b="1" dirty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599" b="1" dirty="0" smtClean="0">
                  <a:solidFill>
                    <a:prstClr val="white"/>
                  </a:solidFill>
                  <a:latin typeface="Bookman Old Style"/>
                </a:rPr>
                <a:t>sin</a:t>
              </a:r>
              <a:r>
                <a:rPr lang="en-US" sz="1599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599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599" dirty="0">
                <a:solidFill>
                  <a:prstClr val="white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699019" y="3544950"/>
            <a:ext cx="75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3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390" grpId="0" animBg="1"/>
      <p:bldP spid="390" grpId="1" animBg="1"/>
      <p:bldP spid="384" grpId="0" animBg="1"/>
      <p:bldP spid="384" grpId="1" animBg="1"/>
      <p:bldP spid="382" grpId="0" animBg="1"/>
      <p:bldP spid="382" grpId="1" animBg="1"/>
      <p:bldP spid="112" grpId="0" animBg="1"/>
      <p:bldP spid="112" grpId="1" animBg="1"/>
      <p:bldP spid="113" grpId="0"/>
      <p:bldP spid="117" grpId="0"/>
      <p:bldP spid="335" grpId="0"/>
      <p:bldP spid="336" grpId="0"/>
      <p:bldP spid="341" grpId="0" animBg="1"/>
      <p:bldP spid="344" grpId="0" animBg="1"/>
      <p:bldP spid="351" grpId="0" animBg="1"/>
      <p:bldP spid="355" grpId="0" animBg="1"/>
      <p:bldP spid="367" grpId="0"/>
      <p:bldP spid="383" grpId="0" animBg="1"/>
      <p:bldP spid="383" grpId="1" animBg="1"/>
      <p:bldP spid="385" grpId="0" animBg="1"/>
      <p:bldP spid="385" grpId="1" animBg="1"/>
      <p:bldP spid="387" grpId="0"/>
      <p:bldP spid="391" grpId="0" animBg="1"/>
      <p:bldP spid="391" grpId="1" animBg="1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>
          <a:xfrm>
            <a:off x="5995426" y="1656655"/>
            <a:ext cx="383105" cy="2400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7168147" y="2479753"/>
            <a:ext cx="182880" cy="218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78216" y="1454813"/>
            <a:ext cx="1219287" cy="48402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82427" y="1984480"/>
            <a:ext cx="1320313" cy="4792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082427" y="1522700"/>
            <a:ext cx="622095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102523" y="2088838"/>
            <a:ext cx="647354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6437983" y="1073758"/>
            <a:ext cx="2132068" cy="134756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Arc 63"/>
          <p:cNvSpPr/>
          <p:nvPr/>
        </p:nvSpPr>
        <p:spPr>
          <a:xfrm rot="2223999">
            <a:off x="6200286" y="836173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980358" y="449782"/>
            <a:ext cx="1227141" cy="46375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46107" y="2297176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87689" y="552311"/>
            <a:ext cx="3643335" cy="23798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2337" y="364185"/>
            <a:ext cx="5689130" cy="625008"/>
            <a:chOff x="423136" y="188376"/>
            <a:chExt cx="5663739" cy="622105"/>
          </a:xfrm>
        </p:grpSpPr>
        <p:sp>
          <p:nvSpPr>
            <p:cNvPr id="8" name="TextBox 7"/>
            <p:cNvSpPr txBox="1"/>
            <p:nvPr/>
          </p:nvSpPr>
          <p:spPr>
            <a:xfrm>
              <a:off x="423136" y="318328"/>
              <a:ext cx="5365575" cy="33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Q.9)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In triangle ABC, right angled at B, if tan A =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62989" y="188376"/>
              <a:ext cx="523886" cy="622105"/>
              <a:chOff x="5569467" y="163662"/>
              <a:chExt cx="523886" cy="62210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719456" y="163662"/>
                <a:ext cx="319490" cy="336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1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717317" y="463697"/>
                <a:ext cx="331927" cy="236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5569467" y="416108"/>
                    <a:ext cx="523886" cy="3696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defTabSz="913577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sz="1600" b="1" i="1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dirty="0" smtClean="0">
                                  <a:solidFill>
                                    <a:prstClr val="white"/>
                                  </a:solidFill>
                                  <a:latin typeface="Bookman Old Style" pitchFamily="18" charset="0"/>
                                </a:rPr>
                                <m:t>3</m:t>
                              </m:r>
                            </m:e>
                          </m:rad>
                        </m:oMath>
                      </m:oMathPara>
                    </a14:m>
                    <a:endParaRPr lang="en-US" sz="1600" b="1" dirty="0">
                      <a:solidFill>
                        <a:prstClr val="white"/>
                      </a:solidFill>
                      <a:latin typeface="Bookman Old Style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467" y="416108"/>
                    <a:ext cx="523886" cy="36965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TextBox 15"/>
          <p:cNvSpPr txBox="1"/>
          <p:nvPr/>
        </p:nvSpPr>
        <p:spPr>
          <a:xfrm>
            <a:off x="779312" y="774033"/>
            <a:ext cx="3029219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sin A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C +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A sin C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276200" y="793184"/>
            <a:ext cx="2397797" cy="1915125"/>
            <a:chOff x="6262374" y="922255"/>
            <a:chExt cx="2397797" cy="1915125"/>
          </a:xfrm>
        </p:grpSpPr>
        <p:sp>
          <p:nvSpPr>
            <p:cNvPr id="21" name="Rectangle 20"/>
            <p:cNvSpPr/>
            <p:nvPr/>
          </p:nvSpPr>
          <p:spPr>
            <a:xfrm>
              <a:off x="6304999" y="2529603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42455" y="2529603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419628" y="1201564"/>
              <a:ext cx="2132068" cy="1347822"/>
              <a:chOff x="6419628" y="1201564"/>
              <a:chExt cx="2132068" cy="134782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463660" y="96417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51526" y="1695098"/>
            <a:ext cx="25783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11905" y="1405804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827485" y="1641640"/>
                <a:ext cx="314262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85" y="1641640"/>
                <a:ext cx="314262" cy="371384"/>
              </a:xfrm>
              <a:prstGeom prst="rect">
                <a:avLst/>
              </a:prstGeom>
              <a:blipFill rotWithShape="1">
                <a:blip r:embed="rId3"/>
                <a:stretch>
                  <a:fillRect r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5343" y="1503829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A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54510" y="1522700"/>
            <a:ext cx="75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233043" y="2780974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72009" y="2490427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83026" y="2727516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3151" y="2600463"/>
            <a:ext cx="33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935031" y="2770216"/>
            <a:ext cx="25783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95462" y="2469621"/>
            <a:ext cx="33680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813055" y="2727516"/>
                <a:ext cx="418283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55" y="2727516"/>
                <a:ext cx="418283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606502" y="2589705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81989" y="2577191"/>
            <a:ext cx="184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From (</a:t>
            </a:r>
            <a:r>
              <a:rPr lang="en-US" sz="1400" b="1" i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) and (ii)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944895" y="2247693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90769" y="1937050"/>
            <a:ext cx="49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90769" y="2194235"/>
            <a:ext cx="53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3678" y="2070386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tan A =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238963" y="2049430"/>
            <a:ext cx="7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rot="16200000" flipV="1">
            <a:off x="7482064" y="1347191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 rot="14563160" flipH="1">
            <a:off x="6386775" y="1780697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6432063" y="1055778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rved Right Arrow 105"/>
          <p:cNvSpPr/>
          <p:nvPr/>
        </p:nvSpPr>
        <p:spPr>
          <a:xfrm rot="19541044" flipH="1">
            <a:off x="6342409" y="1455870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66627" y="31590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339869" y="3159026"/>
                <a:ext cx="670505" cy="363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,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869" y="3159026"/>
                <a:ext cx="670505" cy="363241"/>
              </a:xfrm>
              <a:prstGeom prst="rect">
                <a:avLst/>
              </a:prstGeom>
              <a:blipFill rotWithShape="1">
                <a:blip r:embed="rId5"/>
                <a:stretch>
                  <a:fillRect r="-272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774378" y="3159026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41523" y="31690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37343" y="3169074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927764" y="3169074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49064" y="3423637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06729" y="2915989"/>
            <a:ext cx="4515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non zero common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multiple be 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864136" y="3461545"/>
            <a:ext cx="509913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573636" y="3470053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34281" y="3423637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32105" y="34236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38192" y="3423637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322125" y="34236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28653" y="3423637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3151" y="373193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34281" y="3731932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32105" y="37319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838192" y="3731932"/>
                <a:ext cx="821187" cy="363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92" y="3731932"/>
                <a:ext cx="821187" cy="363241"/>
              </a:xfrm>
              <a:prstGeom prst="rect">
                <a:avLst/>
              </a:prstGeom>
              <a:blipFill rotWithShape="1">
                <a:blip r:embed="rId6"/>
                <a:stretch>
                  <a:fillRect l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2507820" y="37319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715041" y="3731973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93151" y="404519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134281" y="404519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32105" y="40451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55124" y="4045198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03696" y="40451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10917" y="4045239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93151" y="432742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134281" y="432742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632105" y="432742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849478" y="432742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93151" y="460323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25145" y="460323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632105" y="46032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54115" y="4601106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H="1" flipV="1">
            <a:off x="6405920" y="1066849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302693" y="1360526"/>
            <a:ext cx="396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5921557" y="1628932"/>
                <a:ext cx="494110" cy="295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2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2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endParaRPr lang="en-US" sz="12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557" y="1628932"/>
                <a:ext cx="494110" cy="295530"/>
              </a:xfrm>
              <a:prstGeom prst="rect">
                <a:avLst/>
              </a:prstGeom>
              <a:blipFill rotWithShape="1">
                <a:blip r:embed="rId7"/>
                <a:stretch>
                  <a:fillRect r="-123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/>
          <p:cNvSpPr/>
          <p:nvPr/>
        </p:nvSpPr>
        <p:spPr>
          <a:xfrm>
            <a:off x="7108677" y="2443930"/>
            <a:ext cx="292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72475" y="1168345"/>
            <a:ext cx="211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ABC,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B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90º</a:t>
            </a:r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00"/>
                            </p:stCondLst>
                            <p:childTnLst>
                              <p:par>
                                <p:cTn id="4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  <p:bldP spid="114" grpId="0" animBg="1"/>
      <p:bldP spid="114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30" grpId="0" animBg="1"/>
      <p:bldP spid="30" grpId="1" animBg="1"/>
      <p:bldP spid="64" grpId="0" animBg="1"/>
      <p:bldP spid="64" grpId="1" animBg="1"/>
      <p:bldP spid="64" grpId="2" animBg="1"/>
      <p:bldP spid="42" grpId="0" animBg="1"/>
      <p:bldP spid="42" grpId="1" animBg="1"/>
      <p:bldP spid="31" grpId="0" animBg="1"/>
      <p:bldP spid="31" grpId="1" animBg="1"/>
      <p:bldP spid="31" grpId="2" animBg="1"/>
      <p:bldP spid="31" grpId="3" animBg="1"/>
      <p:bldP spid="29" grpId="0" animBg="1"/>
      <p:bldP spid="29" grpId="1" animBg="1"/>
      <p:bldP spid="16" grpId="0"/>
      <p:bldP spid="32" grpId="0"/>
      <p:bldP spid="38" grpId="0"/>
      <p:bldP spid="39" grpId="0"/>
      <p:bldP spid="40" grpId="0"/>
      <p:bldP spid="49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6" grpId="0" animBg="1"/>
      <p:bldP spid="66" grpId="1" animBg="1"/>
      <p:bldP spid="68" grpId="0" animBg="1"/>
      <p:bldP spid="68" grpId="1" animBg="1"/>
      <p:bldP spid="73" grpId="0"/>
      <p:bldP spid="74" grpId="0"/>
      <p:bldP spid="75" grpId="0"/>
      <p:bldP spid="76" grpId="0"/>
      <p:bldP spid="77" grpId="0"/>
      <p:bldP spid="78" grpId="0"/>
      <p:bldP spid="80" grpId="0"/>
      <p:bldP spid="81" grpId="0"/>
      <p:bldP spid="83" grpId="0" animBg="1"/>
      <p:bldP spid="83" grpId="1" animBg="1"/>
      <p:bldP spid="84" grpId="0" animBg="1"/>
      <p:bldP spid="84" grpId="1" animBg="1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1" grpId="0"/>
      <p:bldP spid="112" grpId="0"/>
      <p:bldP spid="113" grpId="0"/>
      <p:bldP spid="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ounded Rectangle 181"/>
          <p:cNvSpPr/>
          <p:nvPr/>
        </p:nvSpPr>
        <p:spPr>
          <a:xfrm>
            <a:off x="3117237" y="839104"/>
            <a:ext cx="626104" cy="23798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977206" y="1661882"/>
            <a:ext cx="399011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78084" y="832807"/>
            <a:ext cx="626104" cy="23798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161859" y="2478610"/>
            <a:ext cx="182880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7343293" y="1387177"/>
            <a:ext cx="362737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678806" y="834573"/>
            <a:ext cx="626104" cy="23798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035023" y="833576"/>
            <a:ext cx="626104" cy="23798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Arc 171"/>
          <p:cNvSpPr/>
          <p:nvPr/>
        </p:nvSpPr>
        <p:spPr>
          <a:xfrm rot="2223999">
            <a:off x="6200286" y="836173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2337" y="364185"/>
            <a:ext cx="5689130" cy="625008"/>
            <a:chOff x="423136" y="188376"/>
            <a:chExt cx="5663739" cy="622105"/>
          </a:xfrm>
        </p:grpSpPr>
        <p:sp>
          <p:nvSpPr>
            <p:cNvPr id="8" name="TextBox 7"/>
            <p:cNvSpPr txBox="1"/>
            <p:nvPr/>
          </p:nvSpPr>
          <p:spPr>
            <a:xfrm>
              <a:off x="423136" y="318328"/>
              <a:ext cx="5365575" cy="33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Q.9)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In triangle ABC, right angled at B, if tan A =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62989" y="188376"/>
              <a:ext cx="523886" cy="622105"/>
              <a:chOff x="5569467" y="163662"/>
              <a:chExt cx="523886" cy="62210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719456" y="163662"/>
                <a:ext cx="319490" cy="336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1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717317" y="463697"/>
                <a:ext cx="331927" cy="236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5569467" y="416108"/>
                    <a:ext cx="523886" cy="3696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defTabSz="913577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sz="1600" b="1" i="1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dirty="0" smtClean="0">
                                  <a:solidFill>
                                    <a:prstClr val="white"/>
                                  </a:solidFill>
                                  <a:latin typeface="Bookman Old Style" pitchFamily="18" charset="0"/>
                                </a:rPr>
                                <m:t>3</m:t>
                              </m:r>
                            </m:e>
                          </m:rad>
                        </m:oMath>
                      </m:oMathPara>
                    </a14:m>
                    <a:endParaRPr lang="en-US" sz="1600" b="1" dirty="0">
                      <a:solidFill>
                        <a:prstClr val="white"/>
                      </a:solidFill>
                      <a:latin typeface="Bookman Old Style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467" y="416108"/>
                    <a:ext cx="523886" cy="36965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TextBox 15"/>
          <p:cNvSpPr txBox="1"/>
          <p:nvPr/>
        </p:nvSpPr>
        <p:spPr>
          <a:xfrm>
            <a:off x="779312" y="774033"/>
            <a:ext cx="3029219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sin A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C +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A sin 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3660" y="100882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5921557" y="793184"/>
            <a:ext cx="2752440" cy="1927745"/>
            <a:chOff x="5921557" y="793184"/>
            <a:chExt cx="2752440" cy="1927745"/>
          </a:xfrm>
        </p:grpSpPr>
        <p:grpSp>
          <p:nvGrpSpPr>
            <p:cNvPr id="18" name="Group 17"/>
            <p:cNvGrpSpPr/>
            <p:nvPr/>
          </p:nvGrpSpPr>
          <p:grpSpPr>
            <a:xfrm>
              <a:off x="6276200" y="793184"/>
              <a:ext cx="2397797" cy="1915125"/>
              <a:chOff x="6262374" y="922255"/>
              <a:chExt cx="2397797" cy="191512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04999" y="2529603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342455" y="2529603"/>
                <a:ext cx="3177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62374" y="922255"/>
                <a:ext cx="314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19628" y="1201564"/>
                <a:ext cx="2132068" cy="1347822"/>
                <a:chOff x="6419628" y="1201564"/>
                <a:chExt cx="2132068" cy="134782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420007" y="2422769"/>
                  <a:ext cx="126619" cy="126617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577"/>
                  <a:endParaRPr lang="en-US" sz="14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6419628" y="1201564"/>
                  <a:ext cx="2132068" cy="1347560"/>
                </a:xfrm>
                <a:prstGeom prst="triangle">
                  <a:avLst>
                    <a:gd name="adj" fmla="val 0"/>
                  </a:avLst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11" name="Rectangle 110"/>
            <p:cNvSpPr/>
            <p:nvPr/>
          </p:nvSpPr>
          <p:spPr>
            <a:xfrm>
              <a:off x="7302693" y="1360526"/>
              <a:ext cx="3962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i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5921557" y="1628932"/>
                  <a:ext cx="494110" cy="295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3577"/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a14:m>
                  <a:r>
                    <a:rPr lang="en-US" sz="1200" b="1" i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k</a:t>
                  </a:r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57" y="1628932"/>
                  <a:ext cx="494110" cy="2955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23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/>
            <p:cNvSpPr/>
            <p:nvPr/>
          </p:nvSpPr>
          <p:spPr>
            <a:xfrm>
              <a:off x="7108677" y="2443930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009441" y="1222122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 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954938" y="115889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948069" y="142519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982880" y="1402633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921846" y="1091990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921846" y="1359933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919898" y="1993290"/>
            <a:ext cx="454216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912609" y="1704939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97309" y="1961348"/>
            <a:ext cx="904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04480" y="181180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09441" y="1811802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 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1948755" y="2627259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933934" y="2335185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34727" y="2575221"/>
            <a:ext cx="26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04480" y="244577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009441" y="2445771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 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2185095" y="1782800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2137818" y="2037551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011121" y="3223354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C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956618" y="316012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949749" y="342643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1984560" y="3403865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23526" y="3093222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923526" y="3361165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961704" y="3994522"/>
            <a:ext cx="3753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905942" y="3692400"/>
            <a:ext cx="46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909509" y="3962580"/>
            <a:ext cx="48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06160" y="381303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011121" y="3813034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C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1947779" y="4648724"/>
            <a:ext cx="298603" cy="131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931754" y="4356513"/>
            <a:ext cx="31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931799" y="4596549"/>
            <a:ext cx="34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6160" y="446709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011121" y="4467099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C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2162545" y="378403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2158361" y="4044577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808236" y="1179418"/>
            <a:ext cx="0" cy="35926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522520" y="1137801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 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4468017" y="1074571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4461148" y="1340877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4495959" y="1318312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434925" y="1007669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434925" y="1275612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4477755" y="1908969"/>
            <a:ext cx="454216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395307" y="1606847"/>
                <a:ext cx="705502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307" y="1606847"/>
                <a:ext cx="705502" cy="363241"/>
              </a:xfrm>
              <a:prstGeom prst="rect">
                <a:avLst/>
              </a:prstGeom>
              <a:blipFill rotWithShape="1">
                <a:blip r:embed="rId4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/>
          <p:cNvSpPr txBox="1"/>
          <p:nvPr/>
        </p:nvSpPr>
        <p:spPr>
          <a:xfrm>
            <a:off x="4464976" y="1877027"/>
            <a:ext cx="48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017559" y="172748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522520" y="1727481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A 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449859" y="2563171"/>
            <a:ext cx="361309" cy="131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388068" y="2226892"/>
                <a:ext cx="318982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68" y="2226892"/>
                <a:ext cx="318982" cy="371384"/>
              </a:xfrm>
              <a:prstGeom prst="rect">
                <a:avLst/>
              </a:prstGeom>
              <a:blipFill rotWithShape="1">
                <a:blip r:embed="rId5"/>
                <a:stretch>
                  <a:fillRect r="-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4465232" y="2510996"/>
            <a:ext cx="34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17559" y="238154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522520" y="2381546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A 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H="1">
            <a:off x="4784114" y="1709496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4713828" y="1959024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V="1">
            <a:off x="7485298" y="1349597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ight Arrow 173"/>
          <p:cNvSpPr/>
          <p:nvPr/>
        </p:nvSpPr>
        <p:spPr>
          <a:xfrm rot="14563160" flipH="1">
            <a:off x="6386775" y="1780697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flipH="1" flipV="1">
            <a:off x="6433149" y="1065914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Arc 177"/>
          <p:cNvSpPr/>
          <p:nvPr/>
        </p:nvSpPr>
        <p:spPr>
          <a:xfrm rot="9772986">
            <a:off x="8220619" y="2097543"/>
            <a:ext cx="624548" cy="624548"/>
          </a:xfrm>
          <a:prstGeom prst="arc">
            <a:avLst>
              <a:gd name="adj1" fmla="val 1061493"/>
              <a:gd name="adj2" fmla="val 297131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1" name="Curved Right Arrow 105"/>
          <p:cNvSpPr/>
          <p:nvPr/>
        </p:nvSpPr>
        <p:spPr>
          <a:xfrm rot="7386955">
            <a:off x="7364734" y="1974965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6432063" y="1055778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rved Right Arrow 105"/>
          <p:cNvSpPr/>
          <p:nvPr/>
        </p:nvSpPr>
        <p:spPr>
          <a:xfrm rot="19541044" flipH="1">
            <a:off x="6342409" y="1455870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10142" y="3181324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 C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455639" y="311809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448770" y="338440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4483581" y="3361835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422547" y="3051192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22547" y="3319135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4460725" y="3952492"/>
            <a:ext cx="3753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327844" y="3628336"/>
                <a:ext cx="695846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44" y="3628336"/>
                <a:ext cx="695846" cy="363241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4408530" y="3920550"/>
            <a:ext cx="48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17559" y="377100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10142" y="3771004"/>
            <a:ext cx="922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 C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468834" y="4606694"/>
            <a:ext cx="298603" cy="131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386707" y="4281432"/>
                <a:ext cx="318982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07" y="4281432"/>
                <a:ext cx="318982" cy="371384"/>
              </a:xfrm>
              <a:prstGeom prst="rect">
                <a:avLst/>
              </a:prstGeom>
              <a:blipFill rotWithShape="1">
                <a:blip r:embed="rId7"/>
                <a:stretch>
                  <a:fillRect r="-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4452854" y="4554519"/>
            <a:ext cx="34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17559" y="442506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10142" y="4425069"/>
            <a:ext cx="922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 C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4705634" y="374200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4657382" y="4002547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ight Arrow 182"/>
          <p:cNvSpPr/>
          <p:nvPr/>
        </p:nvSpPr>
        <p:spPr>
          <a:xfrm rot="1437909" flipH="1">
            <a:off x="6635221" y="1908489"/>
            <a:ext cx="1251831" cy="152977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4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4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4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7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1" dur="4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7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7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6" dur="4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0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1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"/>
                            </p:stCondLst>
                            <p:childTnLst>
                              <p:par>
                                <p:cTn id="5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00"/>
                            </p:stCondLst>
                            <p:childTnLst>
                              <p:par>
                                <p:cTn id="5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500"/>
                            </p:stCondLst>
                            <p:childTnLst>
                              <p:par>
                                <p:cTn id="5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2" grpId="1" animBg="1"/>
      <p:bldP spid="95" grpId="0" animBg="1"/>
      <p:bldP spid="95" grpId="1" animBg="1"/>
      <p:bldP spid="95" grpId="2" animBg="1"/>
      <p:bldP spid="95" grpId="3" animBg="1"/>
      <p:bldP spid="92" grpId="0" animBg="1"/>
      <p:bldP spid="92" grpId="1" animBg="1"/>
      <p:bldP spid="179" grpId="0" animBg="1"/>
      <p:bldP spid="179" grpId="1" animBg="1"/>
      <p:bldP spid="179" grpId="2" animBg="1"/>
      <p:bldP spid="179" grpId="3" animBg="1"/>
      <p:bldP spid="180" grpId="0" animBg="1"/>
      <p:bldP spid="180" grpId="1" animBg="1"/>
      <p:bldP spid="180" grpId="2" animBg="1"/>
      <p:bldP spid="180" grpId="3" animBg="1"/>
      <p:bldP spid="180" grpId="4" animBg="1"/>
      <p:bldP spid="180" grpId="5" animBg="1"/>
      <p:bldP spid="180" grpId="6" animBg="1"/>
      <p:bldP spid="180" grpId="7" animBg="1"/>
      <p:bldP spid="177" grpId="0" animBg="1"/>
      <p:bldP spid="177" grpId="1" animBg="1"/>
      <p:bldP spid="175" grpId="0" animBg="1"/>
      <p:bldP spid="175" grpId="1" animBg="1"/>
      <p:bldP spid="172" grpId="0" animBg="1"/>
      <p:bldP spid="172" grpId="1" animBg="1"/>
      <p:bldP spid="172" grpId="2" animBg="1"/>
      <p:bldP spid="172" grpId="3" animBg="1"/>
      <p:bldP spid="172" grpId="4" animBg="1"/>
      <p:bldP spid="116" grpId="0"/>
      <p:bldP spid="117" grpId="0" animBg="1"/>
      <p:bldP spid="117" grpId="1" animBg="1"/>
      <p:bldP spid="118" grpId="0" animBg="1"/>
      <p:bldP spid="118" grpId="1" animBg="1"/>
      <p:bldP spid="120" grpId="0"/>
      <p:bldP spid="121" grpId="0"/>
      <p:bldP spid="123" grpId="0"/>
      <p:bldP spid="124" grpId="0"/>
      <p:bldP spid="125" grpId="0"/>
      <p:bldP spid="126" grpId="0"/>
      <p:bldP spid="128" grpId="0"/>
      <p:bldP spid="129" grpId="0"/>
      <p:bldP spid="130" grpId="0"/>
      <p:bldP spid="131" grpId="0"/>
      <p:bldP spid="134" grpId="0"/>
      <p:bldP spid="135" grpId="0" animBg="1"/>
      <p:bldP spid="135" grpId="1" animBg="1"/>
      <p:bldP spid="136" grpId="0" animBg="1"/>
      <p:bldP spid="136" grpId="1" animBg="1"/>
      <p:bldP spid="138" grpId="0"/>
      <p:bldP spid="139" grpId="0"/>
      <p:bldP spid="141" grpId="0"/>
      <p:bldP spid="142" grpId="0"/>
      <p:bldP spid="143" grpId="0"/>
      <p:bldP spid="144" grpId="0"/>
      <p:bldP spid="146" grpId="0"/>
      <p:bldP spid="147" grpId="0"/>
      <p:bldP spid="148" grpId="0"/>
      <p:bldP spid="149" grpId="0"/>
      <p:bldP spid="153" grpId="0"/>
      <p:bldP spid="154" grpId="0" animBg="1"/>
      <p:bldP spid="154" grpId="1" animBg="1"/>
      <p:bldP spid="155" grpId="0" animBg="1"/>
      <p:bldP spid="155" grpId="1" animBg="1"/>
      <p:bldP spid="157" grpId="0"/>
      <p:bldP spid="158" grpId="0"/>
      <p:bldP spid="160" grpId="0"/>
      <p:bldP spid="161" grpId="0"/>
      <p:bldP spid="162" grpId="0"/>
      <p:bldP spid="163" grpId="0"/>
      <p:bldP spid="165" grpId="0"/>
      <p:bldP spid="166" grpId="0"/>
      <p:bldP spid="167" grpId="0"/>
      <p:bldP spid="168" grpId="0"/>
      <p:bldP spid="174" grpId="0" animBg="1"/>
      <p:bldP spid="174" grpId="1" animBg="1"/>
      <p:bldP spid="178" grpId="0" animBg="1"/>
      <p:bldP spid="178" grpId="1" animBg="1"/>
      <p:bldP spid="178" grpId="2" animBg="1"/>
      <p:bldP spid="178" grpId="3" animBg="1"/>
      <p:bldP spid="178" grpId="4" animBg="1"/>
      <p:bldP spid="91" grpId="0" animBg="1"/>
      <p:bldP spid="91" grpId="1" animBg="1"/>
      <p:bldP spid="94" grpId="0" animBg="1"/>
      <p:bldP spid="94" grpId="1" animBg="1"/>
      <p:bldP spid="96" grpId="0"/>
      <p:bldP spid="97" grpId="0" animBg="1"/>
      <p:bldP spid="97" grpId="1" animBg="1"/>
      <p:bldP spid="98" grpId="0" animBg="1"/>
      <p:bldP spid="98" grpId="1" animBg="1"/>
      <p:bldP spid="100" grpId="0"/>
      <p:bldP spid="101" grpId="0"/>
      <p:bldP spid="103" grpId="0"/>
      <p:bldP spid="104" grpId="0"/>
      <p:bldP spid="105" grpId="0"/>
      <p:bldP spid="106" grpId="0"/>
      <p:bldP spid="108" grpId="0"/>
      <p:bldP spid="109" grpId="0"/>
      <p:bldP spid="110" grpId="0"/>
      <p:bldP spid="114" grpId="0"/>
      <p:bldP spid="183" grpId="0" animBg="1"/>
      <p:bldP spid="18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93302" y="4146856"/>
            <a:ext cx="3185210" cy="39313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3177324" y="1274761"/>
            <a:ext cx="642610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546222" y="1274761"/>
            <a:ext cx="642610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745343" y="1274761"/>
            <a:ext cx="642610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08138" y="1274761"/>
            <a:ext cx="642610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032650" y="826702"/>
            <a:ext cx="2704438" cy="243688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2337" y="364185"/>
            <a:ext cx="5689130" cy="625008"/>
            <a:chOff x="423136" y="188376"/>
            <a:chExt cx="5663739" cy="622105"/>
          </a:xfrm>
        </p:grpSpPr>
        <p:sp>
          <p:nvSpPr>
            <p:cNvPr id="8" name="TextBox 7"/>
            <p:cNvSpPr txBox="1"/>
            <p:nvPr/>
          </p:nvSpPr>
          <p:spPr>
            <a:xfrm>
              <a:off x="423136" y="318328"/>
              <a:ext cx="5365575" cy="33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Q.9)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In triangle ABC, right angled at B, if tan A =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62989" y="188376"/>
              <a:ext cx="523886" cy="622105"/>
              <a:chOff x="5569467" y="163662"/>
              <a:chExt cx="523886" cy="62210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719456" y="163662"/>
                <a:ext cx="319490" cy="336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1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717317" y="463697"/>
                <a:ext cx="331927" cy="236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5569467" y="416108"/>
                    <a:ext cx="523886" cy="3696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defTabSz="913577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sz="1600" b="1" i="1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dirty="0" smtClean="0">
                                  <a:solidFill>
                                    <a:prstClr val="white"/>
                                  </a:solidFill>
                                  <a:latin typeface="Bookman Old Style" pitchFamily="18" charset="0"/>
                                </a:rPr>
                                <m:t>3</m:t>
                              </m:r>
                            </m:e>
                          </m:rad>
                        </m:oMath>
                      </m:oMathPara>
                    </a14:m>
                    <a:endParaRPr lang="en-US" sz="1600" b="1" dirty="0">
                      <a:solidFill>
                        <a:prstClr val="white"/>
                      </a:solidFill>
                      <a:latin typeface="Bookman Old Style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467" y="416108"/>
                    <a:ext cx="523886" cy="36965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TextBox 15"/>
          <p:cNvSpPr txBox="1"/>
          <p:nvPr/>
        </p:nvSpPr>
        <p:spPr>
          <a:xfrm>
            <a:off x="779312" y="774033"/>
            <a:ext cx="3029219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sin A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C +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A sin 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3612" y="100882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5921557" y="793184"/>
            <a:ext cx="2752440" cy="1927745"/>
            <a:chOff x="5921557" y="793184"/>
            <a:chExt cx="2752440" cy="1927745"/>
          </a:xfrm>
        </p:grpSpPr>
        <p:grpSp>
          <p:nvGrpSpPr>
            <p:cNvPr id="18" name="Group 17"/>
            <p:cNvGrpSpPr/>
            <p:nvPr/>
          </p:nvGrpSpPr>
          <p:grpSpPr>
            <a:xfrm>
              <a:off x="6276200" y="793184"/>
              <a:ext cx="2397797" cy="1915125"/>
              <a:chOff x="6262374" y="922255"/>
              <a:chExt cx="2397797" cy="191512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04999" y="2529603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342455" y="2529603"/>
                <a:ext cx="3177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62374" y="922255"/>
                <a:ext cx="314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19628" y="1201564"/>
                <a:ext cx="2132068" cy="1347822"/>
                <a:chOff x="6419628" y="1201564"/>
                <a:chExt cx="2132068" cy="134782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420007" y="2422769"/>
                  <a:ext cx="126619" cy="126617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577"/>
                  <a:endParaRPr lang="en-US" sz="14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6419628" y="1201564"/>
                  <a:ext cx="2132068" cy="1347560"/>
                </a:xfrm>
                <a:prstGeom prst="triangle">
                  <a:avLst>
                    <a:gd name="adj" fmla="val 0"/>
                  </a:avLst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11" name="Rectangle 110"/>
            <p:cNvSpPr/>
            <p:nvPr/>
          </p:nvSpPr>
          <p:spPr>
            <a:xfrm>
              <a:off x="7302693" y="1360526"/>
              <a:ext cx="3962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i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5921557" y="1628932"/>
                  <a:ext cx="494110" cy="295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3577"/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a14:m>
                  <a:r>
                    <a:rPr lang="en-US" sz="1200" b="1" i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k</a:t>
                  </a:r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57" y="1628932"/>
                  <a:ext cx="494110" cy="2955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23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/>
            <p:cNvSpPr/>
            <p:nvPr/>
          </p:nvSpPr>
          <p:spPr>
            <a:xfrm>
              <a:off x="7108677" y="2443930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6880" y="1219831"/>
            <a:ext cx="2888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C +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A sin 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19788" y="1621840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Left Bracket 29"/>
          <p:cNvSpPr/>
          <p:nvPr/>
        </p:nvSpPr>
        <p:spPr>
          <a:xfrm>
            <a:off x="3551960" y="1525687"/>
            <a:ext cx="103671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633315" y="1799291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1003" y="1475656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20805" y="1756591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4802" y="163305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193233" y="1821285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80723" y="1521400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80723" y="1778585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Left Bracket 38"/>
          <p:cNvSpPr/>
          <p:nvPr/>
        </p:nvSpPr>
        <p:spPr>
          <a:xfrm flipH="1">
            <a:off x="4453410" y="1525687"/>
            <a:ext cx="116387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2077" y="165200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Left Bracket 40"/>
          <p:cNvSpPr/>
          <p:nvPr/>
        </p:nvSpPr>
        <p:spPr>
          <a:xfrm>
            <a:off x="4849943" y="1525693"/>
            <a:ext cx="103671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931298" y="1799297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79032" y="1479534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32" y="1479534"/>
                <a:ext cx="306190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4942538" y="1756597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768" y="1622047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480199" y="1810274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408314" y="1486639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14" y="1486639"/>
                <a:ext cx="306190" cy="371384"/>
              </a:xfrm>
              <a:prstGeom prst="rect">
                <a:avLst/>
              </a:prstGeom>
              <a:blipFill rotWithShape="1">
                <a:blip r:embed="rId5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5491439" y="1767574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Left Bracket 48"/>
          <p:cNvSpPr/>
          <p:nvPr/>
        </p:nvSpPr>
        <p:spPr>
          <a:xfrm flipH="1">
            <a:off x="5740376" y="1514676"/>
            <a:ext cx="116387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9788" y="2337606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534118" y="2515057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49748" y="2195553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21608" y="2472357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673" y="2348824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182172" y="2537051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81796" y="2219483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69662" y="2494351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19788" y="3048131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43383" y="2878197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39366" y="2878197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50953" y="2878197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591517" y="3225582"/>
            <a:ext cx="64008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06920" y="3182882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19788" y="3686086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3554177" y="3863537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41667" y="3563652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41667" y="3820837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9777" y="4164754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51552" y="4164754"/>
            <a:ext cx="2888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C +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A sin C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99925" y="4164754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38420" y="4164754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541149" y="1662859"/>
            <a:ext cx="1437315" cy="589179"/>
            <a:chOff x="998233" y="4144964"/>
            <a:chExt cx="1437315" cy="589179"/>
          </a:xfrm>
        </p:grpSpPr>
        <p:sp>
          <p:nvSpPr>
            <p:cNvPr id="88" name="Rectangle 87"/>
            <p:cNvSpPr/>
            <p:nvPr/>
          </p:nvSpPr>
          <p:spPr>
            <a:xfrm>
              <a:off x="998233" y="4156928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1948347" y="4447764"/>
              <a:ext cx="328463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944141" y="4144964"/>
              <a:ext cx="318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41424" y="4395589"/>
              <a:ext cx="344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11121" y="4266139"/>
              <a:ext cx="9172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 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41149" y="2238931"/>
            <a:ext cx="1437315" cy="589179"/>
            <a:chOff x="998233" y="4144964"/>
            <a:chExt cx="1437315" cy="589179"/>
          </a:xfrm>
        </p:grpSpPr>
        <p:sp>
          <p:nvSpPr>
            <p:cNvPr id="94" name="Rectangle 93"/>
            <p:cNvSpPr/>
            <p:nvPr/>
          </p:nvSpPr>
          <p:spPr>
            <a:xfrm>
              <a:off x="998233" y="4156928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986648" y="4447764"/>
              <a:ext cx="271457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965789" y="4144964"/>
              <a:ext cx="289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968262" y="4395589"/>
              <a:ext cx="285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11121" y="4266139"/>
              <a:ext cx="949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41149" y="2806979"/>
            <a:ext cx="1437315" cy="589179"/>
            <a:chOff x="998233" y="4144964"/>
            <a:chExt cx="1437315" cy="589179"/>
          </a:xfrm>
        </p:grpSpPr>
        <p:sp>
          <p:nvSpPr>
            <p:cNvPr id="100" name="Rectangle 99"/>
            <p:cNvSpPr/>
            <p:nvPr/>
          </p:nvSpPr>
          <p:spPr>
            <a:xfrm>
              <a:off x="998233" y="4156928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986648" y="4447764"/>
              <a:ext cx="271457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916094" y="4144964"/>
                  <a:ext cx="289984" cy="371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357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dirty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094" y="4144964"/>
                  <a:ext cx="289984" cy="3713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Box 102"/>
            <p:cNvSpPr txBox="1"/>
            <p:nvPr/>
          </p:nvSpPr>
          <p:spPr>
            <a:xfrm>
              <a:off x="1968262" y="4395589"/>
              <a:ext cx="285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11121" y="4266139"/>
              <a:ext cx="949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err="1" smtClean="0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A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1149" y="3350724"/>
            <a:ext cx="1437315" cy="609057"/>
            <a:chOff x="998233" y="4125086"/>
            <a:chExt cx="1437315" cy="609057"/>
          </a:xfrm>
        </p:grpSpPr>
        <p:sp>
          <p:nvSpPr>
            <p:cNvPr id="115" name="Rectangle 114"/>
            <p:cNvSpPr/>
            <p:nvPr/>
          </p:nvSpPr>
          <p:spPr>
            <a:xfrm>
              <a:off x="998233" y="4156928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1931924" y="4447764"/>
              <a:ext cx="361309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894446" y="4125086"/>
                  <a:ext cx="318982" cy="371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357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dirty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446" y="4125086"/>
                  <a:ext cx="318982" cy="3713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3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1971241" y="4395589"/>
              <a:ext cx="344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11121" y="4266139"/>
              <a:ext cx="9172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sin C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541149" y="1689280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40751" y="2251497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33272" y="2818943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34159" y="3386219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5" grpId="0" animBg="1"/>
      <p:bldP spid="125" grpId="1" animBg="1"/>
      <p:bldP spid="123" grpId="0" animBg="1"/>
      <p:bldP spid="123" grpId="1" animBg="1"/>
      <p:bldP spid="121" grpId="0" animBg="1"/>
      <p:bldP spid="121" grpId="1" animBg="1"/>
      <p:bldP spid="86" grpId="0" animBg="1"/>
      <p:bldP spid="86" grpId="1" animBg="1"/>
      <p:bldP spid="175" grpId="0" animBg="1"/>
      <p:bldP spid="175" grpId="1" animBg="1"/>
      <p:bldP spid="28" grpId="0"/>
      <p:bldP spid="29" grpId="0"/>
      <p:bldP spid="30" grpId="0" animBg="1"/>
      <p:bldP spid="33" grpId="0"/>
      <p:bldP spid="34" grpId="0"/>
      <p:bldP spid="35" grpId="0"/>
      <p:bldP spid="37" grpId="0"/>
      <p:bldP spid="38" grpId="0"/>
      <p:bldP spid="39" grpId="0" animBg="1"/>
      <p:bldP spid="40" grpId="0"/>
      <p:bldP spid="41" grpId="0" animBg="1"/>
      <p:bldP spid="43" grpId="0"/>
      <p:bldP spid="44" grpId="0"/>
      <p:bldP spid="45" grpId="0"/>
      <p:bldP spid="47" grpId="0"/>
      <p:bldP spid="48" grpId="0"/>
      <p:bldP spid="49" grpId="0" animBg="1"/>
      <p:bldP spid="50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6" grpId="0"/>
      <p:bldP spid="67" grpId="0"/>
      <p:bldP spid="81" grpId="0"/>
      <p:bldP spid="82" grpId="0"/>
      <p:bldP spid="83" grpId="0"/>
      <p:bldP spid="84" grpId="0"/>
      <p:bldP spid="120" grpId="0" animBg="1"/>
      <p:bldP spid="120" grpId="1" animBg="1"/>
      <p:bldP spid="122" grpId="0" animBg="1"/>
      <p:bldP spid="122" grpId="1" animBg="1"/>
      <p:bldP spid="124" grpId="0" animBg="1"/>
      <p:bldP spid="124" grpId="1" animBg="1"/>
      <p:bldP spid="126" grpId="0" animBg="1"/>
      <p:bldP spid="1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892030" y="3340732"/>
            <a:ext cx="3185210" cy="39313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3177324" y="1375241"/>
            <a:ext cx="642610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546222" y="1385180"/>
            <a:ext cx="642610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745343" y="1381749"/>
            <a:ext cx="642610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08138" y="1385180"/>
            <a:ext cx="642610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101230" y="826702"/>
            <a:ext cx="2704438" cy="243688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2337" y="364185"/>
            <a:ext cx="5689130" cy="625008"/>
            <a:chOff x="423136" y="188376"/>
            <a:chExt cx="5663739" cy="622105"/>
          </a:xfrm>
        </p:grpSpPr>
        <p:sp>
          <p:nvSpPr>
            <p:cNvPr id="8" name="TextBox 7"/>
            <p:cNvSpPr txBox="1"/>
            <p:nvPr/>
          </p:nvSpPr>
          <p:spPr>
            <a:xfrm>
              <a:off x="423136" y="318328"/>
              <a:ext cx="5365575" cy="33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Q.9)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In triangle ABC, right angled at B, if tan A =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62989" y="188376"/>
              <a:ext cx="523886" cy="622105"/>
              <a:chOff x="5569467" y="163662"/>
              <a:chExt cx="523886" cy="62210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719456" y="163662"/>
                <a:ext cx="319490" cy="336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1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717317" y="463697"/>
                <a:ext cx="331927" cy="236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5569467" y="416108"/>
                    <a:ext cx="523886" cy="3696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defTabSz="913577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sz="1600" b="1" i="1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dirty="0" smtClean="0">
                                  <a:solidFill>
                                    <a:prstClr val="white"/>
                                  </a:solidFill>
                                  <a:latin typeface="Bookman Old Style" pitchFamily="18" charset="0"/>
                                </a:rPr>
                                <m:t>3</m:t>
                              </m:r>
                            </m:e>
                          </m:rad>
                        </m:oMath>
                      </m:oMathPara>
                    </a14:m>
                    <a:endParaRPr lang="en-US" sz="1600" b="1" dirty="0">
                      <a:solidFill>
                        <a:prstClr val="white"/>
                      </a:solidFill>
                      <a:latin typeface="Bookman Old Style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467" y="416108"/>
                    <a:ext cx="523886" cy="36965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TextBox 15"/>
          <p:cNvSpPr txBox="1"/>
          <p:nvPr/>
        </p:nvSpPr>
        <p:spPr>
          <a:xfrm>
            <a:off x="779312" y="774033"/>
            <a:ext cx="3152651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>
              <a:tabLst>
                <a:tab pos="1828800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ii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A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C – sin A sin C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794" y="107081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5921557" y="793184"/>
            <a:ext cx="2752440" cy="1927745"/>
            <a:chOff x="5921557" y="793184"/>
            <a:chExt cx="2752440" cy="1927745"/>
          </a:xfrm>
        </p:grpSpPr>
        <p:grpSp>
          <p:nvGrpSpPr>
            <p:cNvPr id="18" name="Group 17"/>
            <p:cNvGrpSpPr/>
            <p:nvPr/>
          </p:nvGrpSpPr>
          <p:grpSpPr>
            <a:xfrm>
              <a:off x="6276200" y="793184"/>
              <a:ext cx="2397797" cy="1915125"/>
              <a:chOff x="6262374" y="922255"/>
              <a:chExt cx="2397797" cy="191512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04999" y="2529603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342455" y="2529603"/>
                <a:ext cx="3177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62374" y="922255"/>
                <a:ext cx="314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19628" y="1201564"/>
                <a:ext cx="2132068" cy="1347822"/>
                <a:chOff x="6419628" y="1201564"/>
                <a:chExt cx="2132068" cy="134782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420007" y="2422769"/>
                  <a:ext cx="126619" cy="126617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577"/>
                  <a:endParaRPr lang="en-US" sz="14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6419628" y="1201564"/>
                  <a:ext cx="2132068" cy="1347560"/>
                </a:xfrm>
                <a:prstGeom prst="triangle">
                  <a:avLst>
                    <a:gd name="adj" fmla="val 0"/>
                  </a:avLst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11" name="Rectangle 110"/>
            <p:cNvSpPr/>
            <p:nvPr/>
          </p:nvSpPr>
          <p:spPr>
            <a:xfrm>
              <a:off x="7302693" y="1360526"/>
              <a:ext cx="3962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i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5921557" y="1628932"/>
                  <a:ext cx="494110" cy="295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3577"/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a14:m>
                  <a:r>
                    <a:rPr lang="en-US" sz="1200" b="1" i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k</a:t>
                  </a:r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57" y="1628932"/>
                  <a:ext cx="494110" cy="2955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23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/>
            <p:cNvSpPr/>
            <p:nvPr/>
          </p:nvSpPr>
          <p:spPr>
            <a:xfrm>
              <a:off x="7108677" y="2443930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6880" y="1310263"/>
            <a:ext cx="2888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>
              <a:tabLst>
                <a:tab pos="1828800" algn="l"/>
              </a:tabLst>
            </a:pP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A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C – sin A sin C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19788" y="178260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Left Bracket 29"/>
          <p:cNvSpPr/>
          <p:nvPr/>
        </p:nvSpPr>
        <p:spPr>
          <a:xfrm>
            <a:off x="3551960" y="1686455"/>
            <a:ext cx="103671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633315" y="1960059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71369" y="1636424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69" y="1636424"/>
                <a:ext cx="306190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620805" y="1917359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4802" y="1793826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193233" y="1982053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80723" y="1682168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80723" y="1939353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Left Bracket 38"/>
          <p:cNvSpPr/>
          <p:nvPr/>
        </p:nvSpPr>
        <p:spPr>
          <a:xfrm flipH="1">
            <a:off x="4453410" y="1686455"/>
            <a:ext cx="116387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2077" y="1812776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Left Bracket 40"/>
          <p:cNvSpPr/>
          <p:nvPr/>
        </p:nvSpPr>
        <p:spPr>
          <a:xfrm>
            <a:off x="4849943" y="1705917"/>
            <a:ext cx="103671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931298" y="1979521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38666" y="1659758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2599" y="1936821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768" y="1802271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480199" y="1990498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408314" y="1666863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14" y="1666863"/>
                <a:ext cx="306190" cy="371384"/>
              </a:xfrm>
              <a:prstGeom prst="rect">
                <a:avLst/>
              </a:prstGeom>
              <a:blipFill rotWithShape="1">
                <a:blip r:embed="rId5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5491439" y="1947798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Left Bracket 48"/>
          <p:cNvSpPr/>
          <p:nvPr/>
        </p:nvSpPr>
        <p:spPr>
          <a:xfrm flipH="1">
            <a:off x="5740376" y="1694900"/>
            <a:ext cx="116387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9788" y="2498374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534118" y="2675825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470236" y="2346382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236" y="2346382"/>
                <a:ext cx="306190" cy="371384"/>
              </a:xfrm>
              <a:prstGeom prst="rect">
                <a:avLst/>
              </a:prstGeom>
              <a:blipFill rotWithShape="1">
                <a:blip r:embed="rId6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561800" y="2633125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673" y="2509592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182172" y="2697819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122162" y="2370312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62" y="2370312"/>
                <a:ext cx="306190" cy="371384"/>
              </a:xfrm>
              <a:prstGeom prst="rect">
                <a:avLst/>
              </a:prstGeom>
              <a:blipFill rotWithShape="1">
                <a:blip r:embed="rId7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189758" y="2655119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19788" y="2985092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41667" y="2985092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8505" y="3358630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50280" y="3358630"/>
            <a:ext cx="2888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A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C +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A sin C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8653" y="3358630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37148" y="3358630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541149" y="1823627"/>
            <a:ext cx="1437315" cy="589179"/>
            <a:chOff x="998233" y="4144964"/>
            <a:chExt cx="1437315" cy="589179"/>
          </a:xfrm>
        </p:grpSpPr>
        <p:sp>
          <p:nvSpPr>
            <p:cNvPr id="151" name="Rectangle 150"/>
            <p:cNvSpPr/>
            <p:nvPr/>
          </p:nvSpPr>
          <p:spPr>
            <a:xfrm>
              <a:off x="998233" y="4156928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1948347" y="4447764"/>
              <a:ext cx="328463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944141" y="4144964"/>
              <a:ext cx="318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941424" y="4395589"/>
              <a:ext cx="344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11121" y="4266139"/>
              <a:ext cx="9172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 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1149" y="2399699"/>
            <a:ext cx="1437315" cy="589179"/>
            <a:chOff x="998233" y="4144964"/>
            <a:chExt cx="1437315" cy="589179"/>
          </a:xfrm>
        </p:grpSpPr>
        <p:sp>
          <p:nvSpPr>
            <p:cNvPr id="157" name="Rectangle 156"/>
            <p:cNvSpPr/>
            <p:nvPr/>
          </p:nvSpPr>
          <p:spPr>
            <a:xfrm>
              <a:off x="998233" y="4156928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>
              <a:off x="1986648" y="4447764"/>
              <a:ext cx="271457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965789" y="4144964"/>
              <a:ext cx="289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968262" y="4395589"/>
              <a:ext cx="285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11121" y="4266139"/>
              <a:ext cx="949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41149" y="2967747"/>
            <a:ext cx="1437315" cy="589179"/>
            <a:chOff x="998233" y="4144964"/>
            <a:chExt cx="1437315" cy="589179"/>
          </a:xfrm>
        </p:grpSpPr>
        <p:sp>
          <p:nvSpPr>
            <p:cNvPr id="163" name="Rectangle 162"/>
            <p:cNvSpPr/>
            <p:nvPr/>
          </p:nvSpPr>
          <p:spPr>
            <a:xfrm>
              <a:off x="998233" y="4156928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1986648" y="4447764"/>
              <a:ext cx="271457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1916094" y="4144964"/>
                  <a:ext cx="289984" cy="371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357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dirty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094" y="4144964"/>
                  <a:ext cx="289984" cy="37138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TextBox 165"/>
            <p:cNvSpPr txBox="1"/>
            <p:nvPr/>
          </p:nvSpPr>
          <p:spPr>
            <a:xfrm>
              <a:off x="1968262" y="4395589"/>
              <a:ext cx="285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011121" y="4266139"/>
              <a:ext cx="949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err="1" smtClean="0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A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41149" y="3511492"/>
            <a:ext cx="1437315" cy="609057"/>
            <a:chOff x="998233" y="4125086"/>
            <a:chExt cx="1437315" cy="609057"/>
          </a:xfrm>
        </p:grpSpPr>
        <p:sp>
          <p:nvSpPr>
            <p:cNvPr id="169" name="Rectangle 168"/>
            <p:cNvSpPr/>
            <p:nvPr/>
          </p:nvSpPr>
          <p:spPr>
            <a:xfrm>
              <a:off x="998233" y="4156928"/>
              <a:ext cx="1437315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1931924" y="4447764"/>
              <a:ext cx="361309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1894446" y="4125086"/>
                  <a:ext cx="318982" cy="371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357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dirty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446" y="4125086"/>
                  <a:ext cx="318982" cy="37138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3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TextBox 172"/>
            <p:cNvSpPr txBox="1"/>
            <p:nvPr/>
          </p:nvSpPr>
          <p:spPr>
            <a:xfrm>
              <a:off x="1971241" y="4395589"/>
              <a:ext cx="344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011121" y="4266139"/>
              <a:ext cx="9172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sin C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541149" y="1850048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40751" y="2412265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33272" y="2979711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34159" y="3546987"/>
            <a:ext cx="1453067" cy="542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5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5" grpId="0" animBg="1"/>
      <p:bldP spid="125" grpId="1" animBg="1"/>
      <p:bldP spid="123" grpId="0" animBg="1"/>
      <p:bldP spid="123" grpId="1" animBg="1"/>
      <p:bldP spid="121" grpId="0" animBg="1"/>
      <p:bldP spid="121" grpId="1" animBg="1"/>
      <p:bldP spid="86" grpId="0" animBg="1"/>
      <p:bldP spid="86" grpId="1" animBg="1"/>
      <p:bldP spid="175" grpId="0" animBg="1"/>
      <p:bldP spid="175" grpId="1" animBg="1"/>
      <p:bldP spid="28" grpId="0"/>
      <p:bldP spid="29" grpId="0"/>
      <p:bldP spid="30" grpId="0" animBg="1"/>
      <p:bldP spid="33" grpId="0"/>
      <p:bldP spid="34" grpId="0"/>
      <p:bldP spid="35" grpId="0"/>
      <p:bldP spid="37" grpId="0"/>
      <p:bldP spid="38" grpId="0"/>
      <p:bldP spid="39" grpId="0" animBg="1"/>
      <p:bldP spid="40" grpId="0"/>
      <p:bldP spid="41" grpId="0" animBg="1"/>
      <p:bldP spid="43" grpId="0"/>
      <p:bldP spid="44" grpId="0"/>
      <p:bldP spid="45" grpId="0"/>
      <p:bldP spid="47" grpId="0"/>
      <p:bldP spid="48" grpId="0"/>
      <p:bldP spid="49" grpId="0" animBg="1"/>
      <p:bldP spid="50" grpId="0"/>
      <p:bldP spid="52" grpId="0"/>
      <p:bldP spid="53" grpId="0"/>
      <p:bldP spid="54" grpId="0"/>
      <p:bldP spid="56" grpId="0"/>
      <p:bldP spid="57" grpId="0"/>
      <p:bldP spid="64" grpId="0"/>
      <p:bldP spid="66" grpId="0"/>
      <p:bldP spid="81" grpId="0"/>
      <p:bldP spid="82" grpId="0"/>
      <p:bldP spid="83" grpId="0"/>
      <p:bldP spid="84" grpId="0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Isosceles Triangle 97"/>
          <p:cNvSpPr/>
          <p:nvPr/>
        </p:nvSpPr>
        <p:spPr>
          <a:xfrm>
            <a:off x="6406763" y="729618"/>
            <a:ext cx="2132068" cy="134756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414887" y="1953036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8.1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3043" y="2680547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72009" y="2369904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3026" y="2627089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151" y="2500036"/>
            <a:ext cx="33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85271" y="2669789"/>
            <a:ext cx="25783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45702" y="2359146"/>
            <a:ext cx="33680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3631" y="2627089"/>
            <a:ext cx="41828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6502" y="248927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86827" y="2476764"/>
            <a:ext cx="2148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From (</a:t>
            </a:r>
            <a:r>
              <a:rPr lang="en-US" sz="1400" b="1" i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) and (ii)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250799" y="446767"/>
            <a:ext cx="2397797" cy="1915125"/>
            <a:chOff x="6262374" y="922255"/>
            <a:chExt cx="2397797" cy="1915125"/>
          </a:xfrm>
        </p:grpSpPr>
        <p:sp>
          <p:nvSpPr>
            <p:cNvPr id="76" name="Rectangle 75"/>
            <p:cNvSpPr/>
            <p:nvPr/>
          </p:nvSpPr>
          <p:spPr>
            <a:xfrm>
              <a:off x="6304999" y="2529603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42455" y="2529603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419628" y="1201564"/>
              <a:ext cx="2132068" cy="1347822"/>
              <a:chOff x="6419628" y="1201564"/>
              <a:chExt cx="2132068" cy="134782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Rounded Rectangle 81"/>
          <p:cNvSpPr/>
          <p:nvPr/>
        </p:nvSpPr>
        <p:spPr>
          <a:xfrm>
            <a:off x="1276267" y="569352"/>
            <a:ext cx="1144532" cy="44471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8113" y="511376"/>
            <a:ext cx="5010303" cy="589505"/>
            <a:chOff x="239075" y="255883"/>
            <a:chExt cx="5010303" cy="589505"/>
          </a:xfrm>
        </p:grpSpPr>
        <p:sp>
          <p:nvSpPr>
            <p:cNvPr id="8" name="Rectangle 7"/>
            <p:cNvSpPr/>
            <p:nvPr/>
          </p:nvSpPr>
          <p:spPr>
            <a:xfrm>
              <a:off x="239075" y="379276"/>
              <a:ext cx="1628776" cy="338459"/>
            </a:xfrm>
            <a:prstGeom prst="rect">
              <a:avLst/>
            </a:prstGeom>
          </p:spPr>
          <p:txBody>
            <a:bodyPr wrap="none" lIns="91343" tIns="45673" rIns="91343" bIns="45673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Q.3)</a:t>
              </a:r>
              <a:r>
                <a:rPr lang="en-US" sz="1600" dirty="0" smtClean="0">
                  <a:solidFill>
                    <a:prstClr val="white"/>
                  </a:solidFill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If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A 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107"/>
            <p:cNvGrpSpPr/>
            <p:nvPr/>
          </p:nvGrpSpPr>
          <p:grpSpPr>
            <a:xfrm>
              <a:off x="1808935" y="255883"/>
              <a:ext cx="320921" cy="589505"/>
              <a:chOff x="1694608" y="128766"/>
              <a:chExt cx="321217" cy="59005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26266" y="433145"/>
                <a:ext cx="27220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1694608" y="379951"/>
                <a:ext cx="321217" cy="33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4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94608" y="128766"/>
                <a:ext cx="321217" cy="33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3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075307" y="357653"/>
              <a:ext cx="3174071" cy="338459"/>
            </a:xfrm>
            <a:prstGeom prst="rect">
              <a:avLst/>
            </a:prstGeom>
          </p:spPr>
          <p:txBody>
            <a:bodyPr wrap="none" lIns="91343" tIns="45673" rIns="91343" bIns="45673">
              <a:spAutoFit/>
            </a:bodyPr>
            <a:lstStyle/>
            <a:p>
              <a:pPr defTabSz="913577"/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, calculate </a:t>
              </a:r>
              <a:r>
                <a:rPr lang="es-E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 A and tan A. 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83" name="Arc 82"/>
          <p:cNvSpPr/>
          <p:nvPr/>
        </p:nvSpPr>
        <p:spPr>
          <a:xfrm rot="2223999">
            <a:off x="6177690" y="495002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16200000" flipV="1">
            <a:off x="7482064" y="1006763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 rot="14563160" flipH="1">
            <a:off x="6386775" y="1427921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6392218" y="713088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45715" y="1415432"/>
            <a:ext cx="1333516" cy="4792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050282" y="1929765"/>
            <a:ext cx="1333516" cy="4792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064752" y="1519296"/>
            <a:ext cx="622095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067640" y="2044773"/>
            <a:ext cx="647354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487" y="92641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935685" y="1668498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22943" y="1357855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22943" y="1615040"/>
            <a:ext cx="314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3678" y="1479058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A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8144" y="1477229"/>
            <a:ext cx="7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44895" y="2177410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99734" y="1893662"/>
            <a:ext cx="49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0769" y="2126419"/>
            <a:ext cx="53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3678" y="2000103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A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8144" y="2009291"/>
            <a:ext cx="7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45723" y="3427637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154599" y="2140413"/>
            <a:ext cx="355277" cy="218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303568" y="3429814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417712" y="1128731"/>
            <a:ext cx="322979" cy="2400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3151" y="310503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88605" y="31050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88991" y="3105036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6729" y="310503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67580" y="31050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08556" y="3105036"/>
            <a:ext cx="465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53821" y="310503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86827" y="3394769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1212" y="3394769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92893" y="339476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3279" y="3394769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66193" y="339476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59520" y="3394769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3151" y="369979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9002" y="3699792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92893" y="36997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93279" y="3699792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62001" y="36997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59225" y="3699833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3151" y="39870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4193" y="3987050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74821" y="39870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93279" y="398705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13672" y="39870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46574" y="3987050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93151" y="452382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672" y="45238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246574" y="4523826"/>
                <a:ext cx="599972" cy="365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endParaRPr lang="en-US" sz="1600" b="1" i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74" y="4523826"/>
                <a:ext cx="599972" cy="365421"/>
              </a:xfrm>
              <a:prstGeom prst="rect">
                <a:avLst/>
              </a:prstGeom>
              <a:blipFill rotWithShape="1">
                <a:blip r:embed="rId2"/>
                <a:stretch>
                  <a:fillRect r="-4082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1593279" y="4523826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3151" y="428533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93279" y="4285335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13672" y="428533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46574" y="4285335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6729" y="2831537"/>
            <a:ext cx="4515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non zero common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multiple be 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9094" y="4523826"/>
            <a:ext cx="742315" cy="338459"/>
          </a:xfrm>
          <a:prstGeom prst="rect">
            <a:avLst/>
          </a:prstGeom>
        </p:spPr>
        <p:txBody>
          <a:bodyPr wrap="none" lIns="91343" tIns="45673" rIns="91343" bIns="45673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…(iii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66417" y="1120694"/>
            <a:ext cx="4870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Consider </a:t>
            </a:r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ABC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in which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B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90º.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122392" y="2104575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64308" y="1100881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6404921" y="716317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5836671" y="1345817"/>
                <a:ext cx="546240" cy="331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sz="14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endParaRPr lang="en-US" sz="1400" b="1" i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71" y="1345817"/>
                <a:ext cx="546240" cy="331245"/>
              </a:xfrm>
              <a:prstGeom prst="rect">
                <a:avLst/>
              </a:prstGeom>
              <a:blipFill rotWithShape="1">
                <a:blip r:embed="rId3"/>
                <a:stretch>
                  <a:fillRect r="-2222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2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00"/>
                            </p:stCondLst>
                            <p:childTnLst>
                              <p:par>
                                <p:cTn id="4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99" grpId="0" animBg="1"/>
      <p:bldP spid="99" grpId="1" animBg="1"/>
      <p:bldP spid="99" grpId="2" animBg="1"/>
      <p:bldP spid="28" grpId="0"/>
      <p:bldP spid="29" grpId="0"/>
      <p:bldP spid="30" grpId="0"/>
      <p:bldP spid="32" grpId="0"/>
      <p:bldP spid="33" grpId="0"/>
      <p:bldP spid="34" grpId="0"/>
      <p:bldP spid="35" grpId="0"/>
      <p:bldP spid="82" grpId="0" animBg="1"/>
      <p:bldP spid="82" grpId="1" animBg="1"/>
      <p:bldP spid="83" grpId="0" animBg="1"/>
      <p:bldP spid="83" grpId="1" animBg="1"/>
      <p:bldP spid="83" grpId="2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14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92" grpId="0"/>
      <p:bldP spid="93" grpId="0"/>
      <p:bldP spid="96" grpId="0"/>
      <p:bldP spid="94" grpId="0"/>
      <p:bldP spid="95" grpId="0"/>
      <p:bldP spid="1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ounded Rectangle 319"/>
          <p:cNvSpPr/>
          <p:nvPr/>
        </p:nvSpPr>
        <p:spPr>
          <a:xfrm>
            <a:off x="5322065" y="3874253"/>
            <a:ext cx="233695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4792682" y="3173909"/>
            <a:ext cx="233695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2070711" y="4548986"/>
            <a:ext cx="837227" cy="25783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2838095" y="2670394"/>
            <a:ext cx="509109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1549515" y="1730352"/>
            <a:ext cx="901917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5844365" y="1769519"/>
            <a:ext cx="520162" cy="218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1549516" y="2255666"/>
            <a:ext cx="1891997" cy="2400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737255" y="560690"/>
            <a:ext cx="1163576" cy="23683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199546" y="557263"/>
            <a:ext cx="1502315" cy="229868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Isosceles Triangle 134"/>
          <p:cNvSpPr/>
          <p:nvPr/>
        </p:nvSpPr>
        <p:spPr>
          <a:xfrm>
            <a:off x="6425626" y="1184971"/>
            <a:ext cx="2132068" cy="134756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420302" y="2408389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194915" y="557263"/>
            <a:ext cx="3004631" cy="243688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51609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337" y="494744"/>
            <a:ext cx="6714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Q.10)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D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PQR, right angled at Q, PR + QR = 25, PQ = 5cm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</a:p>
          <a:p>
            <a:pPr marL="625475" indent="-625475"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	Determine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the value of sin P, </a:t>
            </a:r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P and tan P.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250010" y="898039"/>
            <a:ext cx="2404209" cy="1915125"/>
            <a:chOff x="6262374" y="922255"/>
            <a:chExt cx="2404209" cy="1915125"/>
          </a:xfrm>
        </p:grpSpPr>
        <p:sp>
          <p:nvSpPr>
            <p:cNvPr id="21" name="Rectangle 20"/>
            <p:cNvSpPr/>
            <p:nvPr/>
          </p:nvSpPr>
          <p:spPr>
            <a:xfrm>
              <a:off x="6304999" y="2529603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42455" y="2529603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419628" y="1201564"/>
              <a:ext cx="2132068" cy="1347822"/>
              <a:chOff x="6419628" y="1201564"/>
              <a:chExt cx="2132068" cy="134782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951842" y="1153842"/>
            <a:ext cx="21419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PQR,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Q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90º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77787" y="942834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39508" y="1422937"/>
            <a:ext cx="1069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 + 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921726" y="14229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140129" y="1422937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37533" y="1680766"/>
            <a:ext cx="529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507806" y="1680766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21726" y="168076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140129" y="168076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41601" y="195460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67749" y="195460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301310" y="19546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507397" y="1954600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921726" y="19546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140129" y="195460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41601" y="220055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17297" y="2200554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921726" y="22005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40129" y="2200554"/>
            <a:ext cx="1350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(25 –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cm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 flipV="1">
            <a:off x="6396078" y="1164770"/>
            <a:ext cx="0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816541" y="1732700"/>
            <a:ext cx="582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5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240796" y="2661154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2068852" y="2659537"/>
            <a:ext cx="472875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416494" y="2620807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215091" y="2620807"/>
            <a:ext cx="570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816777" y="262080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022864" y="2620807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579693" y="262080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786221" y="2620807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1601" y="294179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81452" y="2941790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(25 – 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816777" y="29417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022864" y="2941790"/>
            <a:ext cx="54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(5)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479256" y="29417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723548" y="2941831"/>
            <a:ext cx="529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41601" y="324802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91812" y="3248021"/>
            <a:ext cx="1757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625 – 50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292714" y="32480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498801" y="324802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843650" y="32480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040442" y="3248062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H="1">
            <a:off x="2115200" y="332682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3167312" y="332686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441601" y="357854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651712" y="3578546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 50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290739" y="35785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2496826" y="357854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2841675" y="357854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038467" y="3578587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625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441601" y="405943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2011795" y="40594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2276889" y="40594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>
            <a:off x="2591339" y="4246546"/>
            <a:ext cx="607971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2550538" y="3935903"/>
            <a:ext cx="93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 600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585892" y="4193088"/>
            <a:ext cx="68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 50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676397" y="3811973"/>
            <a:ext cx="3706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100" b="1" dirty="0" smtClean="0">
                <a:solidFill>
                  <a:srgbClr val="FF0000"/>
                </a:solidFill>
                <a:latin typeface="Bookman Old Style"/>
              </a:rPr>
              <a:t>12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 flipH="1">
            <a:off x="3000561" y="4278966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3093372" y="4016028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2851285" y="427861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19800000" flipH="1">
            <a:off x="2790681" y="4055241"/>
            <a:ext cx="262849" cy="904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441601" y="449720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011795" y="449720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2500804" y="4497204"/>
            <a:ext cx="93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>
            <a:off x="3714435" y="2962737"/>
            <a:ext cx="0" cy="18072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105978" y="3116038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4531255" y="311603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4745529" y="3116038"/>
            <a:ext cx="43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3768032" y="341752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4109293" y="3417523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4534570" y="341752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4748844" y="3417523"/>
            <a:ext cx="93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 cm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4121521" y="3818691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4525950" y="38186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4744353" y="3818691"/>
            <a:ext cx="827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 –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4524341" y="41106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4730428" y="411060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5075277" y="411060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5272069" y="4110647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3787767" y="434676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4129028" y="4346760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4546116" y="43596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4752203" y="4359683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 cm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2276889" y="44972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16" name="Straight Connector 315"/>
          <p:cNvCxnSpPr/>
          <p:nvPr/>
        </p:nvCxnSpPr>
        <p:spPr>
          <a:xfrm rot="16200000" flipV="1">
            <a:off x="7482064" y="1456520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7108677" y="2553259"/>
            <a:ext cx="683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12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18" name="Straight Connector 317"/>
          <p:cNvCxnSpPr/>
          <p:nvPr/>
        </p:nvCxnSpPr>
        <p:spPr>
          <a:xfrm flipH="1" flipV="1">
            <a:off x="6405920" y="1176178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7302693" y="1469855"/>
            <a:ext cx="683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13 cm</a:t>
            </a:r>
            <a:endParaRPr lang="en-US" sz="12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293386" y="2539484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214905" y="1431942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(25 – 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500"/>
                            </p:stCondLst>
                            <p:childTnLst>
                              <p:par>
                                <p:cTn id="47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00"/>
                            </p:stCondLst>
                            <p:childTnLst>
                              <p:par>
                                <p:cTn id="55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500"/>
                            </p:stCondLst>
                            <p:childTnLst>
                              <p:par>
                                <p:cTn id="5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500"/>
                            </p:stCondLst>
                            <p:childTnLst>
                              <p:par>
                                <p:cTn id="6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/>
      <p:bldP spid="320" grpId="1" animBg="1"/>
      <p:bldP spid="314" grpId="0" animBg="1"/>
      <p:bldP spid="314" grpId="1" animBg="1"/>
      <p:bldP spid="313" grpId="0" animBg="1"/>
      <p:bldP spid="313" grpId="1" animBg="1"/>
      <p:bldP spid="313" grpId="2" animBg="1"/>
      <p:bldP spid="313" grpId="3" animBg="1"/>
      <p:bldP spid="253" grpId="0" animBg="1"/>
      <p:bldP spid="253" grpId="1" animBg="1"/>
      <p:bldP spid="252" grpId="0" animBg="1"/>
      <p:bldP spid="252" grpId="1" animBg="1"/>
      <p:bldP spid="252" grpId="2" animBg="1"/>
      <p:bldP spid="252" grpId="3" animBg="1"/>
      <p:bldP spid="251" grpId="0" animBg="1"/>
      <p:bldP spid="251" grpId="1" animBg="1"/>
      <p:bldP spid="250" grpId="0" animBg="1"/>
      <p:bldP spid="250" grpId="1" animBg="1"/>
      <p:bldP spid="250" grpId="2" animBg="1"/>
      <p:bldP spid="250" grpId="3" animBg="1"/>
      <p:bldP spid="138" grpId="0" animBg="1"/>
      <p:bldP spid="138" grpId="1" animBg="1"/>
      <p:bldP spid="137" grpId="0" animBg="1"/>
      <p:bldP spid="137" grpId="1" animBg="1"/>
      <p:bldP spid="135" grpId="0" animBg="1"/>
      <p:bldP spid="135" grpId="1" animBg="1"/>
      <p:bldP spid="136" grpId="0" animBg="1"/>
      <p:bldP spid="136" grpId="1" animBg="1"/>
      <p:bldP spid="136" grpId="2" animBg="1"/>
      <p:bldP spid="134" grpId="0" animBg="1"/>
      <p:bldP spid="134" grpId="1" animBg="1"/>
      <p:bldP spid="105" grpId="0"/>
      <p:bldP spid="106" grpId="0"/>
      <p:bldP spid="107" grpId="0"/>
      <p:bldP spid="110" grpId="0"/>
      <p:bldP spid="114" grpId="0"/>
      <p:bldP spid="116" grpId="0"/>
      <p:bldP spid="117" grpId="0"/>
      <p:bldP spid="118" grpId="0"/>
      <p:bldP spid="119" grpId="0"/>
      <p:bldP spid="120" grpId="0"/>
      <p:bldP spid="122" grpId="0"/>
      <p:bldP spid="124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40" grpId="0"/>
      <p:bldP spid="141" grpId="0" animBg="1"/>
      <p:bldP spid="141" grpId="1" animBg="1"/>
      <p:bldP spid="142" grpId="0" animBg="1"/>
      <p:bldP spid="142" grpId="1" animBg="1"/>
      <p:bldP spid="144" grpId="0"/>
      <p:bldP spid="145" grpId="0"/>
      <p:bldP spid="146" grpId="0"/>
      <p:bldP spid="147" grpId="0"/>
      <p:bldP spid="148" grpId="0"/>
      <p:bldP spid="149" grpId="0"/>
      <p:bldP spid="180" grpId="0"/>
      <p:bldP spid="181" grpId="0"/>
      <p:bldP spid="182" grpId="0"/>
      <p:bldP spid="183" grpId="0"/>
      <p:bldP spid="184" grpId="0"/>
      <p:bldP spid="185" grpId="0"/>
      <p:bldP spid="206" grpId="0"/>
      <p:bldP spid="207" grpId="0"/>
      <p:bldP spid="208" grpId="0"/>
      <p:bldP spid="209" grpId="0"/>
      <p:bldP spid="210" grpId="0"/>
      <p:bldP spid="211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7" grpId="0"/>
      <p:bldP spid="268" grpId="0"/>
      <p:bldP spid="271" grpId="0"/>
      <p:bldP spid="277" grpId="0"/>
      <p:bldP spid="278" grpId="0"/>
      <p:bldP spid="279" grpId="0"/>
      <p:bldP spid="282" grpId="0"/>
      <p:bldP spid="283" grpId="0"/>
      <p:bldP spid="284" grpId="0"/>
      <p:bldP spid="294" grpId="0"/>
      <p:bldP spid="295" grpId="0"/>
      <p:bldP spid="296" grpId="0"/>
      <p:bldP spid="297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9" grpId="0"/>
      <p:bldP spid="310" grpId="0"/>
      <p:bldP spid="311" grpId="0"/>
      <p:bldP spid="312" grpId="0"/>
      <p:bldP spid="315" grpId="0"/>
      <p:bldP spid="317" grpId="0"/>
      <p:bldP spid="319" grpId="0"/>
      <p:bldP spid="150" grpId="0"/>
      <p:bldP spid="150" grpId="1"/>
      <p:bldP spid="151" grpId="0"/>
      <p:bldP spid="15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ounded Rectangle 306"/>
          <p:cNvSpPr/>
          <p:nvPr/>
        </p:nvSpPr>
        <p:spPr>
          <a:xfrm>
            <a:off x="7156587" y="2574214"/>
            <a:ext cx="585921" cy="23895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5829443" y="1769736"/>
            <a:ext cx="532655" cy="21722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7358800" y="1493676"/>
            <a:ext cx="585921" cy="23895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983009" y="1589076"/>
            <a:ext cx="1505021" cy="56424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5457663" y="802636"/>
            <a:ext cx="643866" cy="23683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4367389" y="802636"/>
            <a:ext cx="643866" cy="23683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3689912" y="802636"/>
            <a:ext cx="643866" cy="23683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337" y="494744"/>
            <a:ext cx="6714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Q.10)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D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PQR, right angled at Q, PR + QR = 25, PQ = 5cm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</a:p>
          <a:p>
            <a:pPr marL="625475" indent="-625475"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	Determine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the value of sin P, </a:t>
            </a:r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P and tan P.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77787" y="93278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16541" y="898039"/>
            <a:ext cx="2837678" cy="1932219"/>
            <a:chOff x="5816541" y="898039"/>
            <a:chExt cx="2837678" cy="1932219"/>
          </a:xfrm>
        </p:grpSpPr>
        <p:grpSp>
          <p:nvGrpSpPr>
            <p:cNvPr id="18" name="Group 17"/>
            <p:cNvGrpSpPr/>
            <p:nvPr/>
          </p:nvGrpSpPr>
          <p:grpSpPr>
            <a:xfrm>
              <a:off x="6250010" y="898039"/>
              <a:ext cx="2404209" cy="1915125"/>
              <a:chOff x="6262374" y="922255"/>
              <a:chExt cx="2404209" cy="191512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04999" y="2529603"/>
                <a:ext cx="328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342455" y="2529603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62374" y="922255"/>
                <a:ext cx="314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19628" y="1201564"/>
                <a:ext cx="2132068" cy="1347822"/>
                <a:chOff x="6419628" y="1201564"/>
                <a:chExt cx="2132068" cy="134782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420007" y="2422769"/>
                  <a:ext cx="126619" cy="126617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577"/>
                  <a:endParaRPr lang="en-US" sz="14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6419628" y="1201564"/>
                  <a:ext cx="2132068" cy="1347560"/>
                </a:xfrm>
                <a:prstGeom prst="triangle">
                  <a:avLst>
                    <a:gd name="adj" fmla="val 0"/>
                  </a:avLst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0" name="Rectangle 139"/>
            <p:cNvSpPr/>
            <p:nvPr/>
          </p:nvSpPr>
          <p:spPr>
            <a:xfrm>
              <a:off x="5816541" y="1732700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5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7108677" y="2553259"/>
              <a:ext cx="6832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12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7302693" y="1469855"/>
              <a:ext cx="6832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13 cm</a:t>
              </a:r>
              <a:endParaRPr lang="en-US" sz="1200" b="1" i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009441" y="1120552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954938" y="1064456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948069" y="132362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1982880" y="1301063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21846" y="990420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921846" y="1258363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1919898" y="1861903"/>
            <a:ext cx="454216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912609" y="1573552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97309" y="1810083"/>
            <a:ext cx="54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04480" y="168041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009441" y="1680415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11121" y="2438188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1956618" y="237495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1949749" y="264126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1984560" y="2618699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923526" y="2308056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923526" y="2575999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1961704" y="3189478"/>
            <a:ext cx="3753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975515" y="2887356"/>
            <a:ext cx="46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09509" y="3157536"/>
            <a:ext cx="48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04480" y="30079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011121" y="3007990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15589" y="3744926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961086" y="3681696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954217" y="394800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1989028" y="3925437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1927994" y="3614794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927994" y="3882737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1966172" y="4543716"/>
            <a:ext cx="3753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910410" y="4241594"/>
            <a:ext cx="46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971699" y="4511774"/>
            <a:ext cx="3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04480" y="436222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015589" y="4362228"/>
            <a:ext cx="938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70" name="Arc 269"/>
          <p:cNvSpPr/>
          <p:nvPr/>
        </p:nvSpPr>
        <p:spPr>
          <a:xfrm rot="2223999">
            <a:off x="6183660" y="945665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 rot="16200000" flipV="1">
            <a:off x="7465438" y="1456683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ight Arrow 280"/>
          <p:cNvSpPr/>
          <p:nvPr/>
        </p:nvSpPr>
        <p:spPr>
          <a:xfrm rot="14563160" flipH="1">
            <a:off x="6370149" y="1890189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 flipV="1">
            <a:off x="6409390" y="1176341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Curved Right Arrow 105"/>
          <p:cNvSpPr/>
          <p:nvPr/>
        </p:nvSpPr>
        <p:spPr>
          <a:xfrm rot="19541044" flipH="1">
            <a:off x="6325783" y="1575410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7" name="Straight Connector 286"/>
          <p:cNvCxnSpPr/>
          <p:nvPr/>
        </p:nvCxnSpPr>
        <p:spPr>
          <a:xfrm flipV="1">
            <a:off x="6404353" y="1175318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993569" y="2931912"/>
            <a:ext cx="1505021" cy="56424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969819" y="4226833"/>
            <a:ext cx="1505021" cy="56424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1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4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4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4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4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4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5" presetClass="emph" presetSubtype="0" repeatCount="3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4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7" dur="4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3" dur="4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 animBg="1"/>
      <p:bldP spid="307" grpId="1" animBg="1"/>
      <p:bldP spid="307" grpId="2" animBg="1"/>
      <p:bldP spid="307" grpId="3" animBg="1"/>
      <p:bldP spid="299" grpId="0" animBg="1"/>
      <p:bldP spid="299" grpId="1" animBg="1"/>
      <p:bldP spid="299" grpId="2" animBg="1"/>
      <p:bldP spid="299" grpId="3" animBg="1"/>
      <p:bldP spid="298" grpId="0" animBg="1"/>
      <p:bldP spid="298" grpId="1" animBg="1"/>
      <p:bldP spid="298" grpId="2" animBg="1"/>
      <p:bldP spid="298" grpId="3" animBg="1"/>
      <p:bldP spid="291" grpId="0" animBg="1"/>
      <p:bldP spid="290" grpId="0" animBg="1"/>
      <p:bldP spid="290" grpId="1" animBg="1"/>
      <p:bldP spid="289" grpId="0" animBg="1"/>
      <p:bldP spid="289" grpId="1" animBg="1"/>
      <p:bldP spid="288" grpId="0" animBg="1"/>
      <p:bldP spid="288" grpId="1" animBg="1"/>
      <p:bldP spid="121" grpId="0"/>
      <p:bldP spid="123" grpId="0" animBg="1"/>
      <p:bldP spid="123" grpId="1" animBg="1"/>
      <p:bldP spid="125" grpId="0" animBg="1"/>
      <p:bldP spid="125" grpId="1" animBg="1"/>
      <p:bldP spid="150" grpId="0"/>
      <p:bldP spid="151" grpId="0"/>
      <p:bldP spid="153" grpId="0"/>
      <p:bldP spid="154" grpId="0"/>
      <p:bldP spid="155" grpId="0"/>
      <p:bldP spid="156" grpId="0"/>
      <p:bldP spid="164" grpId="0"/>
      <p:bldP spid="165" grpId="0" animBg="1"/>
      <p:bldP spid="165" grpId="1" animBg="1"/>
      <p:bldP spid="166" grpId="0" animBg="1"/>
      <p:bldP spid="166" grpId="1" animBg="1"/>
      <p:bldP spid="168" grpId="0"/>
      <p:bldP spid="169" grpId="0"/>
      <p:bldP spid="171" grpId="0"/>
      <p:bldP spid="172" grpId="0"/>
      <p:bldP spid="173" grpId="0"/>
      <p:bldP spid="174" grpId="0"/>
      <p:bldP spid="189" grpId="0"/>
      <p:bldP spid="190" grpId="0" animBg="1"/>
      <p:bldP spid="190" grpId="1" animBg="1"/>
      <p:bldP spid="191" grpId="0" animBg="1"/>
      <p:bldP spid="191" grpId="1" animBg="1"/>
      <p:bldP spid="193" grpId="0"/>
      <p:bldP spid="194" grpId="0"/>
      <p:bldP spid="196" grpId="0"/>
      <p:bldP spid="197" grpId="0"/>
      <p:bldP spid="198" grpId="0"/>
      <p:bldP spid="199" grpId="0"/>
      <p:bldP spid="270" grpId="0" animBg="1"/>
      <p:bldP spid="270" grpId="1" animBg="1"/>
      <p:bldP spid="270" grpId="2" animBg="1"/>
      <p:bldP spid="270" grpId="3" animBg="1"/>
      <p:bldP spid="270" grpId="4" animBg="1"/>
      <p:bldP spid="270" grpId="5" animBg="1"/>
      <p:bldP spid="270" grpId="6" animBg="1"/>
      <p:bldP spid="281" grpId="0" animBg="1"/>
      <p:bldP spid="281" grpId="1" animBg="1"/>
      <p:bldP spid="281" grpId="2" animBg="1"/>
      <p:bldP spid="281" grpId="3" animBg="1"/>
      <p:bldP spid="286" grpId="0" animBg="1"/>
      <p:bldP spid="286" grpId="1" animBg="1"/>
      <p:bldP spid="286" grpId="2" animBg="1"/>
      <p:bldP spid="286" grpId="3" animBg="1"/>
      <p:bldP spid="292" grpId="0" animBg="1"/>
      <p:bldP spid="2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/>
        </p:nvSpPr>
        <p:spPr>
          <a:xfrm>
            <a:off x="7092255" y="1909179"/>
            <a:ext cx="391843" cy="29424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906327" y="4296922"/>
            <a:ext cx="977976" cy="2597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184638" y="3950279"/>
            <a:ext cx="311350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114452" y="2492863"/>
            <a:ext cx="1332892" cy="26968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459968" y="2844101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625743" y="2981730"/>
            <a:ext cx="520162" cy="218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199886" y="581682"/>
            <a:ext cx="1787008" cy="244986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600874" y="581682"/>
            <a:ext cx="1154645" cy="244986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478881" y="1000529"/>
            <a:ext cx="830039" cy="1924812"/>
          </a:xfrm>
          <a:custGeom>
            <a:avLst/>
            <a:gdLst>
              <a:gd name="connsiteX0" fmla="*/ 4572 w 566928"/>
              <a:gd name="connsiteY0" fmla="*/ 1924812 h 1924812"/>
              <a:gd name="connsiteX1" fmla="*/ 0 w 566928"/>
              <a:gd name="connsiteY1" fmla="*/ 0 h 1924812"/>
              <a:gd name="connsiteX2" fmla="*/ 566928 w 566928"/>
              <a:gd name="connsiteY2" fmla="*/ 1920240 h 1924812"/>
              <a:gd name="connsiteX3" fmla="*/ 4572 w 566928"/>
              <a:gd name="connsiteY3" fmla="*/ 1924812 h 192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928" h="1924812">
                <a:moveTo>
                  <a:pt x="4572" y="1924812"/>
                </a:moveTo>
                <a:lnTo>
                  <a:pt x="0" y="0"/>
                </a:lnTo>
                <a:lnTo>
                  <a:pt x="566928" y="1920240"/>
                </a:lnTo>
                <a:lnTo>
                  <a:pt x="4572" y="1924812"/>
                </a:lnTo>
                <a:close/>
              </a:path>
            </a:pathLst>
          </a:cu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90426" y="2801136"/>
            <a:ext cx="115108" cy="129162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26271" y="581682"/>
            <a:ext cx="2969841" cy="244986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Solved Example: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337" y="526828"/>
            <a:ext cx="6609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D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OPQ,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right angled at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P, OP = 7 cm and OQ – PQ = 1 cm.</a:t>
            </a:r>
          </a:p>
          <a:p>
            <a:pPr marL="457200" indent="-457200" defTabSz="285750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Determine the values of sin Q and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Q.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660" y="102410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7187" y="1235962"/>
            <a:ext cx="2444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OPQ,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OPQ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90º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43852" y="2798994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(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)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158924" y="2836902"/>
            <a:ext cx="509913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9069" y="2798994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26893" y="279899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32980" y="2798994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16913" y="279899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23441" y="2798994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2073" y="310728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73294" y="3107290"/>
            <a:ext cx="10891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+ 1)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 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defTabSz="913577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26893" y="31072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32980" y="3107289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66933" y="31072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74154" y="3107330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073" y="342055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0077" y="3420555"/>
            <a:ext cx="1375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 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+ 2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00843" y="343325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36353" y="343325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49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26134" y="343325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33355" y="3433296"/>
            <a:ext cx="471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x 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2073" y="370277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3058" y="3702777"/>
            <a:ext cx="848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+ 2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8143" y="37154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49053" y="3715477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49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2073" y="397859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88408" y="3978593"/>
            <a:ext cx="447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88143" y="39912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449053" y="398916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48</a:t>
            </a:r>
            <a:endParaRPr lang="en-US" sz="16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2073" y="425831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05483" y="423886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78493" y="425831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23653" y="4256188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24 </a:t>
            </a:r>
            <a:endParaRPr lang="en-US" sz="16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19147" y="685031"/>
            <a:ext cx="1171799" cy="2533532"/>
            <a:chOff x="7319147" y="714215"/>
            <a:chExt cx="1171799" cy="2533532"/>
          </a:xfrm>
        </p:grpSpPr>
        <p:grpSp>
          <p:nvGrpSpPr>
            <p:cNvPr id="21" name="Group 20"/>
            <p:cNvGrpSpPr/>
            <p:nvPr/>
          </p:nvGrpSpPr>
          <p:grpSpPr>
            <a:xfrm>
              <a:off x="7319147" y="714215"/>
              <a:ext cx="1171799" cy="2533532"/>
              <a:chOff x="7319147" y="714215"/>
              <a:chExt cx="1171799" cy="2533532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7483615" y="1038308"/>
                <a:ext cx="830039" cy="1924812"/>
              </a:xfrm>
              <a:custGeom>
                <a:avLst/>
                <a:gdLst>
                  <a:gd name="connsiteX0" fmla="*/ 4572 w 566928"/>
                  <a:gd name="connsiteY0" fmla="*/ 1924812 h 1924812"/>
                  <a:gd name="connsiteX1" fmla="*/ 0 w 566928"/>
                  <a:gd name="connsiteY1" fmla="*/ 0 h 1924812"/>
                  <a:gd name="connsiteX2" fmla="*/ 566928 w 566928"/>
                  <a:gd name="connsiteY2" fmla="*/ 1920240 h 1924812"/>
                  <a:gd name="connsiteX3" fmla="*/ 4572 w 566928"/>
                  <a:gd name="connsiteY3" fmla="*/ 1924812 h 192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928" h="1924812">
                    <a:moveTo>
                      <a:pt x="4572" y="1924812"/>
                    </a:moveTo>
                    <a:lnTo>
                      <a:pt x="0" y="0"/>
                    </a:lnTo>
                    <a:lnTo>
                      <a:pt x="566928" y="1920240"/>
                    </a:lnTo>
                    <a:lnTo>
                      <a:pt x="4572" y="1924812"/>
                    </a:lnTo>
                    <a:close/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333869" y="714215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19147" y="293997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62010" y="2939969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O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9" name="Freeform 8"/>
            <p:cNvSpPr/>
            <p:nvPr/>
          </p:nvSpPr>
          <p:spPr>
            <a:xfrm flipH="1">
              <a:off x="7489956" y="2828565"/>
              <a:ext cx="115578" cy="139205"/>
            </a:xfrm>
            <a:custGeom>
              <a:avLst/>
              <a:gdLst>
                <a:gd name="connsiteX0" fmla="*/ 0 w 1666755"/>
                <a:gd name="connsiteY0" fmla="*/ 1030147 h 1030147"/>
                <a:gd name="connsiteX1" fmla="*/ 23150 w 1666755"/>
                <a:gd name="connsiteY1" fmla="*/ 0 h 1030147"/>
                <a:gd name="connsiteX2" fmla="*/ 1666755 w 1666755"/>
                <a:gd name="connsiteY2" fmla="*/ 0 h 103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755" h="1030147">
                  <a:moveTo>
                    <a:pt x="0" y="1030147"/>
                  </a:moveTo>
                  <a:lnTo>
                    <a:pt x="23150" y="0"/>
                  </a:lnTo>
                  <a:lnTo>
                    <a:pt x="1666755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 rot="16200000" flipV="1">
            <a:off x="7901361" y="2513643"/>
            <a:ext cx="0" cy="83302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597299" y="2943223"/>
            <a:ext cx="582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7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5111" y="1499439"/>
            <a:ext cx="15263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OQ – PQ = 1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2073" y="245290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62601" y="2452907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OQ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1884" y="245290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759063" y="2452907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Bookman Old Style"/>
              </a:rPr>
              <a:t>x +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1800000" flipH="1">
            <a:off x="1512200" y="3457407"/>
            <a:ext cx="105938" cy="2649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800000" flipH="1">
            <a:off x="3234899" y="3470106"/>
            <a:ext cx="105938" cy="2649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 flipV="1">
            <a:off x="7487160" y="1010707"/>
            <a:ext cx="0" cy="193871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853447" y="1866966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24 cm 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81335" y="3897335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OQ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933436" y="389733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177797" y="3897335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+ 1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151690" y="421437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83123" y="4214373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OQ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933436" y="421437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179585" y="421437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42720" y="450662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74153" y="4506627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OQ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933436" y="450662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170615" y="4506627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25 cm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489878" y="421437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76357" y="421437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7489087" y="996930"/>
            <a:ext cx="823018" cy="1934191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915529" y="1833030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25 cm 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61048" y="1807486"/>
            <a:ext cx="1090712" cy="34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Let PQ =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52039" y="2129698"/>
            <a:ext cx="1353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OQ – </a:t>
            </a:r>
            <a:r>
              <a:rPr lang="en-US" sz="1600" b="1" i="1" dirty="0">
                <a:solidFill>
                  <a:prstClr val="white"/>
                </a:solidFill>
                <a:latin typeface="Bookman Old Style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1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2073" y="207999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053840" y="1800454"/>
            <a:ext cx="329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Bookman Old Style"/>
              </a:rPr>
              <a:t>x</a:t>
            </a:r>
            <a:endParaRPr lang="en-US" i="1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05072" y="3413917"/>
            <a:ext cx="0" cy="145228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497036" y="3330840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933436" y="33308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89864" y="333084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497036" y="361487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933436" y="361487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189864" y="3614876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24 cm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090427" y="360229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121839" y="1849866"/>
            <a:ext cx="329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Bookman Old Style"/>
              </a:rPr>
              <a:t>x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940193" y="1809575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Bookman Old Style"/>
              </a:rPr>
              <a:t>x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/>
              </a:rPr>
              <a:t>+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6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2" grpId="2" animBg="1"/>
      <p:bldP spid="112" grpId="3" animBg="1"/>
      <p:bldP spid="93" grpId="0" animBg="1"/>
      <p:bldP spid="93" grpId="1" animBg="1"/>
      <p:bldP spid="92" grpId="0" animBg="1"/>
      <p:bldP spid="92" grpId="1" animBg="1"/>
      <p:bldP spid="74" grpId="0" animBg="1"/>
      <p:bldP spid="74" grpId="1" animBg="1"/>
      <p:bldP spid="74" grpId="2" animBg="1"/>
      <p:bldP spid="74" grpId="3" animBg="1"/>
      <p:bldP spid="73" grpId="0" animBg="1"/>
      <p:bldP spid="73" grpId="1" animBg="1"/>
      <p:bldP spid="72" grpId="0" animBg="1"/>
      <p:bldP spid="72" grpId="1" animBg="1"/>
      <p:bldP spid="71" grpId="0" animBg="1"/>
      <p:bldP spid="71" grpId="1" animBg="1"/>
      <p:bldP spid="63" grpId="0" animBg="1"/>
      <p:bldP spid="63" grpId="1" animBg="1"/>
      <p:bldP spid="61" grpId="0" animBg="1"/>
      <p:bldP spid="61" grpId="1" animBg="1"/>
      <p:bldP spid="61" grpId="2" animBg="1"/>
      <p:bldP spid="61" grpId="3" animBg="1"/>
      <p:bldP spid="62" grpId="0" animBg="1"/>
      <p:bldP spid="62" grpId="1" animBg="1"/>
      <p:bldP spid="62" grpId="2" animBg="1"/>
      <p:bldP spid="62" grpId="3" animBg="1"/>
      <p:bldP spid="62" grpId="4" animBg="1"/>
      <p:bldP spid="60" grpId="0" animBg="1"/>
      <p:bldP spid="60" grpId="1" animBg="1"/>
      <p:bldP spid="25" grpId="0"/>
      <p:bldP spid="26" grpId="0"/>
      <p:bldP spid="27" grpId="0"/>
      <p:bldP spid="29" grpId="0" animBg="1"/>
      <p:bldP spid="29" grpId="1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5" grpId="0"/>
      <p:bldP spid="12" grpId="0"/>
      <p:bldP spid="67" grpId="0"/>
      <p:bldP spid="68" grpId="0"/>
      <p:bldP spid="69" grpId="0"/>
      <p:bldP spid="70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5" grpId="0"/>
      <p:bldP spid="96" grpId="0"/>
      <p:bldP spid="98" grpId="0"/>
      <p:bldP spid="104" grpId="0"/>
      <p:bldP spid="111" grpId="0"/>
      <p:bldP spid="97" grpId="0"/>
      <p:bldP spid="99" grpId="0"/>
      <p:bldP spid="100" grpId="0"/>
      <p:bldP spid="101" grpId="0"/>
      <p:bldP spid="103" grpId="0"/>
      <p:bldP spid="105" grpId="0"/>
      <p:bldP spid="106" grpId="0"/>
      <p:bldP spid="102" grpId="0"/>
      <p:bldP spid="102" grpId="1"/>
      <p:bldP spid="102" grpId="2"/>
      <p:bldP spid="107" grpId="0"/>
      <p:bldP spid="10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008581" y="3117869"/>
            <a:ext cx="1452374" cy="56424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849919" y="1918018"/>
            <a:ext cx="584191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239341" y="826324"/>
            <a:ext cx="716944" cy="244986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98529" y="1803284"/>
            <a:ext cx="1452374" cy="56424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996760" y="1858046"/>
            <a:ext cx="584191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653653" y="2978594"/>
            <a:ext cx="482803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Arc 131"/>
          <p:cNvSpPr/>
          <p:nvPr/>
        </p:nvSpPr>
        <p:spPr>
          <a:xfrm rot="2223999">
            <a:off x="7177681" y="752314"/>
            <a:ext cx="624548" cy="624548"/>
          </a:xfrm>
          <a:prstGeom prst="arc">
            <a:avLst>
              <a:gd name="adj1" fmla="val 1642498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178437" y="827044"/>
            <a:ext cx="651767" cy="244986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Solved Example: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845" y="102447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00415" y="685031"/>
            <a:ext cx="1817770" cy="2535191"/>
            <a:chOff x="6800415" y="685031"/>
            <a:chExt cx="1817770" cy="2535191"/>
          </a:xfrm>
        </p:grpSpPr>
        <p:grpSp>
          <p:nvGrpSpPr>
            <p:cNvPr id="10" name="Group 9"/>
            <p:cNvGrpSpPr/>
            <p:nvPr/>
          </p:nvGrpSpPr>
          <p:grpSpPr>
            <a:xfrm>
              <a:off x="7319147" y="685031"/>
              <a:ext cx="1171799" cy="2533532"/>
              <a:chOff x="7319147" y="714215"/>
              <a:chExt cx="1171799" cy="253353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319147" y="714215"/>
                <a:ext cx="1171799" cy="2533532"/>
                <a:chOff x="7319147" y="714215"/>
                <a:chExt cx="1171799" cy="2533532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7483615" y="1038308"/>
                  <a:ext cx="830039" cy="1924812"/>
                </a:xfrm>
                <a:custGeom>
                  <a:avLst/>
                  <a:gdLst>
                    <a:gd name="connsiteX0" fmla="*/ 4572 w 566928"/>
                    <a:gd name="connsiteY0" fmla="*/ 1924812 h 1924812"/>
                    <a:gd name="connsiteX1" fmla="*/ 0 w 566928"/>
                    <a:gd name="connsiteY1" fmla="*/ 0 h 1924812"/>
                    <a:gd name="connsiteX2" fmla="*/ 566928 w 566928"/>
                    <a:gd name="connsiteY2" fmla="*/ 1920240 h 1924812"/>
                    <a:gd name="connsiteX3" fmla="*/ 4572 w 566928"/>
                    <a:gd name="connsiteY3" fmla="*/ 1924812 h 192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6928" h="1924812">
                      <a:moveTo>
                        <a:pt x="4572" y="1924812"/>
                      </a:moveTo>
                      <a:lnTo>
                        <a:pt x="0" y="0"/>
                      </a:lnTo>
                      <a:lnTo>
                        <a:pt x="566928" y="1920240"/>
                      </a:lnTo>
                      <a:lnTo>
                        <a:pt x="4572" y="192481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333869" y="714215"/>
                  <a:ext cx="3289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Q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319147" y="2939970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P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8162010" y="2939969"/>
                  <a:ext cx="3289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O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9" name="Freeform 8"/>
              <p:cNvSpPr/>
              <p:nvPr/>
            </p:nvSpPr>
            <p:spPr>
              <a:xfrm flipH="1">
                <a:off x="7489956" y="2828565"/>
                <a:ext cx="115578" cy="139205"/>
              </a:xfrm>
              <a:custGeom>
                <a:avLst/>
                <a:gdLst>
                  <a:gd name="connsiteX0" fmla="*/ 0 w 1666755"/>
                  <a:gd name="connsiteY0" fmla="*/ 1030147 h 1030147"/>
                  <a:gd name="connsiteX1" fmla="*/ 23150 w 1666755"/>
                  <a:gd name="connsiteY1" fmla="*/ 0 h 1030147"/>
                  <a:gd name="connsiteX2" fmla="*/ 1666755 w 1666755"/>
                  <a:gd name="connsiteY2" fmla="*/ 0 h 103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755" h="1030147">
                    <a:moveTo>
                      <a:pt x="0" y="1030147"/>
                    </a:moveTo>
                    <a:lnTo>
                      <a:pt x="23150" y="0"/>
                    </a:lnTo>
                    <a:lnTo>
                      <a:pt x="1666755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7597299" y="2943223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7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00415" y="1890365"/>
              <a:ext cx="6832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24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34985" y="1833030"/>
              <a:ext cx="6832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25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009441" y="1312554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Q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954938" y="124932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948069" y="151563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1982880" y="1493065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21846" y="1182422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21846" y="1450365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969214" y="2104763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974126" y="1812689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904582" y="2052725"/>
            <a:ext cx="54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04480" y="192327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9441" y="192327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Q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11121" y="2624128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Q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956618" y="256089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949749" y="282720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1984560" y="2804639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923526" y="2493996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23526" y="2761939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66666" y="3398205"/>
            <a:ext cx="361309" cy="131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16494" y="3105994"/>
            <a:ext cx="49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21751" y="3366126"/>
            <a:ext cx="455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06160" y="321658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11121" y="321658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Q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rot="16200000" flipV="1">
            <a:off x="7897548" y="2519586"/>
            <a:ext cx="0" cy="832104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ight Arrow 133"/>
          <p:cNvSpPr/>
          <p:nvPr/>
        </p:nvSpPr>
        <p:spPr>
          <a:xfrm rot="15463160" flipH="1">
            <a:off x="7223174" y="1994800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 flipV="1">
            <a:off x="7488799" y="992808"/>
            <a:ext cx="822960" cy="193852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rved Right Arrow 105"/>
          <p:cNvSpPr/>
          <p:nvPr/>
        </p:nvSpPr>
        <p:spPr>
          <a:xfrm rot="19541044" flipH="1">
            <a:off x="7398415" y="1809887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rot="10800000" flipV="1">
            <a:off x="7487160" y="1010707"/>
            <a:ext cx="0" cy="193871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2337" y="526828"/>
            <a:ext cx="6609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D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OPQ,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right angled at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P, OP = 7 cm and OQ – PQ = 1 cm.</a:t>
            </a:r>
          </a:p>
          <a:p>
            <a:pPr marL="457200" indent="-457200" defTabSz="285750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Determine the values of sin Q and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Q.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2" grpId="0" animBg="1"/>
      <p:bldP spid="142" grpId="1" animBg="1"/>
      <p:bldP spid="141" grpId="0" animBg="1"/>
      <p:bldP spid="141" grpId="1" animBg="1"/>
      <p:bldP spid="138" grpId="0" animBg="1"/>
      <p:bldP spid="137" grpId="0" animBg="1"/>
      <p:bldP spid="137" grpId="1" animBg="1"/>
      <p:bldP spid="137" grpId="2" animBg="1"/>
      <p:bldP spid="137" grpId="3" animBg="1"/>
      <p:bldP spid="136" grpId="0" animBg="1"/>
      <p:bldP spid="136" grpId="1" animBg="1"/>
      <p:bldP spid="132" grpId="0" animBg="1"/>
      <p:bldP spid="132" grpId="1" animBg="1"/>
      <p:bldP spid="132" grpId="2" animBg="1"/>
      <p:bldP spid="132" grpId="3" animBg="1"/>
      <p:bldP spid="132" grpId="4" animBg="1"/>
      <p:bldP spid="131" grpId="0" animBg="1"/>
      <p:bldP spid="131" grpId="1" animBg="1"/>
      <p:bldP spid="96" grpId="0"/>
      <p:bldP spid="97" grpId="0" animBg="1"/>
      <p:bldP spid="97" grpId="1" animBg="1"/>
      <p:bldP spid="98" grpId="0" animBg="1"/>
      <p:bldP spid="98" grpId="1" animBg="1"/>
      <p:bldP spid="100" grpId="0"/>
      <p:bldP spid="101" grpId="0"/>
      <p:bldP spid="107" grpId="0"/>
      <p:bldP spid="108" grpId="0"/>
      <p:bldP spid="109" grpId="0"/>
      <p:bldP spid="110" grpId="0"/>
      <p:bldP spid="113" grpId="0"/>
      <p:bldP spid="114" grpId="0" animBg="1"/>
      <p:bldP spid="114" grpId="1" animBg="1"/>
      <p:bldP spid="115" grpId="0" animBg="1"/>
      <p:bldP spid="115" grpId="1" animBg="1"/>
      <p:bldP spid="117" grpId="0"/>
      <p:bldP spid="118" grpId="0"/>
      <p:bldP spid="125" grpId="0"/>
      <p:bldP spid="126" grpId="0"/>
      <p:bldP spid="127" grpId="0"/>
      <p:bldP spid="128" grpId="0"/>
      <p:bldP spid="134" grpId="0" animBg="1"/>
      <p:bldP spid="134" grpId="1" animBg="1"/>
      <p:bldP spid="139" grpId="0" animBg="1"/>
      <p:bldP spid="13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4169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 flipV="1">
            <a:off x="7147027" y="2106357"/>
            <a:ext cx="384729" cy="26712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 flipV="1">
            <a:off x="5894633" y="1397845"/>
            <a:ext cx="453843" cy="23514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 flipV="1">
            <a:off x="5905500" y="1394281"/>
            <a:ext cx="446931" cy="23871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39585" y="2240924"/>
            <a:ext cx="1453067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8.1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535" y="946514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09441" y="1156630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954938" y="109340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948069" y="1359706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1982880" y="1337141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21846" y="1026498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21846" y="1294441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964132" y="1927798"/>
            <a:ext cx="4152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842947" y="1617772"/>
                <a:ext cx="859157" cy="365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7</m:t>
                        </m:r>
                      </m:e>
                    </m:rad>
                    <m:r>
                      <a:rPr lang="en-US" sz="1600" b="1" i="1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endParaRPr lang="en-US" sz="1600" b="1" i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47" y="1617772"/>
                <a:ext cx="859157" cy="365421"/>
              </a:xfrm>
              <a:prstGeom prst="rect">
                <a:avLst/>
              </a:prstGeom>
              <a:blipFill rotWithShape="1">
                <a:blip r:embed="rId2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1938476" y="1895856"/>
            <a:ext cx="61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04480" y="174631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009441" y="1746310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011314" y="2531623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933368" y="2201049"/>
                <a:ext cx="318982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368" y="2201049"/>
                <a:ext cx="318982" cy="373307"/>
              </a:xfrm>
              <a:prstGeom prst="rect">
                <a:avLst/>
              </a:prstGeom>
              <a:blipFill rotWithShape="1">
                <a:blip r:embed="rId3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1985437" y="2499681"/>
            <a:ext cx="34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04480" y="235013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09441" y="2350135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3558359" y="697047"/>
            <a:ext cx="662850" cy="22820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2283883" y="1717308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2188029" y="1969935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7406909" y="1123089"/>
            <a:ext cx="329761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250799" y="446767"/>
            <a:ext cx="2397797" cy="1915125"/>
            <a:chOff x="6262374" y="922255"/>
            <a:chExt cx="2397797" cy="1915125"/>
          </a:xfrm>
        </p:grpSpPr>
        <p:sp>
          <p:nvSpPr>
            <p:cNvPr id="76" name="Rectangle 75"/>
            <p:cNvSpPr/>
            <p:nvPr/>
          </p:nvSpPr>
          <p:spPr>
            <a:xfrm>
              <a:off x="6304999" y="2529603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42455" y="2529603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419628" y="1201564"/>
              <a:ext cx="2132068" cy="1347822"/>
              <a:chOff x="6419628" y="1201564"/>
              <a:chExt cx="2132068" cy="134782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7122392" y="2104575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64308" y="1100881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Arc 125"/>
          <p:cNvSpPr/>
          <p:nvPr/>
        </p:nvSpPr>
        <p:spPr>
          <a:xfrm rot="2223999">
            <a:off x="6177690" y="495002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rot="16200000" flipV="1">
            <a:off x="7482064" y="1006763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ight Arrow 127"/>
          <p:cNvSpPr/>
          <p:nvPr/>
        </p:nvSpPr>
        <p:spPr>
          <a:xfrm rot="14563160" flipH="1">
            <a:off x="6386775" y="1427921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H="1" flipV="1">
            <a:off x="6392218" y="713088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41265" y="4242156"/>
            <a:ext cx="1453067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11121" y="3157862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956618" y="309463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949749" y="336093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984560" y="3338373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23526" y="3027730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923526" y="3295673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1955764" y="3929030"/>
            <a:ext cx="4152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927350" y="3626908"/>
            <a:ext cx="46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1849724" y="3897088"/>
                <a:ext cx="611006" cy="365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724" y="3897088"/>
                <a:ext cx="611006" cy="365421"/>
              </a:xfrm>
              <a:prstGeom prst="rect">
                <a:avLst/>
              </a:prstGeom>
              <a:blipFill rotWithShape="1">
                <a:blip r:embed="rId4"/>
                <a:stretch>
                  <a:fillRect r="-1980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/>
          <p:cNvSpPr/>
          <p:nvPr/>
        </p:nvSpPr>
        <p:spPr>
          <a:xfrm>
            <a:off x="506160" y="374754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011121" y="3747542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A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2002475" y="4532855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014870" y="4240781"/>
            <a:ext cx="31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1936877" y="4480817"/>
                <a:ext cx="344896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en-US" sz="1600" b="1" i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877" y="4480817"/>
                <a:ext cx="344896" cy="373307"/>
              </a:xfrm>
              <a:prstGeom prst="rect">
                <a:avLst/>
              </a:prstGeom>
              <a:blipFill rotWithShape="1">
                <a:blip r:embed="rId5"/>
                <a:stretch>
                  <a:fillRect r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/>
          <p:cNvSpPr/>
          <p:nvPr/>
        </p:nvSpPr>
        <p:spPr>
          <a:xfrm>
            <a:off x="506160" y="435136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011121" y="4351367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A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2183953" y="3718540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2239949" y="4011359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4640526" y="680383"/>
            <a:ext cx="662850" cy="22820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Curved Right Arrow 105"/>
          <p:cNvSpPr/>
          <p:nvPr/>
        </p:nvSpPr>
        <p:spPr>
          <a:xfrm rot="19541044" flipH="1">
            <a:off x="6325315" y="1113560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6414969" y="716317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5836671" y="1345817"/>
                <a:ext cx="546240" cy="331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sz="14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endParaRPr lang="en-US" sz="1400" b="1" i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71" y="1345817"/>
                <a:ext cx="546240" cy="331245"/>
              </a:xfrm>
              <a:prstGeom prst="rect">
                <a:avLst/>
              </a:prstGeom>
              <a:blipFill rotWithShape="1">
                <a:blip r:embed="rId6"/>
                <a:stretch>
                  <a:fillRect r="-2222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roup 156"/>
          <p:cNvGrpSpPr/>
          <p:nvPr/>
        </p:nvGrpSpPr>
        <p:grpSpPr>
          <a:xfrm>
            <a:off x="508113" y="511376"/>
            <a:ext cx="5010303" cy="589505"/>
            <a:chOff x="239075" y="255883"/>
            <a:chExt cx="5010303" cy="589505"/>
          </a:xfrm>
        </p:grpSpPr>
        <p:sp>
          <p:nvSpPr>
            <p:cNvPr id="158" name="Rectangle 157"/>
            <p:cNvSpPr/>
            <p:nvPr/>
          </p:nvSpPr>
          <p:spPr>
            <a:xfrm>
              <a:off x="239075" y="379276"/>
              <a:ext cx="1628776" cy="338459"/>
            </a:xfrm>
            <a:prstGeom prst="rect">
              <a:avLst/>
            </a:prstGeom>
          </p:spPr>
          <p:txBody>
            <a:bodyPr wrap="none" lIns="91343" tIns="45673" rIns="91343" bIns="45673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Q.3)</a:t>
              </a:r>
              <a:r>
                <a:rPr lang="en-US" sz="1600" dirty="0" smtClean="0">
                  <a:solidFill>
                    <a:prstClr val="white"/>
                  </a:solidFill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If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A 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159" name="Group 107"/>
            <p:cNvGrpSpPr/>
            <p:nvPr/>
          </p:nvGrpSpPr>
          <p:grpSpPr>
            <a:xfrm>
              <a:off x="1808935" y="255883"/>
              <a:ext cx="320921" cy="589505"/>
              <a:chOff x="1694608" y="128766"/>
              <a:chExt cx="321217" cy="590055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1726266" y="433145"/>
                <a:ext cx="27220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Rectangle 161"/>
              <p:cNvSpPr/>
              <p:nvPr/>
            </p:nvSpPr>
            <p:spPr>
              <a:xfrm>
                <a:off x="1694608" y="379951"/>
                <a:ext cx="321217" cy="33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4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694608" y="128766"/>
                <a:ext cx="321217" cy="33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3</a:t>
                </a:r>
              </a:p>
            </p:txBody>
          </p:sp>
        </p:grpSp>
        <p:sp>
          <p:nvSpPr>
            <p:cNvPr id="160" name="Rectangle 159"/>
            <p:cNvSpPr/>
            <p:nvPr/>
          </p:nvSpPr>
          <p:spPr>
            <a:xfrm>
              <a:off x="2075307" y="357653"/>
              <a:ext cx="3174071" cy="338459"/>
            </a:xfrm>
            <a:prstGeom prst="rect">
              <a:avLst/>
            </a:prstGeom>
          </p:spPr>
          <p:txBody>
            <a:bodyPr wrap="none" lIns="91343" tIns="45673" rIns="91343" bIns="45673">
              <a:spAutoFit/>
            </a:bodyPr>
            <a:lstStyle/>
            <a:p>
              <a:pPr defTabSz="913577"/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, calculate </a:t>
              </a:r>
              <a:r>
                <a:rPr lang="es-E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 A and tan A. 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43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8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156" grpId="0" animBg="1"/>
      <p:bldP spid="156" grpId="1" animBg="1"/>
      <p:bldP spid="71" grpId="0" animBg="1"/>
      <p:bldP spid="71" grpId="1" animBg="1"/>
      <p:bldP spid="133" grpId="0" animBg="1"/>
      <p:bldP spid="109" grpId="0"/>
      <p:bldP spid="110" grpId="0" animBg="1"/>
      <p:bldP spid="110" grpId="1" animBg="1"/>
      <p:bldP spid="111" grpId="0" animBg="1"/>
      <p:bldP spid="111" grpId="1" animBg="1"/>
      <p:bldP spid="113" grpId="0"/>
      <p:bldP spid="114" grpId="0"/>
      <p:bldP spid="116" grpId="0"/>
      <p:bldP spid="117" grpId="0"/>
      <p:bldP spid="118" grpId="0"/>
      <p:bldP spid="119" grpId="0"/>
      <p:bldP spid="121" grpId="0"/>
      <p:bldP spid="122" grpId="0"/>
      <p:bldP spid="123" grpId="0"/>
      <p:bldP spid="124" grpId="0"/>
      <p:bldP spid="125" grpId="0" animBg="1"/>
      <p:bldP spid="125" grpId="1" animBg="1"/>
      <p:bldP spid="132" grpId="0" animBg="1"/>
      <p:bldP spid="132" grpId="1" animBg="1"/>
      <p:bldP spid="126" grpId="0" animBg="1"/>
      <p:bldP spid="126" grpId="1" animBg="1"/>
      <p:bldP spid="126" grpId="2" animBg="1"/>
      <p:bldP spid="126" grpId="3" animBg="1"/>
      <p:bldP spid="126" grpId="4" animBg="1"/>
      <p:bldP spid="128" grpId="0" animBg="1"/>
      <p:bldP spid="128" grpId="1" animBg="1"/>
      <p:bldP spid="134" grpId="0" animBg="1"/>
      <p:bldP spid="135" grpId="0"/>
      <p:bldP spid="136" grpId="0" animBg="1"/>
      <p:bldP spid="136" grpId="1" animBg="1"/>
      <p:bldP spid="137" grpId="0" animBg="1"/>
      <p:bldP spid="137" grpId="1" animBg="1"/>
      <p:bldP spid="139" grpId="0"/>
      <p:bldP spid="140" grpId="0"/>
      <p:bldP spid="142" grpId="0"/>
      <p:bldP spid="143" grpId="0"/>
      <p:bldP spid="144" grpId="0"/>
      <p:bldP spid="145" grpId="0"/>
      <p:bldP spid="147" grpId="0"/>
      <p:bldP spid="148" grpId="0"/>
      <p:bldP spid="149" grpId="0"/>
      <p:bldP spid="150" grpId="0"/>
      <p:bldP spid="153" grpId="0" animBg="1"/>
      <p:bldP spid="153" grpId="1" animBg="1"/>
      <p:bldP spid="154" grpId="0" animBg="1"/>
      <p:bldP spid="154" grpId="1" animBg="1"/>
      <p:bldP spid="154" grpId="2" animBg="1"/>
      <p:bldP spid="154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sosceles Triangle 104"/>
          <p:cNvSpPr/>
          <p:nvPr/>
        </p:nvSpPr>
        <p:spPr>
          <a:xfrm>
            <a:off x="6437983" y="1193458"/>
            <a:ext cx="2132068" cy="134756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446107" y="2416876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049773" y="1255059"/>
            <a:ext cx="1219287" cy="44002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68077" y="1756279"/>
            <a:ext cx="1320313" cy="4792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072600" y="1329054"/>
            <a:ext cx="622095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078885" y="1870326"/>
            <a:ext cx="647354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294819" y="492162"/>
            <a:ext cx="1258985" cy="41241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31513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7523" y="399938"/>
            <a:ext cx="3201194" cy="589574"/>
            <a:chOff x="-828" y="122039"/>
            <a:chExt cx="3186905" cy="586846"/>
          </a:xfrm>
        </p:grpSpPr>
        <p:sp>
          <p:nvSpPr>
            <p:cNvPr id="8" name="Rectangle 7"/>
            <p:cNvSpPr/>
            <p:nvPr/>
          </p:nvSpPr>
          <p:spPr>
            <a:xfrm>
              <a:off x="-828" y="232974"/>
              <a:ext cx="1658407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Q.7) If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r>
                <a:rPr lang="en-US" sz="1600" b="1" dirty="0" smtClean="0">
                  <a:solidFill>
                    <a:prstClr val="white"/>
                  </a:solidFill>
                  <a:latin typeface="Symbol"/>
                </a:rPr>
                <a:t> 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3251" y="122039"/>
              <a:ext cx="319490" cy="336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634903" y="412217"/>
              <a:ext cx="276187" cy="236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13251" y="371898"/>
              <a:ext cx="319490" cy="336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7587" y="199783"/>
              <a:ext cx="1318490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, Evaluate: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94836" y="363584"/>
            <a:ext cx="2707789" cy="618271"/>
            <a:chOff x="570556" y="785987"/>
            <a:chExt cx="2695715" cy="615408"/>
          </a:xfrm>
        </p:grpSpPr>
        <p:sp>
          <p:nvSpPr>
            <p:cNvPr id="14" name="Rectangle 13"/>
            <p:cNvSpPr/>
            <p:nvPr/>
          </p:nvSpPr>
          <p:spPr>
            <a:xfrm>
              <a:off x="922550" y="1064408"/>
              <a:ext cx="1241892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+ 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0556" y="902247"/>
              <a:ext cx="388111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(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6284" y="785987"/>
              <a:ext cx="1209975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+ 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88549" y="1106352"/>
              <a:ext cx="218477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045124" y="1064408"/>
              <a:ext cx="1221147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48860" y="785987"/>
              <a:ext cx="1189230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0166" y="747944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11334" y="1493578"/>
            <a:ext cx="25783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71713" y="1182768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7677" y="1440120"/>
            <a:ext cx="314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5343" y="1302309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54510" y="1302309"/>
            <a:ext cx="75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6627" y="298380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39869" y="2983807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4378" y="2983807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80755" y="298380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76575" y="2983807"/>
            <a:ext cx="465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66996" y="2983807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49064" y="3213591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233043" y="2549249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72009" y="2238606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83026" y="2495791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3151" y="2368738"/>
            <a:ext cx="33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985271" y="2538491"/>
            <a:ext cx="25783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45702" y="2227848"/>
            <a:ext cx="33680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33631" y="2495791"/>
            <a:ext cx="41828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06502" y="2357980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9064" y="2345466"/>
            <a:ext cx="2148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From (</a:t>
            </a:r>
            <a:r>
              <a:rPr lang="en-US" sz="1400" b="1" i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) and (ii)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944895" y="2015968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90769" y="1705325"/>
            <a:ext cx="49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90769" y="1962510"/>
            <a:ext cx="53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3678" y="1838661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=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38963" y="1847849"/>
            <a:ext cx="7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06729" y="2718192"/>
            <a:ext cx="4515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non zero common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multiple be 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192843" y="912452"/>
            <a:ext cx="2481154" cy="1915125"/>
            <a:chOff x="6179017" y="922255"/>
            <a:chExt cx="2481154" cy="1915125"/>
          </a:xfrm>
        </p:grpSpPr>
        <p:sp>
          <p:nvSpPr>
            <p:cNvPr id="85" name="Rectangle 84"/>
            <p:cNvSpPr/>
            <p:nvPr/>
          </p:nvSpPr>
          <p:spPr>
            <a:xfrm>
              <a:off x="6304999" y="2529603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42455" y="2529603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179017" y="971300"/>
              <a:ext cx="2372679" cy="1578086"/>
              <a:chOff x="6179017" y="971300"/>
              <a:chExt cx="2372679" cy="157808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Isosceles Triangle 89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Arc 111"/>
              <p:cNvSpPr/>
              <p:nvPr/>
            </p:nvSpPr>
            <p:spPr>
              <a:xfrm rot="5778011">
                <a:off x="6179017" y="971300"/>
                <a:ext cx="466344" cy="466344"/>
              </a:xfrm>
              <a:prstGeom prst="arc">
                <a:avLst>
                  <a:gd name="adj1" fmla="val 17552057"/>
                  <a:gd name="adj2" fmla="val 2130169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6418813" y="1339100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  <p:sp>
        <p:nvSpPr>
          <p:cNvPr id="94" name="Arc 93"/>
          <p:cNvSpPr/>
          <p:nvPr/>
        </p:nvSpPr>
        <p:spPr>
          <a:xfrm rot="2223999">
            <a:off x="6200286" y="956749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rot="16200000" flipV="1">
            <a:off x="7482064" y="1462579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ight Arrow 95"/>
          <p:cNvSpPr/>
          <p:nvPr/>
        </p:nvSpPr>
        <p:spPr>
          <a:xfrm rot="14563160" flipH="1">
            <a:off x="6386775" y="1901273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6415130" y="1176539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437195" y="1168153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1864136" y="3251499"/>
            <a:ext cx="509913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062041" y="1750315"/>
            <a:ext cx="293617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583364" y="3250279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163243" y="2584423"/>
            <a:ext cx="390805" cy="218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95369" y="3213591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32105" y="32135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38192" y="3213591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41581" y="32135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48109" y="3213591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3151" y="349648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5369" y="3496486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32105" y="349648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38192" y="3496486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(7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27436" y="349648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4657" y="3496527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(8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3151" y="378153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95369" y="378153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32105" y="378153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55124" y="3781530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49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44368" y="378153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51589" y="3781571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3151" y="407221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95369" y="4072219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32105" y="407221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49478" y="4072219"/>
            <a:ext cx="827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113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3151" y="439567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85137" y="4395674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32105" y="43956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854115" y="4393544"/>
                <a:ext cx="902939" cy="363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113</m:t>
                        </m:r>
                      </m:e>
                    </m:rad>
                    <m:r>
                      <a:rPr lang="en-US" sz="1600" b="1" i="1" baseline="30000" smtClean="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115" y="4393544"/>
                <a:ext cx="902939" cy="363241"/>
              </a:xfrm>
              <a:prstGeom prst="rect">
                <a:avLst/>
              </a:prstGeom>
              <a:blipFill rotWithShape="1">
                <a:blip r:embed="rId2"/>
                <a:stretch>
                  <a:fillRect r="-2703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/>
          <p:cNvSpPr/>
          <p:nvPr/>
        </p:nvSpPr>
        <p:spPr>
          <a:xfrm>
            <a:off x="6008799" y="1743863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142798" y="2542040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7259289" y="1491150"/>
                <a:ext cx="718530" cy="295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2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113</m:t>
                        </m:r>
                      </m:e>
                    </m:rad>
                    <m:r>
                      <a:rPr lang="en-US" sz="1200" b="1" i="1" baseline="30000" smtClean="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2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endParaRPr lang="en-US" sz="12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89" y="1491150"/>
                <a:ext cx="718530" cy="29553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Curved Right Arrow 105"/>
          <p:cNvSpPr/>
          <p:nvPr/>
        </p:nvSpPr>
        <p:spPr>
          <a:xfrm rot="19541044" flipH="1">
            <a:off x="6342409" y="1586494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4" name="Straight Connector 113"/>
          <p:cNvCxnSpPr>
            <a:stCxn id="90" idx="2"/>
            <a:endCxn id="87" idx="2"/>
          </p:cNvCxnSpPr>
          <p:nvPr/>
        </p:nvCxnSpPr>
        <p:spPr>
          <a:xfrm flipV="1">
            <a:off x="6433454" y="1220229"/>
            <a:ext cx="1" cy="1319092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91651" y="963640"/>
            <a:ext cx="507863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Consider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ABC in which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B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90º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  <a:sym typeface="Symbol"/>
              </a:rPr>
              <a:t>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0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5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06" grpId="0" animBg="1"/>
      <p:bldP spid="106" grpId="1" animBg="1"/>
      <p:bldP spid="106" grpId="2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92" grpId="0" animBg="1"/>
      <p:bldP spid="92" grpId="1" animBg="1"/>
      <p:bldP spid="20" grpId="0"/>
      <p:bldP spid="22" grpId="0"/>
      <p:bldP spid="23" grpId="0"/>
      <p:bldP spid="24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8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3" grpId="0"/>
      <p:bldP spid="94" grpId="0" animBg="1"/>
      <p:bldP spid="94" grpId="1" animBg="1"/>
      <p:bldP spid="94" grpId="2" animBg="1"/>
      <p:bldP spid="96" grpId="0" animBg="1"/>
      <p:bldP spid="9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4" grpId="0"/>
      <p:bldP spid="65" grpId="0"/>
      <p:bldP spid="66" grpId="0"/>
      <p:bldP spid="67" grpId="0"/>
      <p:bldP spid="103" grpId="0"/>
      <p:bldP spid="104" grpId="0"/>
      <p:bldP spid="111" grpId="0"/>
      <p:bldP spid="113" grpId="0" animBg="1"/>
      <p:bldP spid="113" grpId="1" animBg="1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6051246" y="1781786"/>
            <a:ext cx="329761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7349037" y="1524407"/>
            <a:ext cx="584191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7156571" y="2580437"/>
            <a:ext cx="372165" cy="19950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" name="Arc 182"/>
          <p:cNvSpPr/>
          <p:nvPr/>
        </p:nvSpPr>
        <p:spPr>
          <a:xfrm rot="2223999">
            <a:off x="6200286" y="956749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41561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7523" y="399938"/>
            <a:ext cx="3201194" cy="589574"/>
            <a:chOff x="-828" y="122039"/>
            <a:chExt cx="3186905" cy="586846"/>
          </a:xfrm>
        </p:grpSpPr>
        <p:sp>
          <p:nvSpPr>
            <p:cNvPr id="8" name="Rectangle 7"/>
            <p:cNvSpPr/>
            <p:nvPr/>
          </p:nvSpPr>
          <p:spPr>
            <a:xfrm>
              <a:off x="-828" y="232974"/>
              <a:ext cx="1658407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Q.7) If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r>
                <a:rPr lang="en-US" sz="1600" b="1" dirty="0" smtClean="0">
                  <a:solidFill>
                    <a:prstClr val="white"/>
                  </a:solidFill>
                  <a:latin typeface="Symbol"/>
                </a:rPr>
                <a:t> 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3251" y="122039"/>
              <a:ext cx="319490" cy="336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634903" y="412217"/>
              <a:ext cx="276187" cy="236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13251" y="371898"/>
              <a:ext cx="319490" cy="336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7587" y="199783"/>
              <a:ext cx="1318490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, Evaluate: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94836" y="363584"/>
            <a:ext cx="2707789" cy="618271"/>
            <a:chOff x="570556" y="785987"/>
            <a:chExt cx="2695715" cy="615408"/>
          </a:xfrm>
        </p:grpSpPr>
        <p:sp>
          <p:nvSpPr>
            <p:cNvPr id="14" name="Rectangle 13"/>
            <p:cNvSpPr/>
            <p:nvPr/>
          </p:nvSpPr>
          <p:spPr>
            <a:xfrm>
              <a:off x="922550" y="1064408"/>
              <a:ext cx="1241892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+ 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0556" y="902247"/>
              <a:ext cx="388111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(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6284" y="785987"/>
              <a:ext cx="1209975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+ 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88549" y="1106352"/>
              <a:ext cx="218477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045124" y="1064408"/>
              <a:ext cx="1221147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48860" y="785987"/>
              <a:ext cx="1189230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7149" y="77834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08799" y="912452"/>
            <a:ext cx="2665198" cy="1915125"/>
            <a:chOff x="6008799" y="912452"/>
            <a:chExt cx="2665198" cy="1915125"/>
          </a:xfrm>
        </p:grpSpPr>
        <p:grpSp>
          <p:nvGrpSpPr>
            <p:cNvPr id="114" name="Group 113"/>
            <p:cNvGrpSpPr/>
            <p:nvPr/>
          </p:nvGrpSpPr>
          <p:grpSpPr>
            <a:xfrm>
              <a:off x="6192843" y="912452"/>
              <a:ext cx="2481154" cy="1915125"/>
              <a:chOff x="6179017" y="922255"/>
              <a:chExt cx="2481154" cy="1915125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04999" y="2529603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342455" y="2529603"/>
                <a:ext cx="3177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62374" y="922255"/>
                <a:ext cx="314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6179017" y="971300"/>
                <a:ext cx="2372679" cy="1578086"/>
                <a:chOff x="6179017" y="971300"/>
                <a:chExt cx="2372679" cy="1578086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6420007" y="2422769"/>
                  <a:ext cx="126619" cy="126617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577"/>
                  <a:endParaRPr lang="en-US" sz="14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Isosceles Triangle 120"/>
                <p:cNvSpPr/>
                <p:nvPr/>
              </p:nvSpPr>
              <p:spPr>
                <a:xfrm>
                  <a:off x="6419628" y="1201564"/>
                  <a:ext cx="2132068" cy="1347560"/>
                </a:xfrm>
                <a:prstGeom prst="triangle">
                  <a:avLst>
                    <a:gd name="adj" fmla="val 0"/>
                  </a:avLst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Arc 121"/>
                <p:cNvSpPr/>
                <p:nvPr/>
              </p:nvSpPr>
              <p:spPr>
                <a:xfrm rot="5778011">
                  <a:off x="6179017" y="971300"/>
                  <a:ext cx="466344" cy="466344"/>
                </a:xfrm>
                <a:prstGeom prst="arc">
                  <a:avLst>
                    <a:gd name="adj1" fmla="val 17552057"/>
                    <a:gd name="adj2" fmla="val 21301690"/>
                  </a:avLst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577"/>
                  <a:endParaRPr lang="en-US" sz="1400" b="1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9" name="Rectangle 118"/>
              <p:cNvSpPr/>
              <p:nvPr/>
            </p:nvSpPr>
            <p:spPr>
              <a:xfrm>
                <a:off x="6418813" y="1339100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Symbol" pitchFamily="18" charset="2"/>
                  </a:rPr>
                  <a:t>q</a:t>
                </a:r>
                <a:endParaRPr lang="en-US" sz="1400" b="1" dirty="0">
                  <a:solidFill>
                    <a:prstClr val="white"/>
                  </a:solidFill>
                  <a:latin typeface="Symbol" pitchFamily="18" charset="2"/>
                </a:endParaRPr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6008799" y="1743863"/>
              <a:ext cx="3930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7</a:t>
              </a:r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142798" y="2542040"/>
              <a:ext cx="3930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8</a:t>
              </a:r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7259289" y="1491150"/>
                  <a:ext cx="718530" cy="295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3577"/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2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113</m:t>
                          </m:r>
                        </m:e>
                      </m:rad>
                      <m:r>
                        <a:rPr lang="en-US" sz="1200" b="1" i="1" baseline="30000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200" b="1" i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k</a:t>
                  </a:r>
                  <a:endParaRPr lang="en-US" sz="1200" b="1" i="1" baseline="3000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289" y="1491150"/>
                  <a:ext cx="718530" cy="2955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/>
          <p:cNvSpPr txBox="1"/>
          <p:nvPr/>
        </p:nvSpPr>
        <p:spPr>
          <a:xfrm>
            <a:off x="1009441" y="1021162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954938" y="95793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948069" y="122423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82880" y="1201673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21846" y="891030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921846" y="1158973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1964132" y="1792330"/>
            <a:ext cx="73152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95495" y="1503979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1843519" y="1760388"/>
                <a:ext cx="904318" cy="365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11</m:t>
                        </m:r>
                        <m:r>
                          <a:rPr lang="en-US" sz="1600" b="1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19" y="1760388"/>
                <a:ext cx="904318" cy="365421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/>
          <p:cNvSpPr/>
          <p:nvPr/>
        </p:nvSpPr>
        <p:spPr>
          <a:xfrm>
            <a:off x="504480" y="161084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009441" y="1610842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1947488" y="2426299"/>
            <a:ext cx="4152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998482" y="2134225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779633" y="2374261"/>
                <a:ext cx="613334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11</m:t>
                          </m:r>
                          <m: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33" y="2374261"/>
                <a:ext cx="613334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04480" y="224481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009441" y="2244811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367981" y="1581840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2492832" y="187962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011121" y="3022394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1956618" y="295916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949749" y="322547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1984560" y="3202905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923526" y="2892262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923526" y="3160205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1955764" y="3793562"/>
            <a:ext cx="73152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078070" y="3491440"/>
            <a:ext cx="46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1849723" y="3761620"/>
                <a:ext cx="867377" cy="363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11</m:t>
                        </m:r>
                        <m:r>
                          <a:rPr lang="en-US" sz="16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k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723" y="3761620"/>
                <a:ext cx="867377" cy="363689"/>
              </a:xfrm>
              <a:prstGeom prst="rect">
                <a:avLst/>
              </a:prstGeom>
              <a:blipFill rotWithShape="1">
                <a:blip r:embed="rId5"/>
                <a:stretch>
                  <a:fillRect r="-139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ctangle 173"/>
          <p:cNvSpPr/>
          <p:nvPr/>
        </p:nvSpPr>
        <p:spPr>
          <a:xfrm>
            <a:off x="506160" y="361207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011121" y="3612074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1978263" y="4447764"/>
            <a:ext cx="581891" cy="131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125398" y="4155553"/>
            <a:ext cx="31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856493" y="4395589"/>
                <a:ext cx="344896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113</m:t>
                          </m:r>
                        </m:e>
                      </m:rad>
                    </m:oMath>
                  </m:oMathPara>
                </a14:m>
                <a:endParaRPr lang="en-US" sz="1600" b="1" i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93" y="4395589"/>
                <a:ext cx="344896" cy="373307"/>
              </a:xfrm>
              <a:prstGeom prst="rect">
                <a:avLst/>
              </a:prstGeom>
              <a:blipFill rotWithShape="1">
                <a:blip r:embed="rId6"/>
                <a:stretch>
                  <a:fillRect r="-10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/>
          <p:cNvSpPr/>
          <p:nvPr/>
        </p:nvSpPr>
        <p:spPr>
          <a:xfrm>
            <a:off x="506160" y="426613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011121" y="4266139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flipH="1">
            <a:off x="2334673" y="358307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2481101" y="3875891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6200000" flipV="1">
            <a:off x="7482064" y="1467767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ight Arrow 184"/>
          <p:cNvSpPr/>
          <p:nvPr/>
        </p:nvSpPr>
        <p:spPr>
          <a:xfrm rot="14563160" flipH="1">
            <a:off x="6386775" y="1901273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H="1" flipV="1">
            <a:off x="6426016" y="1187425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rved Right Arrow 105"/>
          <p:cNvSpPr/>
          <p:nvPr/>
        </p:nvSpPr>
        <p:spPr>
          <a:xfrm rot="19541044" flipH="1">
            <a:off x="6342409" y="1586494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6432063" y="1186402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4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4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4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188" grpId="0" animBg="1"/>
      <p:bldP spid="188" grpId="1" animBg="1"/>
      <p:bldP spid="188" grpId="2" animBg="1"/>
      <p:bldP spid="188" grpId="3" animBg="1"/>
      <p:bldP spid="187" grpId="0" animBg="1"/>
      <p:bldP spid="187" grpId="1" animBg="1"/>
      <p:bldP spid="183" grpId="0" animBg="1"/>
      <p:bldP spid="183" grpId="1" animBg="1"/>
      <p:bldP spid="183" grpId="2" animBg="1"/>
      <p:bldP spid="183" grpId="3" animBg="1"/>
      <p:bldP spid="183" grpId="4" animBg="1"/>
      <p:bldP spid="146" grpId="0"/>
      <p:bldP spid="147" grpId="0" animBg="1"/>
      <p:bldP spid="147" grpId="1" animBg="1"/>
      <p:bldP spid="148" grpId="0" animBg="1"/>
      <p:bldP spid="148" grpId="1" animBg="1"/>
      <p:bldP spid="150" grpId="0"/>
      <p:bldP spid="151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5" grpId="0"/>
      <p:bldP spid="166" grpId="0" animBg="1"/>
      <p:bldP spid="166" grpId="1" animBg="1"/>
      <p:bldP spid="167" grpId="0" animBg="1"/>
      <p:bldP spid="167" grpId="1" animBg="1"/>
      <p:bldP spid="169" grpId="0"/>
      <p:bldP spid="170" grpId="0"/>
      <p:bldP spid="172" grpId="0"/>
      <p:bldP spid="173" grpId="0"/>
      <p:bldP spid="174" grpId="0"/>
      <p:bldP spid="175" grpId="0"/>
      <p:bldP spid="177" grpId="0"/>
      <p:bldP spid="178" grpId="0"/>
      <p:bldP spid="179" grpId="0"/>
      <p:bldP spid="180" grpId="0"/>
      <p:bldP spid="185" grpId="0" animBg="1"/>
      <p:bldP spid="185" grpId="1" animBg="1"/>
      <p:bldP spid="189" grpId="0" animBg="1"/>
      <p:bldP spid="18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/>
          <p:cNvSpPr/>
          <p:nvPr/>
        </p:nvSpPr>
        <p:spPr>
          <a:xfrm>
            <a:off x="926801" y="4179786"/>
            <a:ext cx="3231913" cy="60241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1102192" y="1361129"/>
            <a:ext cx="2298884" cy="24140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1129365" y="1026516"/>
            <a:ext cx="2215000" cy="29209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3961324" y="387618"/>
            <a:ext cx="2357674" cy="56555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41561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7523" y="399938"/>
            <a:ext cx="3201194" cy="589574"/>
            <a:chOff x="-828" y="122039"/>
            <a:chExt cx="3186905" cy="586846"/>
          </a:xfrm>
        </p:grpSpPr>
        <p:sp>
          <p:nvSpPr>
            <p:cNvPr id="8" name="Rectangle 7"/>
            <p:cNvSpPr/>
            <p:nvPr/>
          </p:nvSpPr>
          <p:spPr>
            <a:xfrm>
              <a:off x="-828" y="232974"/>
              <a:ext cx="1658407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Q.7) If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r>
                <a:rPr lang="en-US" sz="1600" b="1" dirty="0" smtClean="0">
                  <a:solidFill>
                    <a:prstClr val="white"/>
                  </a:solidFill>
                  <a:latin typeface="Symbol"/>
                </a:rPr>
                <a:t> 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3251" y="122039"/>
              <a:ext cx="319490" cy="336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634903" y="412217"/>
              <a:ext cx="276187" cy="236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13251" y="371898"/>
              <a:ext cx="319490" cy="336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7587" y="199783"/>
              <a:ext cx="1318490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, Evaluate: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94836" y="363584"/>
            <a:ext cx="2707789" cy="618271"/>
            <a:chOff x="570556" y="785987"/>
            <a:chExt cx="2695715" cy="615408"/>
          </a:xfrm>
        </p:grpSpPr>
        <p:sp>
          <p:nvSpPr>
            <p:cNvPr id="14" name="Rectangle 13"/>
            <p:cNvSpPr/>
            <p:nvPr/>
          </p:nvSpPr>
          <p:spPr>
            <a:xfrm>
              <a:off x="922550" y="1064408"/>
              <a:ext cx="1241892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+ 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0556" y="902247"/>
              <a:ext cx="388111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(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6284" y="785987"/>
              <a:ext cx="1209975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+ 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88549" y="1106352"/>
              <a:ext cx="218477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045124" y="1064408"/>
              <a:ext cx="1221147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48860" y="785987"/>
              <a:ext cx="1189230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4979" y="70135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073456" y="1025629"/>
            <a:ext cx="2340553" cy="607495"/>
            <a:chOff x="922550" y="796713"/>
            <a:chExt cx="2330117" cy="604682"/>
          </a:xfrm>
        </p:grpSpPr>
        <p:sp>
          <p:nvSpPr>
            <p:cNvPr id="81" name="Rectangle 80"/>
            <p:cNvSpPr/>
            <p:nvPr/>
          </p:nvSpPr>
          <p:spPr>
            <a:xfrm>
              <a:off x="922550" y="1064408"/>
              <a:ext cx="1241892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+ 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6284" y="796713"/>
              <a:ext cx="1209975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+ 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978702" y="1106352"/>
              <a:ext cx="21912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2031520" y="1064408"/>
              <a:ext cx="1221147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35253" y="796713"/>
              <a:ext cx="1189230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370025" y="1144854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70025" y="2003764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4138490" y="2084563"/>
                <a:ext cx="805983" cy="371796"/>
              </a:xfrm>
              <a:prstGeom prst="rect">
                <a:avLst/>
              </a:prstGeom>
            </p:spPr>
            <p:txBody>
              <a:bodyPr wrap="none" lIns="91849" tIns="45924" rIns="91849" bIns="45924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113</m:t>
                          </m:r>
                        </m:e>
                      </m:rad>
                      <m:r>
                        <a:rPr lang="en-US" sz="1600" b="1" i="1" baseline="3000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490" y="2084563"/>
                <a:ext cx="805983" cy="3717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Left Bracket 92"/>
          <p:cNvSpPr/>
          <p:nvPr/>
        </p:nvSpPr>
        <p:spPr>
          <a:xfrm>
            <a:off x="3720783" y="1729595"/>
            <a:ext cx="82656" cy="818523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51130" y="1938151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37044" y="1938151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6" name="Left Bracket 95"/>
          <p:cNvSpPr/>
          <p:nvPr/>
        </p:nvSpPr>
        <p:spPr>
          <a:xfrm>
            <a:off x="4150392" y="1864093"/>
            <a:ext cx="103671" cy="575851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4287621" y="2110981"/>
            <a:ext cx="538327" cy="239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364850" y="1789454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8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9" name="Left Bracket 98"/>
          <p:cNvSpPr/>
          <p:nvPr/>
        </p:nvSpPr>
        <p:spPr>
          <a:xfrm flipH="1">
            <a:off x="4814589" y="1819040"/>
            <a:ext cx="116387" cy="65639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5357" y="1768683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01" name="Left Bracket 100"/>
          <p:cNvSpPr/>
          <p:nvPr/>
        </p:nvSpPr>
        <p:spPr>
          <a:xfrm flipH="1">
            <a:off x="5056924" y="1729595"/>
            <a:ext cx="72577" cy="818523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134774" y="1950123"/>
            <a:ext cx="2977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3" name="Left Bracket 102"/>
          <p:cNvSpPr/>
          <p:nvPr/>
        </p:nvSpPr>
        <p:spPr>
          <a:xfrm>
            <a:off x="5445478" y="1716837"/>
            <a:ext cx="82656" cy="818523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384630" y="1957999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570544" y="1957999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6" name="Left Bracket 105"/>
          <p:cNvSpPr/>
          <p:nvPr/>
        </p:nvSpPr>
        <p:spPr>
          <a:xfrm>
            <a:off x="5842176" y="1847489"/>
            <a:ext cx="100584" cy="57607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5798853" y="2094611"/>
                <a:ext cx="805983" cy="371796"/>
              </a:xfrm>
              <a:prstGeom prst="rect">
                <a:avLst/>
              </a:prstGeom>
            </p:spPr>
            <p:txBody>
              <a:bodyPr wrap="none" lIns="91849" tIns="45924" rIns="91849" bIns="45924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113</m:t>
                          </m:r>
                        </m:e>
                      </m:rad>
                      <m:r>
                        <a:rPr lang="en-US" sz="1600" b="1" i="1" baseline="3000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53" y="2094611"/>
                <a:ext cx="805983" cy="3717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/>
          <p:cNvCxnSpPr/>
          <p:nvPr/>
        </p:nvCxnSpPr>
        <p:spPr>
          <a:xfrm flipV="1">
            <a:off x="5914119" y="2136896"/>
            <a:ext cx="538327" cy="23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013926" y="1815369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7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0" name="Left Bracket 109"/>
          <p:cNvSpPr/>
          <p:nvPr/>
        </p:nvSpPr>
        <p:spPr>
          <a:xfrm flipH="1">
            <a:off x="6444964" y="1847489"/>
            <a:ext cx="100584" cy="576072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91168" y="1768683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12" name="Left Bracket 111"/>
          <p:cNvSpPr/>
          <p:nvPr/>
        </p:nvSpPr>
        <p:spPr>
          <a:xfrm flipH="1">
            <a:off x="6687299" y="1740361"/>
            <a:ext cx="72577" cy="818523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89119" y="2677050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370025" y="2783662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4" name="Left Bracket 123"/>
          <p:cNvSpPr/>
          <p:nvPr/>
        </p:nvSpPr>
        <p:spPr>
          <a:xfrm>
            <a:off x="3690580" y="2715994"/>
            <a:ext cx="103671" cy="59672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642737" y="2829728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862519" y="2829728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75678" y="2977442"/>
            <a:ext cx="59425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113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4160934" y="2997536"/>
            <a:ext cx="444898" cy="23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147331" y="2698587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64</a:t>
            </a:r>
          </a:p>
        </p:txBody>
      </p:sp>
      <p:sp>
        <p:nvSpPr>
          <p:cNvPr id="133" name="Left Bracket 132"/>
          <p:cNvSpPr/>
          <p:nvPr/>
        </p:nvSpPr>
        <p:spPr>
          <a:xfrm flipH="1">
            <a:off x="4586796" y="2713602"/>
            <a:ext cx="110029" cy="59672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698515" y="2814057"/>
            <a:ext cx="2977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Left Bracket 134"/>
          <p:cNvSpPr/>
          <p:nvPr/>
        </p:nvSpPr>
        <p:spPr>
          <a:xfrm>
            <a:off x="5032368" y="2694458"/>
            <a:ext cx="103671" cy="59672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995814" y="2830769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181727" y="2830769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417465" y="2955906"/>
            <a:ext cx="59425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113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5502722" y="2975999"/>
            <a:ext cx="444898" cy="23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Left Bracket 139"/>
          <p:cNvSpPr/>
          <p:nvPr/>
        </p:nvSpPr>
        <p:spPr>
          <a:xfrm flipH="1">
            <a:off x="5928584" y="2692065"/>
            <a:ext cx="110029" cy="59672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370025" y="3523125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2" name="Left Bracket 141"/>
          <p:cNvSpPr/>
          <p:nvPr/>
        </p:nvSpPr>
        <p:spPr>
          <a:xfrm>
            <a:off x="3683194" y="3391754"/>
            <a:ext cx="103671" cy="65639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3754464" y="3735483"/>
            <a:ext cx="10095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635352" y="3416272"/>
            <a:ext cx="59425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113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4132874" y="3416272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342242" y="3416272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64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908028" y="3722489"/>
            <a:ext cx="59425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113</a:t>
            </a:r>
          </a:p>
        </p:txBody>
      </p:sp>
      <p:sp>
        <p:nvSpPr>
          <p:cNvPr id="194" name="Left Bracket 193"/>
          <p:cNvSpPr/>
          <p:nvPr/>
        </p:nvSpPr>
        <p:spPr>
          <a:xfrm flipH="1">
            <a:off x="4721435" y="3385369"/>
            <a:ext cx="110029" cy="65639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815308" y="3523215"/>
            <a:ext cx="2977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6" name="Left Bracket 195"/>
          <p:cNvSpPr/>
          <p:nvPr/>
        </p:nvSpPr>
        <p:spPr>
          <a:xfrm>
            <a:off x="5154314" y="3382184"/>
            <a:ext cx="103671" cy="65639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flipV="1">
            <a:off x="5242317" y="3725914"/>
            <a:ext cx="9362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106473" y="3406703"/>
            <a:ext cx="59425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113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5603995" y="3406703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790785" y="3406703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49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5379151" y="3712920"/>
            <a:ext cx="59425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113</a:t>
            </a:r>
          </a:p>
        </p:txBody>
      </p:sp>
      <p:sp>
        <p:nvSpPr>
          <p:cNvPr id="202" name="Left Bracket 201"/>
          <p:cNvSpPr/>
          <p:nvPr/>
        </p:nvSpPr>
        <p:spPr>
          <a:xfrm flipH="1">
            <a:off x="6169978" y="3375799"/>
            <a:ext cx="110029" cy="65639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310929" y="3545688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204" name="Straight Connector 203"/>
          <p:cNvCxnSpPr/>
          <p:nvPr/>
        </p:nvCxnSpPr>
        <p:spPr>
          <a:xfrm flipV="1">
            <a:off x="6660273" y="3758046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6655933" y="3438835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576910" y="3745052"/>
            <a:ext cx="59425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113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124682" y="3568356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 flipV="1">
            <a:off x="7459314" y="3748477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7381980" y="3429266"/>
            <a:ext cx="59425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113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49714" y="3735483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6133" y="704170"/>
            <a:ext cx="1483211" cy="611420"/>
            <a:chOff x="7146133" y="704170"/>
            <a:chExt cx="1483211" cy="611420"/>
          </a:xfrm>
        </p:grpSpPr>
        <p:sp>
          <p:nvSpPr>
            <p:cNvPr id="224" name="Rectangle 223"/>
            <p:cNvSpPr/>
            <p:nvPr/>
          </p:nvSpPr>
          <p:spPr>
            <a:xfrm>
              <a:off x="7176277" y="705545"/>
              <a:ext cx="1453067" cy="5476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8084180" y="996244"/>
              <a:ext cx="415252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8135174" y="704170"/>
              <a:ext cx="35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8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7916325" y="944206"/>
                  <a:ext cx="613334" cy="371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357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11</m:t>
                            </m:r>
                            <m:r>
                              <a:rPr lang="en-US" sz="16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325" y="944206"/>
                  <a:ext cx="613334" cy="37138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Rectangle 227"/>
            <p:cNvSpPr/>
            <p:nvPr/>
          </p:nvSpPr>
          <p:spPr>
            <a:xfrm>
              <a:off x="7146133" y="814756"/>
              <a:ext cx="9092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r>
                <a:rPr lang="en-US" sz="1600" b="1" dirty="0">
                  <a:solidFill>
                    <a:prstClr val="white"/>
                  </a:solidFill>
                  <a:latin typeface="Symbol"/>
                </a:rPr>
                <a:t> 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26993" y="1287326"/>
            <a:ext cx="1502351" cy="613343"/>
            <a:chOff x="7126993" y="1287326"/>
            <a:chExt cx="1502351" cy="613343"/>
          </a:xfrm>
        </p:grpSpPr>
        <p:sp>
          <p:nvSpPr>
            <p:cNvPr id="229" name="Rectangle 228"/>
            <p:cNvSpPr/>
            <p:nvPr/>
          </p:nvSpPr>
          <p:spPr>
            <a:xfrm>
              <a:off x="7157137" y="1298429"/>
              <a:ext cx="1472207" cy="5476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30" name="Straight Connector 229"/>
            <p:cNvCxnSpPr/>
            <p:nvPr/>
          </p:nvCxnSpPr>
          <p:spPr>
            <a:xfrm>
              <a:off x="8037391" y="1579537"/>
              <a:ext cx="559186" cy="1312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8173174" y="1287326"/>
              <a:ext cx="318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7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7904269" y="1527362"/>
                  <a:ext cx="344896" cy="37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357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113</m:t>
                            </m:r>
                          </m:e>
                        </m:rad>
                      </m:oMath>
                    </m:oMathPara>
                  </a14:m>
                  <a:endParaRPr lang="en-US" sz="1600" b="1" i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269" y="1527362"/>
                  <a:ext cx="344896" cy="37330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0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Rectangle 232"/>
            <p:cNvSpPr/>
            <p:nvPr/>
          </p:nvSpPr>
          <p:spPr>
            <a:xfrm>
              <a:off x="7126993" y="1407640"/>
              <a:ext cx="949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r>
                <a:rPr lang="en-US" sz="1600" b="1" dirty="0">
                  <a:solidFill>
                    <a:prstClr val="white"/>
                  </a:solidFill>
                  <a:latin typeface="Symbol"/>
                </a:rPr>
                <a:t> 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34" name="Rounded Rectangle 233"/>
          <p:cNvSpPr/>
          <p:nvPr/>
        </p:nvSpPr>
        <p:spPr>
          <a:xfrm>
            <a:off x="4078057" y="1063424"/>
            <a:ext cx="688361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4077880" y="1342485"/>
            <a:ext cx="70625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78720" y="1016846"/>
            <a:ext cx="1273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– 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 </a:t>
            </a:r>
            <a:endParaRPr lang="en-US" sz="1600" b="1" i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48202" y="1296436"/>
            <a:ext cx="131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 –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 </a:t>
            </a:r>
            <a:endParaRPr lang="en-US" sz="1600" b="1" i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724461" y="1325365"/>
            <a:ext cx="107565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7156658" y="715583"/>
            <a:ext cx="1453067" cy="5476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7156658" y="1288732"/>
            <a:ext cx="1453067" cy="5476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38" name="Picture 4" descr="Image result for curve arro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0726">
            <a:off x="3838418" y="3061899"/>
            <a:ext cx="338131" cy="1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4" descr="Image result for curve arro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0726">
            <a:off x="5175107" y="3081827"/>
            <a:ext cx="338131" cy="1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TextBox 239"/>
          <p:cNvSpPr txBox="1"/>
          <p:nvPr/>
        </p:nvSpPr>
        <p:spPr>
          <a:xfrm>
            <a:off x="614561" y="4316589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948761" y="4153293"/>
            <a:ext cx="2481227" cy="635205"/>
            <a:chOff x="922550" y="769131"/>
            <a:chExt cx="2470161" cy="632264"/>
          </a:xfrm>
        </p:grpSpPr>
        <p:sp>
          <p:nvSpPr>
            <p:cNvPr id="242" name="Rectangle 241"/>
            <p:cNvSpPr/>
            <p:nvPr/>
          </p:nvSpPr>
          <p:spPr>
            <a:xfrm>
              <a:off x="922550" y="1064408"/>
              <a:ext cx="1241892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+ 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926284" y="769131"/>
              <a:ext cx="1209975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+ 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981323" y="1106352"/>
              <a:ext cx="232603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 244"/>
            <p:cNvSpPr/>
            <p:nvPr/>
          </p:nvSpPr>
          <p:spPr>
            <a:xfrm>
              <a:off x="2171564" y="1064408"/>
              <a:ext cx="1221147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175298" y="769131"/>
              <a:ext cx="1189230" cy="33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(1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3331184" y="430022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flipV="1">
            <a:off x="3658406" y="4463629"/>
            <a:ext cx="377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3603102" y="4166996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614391" y="4450635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 rot="2700000" flipH="1">
            <a:off x="6806766" y="3753505"/>
            <a:ext cx="137433" cy="3002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rot="2700000" flipH="1">
            <a:off x="7610393" y="3440797"/>
            <a:ext cx="137433" cy="3002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5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500"/>
                            </p:stCondLst>
                            <p:childTnLst>
                              <p:par>
                                <p:cTn id="4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23" grpId="0" animBg="1"/>
      <p:bldP spid="223" grpId="1" animBg="1"/>
      <p:bldP spid="222" grpId="0" animBg="1"/>
      <p:bldP spid="222" grpId="1" animBg="1"/>
      <p:bldP spid="221" grpId="0" animBg="1"/>
      <p:bldP spid="221" grpId="1" animBg="1"/>
      <p:bldP spid="90" grpId="0"/>
      <p:bldP spid="91" grpId="0"/>
      <p:bldP spid="93" grpId="0" animBg="1"/>
      <p:bldP spid="96" grpId="0" animBg="1"/>
      <p:bldP spid="99" grpId="0" animBg="1"/>
      <p:bldP spid="101" grpId="0" animBg="1"/>
      <p:bldP spid="103" grpId="0" animBg="1"/>
      <p:bldP spid="106" grpId="0" animBg="1"/>
      <p:bldP spid="110" grpId="0" animBg="1"/>
      <p:bldP spid="112" grpId="0" animBg="1"/>
      <p:bldP spid="124" grpId="0" animBg="1"/>
      <p:bldP spid="133" grpId="0" animBg="1"/>
      <p:bldP spid="135" grpId="0" animBg="1"/>
      <p:bldP spid="140" grpId="0" animBg="1"/>
      <p:bldP spid="142" grpId="0" animBg="1"/>
      <p:bldP spid="194" grpId="0" animBg="1"/>
      <p:bldP spid="196" grpId="0" animBg="1"/>
      <p:bldP spid="202" grpId="0" animBg="1"/>
      <p:bldP spid="234" grpId="0" animBg="1"/>
      <p:bldP spid="234" grpId="1" animBg="1"/>
      <p:bldP spid="235" grpId="0" animBg="1"/>
      <p:bldP spid="235" grpId="1" animBg="1"/>
      <p:bldP spid="88" grpId="0"/>
      <p:bldP spid="89" grpId="0"/>
      <p:bldP spid="236" grpId="0" animBg="1"/>
      <p:bldP spid="236" grpId="1" animBg="1"/>
      <p:bldP spid="237" grpId="0" animBg="1"/>
      <p:bldP spid="237" grpId="1" animBg="1"/>
      <p:bldP spid="240" grpId="0"/>
      <p:bldP spid="2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059669" y="1280036"/>
            <a:ext cx="1209687" cy="44176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94957" y="620884"/>
            <a:ext cx="724950" cy="25607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94819" y="561137"/>
            <a:ext cx="1258985" cy="41241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51609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7523" y="478961"/>
            <a:ext cx="3201194" cy="589574"/>
            <a:chOff x="-828" y="122039"/>
            <a:chExt cx="3186905" cy="586846"/>
          </a:xfrm>
        </p:grpSpPr>
        <p:sp>
          <p:nvSpPr>
            <p:cNvPr id="8" name="Rectangle 7"/>
            <p:cNvSpPr/>
            <p:nvPr/>
          </p:nvSpPr>
          <p:spPr>
            <a:xfrm>
              <a:off x="-828" y="232974"/>
              <a:ext cx="1658407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Q.7) If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r>
                <a:rPr lang="en-US" sz="1600" b="1" dirty="0" smtClean="0">
                  <a:solidFill>
                    <a:prstClr val="white"/>
                  </a:solidFill>
                  <a:latin typeface="Symbol"/>
                </a:rPr>
                <a:t> 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3251" y="122039"/>
              <a:ext cx="319490" cy="336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634903" y="412217"/>
              <a:ext cx="276187" cy="236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13251" y="371898"/>
              <a:ext cx="319490" cy="336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7587" y="199783"/>
              <a:ext cx="1318490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, Evaluate: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615050" y="566448"/>
            <a:ext cx="1160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(ii) cot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6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116" y="936039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11334" y="1512208"/>
            <a:ext cx="25783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81761" y="1221494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67677" y="1458750"/>
            <a:ext cx="314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5343" y="1320939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2909" y="1320939"/>
            <a:ext cx="75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48384" y="2174464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8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44147" y="2008271"/>
            <a:ext cx="847055" cy="338966"/>
          </a:xfrm>
          <a:prstGeom prst="rect">
            <a:avLst/>
          </a:prstGeom>
        </p:spPr>
        <p:txBody>
          <a:bodyPr wrap="squar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q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28334" y="2012056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Left Bracket 40"/>
          <p:cNvSpPr/>
          <p:nvPr/>
        </p:nvSpPr>
        <p:spPr>
          <a:xfrm>
            <a:off x="1905781" y="1971237"/>
            <a:ext cx="70808" cy="493161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48384" y="1877816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7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3" name="Left Bracket 42"/>
          <p:cNvSpPr/>
          <p:nvPr/>
        </p:nvSpPr>
        <p:spPr>
          <a:xfrm flipH="1">
            <a:off x="2253442" y="1975315"/>
            <a:ext cx="66502" cy="493776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94484" y="1883237"/>
            <a:ext cx="275260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954975" y="2204768"/>
            <a:ext cx="315614" cy="33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4249" y="2659702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18205" y="2659702"/>
            <a:ext cx="1019053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q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23182" y="2798949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64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23182" y="2502300"/>
            <a:ext cx="458002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49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966447" y="2829252"/>
            <a:ext cx="381892" cy="33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36276" y="2532078"/>
            <a:ext cx="1505021" cy="56424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59" grpId="0" animBg="1"/>
      <p:bldP spid="59" grpId="1" animBg="1"/>
      <p:bldP spid="37" grpId="0" animBg="1"/>
      <p:bldP spid="37" grpId="1" animBg="1"/>
      <p:bldP spid="13" grpId="0"/>
      <p:bldP spid="14" grpId="0"/>
      <p:bldP spid="32" grpId="0"/>
      <p:bldP spid="33" grpId="0"/>
      <p:bldP spid="34" grpId="0"/>
      <p:bldP spid="36" grpId="0"/>
      <p:bldP spid="39" grpId="0"/>
      <p:bldP spid="41" grpId="0" animBg="1"/>
      <p:bldP spid="43" grpId="0" animBg="1"/>
      <p:bldP spid="44" grpId="0"/>
      <p:bldP spid="54" grpId="0"/>
      <p:bldP spid="55" grpId="0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2057</Words>
  <Application>Microsoft Office PowerPoint</Application>
  <PresentationFormat>On-screen Show (16:9)</PresentationFormat>
  <Paragraphs>951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Bookman Old Style</vt:lpstr>
      <vt:lpstr>Calibri</vt:lpstr>
      <vt:lpstr>Cambria</vt:lpstr>
      <vt:lpstr>Cambria Math</vt:lpstr>
      <vt:lpstr>Symbol</vt:lpstr>
      <vt:lpstr>Verdana</vt:lpstr>
      <vt:lpstr>2_Office Theme</vt:lpstr>
      <vt:lpstr>Module 6</vt:lpstr>
      <vt:lpstr>PowerPoint Presentation</vt:lpstr>
      <vt:lpstr>PowerPoint Presentation</vt:lpstr>
      <vt:lpstr>Module 7</vt:lpstr>
      <vt:lpstr>PowerPoint Presentation</vt:lpstr>
      <vt:lpstr>PowerPoint Presentation</vt:lpstr>
      <vt:lpstr>PowerPoint Presentation</vt:lpstr>
      <vt:lpstr>PowerPoint Presentation</vt:lpstr>
      <vt:lpstr>Module 8</vt:lpstr>
      <vt:lpstr>PowerPoint Presentation</vt:lpstr>
      <vt:lpstr>PowerPoint Presentation</vt:lpstr>
      <vt:lpstr>PowerPoint Presentation</vt:lpstr>
      <vt:lpstr>PowerPoint Presentation</vt:lpstr>
      <vt:lpstr>Module 9</vt:lpstr>
      <vt:lpstr>PowerPoint Presentation</vt:lpstr>
      <vt:lpstr>PowerPoint Presentation</vt:lpstr>
      <vt:lpstr>PowerPoint Presentation</vt:lpstr>
      <vt:lpstr>PowerPoint Presentation</vt:lpstr>
      <vt:lpstr>Module 10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243</cp:revision>
  <dcterms:created xsi:type="dcterms:W3CDTF">2014-06-06T06:24:09Z</dcterms:created>
  <dcterms:modified xsi:type="dcterms:W3CDTF">2022-04-23T05:06:10Z</dcterms:modified>
</cp:coreProperties>
</file>