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74" r:id="rId2"/>
    <p:sldId id="258" r:id="rId3"/>
    <p:sldId id="259" r:id="rId4"/>
    <p:sldId id="275" r:id="rId5"/>
    <p:sldId id="261" r:id="rId6"/>
    <p:sldId id="262" r:id="rId7"/>
    <p:sldId id="276" r:id="rId8"/>
    <p:sldId id="264" r:id="rId9"/>
    <p:sldId id="265" r:id="rId10"/>
    <p:sldId id="277" r:id="rId11"/>
    <p:sldId id="267" r:id="rId12"/>
    <p:sldId id="268" r:id="rId13"/>
    <p:sldId id="269" r:id="rId14"/>
    <p:sldId id="270" r:id="rId15"/>
    <p:sldId id="278" r:id="rId16"/>
    <p:sldId id="272" r:id="rId17"/>
    <p:sldId id="273" r:id="rId18"/>
    <p:sldId id="279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0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5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4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2450605" y="507497"/>
            <a:ext cx="888478" cy="55659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3387" y="3085641"/>
            <a:ext cx="1490826" cy="62130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93431" y="1273498"/>
            <a:ext cx="796341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3917" y="479577"/>
            <a:ext cx="2911610" cy="616177"/>
            <a:chOff x="503917" y="479577"/>
            <a:chExt cx="2911610" cy="616177"/>
          </a:xfrm>
        </p:grpSpPr>
        <p:sp>
          <p:nvSpPr>
            <p:cNvPr id="7" name="Rectangle 6"/>
            <p:cNvSpPr/>
            <p:nvPr/>
          </p:nvSpPr>
          <p:spPr>
            <a:xfrm>
              <a:off x="503917" y="608341"/>
              <a:ext cx="18309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Q.1)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Evaluate : 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6726" y="600535"/>
              <a:ext cx="4603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) 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62"/>
            <p:cNvGrpSpPr/>
            <p:nvPr/>
          </p:nvGrpSpPr>
          <p:grpSpPr>
            <a:xfrm>
              <a:off x="2453404" y="479577"/>
              <a:ext cx="962123" cy="616177"/>
              <a:chOff x="622953" y="696050"/>
              <a:chExt cx="963015" cy="61674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40899" y="696050"/>
                <a:ext cx="930926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sin 18º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666149" y="1003791"/>
                <a:ext cx="798629" cy="157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22953" y="973931"/>
                <a:ext cx="963015" cy="33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 err="1">
                    <a:solidFill>
                      <a:prstClr val="white"/>
                    </a:solidFill>
                    <a:latin typeface="Bookman Old Style" pitchFamily="18" charset="0"/>
                  </a:rPr>
                  <a:t>cos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72º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38138" y="26931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75908" y="269319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27" y="937204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31000" y="1238203"/>
            <a:ext cx="934871" cy="645450"/>
            <a:chOff x="1031000" y="1238203"/>
            <a:chExt cx="934871" cy="645450"/>
          </a:xfrm>
        </p:grpSpPr>
        <p:sp>
          <p:nvSpPr>
            <p:cNvPr id="42" name="TextBox 41"/>
            <p:cNvSpPr txBox="1"/>
            <p:nvPr/>
          </p:nvSpPr>
          <p:spPr>
            <a:xfrm>
              <a:off x="1055022" y="1238203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18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°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06603" y="1554615"/>
              <a:ext cx="830287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31000" y="1545099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72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°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938138" y="1390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3052" y="1233952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293175" y="1561201"/>
            <a:ext cx="1522441" cy="23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85636" y="1535578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72º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77605" y="123395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50188" y="123395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7397" y="123395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18º)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38138" y="20753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4705" y="194399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72º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264355" y="2260403"/>
            <a:ext cx="830287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36775" y="2232957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72º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38138" y="32512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75908" y="325124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53429" y="1408141"/>
            <a:ext cx="2242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[</a:t>
            </a:r>
            <a:r>
              <a:rPr lang="en-U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sin </a:t>
            </a:r>
            <a:r>
              <a:rPr lang="en-US" sz="1400" b="1" dirty="0" smtClean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= </a:t>
            </a:r>
            <a:r>
              <a:rPr lang="en-US" sz="1400" b="1" dirty="0" err="1">
                <a:solidFill>
                  <a:srgbClr val="FFFF00"/>
                </a:solidFill>
                <a:latin typeface="Bookman Old Style"/>
              </a:rPr>
              <a:t>cos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 (90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61778" y="3102631"/>
            <a:ext cx="962123" cy="627521"/>
            <a:chOff x="1061778" y="3102631"/>
            <a:chExt cx="962123" cy="627521"/>
          </a:xfrm>
        </p:grpSpPr>
        <p:sp>
          <p:nvSpPr>
            <p:cNvPr id="36" name="TextBox 35"/>
            <p:cNvSpPr txBox="1"/>
            <p:nvPr/>
          </p:nvSpPr>
          <p:spPr>
            <a:xfrm>
              <a:off x="1061778" y="3102631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18º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92559" y="3419043"/>
              <a:ext cx="830287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1778" y="3391598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72º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23520" y="322716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293276" y="2101400"/>
            <a:ext cx="757948" cy="105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340602" y="2341138"/>
            <a:ext cx="706497" cy="148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363193" y="773961"/>
            <a:ext cx="2670226" cy="348394"/>
            <a:chOff x="4709269" y="714413"/>
            <a:chExt cx="2937246" cy="383234"/>
          </a:xfrm>
        </p:grpSpPr>
        <p:sp>
          <p:nvSpPr>
            <p:cNvPr id="65" name="Rounded Rectangle 64"/>
            <p:cNvSpPr/>
            <p:nvPr/>
          </p:nvSpPr>
          <p:spPr>
            <a:xfrm>
              <a:off x="4709269" y="714413"/>
              <a:ext cx="2250907" cy="38323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1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09269" y="714413"/>
              <a:ext cx="293724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in 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(90 –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16200000" flipH="1">
            <a:off x="1313845" y="1314614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1699179" y="1359010"/>
            <a:ext cx="0" cy="31302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8" grpId="0" animBg="1"/>
      <p:bldP spid="64" grpId="0" animBg="1"/>
      <p:bldP spid="64" grpId="1" animBg="1"/>
      <p:bldP spid="37" grpId="0"/>
      <p:bldP spid="38" grpId="0"/>
      <p:bldP spid="41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>
          <a:xfrm>
            <a:off x="2490797" y="522749"/>
            <a:ext cx="888478" cy="50599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13312" y="1223258"/>
            <a:ext cx="836962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837177" y="822980"/>
            <a:ext cx="2195193" cy="367904"/>
            <a:chOff x="4391823" y="376704"/>
            <a:chExt cx="2118652" cy="367904"/>
          </a:xfrm>
        </p:grpSpPr>
        <p:sp>
          <p:nvSpPr>
            <p:cNvPr id="102" name="Rounded Rectangle 101"/>
            <p:cNvSpPr/>
            <p:nvPr/>
          </p:nvSpPr>
          <p:spPr>
            <a:xfrm>
              <a:off x="4391823" y="376704"/>
              <a:ext cx="2118650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91825" y="386654"/>
              <a:ext cx="2118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smtClean="0">
                  <a:solidFill>
                    <a:prstClr val="white"/>
                  </a:solidFill>
                  <a:latin typeface="Bookman Old Style"/>
                </a:rPr>
                <a:t>tan </a:t>
              </a:r>
              <a:r>
                <a:rPr lang="es-ES" sz="1600" b="1" dirty="0" smtClean="0">
                  <a:solidFill>
                    <a:prstClr val="white"/>
                  </a:solidFill>
                  <a:latin typeface="Symbol"/>
                </a:rPr>
                <a:t>q</a:t>
              </a:r>
              <a:r>
                <a:rPr lang="es-ES" sz="1600" b="1" dirty="0" smtClean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s-ES" sz="1600" b="1" dirty="0" err="1" smtClean="0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(90 –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03917" y="608341"/>
            <a:ext cx="1830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Evaluate :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18288" y="472860"/>
            <a:ext cx="1326284" cy="610080"/>
            <a:chOff x="2118288" y="472860"/>
            <a:chExt cx="1326284" cy="610080"/>
          </a:xfrm>
        </p:grpSpPr>
        <p:sp>
          <p:nvSpPr>
            <p:cNvPr id="69" name="Rectangle 68"/>
            <p:cNvSpPr/>
            <p:nvPr/>
          </p:nvSpPr>
          <p:spPr>
            <a:xfrm>
              <a:off x="2118288" y="589530"/>
              <a:ext cx="463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(ii)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70" name="Group 90"/>
            <p:cNvGrpSpPr/>
            <p:nvPr/>
          </p:nvGrpSpPr>
          <p:grpSpPr>
            <a:xfrm>
              <a:off x="2482449" y="472860"/>
              <a:ext cx="962123" cy="610080"/>
              <a:chOff x="627945" y="675386"/>
              <a:chExt cx="963012" cy="61063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27945" y="675386"/>
                <a:ext cx="963012" cy="338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tan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26º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94801" y="985836"/>
                <a:ext cx="831056" cy="158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27945" y="947159"/>
                <a:ext cx="950176" cy="338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cot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64º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503917" y="897685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9290" y="1180170"/>
            <a:ext cx="986145" cy="645450"/>
            <a:chOff x="1039290" y="1180170"/>
            <a:chExt cx="986145" cy="645450"/>
          </a:xfrm>
        </p:grpSpPr>
        <p:sp>
          <p:nvSpPr>
            <p:cNvPr id="75" name="TextBox 74"/>
            <p:cNvSpPr txBox="1"/>
            <p:nvPr/>
          </p:nvSpPr>
          <p:spPr>
            <a:xfrm>
              <a:off x="1063312" y="1180170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26º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114893" y="1496582"/>
              <a:ext cx="830287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39290" y="1487066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64º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946428" y="13321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72110" y="116947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275258" y="1496723"/>
            <a:ext cx="1425972" cy="23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7951" y="146317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76471" y="116947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67003" y="11493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45483" y="116947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26º)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46428" y="20941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13834" y="194276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295204" y="2259172"/>
            <a:ext cx="830287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13834" y="2249657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46428" y="27711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03013" y="278121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68609" y="1332183"/>
            <a:ext cx="226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tan </a:t>
            </a:r>
            <a:r>
              <a:rPr lang="es-ES" sz="1400" b="1" dirty="0">
                <a:solidFill>
                  <a:srgbClr val="FFFF00"/>
                </a:solidFill>
                <a:latin typeface="Symbol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= </a:t>
            </a:r>
            <a:r>
              <a:rPr lang="es-ES" sz="1400" b="1" dirty="0" err="1">
                <a:solidFill>
                  <a:srgbClr val="FFFF00"/>
                </a:solidFill>
                <a:latin typeface="Bookman Old Style"/>
              </a:rPr>
              <a:t>cot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(90 –</a:t>
            </a:r>
            <a:r>
              <a:rPr lang="es-E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297034" y="2086148"/>
            <a:ext cx="757948" cy="105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362290" y="2343816"/>
            <a:ext cx="706497" cy="148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15998" y="3181147"/>
            <a:ext cx="986143" cy="645451"/>
            <a:chOff x="1015998" y="3181147"/>
            <a:chExt cx="986143" cy="645451"/>
          </a:xfrm>
        </p:grpSpPr>
        <p:sp>
          <p:nvSpPr>
            <p:cNvPr id="94" name="TextBox 93"/>
            <p:cNvSpPr txBox="1"/>
            <p:nvPr/>
          </p:nvSpPr>
          <p:spPr>
            <a:xfrm>
              <a:off x="1040018" y="3181147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26º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059331" y="3497560"/>
              <a:ext cx="830287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15998" y="3488044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64º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689034" y="332386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46428" y="33010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03013" y="330101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8994" y="3186121"/>
            <a:ext cx="1576889" cy="62130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rot="16200000" flipH="1">
            <a:off x="1334865" y="1272574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1724268" y="1289790"/>
            <a:ext cx="0" cy="34433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0" grpId="0" animBg="1"/>
      <p:bldP spid="100" grpId="1" animBg="1"/>
      <p:bldP spid="74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7" grpId="0"/>
      <p:bldP spid="98" grpId="0"/>
      <p:bldP spid="99" grpId="0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1104085" y="2657329"/>
            <a:ext cx="2394701" cy="38578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208432" y="1254466"/>
            <a:ext cx="828675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603672" y="655965"/>
            <a:ext cx="1838360" cy="25965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3917" y="608341"/>
            <a:ext cx="4091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Evaluate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: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(iii)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48º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1701" y="889808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155907" y="1200704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48º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64089" y="15774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56886" y="1577489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37534" y="157748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68622" y="157748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97011" y="157748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48º)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679164" y="157748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63146" y="1577489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4089" y="195000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56886" y="1950003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68420" y="195000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91876" y="1950003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09905" y="1577489"/>
            <a:ext cx="2182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Bookman Old Style"/>
              </a:rPr>
              <a:t>cos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= sin (90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64089" y="23151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56886" y="231513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09587" y="26809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92835" y="26809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125344" y="268094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07274" y="2680943"/>
            <a:ext cx="2021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48º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438314" y="913791"/>
            <a:ext cx="2376739" cy="367904"/>
            <a:chOff x="4341128" y="733258"/>
            <a:chExt cx="2293868" cy="367904"/>
          </a:xfrm>
        </p:grpSpPr>
        <p:sp>
          <p:nvSpPr>
            <p:cNvPr id="129" name="Rounded Rectangle 128"/>
            <p:cNvSpPr/>
            <p:nvPr/>
          </p:nvSpPr>
          <p:spPr>
            <a:xfrm>
              <a:off x="4372765" y="733258"/>
              <a:ext cx="1980357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1128" y="747933"/>
              <a:ext cx="2293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sin (90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rot="16200000" flipH="1">
            <a:off x="2083934" y="1458682"/>
            <a:ext cx="0" cy="893104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409519" y="1302108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1806217" y="1326235"/>
            <a:ext cx="0" cy="31302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27" grpId="0" animBg="1"/>
      <p:bldP spid="127" grpId="1" animBg="1"/>
      <p:bldP spid="126" grpId="0" animBg="1"/>
      <p:bldP spid="126" grpId="1" animBg="1"/>
      <p:bldP spid="94" grpId="0"/>
      <p:bldP spid="97" grpId="0"/>
      <p:bldP spid="9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20" grpId="0"/>
      <p:bldP spid="121" grpId="0"/>
      <p:bldP spid="122" grpId="0"/>
      <p:bldP spid="1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1104085" y="2611609"/>
            <a:ext cx="2603429" cy="38578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208432" y="1189445"/>
            <a:ext cx="1053707" cy="26963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580249" y="666013"/>
            <a:ext cx="2066071" cy="25965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3917" y="608341"/>
            <a:ext cx="4257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Evaluate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: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iv)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cosec 31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°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– sec 59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°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9989" y="871520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155907" y="1154984"/>
            <a:ext cx="221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31º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 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59º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64089" y="1531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56886" y="1531769"/>
            <a:ext cx="529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82576" y="153176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75308" y="153176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72875" y="153176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31º)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55028" y="153176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39010" y="1531769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59º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4089" y="19042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56886" y="1904283"/>
            <a:ext cx="1246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n-US" sz="1600" b="1" dirty="0" smtClean="0">
                <a:solidFill>
                  <a:prstClr val="white"/>
                </a:solidFill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59º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73270" y="190428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96726" y="1904283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59º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091249" y="1531769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dirty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cosec </a:t>
            </a:r>
            <a:r>
              <a:rPr lang="en-US" sz="1400" b="1" dirty="0" smtClean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= sec (90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64089" y="22694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56886" y="226941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09587" y="263522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154083" y="26352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86592" y="263522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17322" y="2635223"/>
            <a:ext cx="2600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31º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 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59º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163748" y="1091682"/>
            <a:ext cx="2536759" cy="367904"/>
            <a:chOff x="4304692" y="306198"/>
            <a:chExt cx="2448309" cy="367904"/>
          </a:xfrm>
        </p:grpSpPr>
        <p:sp>
          <p:nvSpPr>
            <p:cNvPr id="129" name="Rounded Rectangle 128"/>
            <p:cNvSpPr/>
            <p:nvPr/>
          </p:nvSpPr>
          <p:spPr>
            <a:xfrm>
              <a:off x="4358036" y="306198"/>
              <a:ext cx="2206293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04692" y="316446"/>
              <a:ext cx="2448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cosec </a:t>
              </a:r>
              <a:r>
                <a:rPr lang="en-US" sz="1600" b="1" dirty="0" smtClean="0">
                  <a:solidFill>
                    <a:prstClr val="white"/>
                  </a:solidFill>
                  <a:latin typeface="Symbol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sec (90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–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rot="16200000" flipH="1">
            <a:off x="2200894" y="1412962"/>
            <a:ext cx="0" cy="893104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1518904" y="1181801"/>
            <a:ext cx="0" cy="554551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033109" y="1314721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27" grpId="0" animBg="1"/>
      <p:bldP spid="127" grpId="1" animBg="1"/>
      <p:bldP spid="126" grpId="0" animBg="1"/>
      <p:bldP spid="126" grpId="1" animBg="1"/>
      <p:bldP spid="94" grpId="0"/>
      <p:bldP spid="97" grpId="0"/>
      <p:bldP spid="9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20" grpId="0"/>
      <p:bldP spid="121" grpId="0"/>
      <p:bldP spid="122" grpId="0"/>
      <p:bldP spid="1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729086" y="2225743"/>
            <a:ext cx="1668648" cy="29488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23334" y="2227867"/>
            <a:ext cx="1668648" cy="29488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93950" y="3660457"/>
            <a:ext cx="3921012" cy="38578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47566" y="3327105"/>
            <a:ext cx="736015" cy="255070"/>
          </a:xfrm>
          <a:prstGeom prst="roundRect">
            <a:avLst/>
          </a:prstGeom>
          <a:solidFill>
            <a:srgbClr val="BD0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61330" y="629904"/>
            <a:ext cx="231831" cy="25965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639114" y="619394"/>
            <a:ext cx="3343227" cy="25965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6173" y="569434"/>
            <a:ext cx="6009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Q.2)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Show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: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(i)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48º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23º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67º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=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r>
              <a:rPr lang="en-US" sz="16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7321" y="974494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11074" y="994396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L.H.S.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3423" y="9943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68923" y="994396"/>
            <a:ext cx="3557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48º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23º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67º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15657" y="14040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6708" y="1404066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tan 23º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63410" y="1404066"/>
            <a:ext cx="100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67º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03958" y="17689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3317" y="1768933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(90º – 48º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99216" y="1778661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(90º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– 23º)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68184" y="178286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24347" y="1788389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67º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97614" y="22149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3663" y="222720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42º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03958" y="2210171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42º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83684" y="2227866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67º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07407" y="222786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67º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98099" y="2071855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tan </a:t>
            </a:r>
            <a:r>
              <a:rPr lang="es-ES" sz="1400" b="1" dirty="0">
                <a:solidFill>
                  <a:srgbClr val="FFFF00"/>
                </a:solidFill>
                <a:latin typeface="Symbol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= </a:t>
            </a:r>
            <a:r>
              <a:rPr lang="es-ES" sz="1400" b="1" dirty="0" err="1">
                <a:solidFill>
                  <a:srgbClr val="FFFF00"/>
                </a:solidFill>
                <a:latin typeface="Bookman Old Style"/>
              </a:rPr>
              <a:t>cot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(90 –</a:t>
            </a:r>
            <a:r>
              <a:rPr lang="es-E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85757" y="32853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46267" y="328536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R.H.S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3996" y="3285363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4826" y="32746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077881" y="939708"/>
            <a:ext cx="2273139" cy="338554"/>
            <a:chOff x="3985859" y="762741"/>
            <a:chExt cx="2193880" cy="338554"/>
          </a:xfrm>
        </p:grpSpPr>
        <p:sp>
          <p:nvSpPr>
            <p:cNvPr id="90" name="Rounded Rectangle 89"/>
            <p:cNvSpPr/>
            <p:nvPr/>
          </p:nvSpPr>
          <p:spPr>
            <a:xfrm>
              <a:off x="3985859" y="777321"/>
              <a:ext cx="2029789" cy="3239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85859" y="762741"/>
              <a:ext cx="219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tan </a:t>
              </a:r>
              <a:r>
                <a:rPr lang="es-ES" sz="1600" b="1" dirty="0">
                  <a:solidFill>
                    <a:prstClr val="white"/>
                  </a:solidFill>
                  <a:latin typeface="Symbol"/>
                </a:rPr>
                <a:t>q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s-ES" sz="1600" b="1" dirty="0" err="1">
                  <a:solidFill>
                    <a:prstClr val="white"/>
                  </a:solidFill>
                  <a:latin typeface="Bookman Old Style"/>
                </a:rPr>
                <a:t>cot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(90 –</a:t>
              </a:r>
              <a:r>
                <a:rPr lang="en-US" sz="1600" b="1" dirty="0">
                  <a:solidFill>
                    <a:prstClr val="white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013317" y="140406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an 48º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00723" y="140406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an 42º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169383" y="1715142"/>
            <a:ext cx="622233" cy="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13" name="Straight Connector 112"/>
          <p:cNvCxnSpPr/>
          <p:nvPr/>
        </p:nvCxnSpPr>
        <p:spPr>
          <a:xfrm rot="21420000">
            <a:off x="2991735" y="1715143"/>
            <a:ext cx="648954" cy="31306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38" name="Rectangle 137"/>
          <p:cNvSpPr/>
          <p:nvPr/>
        </p:nvSpPr>
        <p:spPr>
          <a:xfrm>
            <a:off x="1124680" y="3684319"/>
            <a:ext cx="3906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48º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23º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42º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67º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= 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826" y="367356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844738" y="1300703"/>
            <a:ext cx="622233" cy="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058885" y="1306910"/>
            <a:ext cx="622233" cy="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196159" y="1322192"/>
            <a:ext cx="622233" cy="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7761" y="1306910"/>
            <a:ext cx="622233" cy="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3" name="Straight Connector 102"/>
          <p:cNvCxnSpPr/>
          <p:nvPr/>
        </p:nvCxnSpPr>
        <p:spPr>
          <a:xfrm rot="21420000">
            <a:off x="3792023" y="1721623"/>
            <a:ext cx="648954" cy="31306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4" name="Straight Connector 103"/>
          <p:cNvCxnSpPr/>
          <p:nvPr/>
        </p:nvCxnSpPr>
        <p:spPr>
          <a:xfrm rot="21420000">
            <a:off x="4605927" y="1718375"/>
            <a:ext cx="648954" cy="31306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5" name="Rectangle 104"/>
          <p:cNvSpPr/>
          <p:nvPr/>
        </p:nvSpPr>
        <p:spPr>
          <a:xfrm>
            <a:off x="3398360" y="2650126"/>
            <a:ext cx="2002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tan </a:t>
            </a:r>
            <a:r>
              <a:rPr lang="es-ES" sz="1400" b="1" dirty="0">
                <a:solidFill>
                  <a:srgbClr val="FFFF00"/>
                </a:solidFill>
                <a:latin typeface="Symbol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× </a:t>
            </a:r>
            <a:r>
              <a:rPr lang="es-ES" sz="1400" b="1" dirty="0" err="1" smtClean="0">
                <a:solidFill>
                  <a:srgbClr val="FFFF00"/>
                </a:solidFill>
                <a:latin typeface="Bookman Old Style"/>
              </a:rPr>
              <a:t>cot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  <a:latin typeface="Symbol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  <a:latin typeface="Bookman Old Style"/>
              </a:rPr>
              <a:t>= 1]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97610" y="26068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21650" y="26274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97606" y="29551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44262" y="29412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38089" y="2621795"/>
            <a:ext cx="526052" cy="346218"/>
            <a:chOff x="2038089" y="2621795"/>
            <a:chExt cx="526052" cy="346218"/>
          </a:xfrm>
        </p:grpSpPr>
        <p:sp>
          <p:nvSpPr>
            <p:cNvPr id="107" name="TextBox 106"/>
            <p:cNvSpPr txBox="1"/>
            <p:nvPr/>
          </p:nvSpPr>
          <p:spPr>
            <a:xfrm>
              <a:off x="2038089" y="262945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11159" y="2621795"/>
              <a:ext cx="352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Tahoma"/>
                  <a:ea typeface="Tahoma"/>
                  <a:cs typeface="Tahoma"/>
                </a:rPr>
                <a:t>×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1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54" grpId="0" animBg="1"/>
      <p:bldP spid="54" grpId="1" animBg="1"/>
      <p:bldP spid="142" grpId="0" animBg="1"/>
      <p:bldP spid="140" grpId="0" animBg="1"/>
      <p:bldP spid="140" grpId="1" animBg="1"/>
      <p:bldP spid="133" grpId="0" animBg="1"/>
      <p:bldP spid="133" grpId="1" animBg="1"/>
      <p:bldP spid="87" grpId="0" animBg="1"/>
      <p:bldP spid="87" grpId="1" animBg="1"/>
      <p:bldP spid="31" grpId="0"/>
      <p:bldP spid="33" grpId="0"/>
      <p:bldP spid="35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  <p:bldP spid="58" grpId="0"/>
      <p:bldP spid="59" grpId="0"/>
      <p:bldP spid="60" grpId="0"/>
      <p:bldP spid="68" grpId="0"/>
      <p:bldP spid="69" grpId="0"/>
      <p:bldP spid="80" grpId="0"/>
      <p:bldP spid="81" grpId="0"/>
      <p:bldP spid="92" grpId="0"/>
      <p:bldP spid="95" grpId="0"/>
      <p:bldP spid="138" grpId="0"/>
      <p:bldP spid="139" grpId="0"/>
      <p:bldP spid="105" grpId="0"/>
      <p:bldP spid="106" grpId="0"/>
      <p:bldP spid="109" grpId="0"/>
      <p:bldP spid="110" grpId="0"/>
      <p:bldP spid="1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6333789" y="589737"/>
            <a:ext cx="287272" cy="26976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822" y="3277461"/>
            <a:ext cx="3921012" cy="38578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186292" y="2891636"/>
            <a:ext cx="700448" cy="25507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012158" y="1037400"/>
            <a:ext cx="845332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61832" y="1057980"/>
            <a:ext cx="828675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674670" y="631197"/>
            <a:ext cx="3478975" cy="23604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6173" y="569434"/>
            <a:ext cx="6167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Q.2)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Show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: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(ii)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= 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2602" y="97449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0640" y="994396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L.H.S.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2441" y="9943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07941" y="994396"/>
            <a:ext cx="3615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76191" y="14040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50778" y="1404066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99952" y="1434888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86008" y="21868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5367" y="2186878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 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12126" y="2186878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96571" y="2186878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4846" y="2186878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sin 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81479" y="25173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41989" y="25173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84471" y="140406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22207" y="1429511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27843" y="2838019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64298" y="282726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464127" y="969418"/>
            <a:ext cx="2168162" cy="410538"/>
            <a:chOff x="4382071" y="742191"/>
            <a:chExt cx="1797668" cy="643254"/>
          </a:xfrm>
        </p:grpSpPr>
        <p:sp>
          <p:nvSpPr>
            <p:cNvPr id="90" name="Rounded Rectangle 89"/>
            <p:cNvSpPr/>
            <p:nvPr/>
          </p:nvSpPr>
          <p:spPr>
            <a:xfrm>
              <a:off x="4391824" y="742191"/>
              <a:ext cx="1721562" cy="64325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82071" y="742192"/>
              <a:ext cx="1797668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s-ES" sz="1600" b="1" dirty="0">
                  <a:solidFill>
                    <a:prstClr val="white"/>
                  </a:solidFill>
                  <a:latin typeface="Symbol"/>
                </a:rPr>
                <a:t>q 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prstClr val="white"/>
                  </a:solidFill>
                  <a:latin typeface="Symbol"/>
                </a:rPr>
                <a:t> </a:t>
              </a:r>
              <a:r>
                <a:rPr lang="es-ES" sz="1600" b="1" dirty="0" err="1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 (90 – 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)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073851" y="140406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67423" y="140406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52º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64504" y="2228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16200000" flipH="1">
            <a:off x="3085476" y="1323964"/>
            <a:ext cx="0" cy="803874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H="1">
            <a:off x="5525995" y="1297295"/>
            <a:ext cx="0" cy="91440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35" name="TextBox 134"/>
          <p:cNvSpPr txBox="1"/>
          <p:nvPr/>
        </p:nvSpPr>
        <p:spPr>
          <a:xfrm>
            <a:off x="2040374" y="284040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06022" y="3301323"/>
            <a:ext cx="4001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38º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52º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= 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64298" y="329056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477425" y="994396"/>
            <a:ext cx="2359816" cy="526885"/>
            <a:chOff x="4380792" y="742193"/>
            <a:chExt cx="1951846" cy="643253"/>
          </a:xfrm>
        </p:grpSpPr>
        <p:sp>
          <p:nvSpPr>
            <p:cNvPr id="79" name="Rounded Rectangle 78"/>
            <p:cNvSpPr/>
            <p:nvPr/>
          </p:nvSpPr>
          <p:spPr>
            <a:xfrm>
              <a:off x="4380792" y="742193"/>
              <a:ext cx="1707129" cy="42934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80792" y="742193"/>
              <a:ext cx="1951846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sym typeface="Symbol"/>
                </a:rPr>
                <a:t>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</a:rPr>
                <a:t> sin (90 – </a:t>
              </a:r>
              <a:r>
                <a:rPr lang="es-E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)</a:t>
              </a:r>
              <a:endParaRPr lang="en-US" sz="1600" b="1" dirty="0">
                <a:solidFill>
                  <a:prstClr val="white"/>
                </a:solidFill>
                <a:sym typeface="Symbol"/>
              </a:endParaRPr>
            </a:p>
          </p:txBody>
        </p:sp>
      </p:grpSp>
      <p:grpSp>
        <p:nvGrpSpPr>
          <p:cNvPr id="86" name="Group 32"/>
          <p:cNvGrpSpPr/>
          <p:nvPr/>
        </p:nvGrpSpPr>
        <p:grpSpPr>
          <a:xfrm>
            <a:off x="4714663" y="1778347"/>
            <a:ext cx="3883088" cy="588297"/>
            <a:chOff x="6034341" y="3161600"/>
            <a:chExt cx="2195258" cy="457007"/>
          </a:xfrm>
        </p:grpSpPr>
        <p:sp>
          <p:nvSpPr>
            <p:cNvPr id="93" name="Rectangle 92"/>
            <p:cNvSpPr/>
            <p:nvPr/>
          </p:nvSpPr>
          <p:spPr>
            <a:xfrm>
              <a:off x="6034341" y="3212152"/>
              <a:ext cx="2195258" cy="406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s-ES" sz="1400" b="1" dirty="0" smtClean="0">
                  <a:solidFill>
                    <a:srgbClr val="FFFF00"/>
                  </a:solidFill>
                  <a:latin typeface="MT Extra" pitchFamily="18" charset="2"/>
                </a:rPr>
                <a:t>Q</a:t>
              </a:r>
              <a:r>
                <a:rPr lang="es-ES" sz="1400" b="1" dirty="0" smtClean="0">
                  <a:solidFill>
                    <a:srgbClr val="FFFF00"/>
                  </a:solidFill>
                  <a:latin typeface="Bookman Old Style"/>
                </a:rPr>
                <a:t> sin </a:t>
              </a:r>
              <a:r>
                <a:rPr lang="es-ES" sz="1400" b="1" dirty="0">
                  <a:solidFill>
                    <a:srgbClr val="FFFF00"/>
                  </a:solidFill>
                  <a:latin typeface="Symbol"/>
                </a:rPr>
                <a:t>q </a:t>
              </a:r>
              <a:r>
                <a:rPr lang="es-ES" sz="1400" b="1" dirty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r>
                <a:rPr lang="es-ES" sz="1400" b="1" dirty="0">
                  <a:solidFill>
                    <a:srgbClr val="FFFF00"/>
                  </a:solidFill>
                  <a:latin typeface="Symbol"/>
                </a:rPr>
                <a:t> </a:t>
              </a:r>
              <a:r>
                <a:rPr lang="es-ES" sz="1400" b="1" dirty="0" err="1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s-ES" sz="1400" b="1" dirty="0">
                  <a:solidFill>
                    <a:srgbClr val="FFFF00"/>
                  </a:solidFill>
                  <a:latin typeface="Bookman Old Style" pitchFamily="18" charset="0"/>
                </a:rPr>
                <a:t> (90 </a:t>
              </a:r>
              <a:r>
                <a:rPr lang="es-E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  <a:r>
                <a:rPr lang="es-ES" sz="14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) , </a:t>
              </a:r>
              <a:r>
                <a:rPr lang="en-US" sz="1400" b="1" dirty="0" err="1" smtClean="0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sym typeface="Symbol"/>
                </a:rPr>
                <a:t>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s-ES" sz="1400" b="1" dirty="0">
                  <a:solidFill>
                    <a:srgbClr val="FFFF00"/>
                  </a:solidFill>
                  <a:latin typeface="Bookman Old Style" pitchFamily="18" charset="0"/>
                </a:rPr>
                <a:t> sin (90 – </a:t>
              </a:r>
              <a:r>
                <a:rPr lang="es-ES" sz="1400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)</a:t>
              </a:r>
              <a:endParaRPr lang="en-US" sz="1400" b="1" dirty="0">
                <a:solidFill>
                  <a:srgbClr val="FFFF00"/>
                </a:solidFill>
                <a:sym typeface="Symbol"/>
              </a:endParaRPr>
            </a:p>
            <a:p>
              <a:pPr defTabSz="913577"/>
              <a:endParaRPr lang="es-E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4" name="Left Bracket 93"/>
            <p:cNvSpPr/>
            <p:nvPr/>
          </p:nvSpPr>
          <p:spPr>
            <a:xfrm>
              <a:off x="6075673" y="3189632"/>
              <a:ext cx="88136" cy="285720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>
                <a:solidFill>
                  <a:srgbClr val="FFFF00"/>
                </a:solidFill>
              </a:endParaRPr>
            </a:p>
          </p:txBody>
        </p:sp>
        <p:sp>
          <p:nvSpPr>
            <p:cNvPr id="97" name="Left Bracket 96"/>
            <p:cNvSpPr/>
            <p:nvPr/>
          </p:nvSpPr>
          <p:spPr>
            <a:xfrm flipH="1">
              <a:off x="8091441" y="3161600"/>
              <a:ext cx="96949" cy="341765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 b="1">
                <a:solidFill>
                  <a:srgbClr val="FFFF00"/>
                </a:solidFill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 rot="16200000" flipH="1">
            <a:off x="2378150" y="1100563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2762536" y="1147659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H="1">
            <a:off x="4202847" y="1102906"/>
            <a:ext cx="0" cy="34433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4587233" y="1132786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50550" y="140262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102397" y="1402623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38º)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70250" y="142394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12953" y="1423943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38º)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60000" flipH="1">
            <a:off x="2144869" y="2337960"/>
            <a:ext cx="1530253" cy="92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082580" y="2316187"/>
            <a:ext cx="1485249" cy="92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54328" y="28441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2" grpId="0" animBg="1"/>
      <p:bldP spid="140" grpId="0" animBg="1"/>
      <p:bldP spid="140" grpId="1" animBg="1"/>
      <p:bldP spid="100" grpId="0" animBg="1"/>
      <p:bldP spid="100" grpId="1" animBg="1"/>
      <p:bldP spid="88" grpId="0" animBg="1"/>
      <p:bldP spid="88" grpId="1" animBg="1"/>
      <p:bldP spid="87" grpId="0" animBg="1"/>
      <p:bldP spid="87" grpId="1" animBg="1"/>
      <p:bldP spid="31" grpId="0"/>
      <p:bldP spid="33" grpId="0"/>
      <p:bldP spid="35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68" grpId="0"/>
      <p:bldP spid="69" grpId="0"/>
      <p:bldP spid="72" grpId="0"/>
      <p:bldP spid="73" grpId="0"/>
      <p:bldP spid="80" grpId="0"/>
      <p:bldP spid="81" grpId="0"/>
      <p:bldP spid="92" grpId="0"/>
      <p:bldP spid="95" grpId="0"/>
      <p:bldP spid="99" grpId="0"/>
      <p:bldP spid="135" grpId="0"/>
      <p:bldP spid="138" grpId="0"/>
      <p:bldP spid="139" grpId="0"/>
      <p:bldP spid="106" grpId="0"/>
      <p:bldP spid="107" grpId="0"/>
      <p:bldP spid="108" grpId="0"/>
      <p:bldP spid="109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9869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1521695" y="1707734"/>
            <a:ext cx="1325438" cy="275847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302215" y="664439"/>
            <a:ext cx="1599165" cy="42603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2526035" y="1344415"/>
            <a:ext cx="364323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134758" y="1358323"/>
            <a:ext cx="453615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73530" y="729331"/>
            <a:ext cx="1631309" cy="25421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6010" y="611474"/>
                <a:ext cx="8355742" cy="5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Q.3) If tan (A + B)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5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and tan (A – B) 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  <a:r>
                  <a:rPr lang="en-US" sz="1500" b="1" dirty="0">
                    <a:solidFill>
                      <a:prstClr val="white"/>
                    </a:solidFill>
                  </a:rPr>
                  <a:t> </a:t>
                </a:r>
                <a:r>
                  <a:rPr lang="en-US" sz="1500" b="1" dirty="0" smtClean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500" b="1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, 0º &lt; A + B </a:t>
                </a:r>
                <a:r>
                  <a:rPr lang="en-US" sz="1500" b="1" u="sng" dirty="0">
                    <a:solidFill>
                      <a:prstClr val="white"/>
                    </a:solidFill>
                    <a:latin typeface="Bookman Old Style" pitchFamily="18" charset="0"/>
                  </a:rPr>
                  <a:t>&lt;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 90º, A </a:t>
                </a:r>
                <a:r>
                  <a:rPr lang="en-US" sz="1500" b="1" u="sng" dirty="0">
                    <a:solidFill>
                      <a:prstClr val="white"/>
                    </a:solidFill>
                    <a:latin typeface="Bookman Old Style" pitchFamily="18" charset="0"/>
                  </a:rPr>
                  <a:t>&gt;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B,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find A and B. </a:t>
                </a:r>
                <a:endParaRPr lang="en-US" sz="15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0" y="611474"/>
                <a:ext cx="8355742" cy="511422"/>
              </a:xfrm>
              <a:prstGeom prst="rect">
                <a:avLst/>
              </a:prstGeom>
              <a:blipFill rotWithShape="1">
                <a:blip r:embed="rId2"/>
                <a:stretch>
                  <a:fillRect l="-2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97474" y="94017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13771" y="1687642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78484" y="1687642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1081" y="168764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18907" y="1656112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52132" y="1687642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60</a:t>
            </a:r>
            <a:r>
              <a:rPr lang="en-US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  <a:endParaRPr lang="en-US" sz="1600" b="1" baseline="50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422039" y="1648129"/>
                <a:ext cx="500586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39" y="1648129"/>
                <a:ext cx="500586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890212" y="3668899"/>
            <a:ext cx="2330266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400561" y="3172706"/>
            <a:ext cx="1224272" cy="38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23918" y="2741871"/>
            <a:ext cx="388180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2963" y="239481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2963" y="204464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5577" y="2044649"/>
            <a:ext cx="2451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(A + B) = tan 60º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97363" y="2394814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+ B = 60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7797" y="2394814"/>
            <a:ext cx="82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963" y="391811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9413" y="3916439"/>
            <a:ext cx="1544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(A – B)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41683" y="3916439"/>
            <a:ext cx="1032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30º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1130018" y="1336383"/>
            <a:ext cx="1760340" cy="2711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82051" y="1283078"/>
                <a:ext cx="1834285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tan (A + B)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51" y="1283078"/>
                <a:ext cx="1834285" cy="363241"/>
              </a:xfrm>
              <a:prstGeom prst="rect">
                <a:avLst/>
              </a:prstGeom>
              <a:blipFill rotWithShape="1">
                <a:blip r:embed="rId4"/>
                <a:stretch>
                  <a:fillRect l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2492976" y="1319981"/>
            <a:ext cx="391650" cy="293252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74549" y="1681819"/>
            <a:ext cx="395567" cy="296185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97380" y="3663691"/>
            <a:ext cx="1512003" cy="305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6595157" y="3170586"/>
            <a:ext cx="1224272" cy="4041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13310" y="2741871"/>
            <a:ext cx="392062" cy="30107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1387901" y="3382725"/>
            <a:ext cx="1415103" cy="474309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027851" y="2777128"/>
            <a:ext cx="1760340" cy="480317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89464" y="2788292"/>
            <a:ext cx="395567" cy="454673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390440" y="3382725"/>
            <a:ext cx="403518" cy="489513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5274" y="2838179"/>
            <a:ext cx="1496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(A – B)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4604" y="3425661"/>
            <a:ext cx="628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1950" y="3419249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22867" y="34192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91203" y="3387719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24428" y="3419249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</a:t>
            </a:r>
            <a:r>
              <a:rPr lang="en-US" sz="1600" b="1" baseline="50000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  <a:endParaRPr lang="en-US" sz="1600" b="1" baseline="500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360904" y="2738524"/>
                <a:ext cx="502702" cy="541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 ker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ker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04" y="2738524"/>
                <a:ext cx="502702" cy="541880"/>
              </a:xfrm>
              <a:prstGeom prst="rect">
                <a:avLst/>
              </a:prstGeom>
              <a:blipFill rotWithShape="1">
                <a:blip r:embed="rId7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60904" y="3330358"/>
                <a:ext cx="502702" cy="541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kern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kern="0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 kern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kern="0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04" y="3330358"/>
                <a:ext cx="502702" cy="541880"/>
              </a:xfrm>
              <a:prstGeom prst="rect">
                <a:avLst/>
              </a:prstGeom>
              <a:blipFill rotWithShape="1">
                <a:blip r:embed="rId8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482963" y="42491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27226" y="4249197"/>
            <a:ext cx="129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– B = 30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47797" y="4249197"/>
            <a:ext cx="83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0" grpId="0" animBg="1"/>
      <p:bldP spid="70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46" grpId="0"/>
      <p:bldP spid="49" grpId="0"/>
      <p:bldP spid="52" grpId="0"/>
      <p:bldP spid="58" grpId="0"/>
      <p:bldP spid="59" grpId="0"/>
      <p:bldP spid="60" grpId="0"/>
      <p:bldP spid="60" grpId="1"/>
      <p:bldP spid="80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/>
      <p:bldP spid="27" grpId="0"/>
      <p:bldP spid="28" grpId="0"/>
      <p:bldP spid="29" grpId="0"/>
      <p:bldP spid="30" grpId="0"/>
      <p:bldP spid="34" grpId="0"/>
      <p:bldP spid="40" grpId="0"/>
      <p:bldP spid="48" grpId="0"/>
      <p:bldP spid="71" grpId="0" animBg="1"/>
      <p:bldP spid="71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79" grpId="2" animBg="1"/>
      <p:bldP spid="82" grpId="0" animBg="1"/>
      <p:bldP spid="82" grpId="1" animBg="1"/>
      <p:bldP spid="84" grpId="0" animBg="1"/>
      <p:bldP spid="84" grpId="1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38" grpId="0"/>
      <p:bldP spid="43" grpId="0"/>
      <p:bldP spid="44" grpId="0"/>
      <p:bldP spid="45" grpId="0"/>
      <p:bldP spid="45" grpId="1"/>
      <p:bldP spid="47" grpId="0"/>
      <p:bldP spid="62" grpId="0"/>
      <p:bldP spid="68" grpId="0"/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26"/>
          <p:cNvSpPr>
            <a:spLocks noChangeArrowheads="1"/>
          </p:cNvSpPr>
          <p:nvPr/>
        </p:nvSpPr>
        <p:spPr bwMode="auto">
          <a:xfrm>
            <a:off x="1654856" y="2444148"/>
            <a:ext cx="1093032" cy="2711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3" name="Oval 26"/>
          <p:cNvSpPr>
            <a:spLocks noChangeArrowheads="1"/>
          </p:cNvSpPr>
          <p:nvPr/>
        </p:nvSpPr>
        <p:spPr bwMode="auto">
          <a:xfrm>
            <a:off x="1421562" y="3271411"/>
            <a:ext cx="316612" cy="2711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8.2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6010" y="611474"/>
                <a:ext cx="8355742" cy="5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Q.3) If tan (A + B)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5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and tan (A – B) 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  <a:r>
                  <a:rPr lang="en-US" sz="1500" b="1" dirty="0">
                    <a:solidFill>
                      <a:prstClr val="white"/>
                    </a:solidFill>
                  </a:rPr>
                  <a:t> </a:t>
                </a:r>
                <a:r>
                  <a:rPr lang="en-US" sz="1500" b="1" dirty="0" smtClean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500" b="1" smtClean="0">
                                <a:solidFill>
                                  <a:prstClr val="white"/>
                                </a:solidFill>
                                <a:latin typeface="Bookman Old Style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, 0º &lt; A + B </a:t>
                </a:r>
                <a:r>
                  <a:rPr lang="en-US" sz="1500" b="1" u="sng" dirty="0">
                    <a:solidFill>
                      <a:prstClr val="white"/>
                    </a:solidFill>
                    <a:latin typeface="Bookman Old Style" pitchFamily="18" charset="0"/>
                  </a:rPr>
                  <a:t>&lt;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 90º, A </a:t>
                </a:r>
                <a:r>
                  <a:rPr lang="en-US" sz="1500" b="1" u="sng" dirty="0">
                    <a:solidFill>
                      <a:prstClr val="white"/>
                    </a:solidFill>
                    <a:latin typeface="Bookman Old Style" pitchFamily="18" charset="0"/>
                  </a:rPr>
                  <a:t>&gt;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5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B, </a:t>
                </a:r>
                <a:r>
                  <a:rPr lang="en-US" sz="1500" b="1" dirty="0">
                    <a:solidFill>
                      <a:prstClr val="white"/>
                    </a:solidFill>
                    <a:latin typeface="Bookman Old Style" pitchFamily="18" charset="0"/>
                  </a:rPr>
                  <a:t>find A and B. </a:t>
                </a:r>
                <a:endParaRPr lang="en-US" sz="15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0" y="611474"/>
                <a:ext cx="8355742" cy="511422"/>
              </a:xfrm>
              <a:prstGeom prst="rect">
                <a:avLst/>
              </a:prstGeom>
              <a:blipFill rotWithShape="1">
                <a:blip r:embed="rId2"/>
                <a:stretch>
                  <a:fillRect l="-2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87949" y="90207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44341" y="1122896"/>
            <a:ext cx="2052579" cy="615940"/>
            <a:chOff x="4391762" y="1984915"/>
            <a:chExt cx="2052579" cy="615940"/>
          </a:xfrm>
        </p:grpSpPr>
        <p:sp>
          <p:nvSpPr>
            <p:cNvPr id="83" name="Rectangle 82"/>
            <p:cNvSpPr/>
            <p:nvPr/>
          </p:nvSpPr>
          <p:spPr>
            <a:xfrm>
              <a:off x="4391762" y="1984915"/>
              <a:ext cx="2052579" cy="6145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26934" y="2016080"/>
              <a:ext cx="18854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 + B =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60  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</a:p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 – B =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30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…(ii)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858694" y="1125256"/>
            <a:ext cx="448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Adding (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) and (ii), we get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88357" y="1973150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 90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65126" y="1978458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2A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59319" y="241043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982007" y="24104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42780" y="241043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45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58694" y="2854782"/>
            <a:ext cx="5732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Substituting the value of A in (</a:t>
            </a:r>
            <a:r>
              <a:rPr lang="en-US" sz="16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), we get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64812" y="19636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417444" y="1133944"/>
            <a:ext cx="2106371" cy="5964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385048" y="3229647"/>
            <a:ext cx="60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A 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924010" y="3229647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24136" y="3229647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 60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64812" y="35353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00305" y="3547034"/>
            <a:ext cx="666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45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902238" y="354703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02364" y="354703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 60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92713" y="385085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192839" y="3850855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 60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70295" y="385085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–  45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92713" y="416109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92839" y="4161099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 15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64812" y="38585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64812" y="41610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628522" y="2406939"/>
            <a:ext cx="1151154" cy="34144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38105" y="4155926"/>
            <a:ext cx="1163665" cy="351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3457" y="145110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+ 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61147" y="1218190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9715" y="145542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– 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65880" y="1218727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95754" y="1228252"/>
            <a:ext cx="651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60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23490" y="1228252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30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1466551" y="1529892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313521" y="1534212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4812" y="239518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82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11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00" grpId="0"/>
      <p:bldP spid="108" grpId="0"/>
      <p:bldP spid="109" grpId="0"/>
      <p:bldP spid="110" grpId="0"/>
      <p:bldP spid="111" grpId="0"/>
      <p:bldP spid="112" grpId="0"/>
      <p:bldP spid="113" grpId="0"/>
      <p:bldP spid="122" grpId="0"/>
      <p:bldP spid="127" grpId="0" animBg="1"/>
      <p:bldP spid="127" grpId="1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6" grpId="0" animBg="1"/>
      <p:bldP spid="147" grpId="0" animBg="1"/>
      <p:bldP spid="2" grpId="0"/>
      <p:bldP spid="47" grpId="0"/>
      <p:bldP spid="48" grpId="0"/>
      <p:bldP spid="50" grpId="0"/>
      <p:bldP spid="51" grpId="0"/>
      <p:bldP spid="52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26"/>
          <p:cNvSpPr>
            <a:spLocks noChangeArrowheads="1"/>
          </p:cNvSpPr>
          <p:nvPr/>
        </p:nvSpPr>
        <p:spPr bwMode="auto">
          <a:xfrm>
            <a:off x="2810938" y="1193302"/>
            <a:ext cx="226216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1061442" y="2468057"/>
            <a:ext cx="400755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Oval 26"/>
          <p:cNvSpPr>
            <a:spLocks noChangeArrowheads="1"/>
          </p:cNvSpPr>
          <p:nvPr/>
        </p:nvSpPr>
        <p:spPr bwMode="auto">
          <a:xfrm>
            <a:off x="2813174" y="2458785"/>
            <a:ext cx="248838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0" name="Oval 26"/>
          <p:cNvSpPr>
            <a:spLocks noChangeArrowheads="1"/>
          </p:cNvSpPr>
          <p:nvPr/>
        </p:nvSpPr>
        <p:spPr bwMode="auto">
          <a:xfrm>
            <a:off x="1057892" y="1206540"/>
            <a:ext cx="400755" cy="25077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Oval 26"/>
          <p:cNvSpPr>
            <a:spLocks noChangeArrowheads="1"/>
          </p:cNvSpPr>
          <p:nvPr/>
        </p:nvSpPr>
        <p:spPr bwMode="auto">
          <a:xfrm>
            <a:off x="1543358" y="3111106"/>
            <a:ext cx="1633970" cy="27783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Oval 26"/>
          <p:cNvSpPr>
            <a:spLocks noChangeArrowheads="1"/>
          </p:cNvSpPr>
          <p:nvPr/>
        </p:nvSpPr>
        <p:spPr bwMode="auto">
          <a:xfrm>
            <a:off x="1546314" y="2084593"/>
            <a:ext cx="1676011" cy="27783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568189" y="721988"/>
            <a:ext cx="2026982" cy="22565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529956" y="464110"/>
            <a:ext cx="1947890" cy="24576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58" y="396247"/>
            <a:ext cx="749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 acute angled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if tan (A + B – C) = 1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(B + C – A) = 2,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then find the value of C.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017" y="1152581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 (A + B – C) = 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227" y="20348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685" y="240785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ec (B + C – A) = 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2158" y="276989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227" y="308652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187" y="3464479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Adding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(ii), we get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4705" y="144361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8180" y="14436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7132" y="144361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2422" y="203489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9181" y="20348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6885" y="203489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4779" y="2034892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1931" y="203489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7327" y="203827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897" y="20348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7132" y="203827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49084" y="27698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7132" y="27698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0388" y="307805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27147" y="30780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4851" y="307805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2745" y="307805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9897" y="3078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5293" y="3081441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49863" y="30780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65149" y="308144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4649" y="89907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35952" y="145412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82895" y="276989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62423" y="1483854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45º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10224" y="1448588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?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19100" y="276989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60º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19451" y="2733159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?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1911" y="423217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31233" y="423217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5502" y="423555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105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5227" y="457380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59226" y="456279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29395" y="45627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3664" y="456617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52.5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901523" y="3663395"/>
            <a:ext cx="1918011" cy="3082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7001781" y="3158506"/>
            <a:ext cx="1219717" cy="40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15540" y="2746579"/>
            <a:ext cx="401622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94208" y="4256049"/>
            <a:ext cx="2321752" cy="2802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7127370" y="3441105"/>
            <a:ext cx="1779719" cy="41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14338" y="2747538"/>
            <a:ext cx="401622" cy="29808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0" y="2734748"/>
            <a:ext cx="276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982127" y="174042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15182" y="174042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76391" y="17404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54095" y="174042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1989" y="174042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89141" y="17404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81657" y="17404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68871" y="171575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196589" y="175600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45º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1530" y="3850130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+ B – 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11933" y="3850130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+ C –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39910" y="3603909"/>
            <a:ext cx="308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06198" y="3603909"/>
            <a:ext cx="651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45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40526" y="3603909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60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1588889" y="3924943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857961" y="3940903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723013" y="3603909"/>
            <a:ext cx="378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476499" y="3930855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101" y="3940903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73845" y="219591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Example: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21070" y="45433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5" grpId="0" animBg="1"/>
      <p:bldP spid="95" grpId="1" animBg="1"/>
      <p:bldP spid="96" grpId="0" animBg="1"/>
      <p:bldP spid="96" grpId="1" animBg="1"/>
      <p:bldP spid="90" grpId="0" animBg="1"/>
      <p:bldP spid="9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/>
      <p:bldP spid="8" grpId="0"/>
      <p:bldP spid="9" grpId="0"/>
      <p:bldP spid="10" grpId="0"/>
      <p:bldP spid="11" grpId="0"/>
      <p:bldP spid="1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/>
      <p:bldP spid="55" grpId="1"/>
      <p:bldP spid="59" grpId="0"/>
      <p:bldP spid="60" grpId="0"/>
      <p:bldP spid="60" grpId="1"/>
      <p:bldP spid="81" grpId="0"/>
      <p:bldP spid="82" grpId="0"/>
      <p:bldP spid="83" grpId="0"/>
      <p:bldP spid="84" grpId="0"/>
      <p:bldP spid="85" grpId="0"/>
      <p:bldP spid="86" grpId="0"/>
      <p:bldP spid="87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4" grpId="2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8" grpId="0"/>
      <p:bldP spid="111" grpId="0"/>
      <p:bldP spid="116" grpId="0"/>
      <p:bldP spid="117" grpId="0"/>
      <p:bldP spid="118" grpId="0"/>
      <p:bldP spid="119" grpId="0"/>
      <p:bldP spid="120" grpId="0"/>
      <p:bldP spid="123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2628179" y="3678665"/>
            <a:ext cx="1128516" cy="36489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Oval 26"/>
          <p:cNvSpPr>
            <a:spLocks noChangeArrowheads="1"/>
          </p:cNvSpPr>
          <p:nvPr/>
        </p:nvSpPr>
        <p:spPr bwMode="auto">
          <a:xfrm>
            <a:off x="3143923" y="799238"/>
            <a:ext cx="2121464" cy="2703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286" y="485813"/>
            <a:ext cx="551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 acute angled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if tan (A + B – C) = 1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(B + C – A) = 2,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then find the value of C.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085" y="98921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3577"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102" name="Oval 26"/>
          <p:cNvSpPr>
            <a:spLocks noChangeArrowheads="1"/>
          </p:cNvSpPr>
          <p:nvPr/>
        </p:nvSpPr>
        <p:spPr bwMode="auto">
          <a:xfrm>
            <a:off x="2216381" y="2698531"/>
            <a:ext cx="300185" cy="27783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1071979" y="1323443"/>
            <a:ext cx="1680689" cy="291383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9975" y="1670928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Adding (ii)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(iv), we get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48956" y="30129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52.5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25086" y="301291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40250" y="336645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5086" y="33664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40250" y="370500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25086" y="370500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88412" y="370500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7663" y="370500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67.5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7488" y="336645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09289" y="336645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−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94710" y="336645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52.5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75182" y="336645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33422" y="30129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40250" y="301291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70063" y="30129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8812" y="301291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78616" y="231255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86554" y="23189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02446" y="2318905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8535" y="23189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10250" y="231890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66290" y="1307599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2465" y="1307599"/>
            <a:ext cx="1773148" cy="338554"/>
            <a:chOff x="1032465" y="906870"/>
            <a:chExt cx="1773148" cy="338554"/>
          </a:xfrm>
        </p:grpSpPr>
        <p:sp>
          <p:nvSpPr>
            <p:cNvPr id="127" name="TextBox 126"/>
            <p:cNvSpPr txBox="1"/>
            <p:nvPr/>
          </p:nvSpPr>
          <p:spPr>
            <a:xfrm>
              <a:off x="1032465" y="906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9224" y="90687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26928" y="906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834822" y="90687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61974" y="90687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58602" y="90687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12181" y="906870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180</a:t>
              </a: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1425086" y="267436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97799" y="267436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451499" y="26743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640250" y="2674361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70063" y="26743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57057" y="267436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6324165" y="1587552"/>
            <a:ext cx="2283347" cy="615940"/>
            <a:chOff x="4391762" y="1984915"/>
            <a:chExt cx="2283347" cy="615940"/>
          </a:xfrm>
        </p:grpSpPr>
        <p:sp>
          <p:nvSpPr>
            <p:cNvPr id="179" name="Rectangle 178"/>
            <p:cNvSpPr/>
            <p:nvPr/>
          </p:nvSpPr>
          <p:spPr>
            <a:xfrm>
              <a:off x="4391762" y="1984915"/>
              <a:ext cx="2283347" cy="6145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26934" y="2016080"/>
              <a:ext cx="22317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 + C – A = 60 …(ii)</a:t>
              </a:r>
            </a:p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 = 52.5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6342738" y="1608306"/>
            <a:ext cx="1679908" cy="3000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352447" y="1897593"/>
            <a:ext cx="1085445" cy="3000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99465" y="1308348"/>
            <a:ext cx="378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(Angle sum property of a triangle)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574" y="2021759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+ C –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39977" y="2021759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+ B + 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67954" y="20187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4242" y="1775538"/>
            <a:ext cx="651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60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68570" y="1775538"/>
            <a:ext cx="593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416933" y="2096572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912323" y="2095275"/>
            <a:ext cx="226634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551057" y="1775538"/>
            <a:ext cx="378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/>
            </a:r>
            <a:b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</a:b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+</a:t>
            </a:r>
            <a:endParaRPr lang="en-US" sz="1600" b="1" kern="0" dirty="0" smtClean="0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39389" y="225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91779" y="2683941"/>
            <a:ext cx="3015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(Dividing throughout by 2)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3845" y="261657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Example: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92311" y="18928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51270" y="3001019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...[From (iii)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0" grpId="0" animBg="1"/>
      <p:bldP spid="100" grpId="1" animBg="1"/>
      <p:bldP spid="102" grpId="0" animBg="1"/>
      <p:bldP spid="102" grpId="1" animBg="1"/>
      <p:bldP spid="103" grpId="0" animBg="1"/>
      <p:bldP spid="103" grpId="1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2" grpId="0"/>
      <p:bldP spid="171" grpId="0"/>
      <p:bldP spid="172" grpId="0"/>
      <p:bldP spid="173" grpId="0"/>
      <p:bldP spid="174" grpId="0"/>
      <p:bldP spid="175" grpId="0"/>
      <p:bldP spid="176" grpId="0"/>
      <p:bldP spid="181" grpId="0" animBg="1"/>
      <p:bldP spid="181" grpId="1" animBg="1"/>
      <p:bldP spid="182" grpId="0" animBg="1"/>
      <p:bldP spid="182" grpId="1" animBg="1"/>
      <p:bldP spid="69" grpId="0"/>
      <p:bldP spid="70" grpId="0"/>
      <p:bldP spid="71" grpId="0"/>
      <p:bldP spid="72" grpId="0"/>
      <p:bldP spid="73" grpId="0"/>
      <p:bldP spid="74" grpId="0"/>
      <p:bldP spid="77" grpId="0"/>
      <p:bldP spid="90" grpId="0"/>
      <p:bldP spid="93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4" descr="Image result for simple dark background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6" y="810278"/>
            <a:ext cx="4660223" cy="401032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6535661" y="2205255"/>
            <a:ext cx="215290" cy="216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8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Arc 87"/>
          <p:cNvSpPr/>
          <p:nvPr/>
        </p:nvSpPr>
        <p:spPr>
          <a:xfrm rot="16200000">
            <a:off x="8229600" y="1966897"/>
            <a:ext cx="914400" cy="914400"/>
          </a:xfrm>
          <a:prstGeom prst="arc">
            <a:avLst>
              <a:gd name="adj1" fmla="val 16271212"/>
              <a:gd name="adj2" fmla="val 18167412"/>
            </a:avLst>
          </a:prstGeom>
          <a:solidFill>
            <a:srgbClr val="FF0000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1588" y="257822"/>
            <a:ext cx="5800824" cy="408415"/>
          </a:xfrm>
          <a:prstGeom prst="roundRect">
            <a:avLst/>
          </a:prstGeom>
          <a:solidFill>
            <a:srgbClr val="FF4B4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1800" b="1">
                <a:ln w="11430"/>
                <a:solidFill>
                  <a:prstClr val="white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Trigonometric ratios of complementary angles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302802" y="734639"/>
            <a:ext cx="2631648" cy="1949825"/>
            <a:chOff x="6170459" y="667964"/>
            <a:chExt cx="2631648" cy="1949825"/>
          </a:xfrm>
        </p:grpSpPr>
        <p:grpSp>
          <p:nvGrpSpPr>
            <p:cNvPr id="92" name="Group 91"/>
            <p:cNvGrpSpPr/>
            <p:nvPr/>
          </p:nvGrpSpPr>
          <p:grpSpPr>
            <a:xfrm>
              <a:off x="6170459" y="667964"/>
              <a:ext cx="2631648" cy="1949825"/>
              <a:chOff x="6170459" y="667964"/>
              <a:chExt cx="2631648" cy="1949825"/>
            </a:xfrm>
          </p:grpSpPr>
          <p:sp>
            <p:nvSpPr>
              <p:cNvPr id="94" name="Isosceles Triangle 93"/>
              <p:cNvSpPr/>
              <p:nvPr/>
            </p:nvSpPr>
            <p:spPr>
              <a:xfrm>
                <a:off x="6399540" y="986854"/>
                <a:ext cx="2164559" cy="1371600"/>
              </a:xfrm>
              <a:prstGeom prst="triangle">
                <a:avLst>
                  <a:gd name="adj" fmla="val 0"/>
                </a:avLst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253836" y="667964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170459" y="2287334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460335" y="2310012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6399540" y="2142454"/>
              <a:ext cx="215290" cy="216000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533143" y="1247714"/>
            <a:ext cx="4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2088" y="971550"/>
            <a:ext cx="129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 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51900" y="971550"/>
            <a:ext cx="116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90º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Arc 100"/>
          <p:cNvSpPr/>
          <p:nvPr/>
        </p:nvSpPr>
        <p:spPr>
          <a:xfrm flipV="1">
            <a:off x="6287834" y="819813"/>
            <a:ext cx="504854" cy="504854"/>
          </a:xfrm>
          <a:prstGeom prst="arc">
            <a:avLst>
              <a:gd name="adj1" fmla="val 16200000"/>
              <a:gd name="adj2" fmla="val 19690618"/>
            </a:avLst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58097" y="1344081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557065" y="1071538"/>
            <a:ext cx="2125925" cy="1349717"/>
          </a:xfrm>
          <a:prstGeom prst="line">
            <a:avLst/>
          </a:prstGeom>
          <a:noFill/>
          <a:ln w="127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04" name="TextBox 103"/>
          <p:cNvSpPr txBox="1"/>
          <p:nvPr/>
        </p:nvSpPr>
        <p:spPr>
          <a:xfrm>
            <a:off x="2570140" y="2048540"/>
            <a:ext cx="80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5400000" flipV="1">
            <a:off x="5854099" y="1740523"/>
            <a:ext cx="1355569" cy="0"/>
          </a:xfrm>
          <a:prstGeom prst="line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06" name="TextBox 105"/>
          <p:cNvSpPr txBox="1"/>
          <p:nvPr/>
        </p:nvSpPr>
        <p:spPr>
          <a:xfrm rot="1932844">
            <a:off x="6988869" y="1411749"/>
            <a:ext cx="132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 smtClean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Hypotenuse</a:t>
            </a:r>
            <a:endParaRPr lang="en-US" kern="0" dirty="0">
              <a:solidFill>
                <a:srgbClr val="FFFF00"/>
              </a:solidFill>
              <a:effectLst>
                <a:glow rad="63500">
                  <a:srgbClr val="F7964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78949" y="2454473"/>
            <a:ext cx="164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 smtClean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Opposite </a:t>
            </a:r>
            <a:r>
              <a:rPr lang="en-US" kern="0" dirty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side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54300" y="971550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,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24984" y="971550"/>
            <a:ext cx="168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C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(90 –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23108" y="2066422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</a:rPr>
              <a:t>90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</a:t>
            </a:r>
            <a:endParaRPr lang="en-US" sz="1400" b="1" kern="0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4249" y="255756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b="1" kern="0" dirty="0">
                <a:solidFill>
                  <a:prstClr val="white"/>
                </a:solidFill>
                <a:latin typeface="Times New Roman"/>
                <a:cs typeface="Times New Roman"/>
                <a:sym typeface="Symbol"/>
              </a:rPr>
              <a:t></a:t>
            </a:r>
            <a:endParaRPr lang="en-US" sz="1800" kern="0" dirty="0">
              <a:solidFill>
                <a:prstClr val="white"/>
              </a:solidFill>
            </a:endParaRPr>
          </a:p>
        </p:txBody>
      </p:sp>
      <p:sp>
        <p:nvSpPr>
          <p:cNvPr id="112" name="AutoShape 8"/>
          <p:cNvSpPr>
            <a:spLocks noChangeArrowheads="1"/>
          </p:cNvSpPr>
          <p:nvPr/>
        </p:nvSpPr>
        <p:spPr bwMode="auto">
          <a:xfrm>
            <a:off x="970599" y="2555526"/>
            <a:ext cx="2105865" cy="371475"/>
          </a:xfrm>
          <a:prstGeom prst="roundRect">
            <a:avLst>
              <a:gd name="adj" fmla="val 16667"/>
            </a:avLst>
          </a:prstGeom>
          <a:solidFill>
            <a:srgbClr val="FFC000">
              <a:alpha val="69804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26768" y="2572953"/>
            <a:ext cx="77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ight Arrow 113"/>
          <p:cNvSpPr/>
          <p:nvPr/>
        </p:nvSpPr>
        <p:spPr>
          <a:xfrm rot="14112303" flipH="1">
            <a:off x="6547537" y="1830242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 rot="16200000">
            <a:off x="8229600" y="1966897"/>
            <a:ext cx="914400" cy="914400"/>
          </a:xfrm>
          <a:prstGeom prst="arc">
            <a:avLst>
              <a:gd name="adj1" fmla="val 16271212"/>
              <a:gd name="adj2" fmla="val 18167412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Arc 115"/>
          <p:cNvSpPr/>
          <p:nvPr/>
        </p:nvSpPr>
        <p:spPr>
          <a:xfrm flipV="1">
            <a:off x="6287834" y="819813"/>
            <a:ext cx="504854" cy="504854"/>
          </a:xfrm>
          <a:prstGeom prst="arc">
            <a:avLst>
              <a:gd name="adj1" fmla="val 16200000"/>
              <a:gd name="adj2" fmla="val 19690618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88474" y="2454473"/>
            <a:ext cx="164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 smtClean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Adjacent </a:t>
            </a:r>
            <a:r>
              <a:rPr lang="en-US" kern="0" dirty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side</a:t>
            </a:r>
          </a:p>
        </p:txBody>
      </p:sp>
      <p:sp>
        <p:nvSpPr>
          <p:cNvPr id="118" name="Rounded Rectangle 117"/>
          <p:cNvSpPr/>
          <p:nvPr>
            <p:custDataLst>
              <p:tags r:id="rId1"/>
            </p:custDataLst>
          </p:nvPr>
        </p:nvSpPr>
        <p:spPr>
          <a:xfrm>
            <a:off x="763149" y="1237890"/>
            <a:ext cx="1728249" cy="654889"/>
          </a:xfrm>
          <a:prstGeom prst="roundRect">
            <a:avLst/>
          </a:prstGeom>
          <a:solidFill>
            <a:srgbClr val="FF0000">
              <a:alpha val="67843"/>
            </a:srgbClr>
          </a:solidFill>
          <a:ln w="12700" cap="flat" cmpd="sng" algn="ctr">
            <a:noFill/>
            <a:prstDash val="sysDash"/>
          </a:ln>
          <a:effectLst>
            <a:softEdge rad="127000"/>
          </a:effectLst>
        </p:spPr>
        <p:txBody>
          <a:bodyPr lIns="68580" tIns="34290" rIns="68580" bIns="34290" rtlCol="0" anchor="ctr"/>
          <a:lstStyle/>
          <a:p>
            <a:pPr defTabSz="914400">
              <a:defRPr/>
            </a:pPr>
            <a:endParaRPr lang="en-US" sz="1600" kern="0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87604" y="1258686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96935" y="1517893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842547" y="1564565"/>
            <a:ext cx="3679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22" name="Rounded Rectangle 121"/>
          <p:cNvSpPr/>
          <p:nvPr>
            <p:custDataLst>
              <p:tags r:id="rId2"/>
            </p:custDataLst>
          </p:nvPr>
        </p:nvSpPr>
        <p:spPr>
          <a:xfrm>
            <a:off x="463572" y="1846368"/>
            <a:ext cx="2254812" cy="654889"/>
          </a:xfrm>
          <a:prstGeom prst="roundRect">
            <a:avLst/>
          </a:prstGeom>
          <a:solidFill>
            <a:srgbClr val="FF0000">
              <a:alpha val="67843"/>
            </a:srgbClr>
          </a:solidFill>
          <a:ln w="12700" cap="flat" cmpd="sng" algn="ctr">
            <a:noFill/>
            <a:prstDash val="sysDash"/>
          </a:ln>
          <a:effectLst>
            <a:softEdge rad="127000"/>
          </a:effectLst>
        </p:spPr>
        <p:txBody>
          <a:bodyPr lIns="68580" tIns="34290" rIns="68580" bIns="34290" rtlCol="0" anchor="ctr"/>
          <a:lstStyle/>
          <a:p>
            <a:pPr defTabSz="914400">
              <a:defRPr/>
            </a:pPr>
            <a:endParaRPr lang="en-US" sz="1600" kern="0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65429" y="1858020"/>
            <a:ext cx="60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132343" y="2160565"/>
            <a:ext cx="3679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065226" y="2109204"/>
            <a:ext cx="60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37083" y="25729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63026" y="2572953"/>
            <a:ext cx="1503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912666" y="1418250"/>
            <a:ext cx="639633" cy="238645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55744" y="1368296"/>
            <a:ext cx="115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601081" y="2029460"/>
            <a:ext cx="1222010" cy="262510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120" y="1995113"/>
            <a:ext cx="156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(90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826233" y="1317006"/>
            <a:ext cx="425315" cy="472806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114230" y="1900546"/>
            <a:ext cx="421595" cy="494775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086100" y="2602466"/>
            <a:ext cx="19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[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) and (ii)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37" name="Curved Right Arrow 105"/>
          <p:cNvSpPr/>
          <p:nvPr/>
        </p:nvSpPr>
        <p:spPr>
          <a:xfrm rot="7493693">
            <a:off x="7364473" y="2036854"/>
            <a:ext cx="407165" cy="609800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29953" y="3063292"/>
            <a:ext cx="83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22540" y="3629462"/>
            <a:ext cx="80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28336" y="422769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b="1" kern="0" dirty="0">
                <a:solidFill>
                  <a:prstClr val="white"/>
                </a:solidFill>
                <a:latin typeface="Times New Roman"/>
                <a:cs typeface="Times New Roman"/>
                <a:sym typeface="Symbol"/>
              </a:rPr>
              <a:t></a:t>
            </a:r>
            <a:endParaRPr lang="en-US" sz="1800" kern="0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171216" y="4229261"/>
            <a:ext cx="19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[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From (</a:t>
            </a:r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iii) 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and (</a:t>
            </a:r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iv)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64449" y="1540294"/>
            <a:ext cx="164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 smtClean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Adjacent </a:t>
            </a:r>
            <a:r>
              <a:rPr lang="en-US" kern="0" dirty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side</a:t>
            </a:r>
          </a:p>
        </p:txBody>
      </p:sp>
      <p:sp>
        <p:nvSpPr>
          <p:cNvPr id="143" name="Curved Right Arrow 105"/>
          <p:cNvSpPr/>
          <p:nvPr/>
        </p:nvSpPr>
        <p:spPr>
          <a:xfrm rot="8889563" flipV="1">
            <a:off x="6408468" y="1434622"/>
            <a:ext cx="407165" cy="609800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>
            <p:custDataLst>
              <p:tags r:id="rId3"/>
            </p:custDataLst>
          </p:nvPr>
        </p:nvSpPr>
        <p:spPr>
          <a:xfrm>
            <a:off x="782952" y="2938898"/>
            <a:ext cx="1728249" cy="720378"/>
          </a:xfrm>
          <a:prstGeom prst="roundRect">
            <a:avLst/>
          </a:prstGeom>
          <a:solidFill>
            <a:srgbClr val="FF0000">
              <a:alpha val="67843"/>
            </a:srgbClr>
          </a:solidFill>
          <a:ln w="12700" cap="flat" cmpd="sng" algn="ctr">
            <a:noFill/>
            <a:prstDash val="sysDash"/>
          </a:ln>
          <a:effectLst>
            <a:softEdge rad="127000"/>
          </a:effectLst>
        </p:spPr>
        <p:txBody>
          <a:bodyPr lIns="68580" tIns="34290" rIns="68580" bIns="34290" rtlCol="0" anchor="ctr"/>
          <a:lstStyle/>
          <a:p>
            <a:pPr defTabSz="914400">
              <a:defRPr/>
            </a:pPr>
            <a:endParaRPr lang="en-US" sz="1600" kern="0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28080" y="2984045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7411" y="3243252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1883023" y="3289924"/>
            <a:ext cx="3679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48" name="Rounded Rectangle 147"/>
          <p:cNvSpPr/>
          <p:nvPr>
            <p:custDataLst>
              <p:tags r:id="rId4"/>
            </p:custDataLst>
          </p:nvPr>
        </p:nvSpPr>
        <p:spPr>
          <a:xfrm>
            <a:off x="554915" y="3499725"/>
            <a:ext cx="2112093" cy="749629"/>
          </a:xfrm>
          <a:prstGeom prst="roundRect">
            <a:avLst/>
          </a:prstGeom>
          <a:solidFill>
            <a:srgbClr val="FF0000">
              <a:alpha val="67843"/>
            </a:srgbClr>
          </a:solidFill>
          <a:ln w="12700" cap="flat" cmpd="sng" algn="ctr">
            <a:noFill/>
            <a:prstDash val="sysDash"/>
          </a:ln>
          <a:effectLst>
            <a:softEdge rad="127000"/>
          </a:effectLst>
        </p:spPr>
        <p:txBody>
          <a:bodyPr lIns="68580" tIns="34290" rIns="68580" bIns="34290" rtlCol="0" anchor="ctr"/>
          <a:lstStyle/>
          <a:p>
            <a:pPr defTabSz="914400">
              <a:defRPr/>
            </a:pPr>
            <a:endParaRPr lang="en-US" sz="1600" kern="0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076480" y="3550517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85811" y="3809724"/>
            <a:ext cx="60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2131423" y="3856396"/>
            <a:ext cx="3679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52" name="AutoShape 8"/>
          <p:cNvSpPr>
            <a:spLocks noChangeArrowheads="1"/>
          </p:cNvSpPr>
          <p:nvPr/>
        </p:nvSpPr>
        <p:spPr bwMode="auto">
          <a:xfrm>
            <a:off x="1098929" y="4203734"/>
            <a:ext cx="2105865" cy="371475"/>
          </a:xfrm>
          <a:prstGeom prst="roundRect">
            <a:avLst>
              <a:gd name="adj" fmla="val 16667"/>
            </a:avLst>
          </a:prstGeom>
          <a:solidFill>
            <a:srgbClr val="FFC000">
              <a:alpha val="69804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79168" y="4198484"/>
            <a:ext cx="77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89483" y="41984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15426" y="4198484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57264" y="3036427"/>
            <a:ext cx="425315" cy="49484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2094732" y="3606773"/>
            <a:ext cx="445659" cy="487829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04764" y="3155950"/>
            <a:ext cx="639633" cy="238645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43976" y="3114878"/>
            <a:ext cx="115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90163" y="3744551"/>
            <a:ext cx="1144579" cy="262510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FFFF00"/>
            </a:solidFill>
            <a:prstDash val="sysDash"/>
          </a:ln>
          <a:effectLst>
            <a:glow rad="63500">
              <a:srgbClr val="8064A2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3748" y="3694612"/>
            <a:ext cx="156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(90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Right Arrow 163"/>
          <p:cNvSpPr/>
          <p:nvPr/>
        </p:nvSpPr>
        <p:spPr>
          <a:xfrm rot="1483110" flipH="1" flipV="1">
            <a:off x="6723706" y="1925577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146898" y="1541223"/>
            <a:ext cx="164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 smtClean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Opposite </a:t>
            </a:r>
            <a:r>
              <a:rPr lang="en-US" kern="0" dirty="0">
                <a:solidFill>
                  <a:srgbClr val="FFFF00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</a:rPr>
              <a:t>side</a:t>
            </a: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6522240" y="2424097"/>
            <a:ext cx="2194560" cy="0"/>
          </a:xfrm>
          <a:prstGeom prst="line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67" name="Rounded Rectangle 166"/>
          <p:cNvSpPr/>
          <p:nvPr/>
        </p:nvSpPr>
        <p:spPr>
          <a:xfrm>
            <a:off x="3193083" y="1886716"/>
            <a:ext cx="2345251" cy="651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26896" y="1873408"/>
            <a:ext cx="284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We know that,</a:t>
            </a:r>
          </a:p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Sum of the measures of all </a:t>
            </a:r>
          </a:p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angles of a triangle is 180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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797841" y="1989125"/>
            <a:ext cx="3301696" cy="5049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88307" y="1968913"/>
            <a:ext cx="181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Times New Roman"/>
                <a:cs typeface="Times New Roman"/>
                <a:sym typeface="Symbol"/>
              </a:rPr>
              <a:t> </a:t>
            </a:r>
            <a:r>
              <a:rPr lang="en-US" sz="1200" b="1" dirty="0" smtClean="0">
                <a:solidFill>
                  <a:prstClr val="white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 90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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781959" y="2221577"/>
            <a:ext cx="35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Times New Roman"/>
                <a:cs typeface="Times New Roman"/>
                <a:sym typeface="Symbol"/>
              </a:rPr>
              <a:t></a:t>
            </a:r>
            <a:r>
              <a:rPr lang="en-US" sz="12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 and 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are complementary angles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9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emph" presetSubtype="0" repeatCount="1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5" presetClass="emph" presetSubtype="0" repeatCount="1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1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3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000"/>
                            </p:stCondLst>
                            <p:childTnLst>
                              <p:par>
                                <p:cTn id="5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8" grpId="3" animBg="1"/>
      <p:bldP spid="88" grpId="4" animBg="1"/>
      <p:bldP spid="88" grpId="5" animBg="1"/>
      <p:bldP spid="88" grpId="6" animBg="1"/>
      <p:bldP spid="90" grpId="0" animBg="1"/>
      <p:bldP spid="98" grpId="0"/>
      <p:bldP spid="99" grpId="0"/>
      <p:bldP spid="100" grpId="0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1" grpId="6" animBg="1"/>
      <p:bldP spid="102" grpId="0"/>
      <p:bldP spid="104" grpId="0"/>
      <p:bldP spid="106" grpId="0"/>
      <p:bldP spid="107" grpId="0"/>
      <p:bldP spid="107" grpId="1"/>
      <p:bldP spid="108" grpId="0"/>
      <p:bldP spid="109" grpId="0"/>
      <p:bldP spid="110" grpId="0"/>
      <p:bldP spid="111" grpId="0"/>
      <p:bldP spid="112" grpId="0" animBg="1"/>
      <p:bldP spid="113" grpId="0"/>
      <p:bldP spid="114" grpId="0" animBg="1"/>
      <p:bldP spid="114" grpId="1" animBg="1"/>
      <p:bldP spid="115" grpId="0" animBg="1"/>
      <p:bldP spid="116" grpId="0" animBg="1"/>
      <p:bldP spid="117" grpId="0"/>
      <p:bldP spid="117" grpId="1"/>
      <p:bldP spid="118" grpId="0" animBg="1"/>
      <p:bldP spid="118" grpId="1" animBg="1"/>
      <p:bldP spid="119" grpId="0"/>
      <p:bldP spid="120" grpId="0"/>
      <p:bldP spid="122" grpId="0" animBg="1"/>
      <p:bldP spid="122" grpId="1" animBg="1"/>
      <p:bldP spid="123" grpId="0"/>
      <p:bldP spid="125" grpId="0"/>
      <p:bldP spid="126" grpId="0"/>
      <p:bldP spid="127" grpId="0"/>
      <p:bldP spid="128" grpId="0" animBg="1"/>
      <p:bldP spid="128" grpId="1" animBg="1"/>
      <p:bldP spid="128" grpId="2" animBg="1"/>
      <p:bldP spid="129" grpId="0"/>
      <p:bldP spid="131" grpId="0" animBg="1"/>
      <p:bldP spid="131" grpId="1" animBg="1"/>
      <p:bldP spid="131" grpId="2" animBg="1"/>
      <p:bldP spid="132" grpId="0"/>
      <p:bldP spid="134" grpId="0" animBg="1"/>
      <p:bldP spid="134" grpId="1" animBg="1"/>
      <p:bldP spid="135" grpId="0" animBg="1"/>
      <p:bldP spid="135" grpId="1" animBg="1"/>
      <p:bldP spid="136" grpId="0"/>
      <p:bldP spid="137" grpId="0" animBg="1"/>
      <p:bldP spid="137" grpId="1" animBg="1"/>
      <p:bldP spid="138" grpId="0"/>
      <p:bldP spid="139" grpId="0"/>
      <p:bldP spid="140" grpId="0"/>
      <p:bldP spid="141" grpId="0"/>
      <p:bldP spid="142" grpId="0"/>
      <p:bldP spid="142" grpId="1"/>
      <p:bldP spid="143" grpId="0" animBg="1"/>
      <p:bldP spid="143" grpId="1" animBg="1"/>
      <p:bldP spid="144" grpId="0" animBg="1"/>
      <p:bldP spid="144" grpId="1" animBg="1"/>
      <p:bldP spid="145" grpId="0"/>
      <p:bldP spid="146" grpId="0"/>
      <p:bldP spid="148" grpId="0" animBg="1"/>
      <p:bldP spid="148" grpId="1" animBg="1"/>
      <p:bldP spid="149" grpId="0"/>
      <p:bldP spid="150" grpId="0"/>
      <p:bldP spid="152" grpId="0" animBg="1"/>
      <p:bldP spid="153" grpId="0"/>
      <p:bldP spid="154" grpId="0"/>
      <p:bldP spid="155" grpId="0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8" grpId="2" animBg="1"/>
      <p:bldP spid="159" grpId="0"/>
      <p:bldP spid="161" grpId="0" animBg="1"/>
      <p:bldP spid="161" grpId="1" animBg="1"/>
      <p:bldP spid="161" grpId="2" animBg="1"/>
      <p:bldP spid="162" grpId="0"/>
      <p:bldP spid="164" grpId="0" animBg="1"/>
      <p:bldP spid="164" grpId="1" animBg="1"/>
      <p:bldP spid="165" grpId="0"/>
      <p:bldP spid="165" grpId="1"/>
      <p:bldP spid="167" grpId="0" animBg="1"/>
      <p:bldP spid="167" grpId="1" animBg="1"/>
      <p:bldP spid="168" grpId="0"/>
      <p:bldP spid="168" grpId="1"/>
      <p:bldP spid="169" grpId="0" animBg="1"/>
      <p:bldP spid="169" grpId="1" animBg="1"/>
      <p:bldP spid="170" grpId="0"/>
      <p:bldP spid="170" grpId="1"/>
      <p:bldP spid="171" grpId="0"/>
      <p:bldP spid="1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4" descr="Image result for simple dark background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6" y="810278"/>
            <a:ext cx="4660223" cy="401032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188"/>
          <p:cNvSpPr txBox="1"/>
          <p:nvPr/>
        </p:nvSpPr>
        <p:spPr>
          <a:xfrm>
            <a:off x="1671588" y="257822"/>
            <a:ext cx="5800824" cy="408415"/>
          </a:xfrm>
          <a:prstGeom prst="roundRect">
            <a:avLst/>
          </a:prstGeom>
          <a:solidFill>
            <a:srgbClr val="FF4B4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1800" b="1">
                <a:ln w="11430"/>
                <a:solidFill>
                  <a:prstClr val="white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Trigonometric ratios of complementary angles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6302802" y="734639"/>
            <a:ext cx="2631648" cy="1949825"/>
            <a:chOff x="6170459" y="667964"/>
            <a:chExt cx="2631648" cy="1949825"/>
          </a:xfrm>
        </p:grpSpPr>
        <p:grpSp>
          <p:nvGrpSpPr>
            <p:cNvPr id="191" name="Group 190"/>
            <p:cNvGrpSpPr/>
            <p:nvPr/>
          </p:nvGrpSpPr>
          <p:grpSpPr>
            <a:xfrm>
              <a:off x="6170459" y="667964"/>
              <a:ext cx="2631648" cy="1949825"/>
              <a:chOff x="6170459" y="667964"/>
              <a:chExt cx="2631648" cy="1949825"/>
            </a:xfrm>
          </p:grpSpPr>
          <p:sp>
            <p:nvSpPr>
              <p:cNvPr id="193" name="Isosceles Triangle 192"/>
              <p:cNvSpPr/>
              <p:nvPr/>
            </p:nvSpPr>
            <p:spPr>
              <a:xfrm>
                <a:off x="6399540" y="986854"/>
                <a:ext cx="2164559" cy="1371600"/>
              </a:xfrm>
              <a:prstGeom prst="triangle">
                <a:avLst>
                  <a:gd name="adj" fmla="val 0"/>
                </a:avLst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253836" y="667964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170459" y="2287334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460335" y="2310012"/>
                <a:ext cx="34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6399540" y="2142454"/>
              <a:ext cx="215290" cy="216000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6533143" y="1247714"/>
            <a:ext cx="4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02088" y="971550"/>
            <a:ext cx="129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In 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651900" y="971550"/>
            <a:ext cx="116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90º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654300" y="971550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,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24984" y="971550"/>
            <a:ext cx="168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C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= (90 –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523108" y="2066422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</a:rPr>
              <a:t>90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</a:t>
            </a:r>
            <a:endParaRPr lang="en-US" sz="1400" b="1" kern="0" dirty="0">
              <a:solidFill>
                <a:prstClr val="white"/>
              </a:solidFill>
            </a:endParaRPr>
          </a:p>
        </p:txBody>
      </p:sp>
      <p:sp>
        <p:nvSpPr>
          <p:cNvPr id="203" name="Arc 202"/>
          <p:cNvSpPr/>
          <p:nvPr/>
        </p:nvSpPr>
        <p:spPr>
          <a:xfrm rot="16200000">
            <a:off x="8239125" y="1976422"/>
            <a:ext cx="914400" cy="914400"/>
          </a:xfrm>
          <a:prstGeom prst="arc">
            <a:avLst>
              <a:gd name="adj1" fmla="val 16271212"/>
              <a:gd name="adj2" fmla="val 18167412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4" name="Arc 203"/>
          <p:cNvSpPr/>
          <p:nvPr/>
        </p:nvSpPr>
        <p:spPr>
          <a:xfrm flipV="1">
            <a:off x="6287834" y="819813"/>
            <a:ext cx="504854" cy="504854"/>
          </a:xfrm>
          <a:prstGeom prst="arc">
            <a:avLst>
              <a:gd name="adj1" fmla="val 16200000"/>
              <a:gd name="adj2" fmla="val 19690618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06273" y="1414895"/>
            <a:ext cx="2340196" cy="371475"/>
            <a:chOff x="595745" y="1414895"/>
            <a:chExt cx="2340196" cy="371475"/>
          </a:xfrm>
        </p:grpSpPr>
        <p:sp>
          <p:nvSpPr>
            <p:cNvPr id="206" name="AutoShape 8"/>
            <p:cNvSpPr>
              <a:spLocks noChangeArrowheads="1"/>
            </p:cNvSpPr>
            <p:nvPr/>
          </p:nvSpPr>
          <p:spPr bwMode="auto">
            <a:xfrm>
              <a:off x="639576" y="1414895"/>
              <a:ext cx="2105865" cy="37147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/>
          </p:spPr>
          <p:txBody>
            <a:bodyPr wrap="square" lIns="91262" tIns="45627" rIns="91262" bIns="45627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endParaRPr lang="en-US" sz="1600" b="1">
                <a:ln w="11430"/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95745" y="1432322"/>
              <a:ext cx="77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206060" y="143232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32003" y="1432322"/>
              <a:ext cx="15039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(90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–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)  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04917" y="1962150"/>
            <a:ext cx="2308136" cy="376725"/>
            <a:chOff x="898304" y="4138196"/>
            <a:chExt cx="2308136" cy="376725"/>
          </a:xfrm>
        </p:grpSpPr>
        <p:sp>
          <p:nvSpPr>
            <p:cNvPr id="211" name="AutoShape 8"/>
            <p:cNvSpPr>
              <a:spLocks noChangeArrowheads="1"/>
            </p:cNvSpPr>
            <p:nvPr/>
          </p:nvSpPr>
          <p:spPr bwMode="auto">
            <a:xfrm>
              <a:off x="918065" y="4143446"/>
              <a:ext cx="2105865" cy="37147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  <a:extLst/>
          </p:spPr>
          <p:txBody>
            <a:bodyPr wrap="square" lIns="91262" tIns="45627" rIns="91262" bIns="45627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endParaRPr lang="en-US" sz="1600" b="1">
                <a:ln w="11430"/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98304" y="4138196"/>
              <a:ext cx="77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508619" y="413819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734562" y="4138196"/>
              <a:ext cx="14718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(90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–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)  </a:t>
              </a:r>
            </a:p>
          </p:txBody>
        </p:sp>
      </p:grpSp>
      <p:sp>
        <p:nvSpPr>
          <p:cNvPr id="215" name="AutoShape 8"/>
          <p:cNvSpPr>
            <a:spLocks noChangeArrowheads="1"/>
          </p:cNvSpPr>
          <p:nvPr/>
        </p:nvSpPr>
        <p:spPr bwMode="auto">
          <a:xfrm>
            <a:off x="738708" y="2509822"/>
            <a:ext cx="2105865" cy="371475"/>
          </a:xfrm>
          <a:prstGeom prst="roundRect">
            <a:avLst>
              <a:gd name="adj" fmla="val 16667"/>
            </a:avLst>
          </a:prstGeom>
          <a:solidFill>
            <a:srgbClr val="FFC000">
              <a:alpha val="69804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20128" y="2509421"/>
            <a:ext cx="77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30443" y="25094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56386" y="2509421"/>
            <a:ext cx="1491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  <p:sp>
        <p:nvSpPr>
          <p:cNvPr id="219" name="AutoShape 8"/>
          <p:cNvSpPr>
            <a:spLocks noChangeArrowheads="1"/>
          </p:cNvSpPr>
          <p:nvPr/>
        </p:nvSpPr>
        <p:spPr bwMode="auto">
          <a:xfrm>
            <a:off x="757758" y="3067050"/>
            <a:ext cx="2105865" cy="371475"/>
          </a:xfrm>
          <a:prstGeom prst="roundRect">
            <a:avLst>
              <a:gd name="adj" fmla="val 16667"/>
            </a:avLst>
          </a:prstGeom>
          <a:solidFill>
            <a:srgbClr val="FFC000">
              <a:alpha val="69804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39178" y="3066649"/>
            <a:ext cx="77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349493" y="30666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575436" y="3066649"/>
            <a:ext cx="1503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  <p:sp>
        <p:nvSpPr>
          <p:cNvPr id="223" name="AutoShape 8"/>
          <p:cNvSpPr>
            <a:spLocks noChangeArrowheads="1"/>
          </p:cNvSpPr>
          <p:nvPr/>
        </p:nvSpPr>
        <p:spPr bwMode="auto">
          <a:xfrm>
            <a:off x="716340" y="3643297"/>
            <a:ext cx="2331160" cy="3714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96365" y="3657183"/>
            <a:ext cx="109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559745" y="36571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767384" y="3657183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  <p:sp>
        <p:nvSpPr>
          <p:cNvPr id="227" name="AutoShape 8"/>
          <p:cNvSpPr>
            <a:spLocks noChangeArrowheads="1"/>
          </p:cNvSpPr>
          <p:nvPr/>
        </p:nvSpPr>
        <p:spPr bwMode="auto">
          <a:xfrm>
            <a:off x="750662" y="4200525"/>
            <a:ext cx="2316452" cy="3714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1600" b="1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08790" y="4200124"/>
            <a:ext cx="77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304816" y="42001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759" y="4200124"/>
            <a:ext cx="1741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(90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1334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/>
      <p:bldP spid="217" grpId="0"/>
      <p:bldP spid="218" grpId="0"/>
      <p:bldP spid="219" grpId="0" animBg="1"/>
      <p:bldP spid="220" grpId="0"/>
      <p:bldP spid="221" grpId="0"/>
      <p:bldP spid="222" grpId="0"/>
      <p:bldP spid="223" grpId="0" animBg="1"/>
      <p:bldP spid="224" grpId="0"/>
      <p:bldP spid="225" grpId="0"/>
      <p:bldP spid="226" grpId="0"/>
      <p:bldP spid="227" grpId="0" animBg="1"/>
      <p:bldP spid="228" grpId="0"/>
      <p:bldP spid="229" grpId="0"/>
      <p:bldP spid="2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1334</Words>
  <Application>Microsoft Office PowerPoint</Application>
  <PresentationFormat>On-screen Show (16:9)</PresentationFormat>
  <Paragraphs>425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Cambria Math</vt:lpstr>
      <vt:lpstr>MT Extra</vt:lpstr>
      <vt:lpstr>Symbol</vt:lpstr>
      <vt:lpstr>Tahoma</vt:lpstr>
      <vt:lpstr>Times New Roman</vt:lpstr>
      <vt:lpstr>2_Office Theme</vt:lpstr>
      <vt:lpstr>Module 23</vt:lpstr>
      <vt:lpstr>PowerPoint Presentation</vt:lpstr>
      <vt:lpstr>PowerPoint Presentation</vt:lpstr>
      <vt:lpstr>Module 24</vt:lpstr>
      <vt:lpstr>PowerPoint Presentation</vt:lpstr>
      <vt:lpstr>PowerPoint Presentation</vt:lpstr>
      <vt:lpstr>Module 25</vt:lpstr>
      <vt:lpstr>PowerPoint Presentation</vt:lpstr>
      <vt:lpstr>PowerPoint Presentation</vt:lpstr>
      <vt:lpstr>Module 26</vt:lpstr>
      <vt:lpstr>PowerPoint Presentation</vt:lpstr>
      <vt:lpstr>PowerPoint Presentation</vt:lpstr>
      <vt:lpstr>PowerPoint Presentation</vt:lpstr>
      <vt:lpstr>PowerPoint Presentation</vt:lpstr>
      <vt:lpstr>Module 27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2022-04-23T05:07:09Z</dcterms:modified>
</cp:coreProperties>
</file>