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2" r:id="rId2"/>
  </p:sldMasterIdLst>
  <p:notesMasterIdLst>
    <p:notesMasterId r:id="rId21"/>
  </p:notesMasterIdLst>
  <p:sldIdLst>
    <p:sldId id="620" r:id="rId3"/>
    <p:sldId id="579" r:id="rId4"/>
    <p:sldId id="580" r:id="rId5"/>
    <p:sldId id="581" r:id="rId6"/>
    <p:sldId id="621" r:id="rId7"/>
    <p:sldId id="604" r:id="rId8"/>
    <p:sldId id="605" r:id="rId9"/>
    <p:sldId id="608" r:id="rId10"/>
    <p:sldId id="609" r:id="rId11"/>
    <p:sldId id="622" r:id="rId12"/>
    <p:sldId id="612" r:id="rId13"/>
    <p:sldId id="613" r:id="rId14"/>
    <p:sldId id="614" r:id="rId15"/>
    <p:sldId id="623" r:id="rId16"/>
    <p:sldId id="624" r:id="rId17"/>
    <p:sldId id="618" r:id="rId18"/>
    <p:sldId id="619" r:id="rId19"/>
    <p:sldId id="625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00FF"/>
    <a:srgbClr val="FFA521"/>
    <a:srgbClr val="800000"/>
    <a:srgbClr val="7030A0"/>
    <a:srgbClr val="CCECFF"/>
    <a:srgbClr val="996600"/>
    <a:srgbClr val="9E4F00"/>
    <a:srgbClr val="CC6600"/>
    <a:srgbClr val="C8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55" autoAdjust="0"/>
    <p:restoredTop sz="97314" autoAdjust="0"/>
  </p:normalViewPr>
  <p:slideViewPr>
    <p:cSldViewPr>
      <p:cViewPr varScale="1">
        <p:scale>
          <a:sx n="145" d="100"/>
          <a:sy n="145" d="100"/>
        </p:scale>
        <p:origin x="246" y="120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0" y="954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3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fld id="{481491DC-C6DE-4A66-93F5-1455E0752C5C}" type="slidenum">
              <a:rPr lang="en-US" altLang="en-US">
                <a:solidFill>
                  <a:prstClr val="black"/>
                </a:solidFill>
                <a:latin typeface="Arial" pitchFamily="34" charset="0"/>
              </a:rPr>
              <a:pPr/>
              <a:t>8</a:t>
            </a:fld>
            <a:endParaRPr lang="en-US" altLang="en-US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786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2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fld id="{65C511B6-DA22-464D-B573-929849F57347}" type="slidenum">
              <a:rPr lang="en-US" altLang="en-US">
                <a:solidFill>
                  <a:prstClr val="black"/>
                </a:solidFill>
                <a:latin typeface="Arial" pitchFamily="34" charset="0"/>
              </a:rPr>
              <a:pPr/>
              <a:t>12</a:t>
            </a:fld>
            <a:endParaRPr lang="en-US" altLang="en-US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82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7AB04-3B77-4F1E-89C1-6551CC5BD79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544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39F3FA-E30A-4563-B860-A4F29FCE17D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8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1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1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5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443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00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49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6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21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3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00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0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66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31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88" r:id="rId4"/>
    <p:sldLayoutId id="214748379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7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7.png"/><Relationship Id="rId11" Type="http://schemas.microsoft.com/office/2007/relationships/hdphoto" Target="../media/hdphoto1.wdp"/><Relationship Id="rId5" Type="http://schemas.openxmlformats.org/officeDocument/2006/relationships/image" Target="../media/image176.png"/><Relationship Id="rId10" Type="http://schemas.openxmlformats.org/officeDocument/2006/relationships/image" Target="../media/image10.png"/><Relationship Id="rId4" Type="http://schemas.openxmlformats.org/officeDocument/2006/relationships/image" Target="../media/image1750.png"/><Relationship Id="rId9" Type="http://schemas.openxmlformats.org/officeDocument/2006/relationships/image" Target="../media/image18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1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3" descr="C:\Users\Admin\Desktop\Roa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9" t="2919" r="20245" b="50923"/>
          <a:stretch/>
        </p:blipFill>
        <p:spPr bwMode="auto">
          <a:xfrm>
            <a:off x="0" y="1460500"/>
            <a:ext cx="9235440" cy="347549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ounded Rectangle 62"/>
          <p:cNvSpPr/>
          <p:nvPr/>
        </p:nvSpPr>
        <p:spPr>
          <a:xfrm>
            <a:off x="326488" y="1146859"/>
            <a:ext cx="6453988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0" name="Picture 2" descr="C:\Users\ADMIN\Desktop\Images\mxWFpw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644" y="4456638"/>
            <a:ext cx="9574755" cy="90362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42"/>
          <p:cNvSpPr/>
          <p:nvPr/>
        </p:nvSpPr>
        <p:spPr>
          <a:xfrm>
            <a:off x="3981252" y="915568"/>
            <a:ext cx="5162748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51571" y="915568"/>
            <a:ext cx="3678011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26509" y="676724"/>
            <a:ext cx="3162300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35295" y="676724"/>
            <a:ext cx="4529313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35295" y="425309"/>
            <a:ext cx="7272513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-622300" y="2884087"/>
            <a:ext cx="10139363" cy="1824839"/>
            <a:chOff x="-621716" y="2874903"/>
            <a:chExt cx="10138641" cy="1842997"/>
          </a:xfrm>
        </p:grpSpPr>
        <p:pic>
          <p:nvPicPr>
            <p:cNvPr id="32798" name="Picture 5" descr="C:\Users\ADMIN\Desktop\grass-samples-screenshots-1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1925" y="2874903"/>
              <a:ext cx="5715000" cy="1842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2799" name="Group 5"/>
            <p:cNvGrpSpPr>
              <a:grpSpLocks/>
            </p:cNvGrpSpPr>
            <p:nvPr/>
          </p:nvGrpSpPr>
          <p:grpSpPr bwMode="auto">
            <a:xfrm>
              <a:off x="859777" y="3436724"/>
              <a:ext cx="763442" cy="1233553"/>
              <a:chOff x="812081" y="3088156"/>
              <a:chExt cx="839786" cy="1492599"/>
            </a:xfrm>
          </p:grpSpPr>
          <p:pic>
            <p:nvPicPr>
              <p:cNvPr id="32801" name="Picture 2" descr="C:\Users\ADMIN\Desktop\girl_looking_sky_by_devaren-d4cpno8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2081" y="3088156"/>
                <a:ext cx="839786" cy="1188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Freeform 4"/>
              <p:cNvSpPr/>
              <p:nvPr/>
            </p:nvSpPr>
            <p:spPr bwMode="auto">
              <a:xfrm>
                <a:off x="1159051" y="4131291"/>
                <a:ext cx="148421" cy="449464"/>
              </a:xfrm>
              <a:custGeom>
                <a:avLst/>
                <a:gdLst>
                  <a:gd name="connsiteX0" fmla="*/ 0 w 147637"/>
                  <a:gd name="connsiteY0" fmla="*/ 0 h 450056"/>
                  <a:gd name="connsiteX1" fmla="*/ 21431 w 147637"/>
                  <a:gd name="connsiteY1" fmla="*/ 147638 h 450056"/>
                  <a:gd name="connsiteX2" fmla="*/ 21431 w 147637"/>
                  <a:gd name="connsiteY2" fmla="*/ 450056 h 450056"/>
                  <a:gd name="connsiteX3" fmla="*/ 104775 w 147637"/>
                  <a:gd name="connsiteY3" fmla="*/ 445294 h 450056"/>
                  <a:gd name="connsiteX4" fmla="*/ 128587 w 147637"/>
                  <a:gd name="connsiteY4" fmla="*/ 204788 h 450056"/>
                  <a:gd name="connsiteX5" fmla="*/ 147637 w 147637"/>
                  <a:gd name="connsiteY5" fmla="*/ 0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7637" h="450056">
                    <a:moveTo>
                      <a:pt x="0" y="0"/>
                    </a:moveTo>
                    <a:lnTo>
                      <a:pt x="21431" y="147638"/>
                    </a:lnTo>
                    <a:lnTo>
                      <a:pt x="21431" y="450056"/>
                    </a:lnTo>
                    <a:lnTo>
                      <a:pt x="104775" y="445294"/>
                    </a:lnTo>
                    <a:lnTo>
                      <a:pt x="128587" y="204788"/>
                    </a:lnTo>
                    <a:lnTo>
                      <a:pt x="147637" y="0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9050" cap="flat" cmpd="sng" algn="ctr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</p:grpSp>
        <p:pic>
          <p:nvPicPr>
            <p:cNvPr id="32800" name="Picture 5" descr="C:\Users\ADMIN\Desktop\grass-samples-screenshots-1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21716" y="2874903"/>
              <a:ext cx="5715000" cy="1842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72" name="Rectangle 17"/>
          <p:cNvSpPr>
            <a:spLocks noChangeArrowheads="1"/>
          </p:cNvSpPr>
          <p:nvPr/>
        </p:nvSpPr>
        <p:spPr bwMode="auto">
          <a:xfrm>
            <a:off x="904" y="354866"/>
            <a:ext cx="4187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50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altLang="en-US" sz="1550" dirty="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9138" y="1555400"/>
            <a:ext cx="630237" cy="85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1246188" y="3665538"/>
            <a:ext cx="0" cy="103822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>
            <a:glow rad="101600">
              <a:srgbClr val="FFC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1236663" y="3676650"/>
            <a:ext cx="73644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>
            <a:glow rad="101600">
              <a:srgbClr val="FFC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V="1">
            <a:off x="1235075" y="1760538"/>
            <a:ext cx="2330450" cy="1909762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>
            <a:glow rad="101600">
              <a:srgbClr val="FFC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>
            <a:off x="3565525" y="1755775"/>
            <a:ext cx="0" cy="29622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>
            <a:glow rad="101600">
              <a:srgbClr val="FFC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>
            <a:cxnSpLocks noChangeShapeType="1"/>
          </p:cNvCxnSpPr>
          <p:nvPr/>
        </p:nvCxnSpPr>
        <p:spPr bwMode="auto">
          <a:xfrm>
            <a:off x="7050088" y="1744663"/>
            <a:ext cx="0" cy="2982912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>
            <a:glow rad="101600">
              <a:srgbClr val="FFC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>
            <a:off x="-135886" y="4703763"/>
            <a:ext cx="949197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>
            <a:glow rad="101600">
              <a:srgbClr val="FFC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27"/>
          <p:cNvCxnSpPr>
            <a:cxnSpLocks noChangeShapeType="1"/>
          </p:cNvCxnSpPr>
          <p:nvPr/>
        </p:nvCxnSpPr>
        <p:spPr bwMode="auto">
          <a:xfrm flipV="1">
            <a:off x="1246188" y="1760538"/>
            <a:ext cx="5803900" cy="1909762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>
            <a:glow rad="101600">
              <a:srgbClr val="FFC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Freeform 25"/>
          <p:cNvSpPr>
            <a:spLocks/>
          </p:cNvSpPr>
          <p:nvPr/>
        </p:nvSpPr>
        <p:spPr bwMode="auto">
          <a:xfrm>
            <a:off x="3330575" y="4491038"/>
            <a:ext cx="238125" cy="215900"/>
          </a:xfrm>
          <a:custGeom>
            <a:avLst/>
            <a:gdLst>
              <a:gd name="T0" fmla="*/ 49 w 419100"/>
              <a:gd name="T1" fmla="*/ 0 h 285750"/>
              <a:gd name="T2" fmla="*/ 0 w 419100"/>
              <a:gd name="T3" fmla="*/ 0 h 285750"/>
              <a:gd name="T4" fmla="*/ 0 w 419100"/>
              <a:gd name="T5" fmla="*/ 3205 h 285750"/>
              <a:gd name="T6" fmla="*/ 0 60000 65536"/>
              <a:gd name="T7" fmla="*/ 0 60000 65536"/>
              <a:gd name="T8" fmla="*/ 0 60000 65536"/>
              <a:gd name="T9" fmla="*/ 0 w 419100"/>
              <a:gd name="T10" fmla="*/ 0 h 285750"/>
              <a:gd name="T11" fmla="*/ 419100 w 419100"/>
              <a:gd name="T12" fmla="*/ 285750 h 2857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9100" h="285750">
                <a:moveTo>
                  <a:pt x="419100" y="0"/>
                </a:moveTo>
                <a:lnTo>
                  <a:pt x="0" y="0"/>
                </a:lnTo>
                <a:lnTo>
                  <a:pt x="0" y="285750"/>
                </a:lnTo>
              </a:path>
            </a:pathLst>
          </a:cu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6824663" y="4495800"/>
            <a:ext cx="236537" cy="215900"/>
          </a:xfrm>
          <a:custGeom>
            <a:avLst/>
            <a:gdLst>
              <a:gd name="T0" fmla="*/ 44 w 419100"/>
              <a:gd name="T1" fmla="*/ 0 h 285750"/>
              <a:gd name="T2" fmla="*/ 0 w 419100"/>
              <a:gd name="T3" fmla="*/ 0 h 285750"/>
              <a:gd name="T4" fmla="*/ 0 w 419100"/>
              <a:gd name="T5" fmla="*/ 3205 h 285750"/>
              <a:gd name="T6" fmla="*/ 0 60000 65536"/>
              <a:gd name="T7" fmla="*/ 0 60000 65536"/>
              <a:gd name="T8" fmla="*/ 0 60000 65536"/>
              <a:gd name="T9" fmla="*/ 0 w 419100"/>
              <a:gd name="T10" fmla="*/ 0 h 285750"/>
              <a:gd name="T11" fmla="*/ 419100 w 419100"/>
              <a:gd name="T12" fmla="*/ 285750 h 2857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9100" h="285750">
                <a:moveTo>
                  <a:pt x="419100" y="0"/>
                </a:moveTo>
                <a:lnTo>
                  <a:pt x="0" y="0"/>
                </a:lnTo>
                <a:lnTo>
                  <a:pt x="0" y="285750"/>
                </a:lnTo>
              </a:path>
            </a:pathLst>
          </a:cu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 flipH="1">
            <a:off x="1241425" y="4495800"/>
            <a:ext cx="239713" cy="215900"/>
          </a:xfrm>
          <a:custGeom>
            <a:avLst/>
            <a:gdLst>
              <a:gd name="T0" fmla="*/ 55 w 419100"/>
              <a:gd name="T1" fmla="*/ 0 h 285750"/>
              <a:gd name="T2" fmla="*/ 0 w 419100"/>
              <a:gd name="T3" fmla="*/ 0 h 285750"/>
              <a:gd name="T4" fmla="*/ 0 w 419100"/>
              <a:gd name="T5" fmla="*/ 3205 h 285750"/>
              <a:gd name="T6" fmla="*/ 0 60000 65536"/>
              <a:gd name="T7" fmla="*/ 0 60000 65536"/>
              <a:gd name="T8" fmla="*/ 0 60000 65536"/>
              <a:gd name="T9" fmla="*/ 0 w 419100"/>
              <a:gd name="T10" fmla="*/ 0 h 285750"/>
              <a:gd name="T11" fmla="*/ 419100 w 419100"/>
              <a:gd name="T12" fmla="*/ 285750 h 2857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9100" h="285750">
                <a:moveTo>
                  <a:pt x="419100" y="0"/>
                </a:moveTo>
                <a:lnTo>
                  <a:pt x="0" y="0"/>
                </a:lnTo>
                <a:lnTo>
                  <a:pt x="0" y="285750"/>
                </a:lnTo>
              </a:path>
            </a:pathLst>
          </a:cu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6826250" y="3459163"/>
            <a:ext cx="236538" cy="214312"/>
          </a:xfrm>
          <a:custGeom>
            <a:avLst/>
            <a:gdLst>
              <a:gd name="T0" fmla="*/ 44 w 419100"/>
              <a:gd name="T1" fmla="*/ 0 h 285750"/>
              <a:gd name="T2" fmla="*/ 0 w 419100"/>
              <a:gd name="T3" fmla="*/ 0 h 285750"/>
              <a:gd name="T4" fmla="*/ 0 w 419100"/>
              <a:gd name="T5" fmla="*/ 2869 h 285750"/>
              <a:gd name="T6" fmla="*/ 0 60000 65536"/>
              <a:gd name="T7" fmla="*/ 0 60000 65536"/>
              <a:gd name="T8" fmla="*/ 0 60000 65536"/>
              <a:gd name="T9" fmla="*/ 0 w 419100"/>
              <a:gd name="T10" fmla="*/ 0 h 285750"/>
              <a:gd name="T11" fmla="*/ 419100 w 419100"/>
              <a:gd name="T12" fmla="*/ 285750 h 2857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9100" h="285750">
                <a:moveTo>
                  <a:pt x="419100" y="0"/>
                </a:moveTo>
                <a:lnTo>
                  <a:pt x="0" y="0"/>
                </a:lnTo>
                <a:lnTo>
                  <a:pt x="0" y="285750"/>
                </a:lnTo>
              </a:path>
            </a:pathLst>
          </a:cu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3328988" y="3457575"/>
            <a:ext cx="236537" cy="215900"/>
          </a:xfrm>
          <a:custGeom>
            <a:avLst/>
            <a:gdLst>
              <a:gd name="T0" fmla="*/ 44 w 419100"/>
              <a:gd name="T1" fmla="*/ 0 h 285750"/>
              <a:gd name="T2" fmla="*/ 0 w 419100"/>
              <a:gd name="T3" fmla="*/ 0 h 285750"/>
              <a:gd name="T4" fmla="*/ 0 w 419100"/>
              <a:gd name="T5" fmla="*/ 3205 h 285750"/>
              <a:gd name="T6" fmla="*/ 0 60000 65536"/>
              <a:gd name="T7" fmla="*/ 0 60000 65536"/>
              <a:gd name="T8" fmla="*/ 0 60000 65536"/>
              <a:gd name="T9" fmla="*/ 0 w 419100"/>
              <a:gd name="T10" fmla="*/ 0 h 285750"/>
              <a:gd name="T11" fmla="*/ 419100 w 419100"/>
              <a:gd name="T12" fmla="*/ 285750 h 2857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9100" h="285750">
                <a:moveTo>
                  <a:pt x="419100" y="0"/>
                </a:moveTo>
                <a:lnTo>
                  <a:pt x="0" y="0"/>
                </a:lnTo>
                <a:lnTo>
                  <a:pt x="0" y="285750"/>
                </a:lnTo>
              </a:path>
            </a:pathLst>
          </a:cu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43573" y="3940175"/>
            <a:ext cx="589228" cy="27781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FFFFFF"/>
                </a:solidFill>
                <a:latin typeface="Bookman Old Style" pitchFamily="18" charset="0"/>
              </a:rPr>
              <a:t>1.2</a:t>
            </a:r>
            <a:r>
              <a:rPr lang="en-US" altLang="en-US" sz="1200" b="1" i="1" dirty="0" smtClean="0">
                <a:solidFill>
                  <a:srgbClr val="FFFFFF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986165" y="3392686"/>
            <a:ext cx="4984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30</a:t>
            </a:r>
            <a:r>
              <a:rPr lang="en-US" altLang="en-US" sz="1400" b="1" baseline="30000" dirty="0" smtClean="0">
                <a:solidFill>
                  <a:srgbClr val="FF0000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359150" y="4676775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184525" y="14605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6813550" y="4699000"/>
            <a:ext cx="468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638925" y="1482725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1003300" y="4708525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Bookman Old Style" pitchFamily="18" charset="0"/>
              </a:rPr>
              <a:t>E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993775" y="3252788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981820" y="3321044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61251" y="430749"/>
            <a:ext cx="1512535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054608" y="676724"/>
            <a:ext cx="3809999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98958" y="369570"/>
            <a:ext cx="9302242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550" b="1" dirty="0" smtClean="0">
                <a:solidFill>
                  <a:srgbClr val="0000FF"/>
                </a:solidFill>
                <a:latin typeface="Bookman Old Style" pitchFamily="18" charset="0"/>
              </a:rPr>
              <a:t>A 1.2 m tall girl spots a balloon moving with the wind in a horizontal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550" b="1" dirty="0" smtClean="0">
                <a:solidFill>
                  <a:srgbClr val="0000FF"/>
                </a:solidFill>
                <a:latin typeface="Bookman Old Style" pitchFamily="18" charset="0"/>
              </a:rPr>
              <a:t>line at a height of 88.2 m from the ground. The angle of elevation of the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550" b="1" dirty="0" smtClean="0">
                <a:solidFill>
                  <a:srgbClr val="0000FF"/>
                </a:solidFill>
                <a:latin typeface="Bookman Old Style" pitchFamily="18" charset="0"/>
              </a:rPr>
              <a:t>balloon from the eye of girl is 60º. After some time, angle of elevation reduces to 30º. Find the distance travelled by the balloon during the interval.</a:t>
            </a:r>
            <a:endParaRPr lang="en-US" altLang="en-US" sz="1550" b="1" baseline="30000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19214201">
            <a:off x="1786906" y="2437278"/>
            <a:ext cx="1188694" cy="27699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9000" y="3645810"/>
            <a:ext cx="1403083" cy="27699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Horizontal line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7516813" y="1744664"/>
            <a:ext cx="0" cy="29829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0"/>
          </a:effectLst>
        </p:spPr>
      </p:cxn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7162800" y="2990850"/>
            <a:ext cx="688207" cy="276225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FFFFFF"/>
                </a:solidFill>
                <a:latin typeface="Bookman Old Style" pitchFamily="18" charset="0"/>
              </a:rPr>
              <a:t>88.2</a:t>
            </a:r>
            <a:r>
              <a:rPr lang="en-US" altLang="en-US" sz="1200" b="1" i="1" dirty="0" smtClean="0">
                <a:solidFill>
                  <a:srgbClr val="FFFFFF"/>
                </a:solidFill>
                <a:latin typeface="Bookman Old Style" pitchFamily="18" charset="0"/>
              </a:rPr>
              <a:t>m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4021138" y="1744664"/>
            <a:ext cx="0" cy="29829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0"/>
          </a:effectLst>
        </p:spPr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696878" y="2990850"/>
            <a:ext cx="688207" cy="276225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FFFFFF"/>
                </a:solidFill>
                <a:latin typeface="Bookman Old Style" pitchFamily="18" charset="0"/>
              </a:rPr>
              <a:t>88.2</a:t>
            </a:r>
            <a:r>
              <a:rPr lang="en-US" altLang="en-US" sz="1200" b="1" i="1" dirty="0" smtClean="0">
                <a:solidFill>
                  <a:srgbClr val="FFFFFF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45" name="TextBox 44"/>
          <p:cNvSpPr txBox="1"/>
          <p:nvPr/>
        </p:nvSpPr>
        <p:spPr>
          <a:xfrm rot="20566892">
            <a:off x="4301343" y="2185723"/>
            <a:ext cx="1209256" cy="27699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3516313" y="3317875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Bookman Old Style" pitchFamily="18" charset="0"/>
              </a:rPr>
              <a:t>Q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3558136" y="3676650"/>
            <a:ext cx="3495675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cxnSp>
      <p:sp>
        <p:nvSpPr>
          <p:cNvPr id="62" name="Rectangle 61"/>
          <p:cNvSpPr/>
          <p:nvPr/>
        </p:nvSpPr>
        <p:spPr>
          <a:xfrm>
            <a:off x="5105400" y="3191530"/>
            <a:ext cx="421910" cy="523220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Bookman Old Style"/>
              </a:rPr>
              <a:t>?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7" name="Arc 6"/>
          <p:cNvSpPr/>
          <p:nvPr/>
        </p:nvSpPr>
        <p:spPr bwMode="auto">
          <a:xfrm>
            <a:off x="468438" y="2903837"/>
            <a:ext cx="1550862" cy="1550862"/>
          </a:xfrm>
          <a:prstGeom prst="arc">
            <a:avLst>
              <a:gd name="adj1" fmla="val 20492272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64" name="Arc 63"/>
          <p:cNvSpPr/>
          <p:nvPr/>
        </p:nvSpPr>
        <p:spPr bwMode="auto">
          <a:xfrm>
            <a:off x="846806" y="3280904"/>
            <a:ext cx="794670" cy="794668"/>
          </a:xfrm>
          <a:prstGeom prst="arc">
            <a:avLst>
              <a:gd name="adj1" fmla="val 19071242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511300" y="3337123"/>
            <a:ext cx="5796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60</a:t>
            </a:r>
            <a:r>
              <a:rPr lang="en-US" altLang="en-US" sz="1400" b="1" baseline="30000" dirty="0" smtClean="0">
                <a:solidFill>
                  <a:srgbClr val="FF0000"/>
                </a:solidFill>
                <a:latin typeface="Bookman Old Style" pitchFamily="18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3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10621E-6 L 0.37448 -4.10621E-6 " pathEditMode="relative" rAng="0" ptsTypes="AA">
                                      <p:cBhvr>
                                        <p:cTn id="150" dur="5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3" grpId="0" animBg="1"/>
      <p:bldP spid="43" grpId="1" animBg="1"/>
      <p:bldP spid="42" grpId="0" animBg="1"/>
      <p:bldP spid="42" grpId="1" animBg="1"/>
      <p:bldP spid="41" grpId="0" animBg="1"/>
      <p:bldP spid="41" grpId="1" animBg="1"/>
      <p:bldP spid="36" grpId="0" animBg="1"/>
      <p:bldP spid="36" grpId="1" animBg="1"/>
      <p:bldP spid="35" grpId="0" animBg="1"/>
      <p:bldP spid="35" grpId="1" animBg="1"/>
      <p:bldP spid="32772" grpId="0"/>
      <p:bldP spid="26" grpId="0" animBg="1"/>
      <p:bldP spid="32" grpId="0" animBg="1"/>
      <p:bldP spid="33" grpId="0" animBg="1"/>
      <p:bldP spid="34" grpId="0" animBg="1"/>
      <p:bldP spid="40" grpId="0" animBg="1"/>
      <p:bldP spid="30" grpId="0" animBg="1"/>
      <p:bldP spid="49" grpId="0"/>
      <p:bldP spid="44" grpId="0"/>
      <p:bldP spid="53" grpId="0"/>
      <p:bldP spid="54" grpId="0"/>
      <p:bldP spid="55" grpId="0"/>
      <p:bldP spid="56" grpId="0"/>
      <p:bldP spid="57" grpId="0"/>
      <p:bldP spid="58" grpId="0"/>
      <p:bldP spid="37" grpId="0" animBg="1"/>
      <p:bldP spid="37" grpId="1" animBg="1"/>
      <p:bldP spid="39" grpId="0" animBg="1"/>
      <p:bldP spid="39" grpId="1" animBg="1"/>
      <p:bldP spid="2" grpId="0" build="p"/>
      <p:bldP spid="48" grpId="0" animBg="1"/>
      <p:bldP spid="51" grpId="0" animBg="1"/>
      <p:bldP spid="50" grpId="0" animBg="1"/>
      <p:bldP spid="46" grpId="0" animBg="1"/>
      <p:bldP spid="45" grpId="0" animBg="1"/>
      <p:bldP spid="61" grpId="0"/>
      <p:bldP spid="62" grpId="0" animBg="1"/>
      <p:bldP spid="7" grpId="0" animBg="1"/>
      <p:bldP spid="64" grpId="0" animBg="1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ounded Rectangle 167"/>
          <p:cNvSpPr/>
          <p:nvPr/>
        </p:nvSpPr>
        <p:spPr>
          <a:xfrm>
            <a:off x="1603816" y="2792802"/>
            <a:ext cx="388723" cy="23226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616426" y="2792802"/>
            <a:ext cx="887415" cy="23226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2155788" y="3063644"/>
            <a:ext cx="388723" cy="23226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1093243" y="2259634"/>
            <a:ext cx="1478720" cy="26965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1604727" y="3051864"/>
            <a:ext cx="388723" cy="23226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" name="Text Box 5"/>
          <p:cNvSpPr txBox="1">
            <a:spLocks noChangeArrowheads="1"/>
          </p:cNvSpPr>
          <p:nvPr/>
        </p:nvSpPr>
        <p:spPr bwMode="auto">
          <a:xfrm>
            <a:off x="737713" y="298637"/>
            <a:ext cx="4989377" cy="176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550" b="1" dirty="0" smtClean="0">
                <a:solidFill>
                  <a:srgbClr val="0000FF"/>
                </a:solidFill>
                <a:latin typeface="Bookman Old Style" pitchFamily="18" charset="0"/>
              </a:rPr>
              <a:t>A 1.2 m tall girl spots a balloon moving with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550" b="1" dirty="0" smtClean="0">
                <a:solidFill>
                  <a:srgbClr val="0000FF"/>
                </a:solidFill>
                <a:latin typeface="Bookman Old Style" pitchFamily="18" charset="0"/>
              </a:rPr>
              <a:t>the wind in a horizontal line at a height 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550" b="1" dirty="0" smtClean="0">
                <a:solidFill>
                  <a:srgbClr val="0000FF"/>
                </a:solidFill>
                <a:latin typeface="Bookman Old Style" pitchFamily="18" charset="0"/>
              </a:rPr>
              <a:t>88.2 m from the ground. The angle 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550" b="1" dirty="0" smtClean="0">
                <a:solidFill>
                  <a:srgbClr val="0000FF"/>
                </a:solidFill>
                <a:latin typeface="Bookman Old Style" pitchFamily="18" charset="0"/>
              </a:rPr>
              <a:t>elevation of the balloon from the eyes 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550" b="1" dirty="0" smtClean="0">
                <a:solidFill>
                  <a:srgbClr val="0000FF"/>
                </a:solidFill>
                <a:latin typeface="Bookman Old Style" pitchFamily="18" charset="0"/>
              </a:rPr>
              <a:t>girl is 60º. After some time, angle of elevation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550" b="1" dirty="0" smtClean="0">
                <a:solidFill>
                  <a:srgbClr val="0000FF"/>
                </a:solidFill>
                <a:latin typeface="Bookman Old Style" pitchFamily="18" charset="0"/>
              </a:rPr>
              <a:t>reduces to 30º. Find the distance travelled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550" b="1" dirty="0" smtClean="0">
                <a:solidFill>
                  <a:srgbClr val="0000FF"/>
                </a:solidFill>
                <a:latin typeface="Bookman Old Style" pitchFamily="18" charset="0"/>
              </a:rPr>
              <a:t>by the balloon during the interval.</a:t>
            </a:r>
            <a:endParaRPr lang="en-US" altLang="en-US" sz="1550" b="1" baseline="30000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2" name="Rectangle 17"/>
          <p:cNvSpPr>
            <a:spLocks noChangeArrowheads="1"/>
          </p:cNvSpPr>
          <p:nvPr/>
        </p:nvSpPr>
        <p:spPr bwMode="auto">
          <a:xfrm>
            <a:off x="439659" y="283933"/>
            <a:ext cx="4187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50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altLang="en-US" sz="1550" dirty="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007423" y="3499325"/>
            <a:ext cx="1278869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2078394" y="4012566"/>
            <a:ext cx="415796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 bwMode="auto">
          <a:xfrm>
            <a:off x="6691963" y="867292"/>
            <a:ext cx="0" cy="116614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26" name="Text Box 5"/>
          <p:cNvSpPr txBox="1">
            <a:spLocks noChangeArrowheads="1"/>
          </p:cNvSpPr>
          <p:nvPr/>
        </p:nvSpPr>
        <p:spPr bwMode="auto">
          <a:xfrm>
            <a:off x="6448817" y="1139622"/>
            <a:ext cx="590132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87 </a:t>
            </a:r>
            <a:r>
              <a:rPr lang="en-US" alt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m</a:t>
            </a:r>
            <a:endParaRPr lang="en-US" altLang="en-US" sz="1200" b="1" i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8425840" y="879138"/>
            <a:ext cx="0" cy="16033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3863" name="Text Box 5"/>
          <p:cNvSpPr txBox="1">
            <a:spLocks noChangeArrowheads="1"/>
          </p:cNvSpPr>
          <p:nvPr/>
        </p:nvSpPr>
        <p:spPr bwMode="auto">
          <a:xfrm>
            <a:off x="8111341" y="1541462"/>
            <a:ext cx="740122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88.2 </a:t>
            </a:r>
            <a:r>
              <a:rPr lang="en-US" altLang="en-US" sz="1200" b="1" i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m</a:t>
            </a:r>
            <a:endParaRPr lang="en-US" altLang="en-US" sz="1200" b="1" i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5365140" y="877313"/>
            <a:ext cx="1066800" cy="1181100"/>
          </a:xfrm>
          <a:custGeom>
            <a:avLst/>
            <a:gdLst>
              <a:gd name="connsiteX0" fmla="*/ 1066800 w 1066800"/>
              <a:gd name="connsiteY0" fmla="*/ 0 h 1181100"/>
              <a:gd name="connsiteX1" fmla="*/ 0 w 1066800"/>
              <a:gd name="connsiteY1" fmla="*/ 1181100 h 1181100"/>
              <a:gd name="connsiteX2" fmla="*/ 1062038 w 1066800"/>
              <a:gd name="connsiteY2" fmla="*/ 1171575 h 1181100"/>
              <a:gd name="connsiteX3" fmla="*/ 1066800 w 1066800"/>
              <a:gd name="connsiteY3" fmla="*/ 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1181100">
                <a:moveTo>
                  <a:pt x="1066800" y="0"/>
                </a:moveTo>
                <a:lnTo>
                  <a:pt x="0" y="1181100"/>
                </a:lnTo>
                <a:lnTo>
                  <a:pt x="1062038" y="1171575"/>
                </a:lnTo>
                <a:cubicBezTo>
                  <a:pt x="1063625" y="787400"/>
                  <a:pt x="1065213" y="403225"/>
                  <a:pt x="1066800" y="0"/>
                </a:cubicBezTo>
                <a:close/>
              </a:path>
            </a:pathLst>
          </a:cu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38" name="Arc 1026"/>
          <p:cNvSpPr/>
          <p:nvPr/>
        </p:nvSpPr>
        <p:spPr>
          <a:xfrm>
            <a:off x="5146063" y="1815524"/>
            <a:ext cx="466344" cy="466344"/>
          </a:xfrm>
          <a:prstGeom prst="arc">
            <a:avLst>
              <a:gd name="adj1" fmla="val 18806518"/>
              <a:gd name="adj2" fmla="val 70978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044802" y="4149140"/>
            <a:ext cx="826388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1022577" y="1971215"/>
            <a:ext cx="38195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Height of balloon from the ground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(AB) = 88.2 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m</a:t>
            </a:r>
            <a:endParaRPr lang="en-US" altLang="en-US" sz="1600" b="1" i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1013052" y="2460625"/>
            <a:ext cx="33861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Height of the girl (PE) = 1.2 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m</a:t>
            </a:r>
            <a:endParaRPr lang="en-US" altLang="en-US" sz="1600" b="1" i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1005115" y="2731135"/>
            <a:ext cx="1844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PE = 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1546452" y="2731135"/>
            <a:ext cx="7715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QA =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2089377" y="2731135"/>
            <a:ext cx="9826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RC</a:t>
            </a:r>
            <a:endParaRPr lang="en-US" altLang="en-US" sz="16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995590" y="3000375"/>
            <a:ext cx="1609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BQ = BA – QA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1368655" y="3244850"/>
            <a:ext cx="4238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1575030" y="3244850"/>
            <a:ext cx="741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88.2</a:t>
            </a:r>
            <a:endParaRPr lang="en-US" altLang="en-US" sz="16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2149705" y="3245644"/>
            <a:ext cx="844551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  1.2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1348015" y="3479800"/>
            <a:ext cx="1006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  87 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m</a:t>
            </a:r>
            <a:endParaRPr lang="en-US" altLang="en-US" sz="1600" b="1" i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968602" y="3714750"/>
            <a:ext cx="1708944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In right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BQP,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979714" y="4127500"/>
            <a:ext cx="12144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tan 60º =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2056040" y="3987800"/>
            <a:ext cx="517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BQ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113190" y="4316413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2054452" y="4292598"/>
            <a:ext cx="4953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PQ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3276827" y="3089910"/>
            <a:ext cx="0" cy="1920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728890" y="4632325"/>
            <a:ext cx="325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altLang="en-US" sz="1600" b="1" baseline="3000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1790927" y="4648200"/>
            <a:ext cx="403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2110015" y="4508500"/>
            <a:ext cx="495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87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2100490" y="4814888"/>
            <a:ext cx="4381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2092552" y="4797425"/>
            <a:ext cx="490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PQ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3" name="Text Box 5"/>
          <p:cNvSpPr txBox="1">
            <a:spLocks noChangeArrowheads="1"/>
          </p:cNvSpPr>
          <p:nvPr/>
        </p:nvSpPr>
        <p:spPr bwMode="auto">
          <a:xfrm>
            <a:off x="3359150" y="3052128"/>
            <a:ext cx="325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altLang="en-US" sz="1600" b="1" baseline="3000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3681413" y="3058478"/>
            <a:ext cx="5222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PQ</a:t>
            </a:r>
            <a:endParaRPr lang="en-US" altLang="en-US" sz="16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4084638" y="3071178"/>
            <a:ext cx="403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4383088" y="2929890"/>
            <a:ext cx="495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87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4370388" y="3237865"/>
            <a:ext cx="4413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5"/>
          <p:cNvSpPr txBox="1">
            <a:spLocks noChangeArrowheads="1"/>
          </p:cNvSpPr>
          <p:nvPr/>
        </p:nvSpPr>
        <p:spPr bwMode="auto">
          <a:xfrm>
            <a:off x="3357563" y="3661728"/>
            <a:ext cx="3254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altLang="en-US" sz="1600" b="1" baseline="30000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3681413" y="3668078"/>
            <a:ext cx="520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PQ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4083050" y="3680778"/>
            <a:ext cx="403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4381500" y="3539490"/>
            <a:ext cx="496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87</a:t>
            </a:r>
            <a:endParaRPr lang="en-US" altLang="en-US" sz="16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4368800" y="3847465"/>
            <a:ext cx="4413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5"/>
          <p:cNvSpPr txBox="1">
            <a:spLocks noChangeArrowheads="1"/>
          </p:cNvSpPr>
          <p:nvPr/>
        </p:nvSpPr>
        <p:spPr bwMode="auto">
          <a:xfrm>
            <a:off x="4786313" y="3668078"/>
            <a:ext cx="404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</a:t>
            </a:r>
            <a:endParaRPr lang="en-US" altLang="en-US" sz="16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5072063" y="3834765"/>
            <a:ext cx="4429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5"/>
          <p:cNvSpPr txBox="1">
            <a:spLocks noChangeArrowheads="1"/>
          </p:cNvSpPr>
          <p:nvPr/>
        </p:nvSpPr>
        <p:spPr bwMode="auto">
          <a:xfrm>
            <a:off x="3352800" y="4286568"/>
            <a:ext cx="325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altLang="en-US" sz="1600" b="1" baseline="30000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3681413" y="4292918"/>
            <a:ext cx="698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PQ</a:t>
            </a:r>
            <a:endParaRPr lang="en-US" altLang="en-US" sz="16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89" name="Text Box 5"/>
          <p:cNvSpPr txBox="1">
            <a:spLocks noChangeArrowheads="1"/>
          </p:cNvSpPr>
          <p:nvPr/>
        </p:nvSpPr>
        <p:spPr bwMode="auto">
          <a:xfrm>
            <a:off x="4078288" y="4305618"/>
            <a:ext cx="403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0" name="Text Box 5"/>
          <p:cNvSpPr txBox="1">
            <a:spLocks noChangeArrowheads="1"/>
          </p:cNvSpPr>
          <p:nvPr/>
        </p:nvSpPr>
        <p:spPr bwMode="auto">
          <a:xfrm>
            <a:off x="4343400" y="4164330"/>
            <a:ext cx="495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87</a:t>
            </a:r>
            <a:endParaRPr lang="en-US" altLang="en-US" sz="16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4379913" y="4472305"/>
            <a:ext cx="68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5"/>
          <p:cNvSpPr txBox="1">
            <a:spLocks noChangeArrowheads="1"/>
          </p:cNvSpPr>
          <p:nvPr/>
        </p:nvSpPr>
        <p:spPr bwMode="auto">
          <a:xfrm>
            <a:off x="4540250" y="4410393"/>
            <a:ext cx="265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3</a:t>
            </a:r>
            <a:endParaRPr lang="en-US" altLang="en-US" sz="16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3352800" y="4667250"/>
            <a:ext cx="325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altLang="en-US" sz="1600" b="1" baseline="3000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98" name="Text Box 5"/>
          <p:cNvSpPr txBox="1">
            <a:spLocks noChangeArrowheads="1"/>
          </p:cNvSpPr>
          <p:nvPr/>
        </p:nvSpPr>
        <p:spPr bwMode="auto">
          <a:xfrm>
            <a:off x="3681413" y="4700587"/>
            <a:ext cx="6492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PQ</a:t>
            </a:r>
            <a:endParaRPr lang="en-US" altLang="en-US" sz="16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9" name="Text Box 5"/>
          <p:cNvSpPr txBox="1">
            <a:spLocks noChangeArrowheads="1"/>
          </p:cNvSpPr>
          <p:nvPr/>
        </p:nvSpPr>
        <p:spPr bwMode="auto">
          <a:xfrm>
            <a:off x="4078288" y="4700587"/>
            <a:ext cx="403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5381015" y="2043112"/>
            <a:ext cx="274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381015" y="2479675"/>
            <a:ext cx="274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427178" y="871537"/>
            <a:ext cx="0" cy="1611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381015" y="2036762"/>
            <a:ext cx="0" cy="438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381015" y="882650"/>
            <a:ext cx="1046163" cy="1158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124215" y="877887"/>
            <a:ext cx="0" cy="1611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5385778" y="882650"/>
            <a:ext cx="2738437" cy="1160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285890" y="1901825"/>
            <a:ext cx="138113" cy="139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984515" y="1905000"/>
            <a:ext cx="139700" cy="13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82603" y="2338387"/>
            <a:ext cx="138112" cy="138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984515" y="2339975"/>
            <a:ext cx="139700" cy="139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1" name="Arc 120"/>
          <p:cNvSpPr/>
          <p:nvPr/>
        </p:nvSpPr>
        <p:spPr>
          <a:xfrm>
            <a:off x="5146064" y="1815524"/>
            <a:ext cx="469900" cy="469900"/>
          </a:xfrm>
          <a:prstGeom prst="arc">
            <a:avLst>
              <a:gd name="adj1" fmla="val 18512552"/>
              <a:gd name="adj2" fmla="val 3138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" name="Arc 121"/>
          <p:cNvSpPr/>
          <p:nvPr/>
        </p:nvSpPr>
        <p:spPr>
          <a:xfrm>
            <a:off x="5150828" y="1744662"/>
            <a:ext cx="531812" cy="533400"/>
          </a:xfrm>
          <a:prstGeom prst="arc">
            <a:avLst>
              <a:gd name="adj1" fmla="val 20443342"/>
              <a:gd name="adj2" fmla="val 4551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852" name="Text Box 5"/>
          <p:cNvSpPr txBox="1">
            <a:spLocks noChangeArrowheads="1"/>
          </p:cNvSpPr>
          <p:nvPr/>
        </p:nvSpPr>
        <p:spPr bwMode="auto">
          <a:xfrm>
            <a:off x="5150828" y="1911350"/>
            <a:ext cx="315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P</a:t>
            </a:r>
            <a:endParaRPr lang="en-US" altLang="en-US" sz="12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3853" name="Text Box 5"/>
          <p:cNvSpPr txBox="1">
            <a:spLocks noChangeArrowheads="1"/>
          </p:cNvSpPr>
          <p:nvPr/>
        </p:nvSpPr>
        <p:spPr bwMode="auto">
          <a:xfrm>
            <a:off x="6285890" y="641350"/>
            <a:ext cx="314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B</a:t>
            </a:r>
            <a:endParaRPr lang="en-US" altLang="en-US" sz="12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3854" name="Text Box 5"/>
          <p:cNvSpPr txBox="1">
            <a:spLocks noChangeArrowheads="1"/>
          </p:cNvSpPr>
          <p:nvPr/>
        </p:nvSpPr>
        <p:spPr bwMode="auto">
          <a:xfrm>
            <a:off x="5242903" y="2439987"/>
            <a:ext cx="3143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E</a:t>
            </a:r>
            <a:endParaRPr lang="en-US" altLang="en-US" sz="12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3855" name="Text Box 5"/>
          <p:cNvSpPr txBox="1">
            <a:spLocks noChangeArrowheads="1"/>
          </p:cNvSpPr>
          <p:nvPr/>
        </p:nvSpPr>
        <p:spPr bwMode="auto">
          <a:xfrm>
            <a:off x="6285890" y="2435225"/>
            <a:ext cx="3143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endParaRPr lang="en-US" altLang="en-US" sz="12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3856" name="Text Box 5"/>
          <p:cNvSpPr txBox="1">
            <a:spLocks noChangeArrowheads="1"/>
          </p:cNvSpPr>
          <p:nvPr/>
        </p:nvSpPr>
        <p:spPr bwMode="auto">
          <a:xfrm>
            <a:off x="7979753" y="2430462"/>
            <a:ext cx="3143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C</a:t>
            </a:r>
            <a:endParaRPr lang="en-US" altLang="en-US" sz="12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3857" name="Text Box 5"/>
          <p:cNvSpPr txBox="1">
            <a:spLocks noChangeArrowheads="1"/>
          </p:cNvSpPr>
          <p:nvPr/>
        </p:nvSpPr>
        <p:spPr bwMode="auto">
          <a:xfrm>
            <a:off x="8070240" y="1901825"/>
            <a:ext cx="314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R</a:t>
            </a:r>
            <a:endParaRPr lang="en-US" altLang="en-US" sz="12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3858" name="Text Box 5"/>
          <p:cNvSpPr txBox="1">
            <a:spLocks noChangeArrowheads="1"/>
          </p:cNvSpPr>
          <p:nvPr/>
        </p:nvSpPr>
        <p:spPr bwMode="auto">
          <a:xfrm>
            <a:off x="7981340" y="649287"/>
            <a:ext cx="3159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D</a:t>
            </a:r>
            <a:endParaRPr lang="en-US" altLang="en-US" sz="12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3859" name="Text Box 5"/>
          <p:cNvSpPr txBox="1">
            <a:spLocks noChangeArrowheads="1"/>
          </p:cNvSpPr>
          <p:nvPr/>
        </p:nvSpPr>
        <p:spPr bwMode="auto">
          <a:xfrm>
            <a:off x="6176353" y="2011362"/>
            <a:ext cx="3143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Q</a:t>
            </a:r>
            <a:endParaRPr lang="en-US" altLang="en-US" sz="12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3860" name="Text Box 5"/>
          <p:cNvSpPr txBox="1">
            <a:spLocks noChangeArrowheads="1"/>
          </p:cNvSpPr>
          <p:nvPr/>
        </p:nvSpPr>
        <p:spPr bwMode="auto">
          <a:xfrm>
            <a:off x="4803164" y="2097087"/>
            <a:ext cx="676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1.2 </a:t>
            </a:r>
            <a:r>
              <a:rPr lang="en-US" altLang="en-US" sz="1200" b="1" i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m</a:t>
            </a:r>
            <a:endParaRPr lang="en-US" altLang="en-US" sz="1200" b="1" i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3861" name="Text Box 5"/>
          <p:cNvSpPr txBox="1">
            <a:spLocks noChangeArrowheads="1"/>
          </p:cNvSpPr>
          <p:nvPr/>
        </p:nvSpPr>
        <p:spPr bwMode="auto">
          <a:xfrm>
            <a:off x="5514365" y="1739900"/>
            <a:ext cx="4254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60º</a:t>
            </a:r>
            <a:endParaRPr lang="en-US" altLang="en-US" sz="10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3862" name="Text Box 5"/>
          <p:cNvSpPr txBox="1">
            <a:spLocks noChangeArrowheads="1"/>
          </p:cNvSpPr>
          <p:nvPr/>
        </p:nvSpPr>
        <p:spPr bwMode="auto">
          <a:xfrm>
            <a:off x="5631840" y="1844675"/>
            <a:ext cx="4222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30º</a:t>
            </a:r>
            <a:endParaRPr lang="en-US" altLang="en-US" sz="10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40077" y="4691063"/>
            <a:ext cx="319088" cy="339725"/>
            <a:chOff x="3288982" y="2635250"/>
            <a:chExt cx="317818" cy="339725"/>
          </a:xfrm>
        </p:grpSpPr>
        <p:sp>
          <p:nvSpPr>
            <p:cNvPr id="33889" name="Text Box 5"/>
            <p:cNvSpPr txBox="1">
              <a:spLocks noChangeArrowheads="1"/>
            </p:cNvSpPr>
            <p:nvPr/>
          </p:nvSpPr>
          <p:spPr bwMode="auto">
            <a:xfrm>
              <a:off x="3340100" y="2635250"/>
              <a:ext cx="2667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3</a:t>
              </a:r>
              <a:endPara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33890" name="Freeform 1"/>
            <p:cNvSpPr>
              <a:spLocks/>
            </p:cNvSpPr>
            <p:nvPr/>
          </p:nvSpPr>
          <p:spPr bwMode="auto">
            <a:xfrm>
              <a:off x="3288982" y="2684104"/>
              <a:ext cx="303848" cy="199159"/>
            </a:xfrm>
            <a:custGeom>
              <a:avLst/>
              <a:gdLst>
                <a:gd name="T0" fmla="*/ 0 w 276225"/>
                <a:gd name="T1" fmla="*/ 31614 h 219075"/>
                <a:gd name="T2" fmla="*/ 284489 w 276225"/>
                <a:gd name="T3" fmla="*/ 47677 h 219075"/>
                <a:gd name="T4" fmla="*/ 547097 w 276225"/>
                <a:gd name="T5" fmla="*/ 0 h 219075"/>
                <a:gd name="T6" fmla="*/ 1269276 w 276225"/>
                <a:gd name="T7" fmla="*/ 0 h 2190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6225"/>
                <a:gd name="T13" fmla="*/ 0 h 219075"/>
                <a:gd name="T14" fmla="*/ 276225 w 276225"/>
                <a:gd name="T15" fmla="*/ 219075 h 2190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6225" h="219075">
                  <a:moveTo>
                    <a:pt x="0" y="145257"/>
                  </a:moveTo>
                  <a:lnTo>
                    <a:pt x="61912" y="219075"/>
                  </a:lnTo>
                  <a:lnTo>
                    <a:pt x="119062" y="0"/>
                  </a:lnTo>
                  <a:lnTo>
                    <a:pt x="276225" y="0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4408488" y="3255328"/>
            <a:ext cx="317500" cy="339725"/>
            <a:chOff x="3288982" y="2635250"/>
            <a:chExt cx="317818" cy="339725"/>
          </a:xfrm>
        </p:grpSpPr>
        <p:sp>
          <p:nvSpPr>
            <p:cNvPr id="33887" name="Text Box 5"/>
            <p:cNvSpPr txBox="1">
              <a:spLocks noChangeArrowheads="1"/>
            </p:cNvSpPr>
            <p:nvPr/>
          </p:nvSpPr>
          <p:spPr bwMode="auto">
            <a:xfrm>
              <a:off x="3340100" y="2635250"/>
              <a:ext cx="2667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3</a:t>
              </a:r>
              <a:endPara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33888" name="Freeform 123"/>
            <p:cNvSpPr>
              <a:spLocks/>
            </p:cNvSpPr>
            <p:nvPr/>
          </p:nvSpPr>
          <p:spPr bwMode="auto">
            <a:xfrm>
              <a:off x="3288982" y="2684104"/>
              <a:ext cx="303848" cy="199159"/>
            </a:xfrm>
            <a:custGeom>
              <a:avLst/>
              <a:gdLst>
                <a:gd name="T0" fmla="*/ 0 w 276225"/>
                <a:gd name="T1" fmla="*/ 31614 h 219075"/>
                <a:gd name="T2" fmla="*/ 284489 w 276225"/>
                <a:gd name="T3" fmla="*/ 47677 h 219075"/>
                <a:gd name="T4" fmla="*/ 547097 w 276225"/>
                <a:gd name="T5" fmla="*/ 0 h 219075"/>
                <a:gd name="T6" fmla="*/ 1269276 w 276225"/>
                <a:gd name="T7" fmla="*/ 0 h 2190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6225"/>
                <a:gd name="T13" fmla="*/ 0 h 219075"/>
                <a:gd name="T14" fmla="*/ 276225 w 276225"/>
                <a:gd name="T15" fmla="*/ 219075 h 2190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6225" h="219075">
                  <a:moveTo>
                    <a:pt x="0" y="145257"/>
                  </a:moveTo>
                  <a:lnTo>
                    <a:pt x="61912" y="219075"/>
                  </a:lnTo>
                  <a:lnTo>
                    <a:pt x="119062" y="0"/>
                  </a:lnTo>
                  <a:lnTo>
                    <a:pt x="276225" y="0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5" name="Group 124"/>
          <p:cNvGrpSpPr>
            <a:grpSpLocks/>
          </p:cNvGrpSpPr>
          <p:nvPr/>
        </p:nvGrpSpPr>
        <p:grpSpPr bwMode="auto">
          <a:xfrm>
            <a:off x="4433888" y="3855403"/>
            <a:ext cx="317500" cy="339725"/>
            <a:chOff x="3288982" y="2635250"/>
            <a:chExt cx="317818" cy="339725"/>
          </a:xfrm>
        </p:grpSpPr>
        <p:sp>
          <p:nvSpPr>
            <p:cNvPr id="33885" name="Text Box 5"/>
            <p:cNvSpPr txBox="1">
              <a:spLocks noChangeArrowheads="1"/>
            </p:cNvSpPr>
            <p:nvPr/>
          </p:nvSpPr>
          <p:spPr bwMode="auto">
            <a:xfrm>
              <a:off x="3340100" y="2635250"/>
              <a:ext cx="2667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3</a:t>
              </a:r>
              <a:endPara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33886" name="Freeform 126"/>
            <p:cNvSpPr>
              <a:spLocks/>
            </p:cNvSpPr>
            <p:nvPr/>
          </p:nvSpPr>
          <p:spPr bwMode="auto">
            <a:xfrm>
              <a:off x="3288982" y="2684104"/>
              <a:ext cx="303848" cy="199159"/>
            </a:xfrm>
            <a:custGeom>
              <a:avLst/>
              <a:gdLst>
                <a:gd name="T0" fmla="*/ 0 w 276225"/>
                <a:gd name="T1" fmla="*/ 31614 h 219075"/>
                <a:gd name="T2" fmla="*/ 284489 w 276225"/>
                <a:gd name="T3" fmla="*/ 47677 h 219075"/>
                <a:gd name="T4" fmla="*/ 547097 w 276225"/>
                <a:gd name="T5" fmla="*/ 0 h 219075"/>
                <a:gd name="T6" fmla="*/ 1269276 w 276225"/>
                <a:gd name="T7" fmla="*/ 0 h 2190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6225"/>
                <a:gd name="T13" fmla="*/ 0 h 219075"/>
                <a:gd name="T14" fmla="*/ 276225 w 276225"/>
                <a:gd name="T15" fmla="*/ 219075 h 2190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6225" h="219075">
                  <a:moveTo>
                    <a:pt x="0" y="145257"/>
                  </a:moveTo>
                  <a:lnTo>
                    <a:pt x="61912" y="219075"/>
                  </a:lnTo>
                  <a:lnTo>
                    <a:pt x="119062" y="0"/>
                  </a:lnTo>
                  <a:lnTo>
                    <a:pt x="276225" y="0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6" name="Group 127"/>
          <p:cNvGrpSpPr>
            <a:grpSpLocks/>
          </p:cNvGrpSpPr>
          <p:nvPr/>
        </p:nvGrpSpPr>
        <p:grpSpPr bwMode="auto">
          <a:xfrm>
            <a:off x="5138738" y="3520440"/>
            <a:ext cx="317500" cy="339725"/>
            <a:chOff x="3288982" y="2635250"/>
            <a:chExt cx="317818" cy="339725"/>
          </a:xfrm>
        </p:grpSpPr>
        <p:sp>
          <p:nvSpPr>
            <p:cNvPr id="33883" name="Text Box 5"/>
            <p:cNvSpPr txBox="1">
              <a:spLocks noChangeArrowheads="1"/>
            </p:cNvSpPr>
            <p:nvPr/>
          </p:nvSpPr>
          <p:spPr bwMode="auto">
            <a:xfrm>
              <a:off x="3340100" y="2635250"/>
              <a:ext cx="2667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3</a:t>
              </a:r>
              <a:endPara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33884" name="Freeform 129"/>
            <p:cNvSpPr>
              <a:spLocks/>
            </p:cNvSpPr>
            <p:nvPr/>
          </p:nvSpPr>
          <p:spPr bwMode="auto">
            <a:xfrm>
              <a:off x="3288982" y="2684104"/>
              <a:ext cx="303848" cy="199159"/>
            </a:xfrm>
            <a:custGeom>
              <a:avLst/>
              <a:gdLst>
                <a:gd name="T0" fmla="*/ 0 w 276225"/>
                <a:gd name="T1" fmla="*/ 31614 h 219075"/>
                <a:gd name="T2" fmla="*/ 284489 w 276225"/>
                <a:gd name="T3" fmla="*/ 47677 h 219075"/>
                <a:gd name="T4" fmla="*/ 547097 w 276225"/>
                <a:gd name="T5" fmla="*/ 0 h 219075"/>
                <a:gd name="T6" fmla="*/ 1269276 w 276225"/>
                <a:gd name="T7" fmla="*/ 0 h 2190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6225"/>
                <a:gd name="T13" fmla="*/ 0 h 219075"/>
                <a:gd name="T14" fmla="*/ 276225 w 276225"/>
                <a:gd name="T15" fmla="*/ 219075 h 2190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6225" h="219075">
                  <a:moveTo>
                    <a:pt x="0" y="145257"/>
                  </a:moveTo>
                  <a:lnTo>
                    <a:pt x="61912" y="219075"/>
                  </a:lnTo>
                  <a:lnTo>
                    <a:pt x="119062" y="0"/>
                  </a:lnTo>
                  <a:lnTo>
                    <a:pt x="276225" y="0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7" name="Group 130"/>
          <p:cNvGrpSpPr>
            <a:grpSpLocks/>
          </p:cNvGrpSpPr>
          <p:nvPr/>
        </p:nvGrpSpPr>
        <p:grpSpPr bwMode="auto">
          <a:xfrm>
            <a:off x="5138738" y="3855403"/>
            <a:ext cx="317500" cy="339725"/>
            <a:chOff x="3288982" y="2635250"/>
            <a:chExt cx="317818" cy="339725"/>
          </a:xfrm>
        </p:grpSpPr>
        <p:sp>
          <p:nvSpPr>
            <p:cNvPr id="33881" name="Text Box 5"/>
            <p:cNvSpPr txBox="1">
              <a:spLocks noChangeArrowheads="1"/>
            </p:cNvSpPr>
            <p:nvPr/>
          </p:nvSpPr>
          <p:spPr bwMode="auto">
            <a:xfrm>
              <a:off x="3340100" y="2635250"/>
              <a:ext cx="2667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3</a:t>
              </a:r>
              <a:endPara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33882" name="Freeform 132"/>
            <p:cNvSpPr>
              <a:spLocks/>
            </p:cNvSpPr>
            <p:nvPr/>
          </p:nvSpPr>
          <p:spPr bwMode="auto">
            <a:xfrm>
              <a:off x="3288982" y="2684104"/>
              <a:ext cx="303848" cy="199159"/>
            </a:xfrm>
            <a:custGeom>
              <a:avLst/>
              <a:gdLst>
                <a:gd name="T0" fmla="*/ 0 w 276225"/>
                <a:gd name="T1" fmla="*/ 31614 h 219075"/>
                <a:gd name="T2" fmla="*/ 284489 w 276225"/>
                <a:gd name="T3" fmla="*/ 47677 h 219075"/>
                <a:gd name="T4" fmla="*/ 547097 w 276225"/>
                <a:gd name="T5" fmla="*/ 0 h 219075"/>
                <a:gd name="T6" fmla="*/ 1269276 w 276225"/>
                <a:gd name="T7" fmla="*/ 0 h 2190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6225"/>
                <a:gd name="T13" fmla="*/ 0 h 219075"/>
                <a:gd name="T14" fmla="*/ 276225 w 276225"/>
                <a:gd name="T15" fmla="*/ 219075 h 2190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6225" h="219075">
                  <a:moveTo>
                    <a:pt x="0" y="145257"/>
                  </a:moveTo>
                  <a:lnTo>
                    <a:pt x="61912" y="219075"/>
                  </a:lnTo>
                  <a:lnTo>
                    <a:pt x="119062" y="0"/>
                  </a:lnTo>
                  <a:lnTo>
                    <a:pt x="276225" y="0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8" name="Group 133"/>
          <p:cNvGrpSpPr>
            <a:grpSpLocks/>
          </p:cNvGrpSpPr>
          <p:nvPr/>
        </p:nvGrpSpPr>
        <p:grpSpPr bwMode="auto">
          <a:xfrm>
            <a:off x="4718050" y="4165918"/>
            <a:ext cx="317500" cy="339725"/>
            <a:chOff x="3288982" y="2635250"/>
            <a:chExt cx="317818" cy="339725"/>
          </a:xfrm>
        </p:grpSpPr>
        <p:sp>
          <p:nvSpPr>
            <p:cNvPr id="33879" name="Text Box 5"/>
            <p:cNvSpPr txBox="1">
              <a:spLocks noChangeArrowheads="1"/>
            </p:cNvSpPr>
            <p:nvPr/>
          </p:nvSpPr>
          <p:spPr bwMode="auto">
            <a:xfrm>
              <a:off x="3340100" y="2635250"/>
              <a:ext cx="2667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3</a:t>
              </a:r>
              <a:endPara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33880" name="Freeform 135"/>
            <p:cNvSpPr>
              <a:spLocks/>
            </p:cNvSpPr>
            <p:nvPr/>
          </p:nvSpPr>
          <p:spPr bwMode="auto">
            <a:xfrm>
              <a:off x="3288982" y="2684104"/>
              <a:ext cx="303848" cy="199159"/>
            </a:xfrm>
            <a:custGeom>
              <a:avLst/>
              <a:gdLst>
                <a:gd name="T0" fmla="*/ 0 w 276225"/>
                <a:gd name="T1" fmla="*/ 31614 h 219075"/>
                <a:gd name="T2" fmla="*/ 284489 w 276225"/>
                <a:gd name="T3" fmla="*/ 47677 h 219075"/>
                <a:gd name="T4" fmla="*/ 547097 w 276225"/>
                <a:gd name="T5" fmla="*/ 0 h 219075"/>
                <a:gd name="T6" fmla="*/ 1269276 w 276225"/>
                <a:gd name="T7" fmla="*/ 0 h 2190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6225"/>
                <a:gd name="T13" fmla="*/ 0 h 219075"/>
                <a:gd name="T14" fmla="*/ 276225 w 276225"/>
                <a:gd name="T15" fmla="*/ 219075 h 2190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6225" h="219075">
                  <a:moveTo>
                    <a:pt x="0" y="145257"/>
                  </a:moveTo>
                  <a:lnTo>
                    <a:pt x="61912" y="219075"/>
                  </a:lnTo>
                  <a:lnTo>
                    <a:pt x="119062" y="0"/>
                  </a:lnTo>
                  <a:lnTo>
                    <a:pt x="276225" y="0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319588" y="4700587"/>
            <a:ext cx="709612" cy="341313"/>
            <a:chOff x="3986213" y="4466908"/>
            <a:chExt cx="709734" cy="341314"/>
          </a:xfrm>
        </p:grpSpPr>
        <p:sp>
          <p:nvSpPr>
            <p:cNvPr id="33875" name="Text Box 5"/>
            <p:cNvSpPr txBox="1">
              <a:spLocks noChangeArrowheads="1"/>
            </p:cNvSpPr>
            <p:nvPr/>
          </p:nvSpPr>
          <p:spPr bwMode="auto">
            <a:xfrm>
              <a:off x="3986213" y="4466908"/>
              <a:ext cx="4953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29</a:t>
              </a:r>
              <a:endPara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grpSp>
          <p:nvGrpSpPr>
            <p:cNvPr id="33876" name="Group 136"/>
            <p:cNvGrpSpPr>
              <a:grpSpLocks/>
            </p:cNvGrpSpPr>
            <p:nvPr/>
          </p:nvGrpSpPr>
          <p:grpSpPr bwMode="auto">
            <a:xfrm>
              <a:off x="4378129" y="4468497"/>
              <a:ext cx="317818" cy="339725"/>
              <a:chOff x="3288982" y="2635250"/>
              <a:chExt cx="317818" cy="339725"/>
            </a:xfrm>
          </p:grpSpPr>
          <p:sp>
            <p:nvSpPr>
              <p:cNvPr id="33877" name="Text Box 5"/>
              <p:cNvSpPr txBox="1">
                <a:spLocks noChangeArrowheads="1"/>
              </p:cNvSpPr>
              <p:nvPr/>
            </p:nvSpPr>
            <p:spPr bwMode="auto">
              <a:xfrm>
                <a:off x="3340100" y="2635250"/>
                <a:ext cx="26670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3</a:t>
                </a:r>
                <a:endParaRPr lang="en-US" altLang="en-US" sz="1600" b="1" baseline="30000" dirty="0" smtClean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3878" name="Freeform 139"/>
              <p:cNvSpPr>
                <a:spLocks/>
              </p:cNvSpPr>
              <p:nvPr/>
            </p:nvSpPr>
            <p:spPr bwMode="auto">
              <a:xfrm>
                <a:off x="3288982" y="2684104"/>
                <a:ext cx="303848" cy="199159"/>
              </a:xfrm>
              <a:custGeom>
                <a:avLst/>
                <a:gdLst>
                  <a:gd name="T0" fmla="*/ 0 w 276225"/>
                  <a:gd name="T1" fmla="*/ 31614 h 219075"/>
                  <a:gd name="T2" fmla="*/ 284489 w 276225"/>
                  <a:gd name="T3" fmla="*/ 47677 h 219075"/>
                  <a:gd name="T4" fmla="*/ 547097 w 276225"/>
                  <a:gd name="T5" fmla="*/ 0 h 219075"/>
                  <a:gd name="T6" fmla="*/ 1269276 w 276225"/>
                  <a:gd name="T7" fmla="*/ 0 h 2190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6225"/>
                  <a:gd name="T13" fmla="*/ 0 h 219075"/>
                  <a:gd name="T14" fmla="*/ 276225 w 276225"/>
                  <a:gd name="T15" fmla="*/ 219075 h 2190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6225" h="219075">
                    <a:moveTo>
                      <a:pt x="0" y="145257"/>
                    </a:moveTo>
                    <a:lnTo>
                      <a:pt x="61912" y="219075"/>
                    </a:lnTo>
                    <a:lnTo>
                      <a:pt x="119062" y="0"/>
                    </a:lnTo>
                    <a:lnTo>
                      <a:pt x="276225" y="0"/>
                    </a:lnTo>
                  </a:path>
                </a:pathLst>
              </a:cu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</p:grpSp>
      </p:grpSp>
      <p:sp>
        <p:nvSpPr>
          <p:cNvPr id="141" name="Text Box 5"/>
          <p:cNvSpPr txBox="1">
            <a:spLocks noChangeArrowheads="1"/>
          </p:cNvSpPr>
          <p:nvPr/>
        </p:nvSpPr>
        <p:spPr bwMode="auto">
          <a:xfrm>
            <a:off x="2573565" y="2756535"/>
            <a:ext cx="10279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  1.2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m</a:t>
            </a:r>
            <a:endParaRPr lang="en-US" altLang="en-US" sz="1600" b="1" i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42" name="Text Box 5"/>
          <p:cNvSpPr txBox="1">
            <a:spLocks noChangeArrowheads="1"/>
          </p:cNvSpPr>
          <p:nvPr/>
        </p:nvSpPr>
        <p:spPr bwMode="auto">
          <a:xfrm>
            <a:off x="684449" y="3479800"/>
            <a:ext cx="1006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 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BQ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6434057" y="882650"/>
            <a:ext cx="0" cy="1611313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382603" y="2032676"/>
            <a:ext cx="0" cy="452673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2244730" y="800241"/>
            <a:ext cx="1941309" cy="758812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Observe ‘BA’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502369" y="274734"/>
            <a:ext cx="1279431" cy="386699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Find : QR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2136835" y="909765"/>
            <a:ext cx="2636912" cy="74386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QR is a part of PR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2256660" y="847289"/>
            <a:ext cx="2040334" cy="73649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Observe ‘QR’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6629400" y="2651328"/>
            <a:ext cx="1495360" cy="33350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QR = PR – PQ</a:t>
            </a:r>
            <a:endParaRPr lang="en-IN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6430882" y="2032676"/>
            <a:ext cx="0" cy="452673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8129507" y="2032676"/>
            <a:ext cx="0" cy="452673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5390539" y="2050256"/>
            <a:ext cx="2743200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77800">
              <a:srgbClr val="FFC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6427642" y="2044699"/>
            <a:ext cx="1695793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 bwMode="auto">
          <a:xfrm>
            <a:off x="7692460" y="2677882"/>
            <a:ext cx="363221" cy="28835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FF"/>
              </a:solidFill>
              <a:latin typeface="Arial Rounded MT Bold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187686" y="699233"/>
            <a:ext cx="3866608" cy="99482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PQ belongs to right angled triangle BQP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507222" y="692469"/>
            <a:ext cx="3239514" cy="109342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505848" y="846196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610520" y="1298337"/>
            <a:ext cx="82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Rounded Rectangular Callout 132"/>
          <p:cNvSpPr/>
          <p:nvPr/>
        </p:nvSpPr>
        <p:spPr>
          <a:xfrm>
            <a:off x="1254709" y="3354976"/>
            <a:ext cx="1828800" cy="557409"/>
          </a:xfrm>
          <a:prstGeom prst="wedgeRoundRectCallout">
            <a:avLst>
              <a:gd name="adj1" fmla="val -50347"/>
              <a:gd name="adj2" fmla="val 103409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424922" y="346440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tan 60</a:t>
            </a:r>
            <a:r>
              <a:rPr lang="en-IN" sz="1600" b="1" baseline="5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527648" y="344318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2429092" y="3420921"/>
                <a:ext cx="532646" cy="367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092" y="3420921"/>
                <a:ext cx="532646" cy="3676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 4"/>
          <p:cNvGrpSpPr>
            <a:grpSpLocks/>
          </p:cNvGrpSpPr>
          <p:nvPr/>
        </p:nvGrpSpPr>
        <p:grpSpPr bwMode="auto">
          <a:xfrm>
            <a:off x="5588141" y="2089146"/>
            <a:ext cx="624946" cy="278588"/>
            <a:chOff x="4017166" y="4466908"/>
            <a:chExt cx="625059" cy="278589"/>
          </a:xfrm>
        </p:grpSpPr>
        <p:sp>
          <p:nvSpPr>
            <p:cNvPr id="143" name="Text Box 5"/>
            <p:cNvSpPr txBox="1">
              <a:spLocks noChangeArrowheads="1"/>
            </p:cNvSpPr>
            <p:nvPr/>
          </p:nvSpPr>
          <p:spPr bwMode="auto">
            <a:xfrm>
              <a:off x="4017166" y="4466908"/>
              <a:ext cx="389312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smtClean="0">
                  <a:solidFill>
                    <a:srgbClr val="000000"/>
                  </a:solidFill>
                  <a:latin typeface="Bookman Old Style" pitchFamily="18" charset="0"/>
                </a:rPr>
                <a:t>29</a:t>
              </a:r>
              <a:endParaRPr lang="en-US" altLang="en-US" sz="1200" b="1" baseline="30000" dirty="0" smtClean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grpSp>
          <p:nvGrpSpPr>
            <p:cNvPr id="144" name="Group 136"/>
            <p:cNvGrpSpPr>
              <a:grpSpLocks/>
            </p:cNvGrpSpPr>
            <p:nvPr/>
          </p:nvGrpSpPr>
          <p:grpSpPr bwMode="auto">
            <a:xfrm>
              <a:off x="4319645" y="4468497"/>
              <a:ext cx="322580" cy="277000"/>
              <a:chOff x="3230498" y="2635250"/>
              <a:chExt cx="322580" cy="277000"/>
            </a:xfrm>
          </p:grpSpPr>
          <p:sp>
            <p:nvSpPr>
              <p:cNvPr id="145" name="Text Box 5"/>
              <p:cNvSpPr txBox="1">
                <a:spLocks noChangeArrowheads="1"/>
              </p:cNvSpPr>
              <p:nvPr/>
            </p:nvSpPr>
            <p:spPr bwMode="auto">
              <a:xfrm>
                <a:off x="3286378" y="2635250"/>
                <a:ext cx="266700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3</a:t>
                </a:r>
                <a:endParaRPr lang="en-US" altLang="en-US" sz="1200" b="1" baseline="30000" dirty="0" smtClean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6" name="Freeform 139"/>
              <p:cNvSpPr>
                <a:spLocks/>
              </p:cNvSpPr>
              <p:nvPr/>
            </p:nvSpPr>
            <p:spPr bwMode="auto">
              <a:xfrm>
                <a:off x="3230498" y="2684104"/>
                <a:ext cx="303848" cy="177486"/>
              </a:xfrm>
              <a:custGeom>
                <a:avLst/>
                <a:gdLst>
                  <a:gd name="T0" fmla="*/ 0 w 276225"/>
                  <a:gd name="T1" fmla="*/ 31614 h 219075"/>
                  <a:gd name="T2" fmla="*/ 284489 w 276225"/>
                  <a:gd name="T3" fmla="*/ 47677 h 219075"/>
                  <a:gd name="T4" fmla="*/ 547097 w 276225"/>
                  <a:gd name="T5" fmla="*/ 0 h 219075"/>
                  <a:gd name="T6" fmla="*/ 1269276 w 276225"/>
                  <a:gd name="T7" fmla="*/ 0 h 2190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6225"/>
                  <a:gd name="T13" fmla="*/ 0 h 219075"/>
                  <a:gd name="T14" fmla="*/ 276225 w 276225"/>
                  <a:gd name="T15" fmla="*/ 219075 h 2190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6225" h="219075">
                    <a:moveTo>
                      <a:pt x="0" y="145257"/>
                    </a:moveTo>
                    <a:lnTo>
                      <a:pt x="61912" y="219075"/>
                    </a:lnTo>
                    <a:lnTo>
                      <a:pt x="119062" y="0"/>
                    </a:lnTo>
                    <a:lnTo>
                      <a:pt x="276225" y="0"/>
                    </a:lnTo>
                  </a:path>
                </a:pathLst>
              </a:cu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</p:grpSp>
      </p:grpSp>
      <p:cxnSp>
        <p:nvCxnSpPr>
          <p:cNvPr id="136" name="Straight Connector 135"/>
          <p:cNvCxnSpPr/>
          <p:nvPr/>
        </p:nvCxnSpPr>
        <p:spPr>
          <a:xfrm flipH="1">
            <a:off x="5370395" y="2057064"/>
            <a:ext cx="1075659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 flipH="1">
            <a:off x="6819289" y="699233"/>
            <a:ext cx="821059" cy="400110"/>
          </a:xfrm>
          <a:prstGeom prst="wedgeRectCallout">
            <a:avLst>
              <a:gd name="adj1" fmla="val 94557"/>
              <a:gd name="adj2" fmla="val 81466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white"/>
                </a:solidFill>
                <a:latin typeface="Bookman Old Style" pitchFamily="18" charset="0"/>
              </a:rPr>
              <a:t>Opposite </a:t>
            </a:r>
            <a:endParaRPr lang="en-US" sz="10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520715" y="2552096"/>
            <a:ext cx="1082348" cy="246221"/>
          </a:xfrm>
          <a:prstGeom prst="wedgeRectCallout">
            <a:avLst>
              <a:gd name="adj1" fmla="val -30180"/>
              <a:gd name="adj2" fmla="val -236319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Adjacent 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2267675" y="739152"/>
            <a:ext cx="1929451" cy="720382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Observe </a:t>
            </a:r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P</a:t>
            </a:r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</a:p>
        </p:txBody>
      </p:sp>
      <p:cxnSp>
        <p:nvCxnSpPr>
          <p:cNvPr id="154" name="Straight Connector 153"/>
          <p:cNvCxnSpPr/>
          <p:nvPr/>
        </p:nvCxnSpPr>
        <p:spPr>
          <a:xfrm>
            <a:off x="6435115" y="879150"/>
            <a:ext cx="0" cy="117695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1945711" y="637238"/>
            <a:ext cx="2629137" cy="100476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BA is made up of </a:t>
            </a:r>
          </a:p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BQ and QA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2001021" y="546659"/>
            <a:ext cx="2428725" cy="10123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090324" y="610450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BPQ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2088190" y="880977"/>
            <a:ext cx="1962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080570" y="1156616"/>
            <a:ext cx="1955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860511" y="880977"/>
            <a:ext cx="523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BQ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846222" y="1156616"/>
            <a:ext cx="530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PQ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1" name="Text Box 5"/>
          <p:cNvSpPr txBox="1">
            <a:spLocks noChangeArrowheads="1"/>
          </p:cNvSpPr>
          <p:nvPr/>
        </p:nvSpPr>
        <p:spPr bwMode="auto">
          <a:xfrm>
            <a:off x="446316" y="1973815"/>
            <a:ext cx="60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Sol.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6431940" y="2026076"/>
            <a:ext cx="0" cy="452673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rgbClr val="0000FF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436173" y="872550"/>
            <a:ext cx="0" cy="1176950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rgbClr val="FFFF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ounded Rectangle 169"/>
          <p:cNvSpPr/>
          <p:nvPr/>
        </p:nvSpPr>
        <p:spPr>
          <a:xfrm>
            <a:off x="2389888" y="649287"/>
            <a:ext cx="1917048" cy="896385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Now, let us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anose="02050604050505020204" pitchFamily="18" charset="0"/>
              </a:rPr>
              <a:t>rationalise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the denominator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5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5" dur="4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7600"/>
                            </p:stCondLst>
                            <p:childTnLst>
                              <p:par>
                                <p:cTn id="2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1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000"/>
                            </p:stCondLst>
                            <p:childTnLst>
                              <p:par>
                                <p:cTn id="2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1" dur="4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10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10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000"/>
                            </p:stCondLst>
                            <p:childTnLst>
                              <p:par>
                                <p:cTn id="316" presetID="35" presetClass="emph" presetSubtype="0" repeatCount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7" dur="4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8" dur="4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 nodeType="clickPar">
                      <p:stCondLst>
                        <p:cond delay="indefinite"/>
                      </p:stCondLst>
                      <p:childTnLst>
                        <p:par>
                          <p:cTn id="4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 nodeType="clickPar">
                      <p:stCondLst>
                        <p:cond delay="indefinite"/>
                      </p:stCondLst>
                      <p:childTnLst>
                        <p:par>
                          <p:cTn id="4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 nodeType="clickPar">
                      <p:stCondLst>
                        <p:cond delay="indefinite"/>
                      </p:stCondLst>
                      <p:childTnLst>
                        <p:par>
                          <p:cTn id="4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 nodeType="clickPar">
                      <p:stCondLst>
                        <p:cond delay="indefinite"/>
                      </p:stCondLst>
                      <p:childTnLst>
                        <p:par>
                          <p:cTn id="4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 nodeType="clickPar">
                      <p:stCondLst>
                        <p:cond delay="indefinite"/>
                      </p:stCondLst>
                      <p:childTnLst>
                        <p:par>
                          <p:cTn id="4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 nodeType="clickPar">
                      <p:stCondLst>
                        <p:cond delay="indefinite"/>
                      </p:stCondLst>
                      <p:childTnLst>
                        <p:par>
                          <p:cTn id="4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 nodeType="clickPar">
                      <p:stCondLst>
                        <p:cond delay="indefinite"/>
                      </p:stCondLst>
                      <p:childTnLst>
                        <p:par>
                          <p:cTn id="4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 nodeType="clickPar">
                      <p:stCondLst>
                        <p:cond delay="indefinite"/>
                      </p:stCondLst>
                      <p:childTnLst>
                        <p:par>
                          <p:cTn id="5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 nodeType="clickPar">
                      <p:stCondLst>
                        <p:cond delay="indefinite"/>
                      </p:stCondLst>
                      <p:childTnLst>
                        <p:par>
                          <p:cTn id="5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 nodeType="clickPar">
                      <p:stCondLst>
                        <p:cond delay="indefinite"/>
                      </p:stCondLst>
                      <p:childTnLst>
                        <p:par>
                          <p:cTn id="5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 nodeType="clickPar">
                      <p:stCondLst>
                        <p:cond delay="indefinite"/>
                      </p:stCondLst>
                      <p:childTnLst>
                        <p:par>
                          <p:cTn id="5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 nodeType="clickPar">
                      <p:stCondLst>
                        <p:cond delay="indefinite"/>
                      </p:stCondLst>
                      <p:childTnLst>
                        <p:par>
                          <p:cTn id="5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 nodeType="clickPar">
                      <p:stCondLst>
                        <p:cond delay="indefinite"/>
                      </p:stCondLst>
                      <p:childTnLst>
                        <p:par>
                          <p:cTn id="5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 nodeType="clickPar">
                      <p:stCondLst>
                        <p:cond delay="indefinite"/>
                      </p:stCondLst>
                      <p:childTnLst>
                        <p:par>
                          <p:cTn id="5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 nodeType="clickPar">
                      <p:stCondLst>
                        <p:cond delay="indefinite"/>
                      </p:stCondLst>
                      <p:childTnLst>
                        <p:par>
                          <p:cTn id="5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 nodeType="clickPar">
                      <p:stCondLst>
                        <p:cond delay="indefinite"/>
                      </p:stCondLst>
                      <p:childTnLst>
                        <p:par>
                          <p:cTn id="5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 nodeType="clickPar">
                      <p:stCondLst>
                        <p:cond delay="indefinite"/>
                      </p:stCondLst>
                      <p:childTnLst>
                        <p:par>
                          <p:cTn id="5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 nodeType="clickPar">
                      <p:stCondLst>
                        <p:cond delay="indefinite"/>
                      </p:stCondLst>
                      <p:childTnLst>
                        <p:par>
                          <p:cTn id="5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 nodeType="clickPar">
                      <p:stCondLst>
                        <p:cond delay="indefinite"/>
                      </p:stCondLst>
                      <p:childTnLst>
                        <p:par>
                          <p:cTn id="5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 nodeType="clickPar">
                      <p:stCondLst>
                        <p:cond delay="indefinite"/>
                      </p:stCondLst>
                      <p:childTnLst>
                        <p:par>
                          <p:cTn id="5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 nodeType="clickPar">
                      <p:stCondLst>
                        <p:cond delay="indefinite"/>
                      </p:stCondLst>
                      <p:childTnLst>
                        <p:par>
                          <p:cTn id="5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 nodeType="clickPar">
                      <p:stCondLst>
                        <p:cond delay="indefinite"/>
                      </p:stCondLst>
                      <p:childTnLst>
                        <p:par>
                          <p:cTn id="5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 nodeType="clickPar">
                      <p:stCondLst>
                        <p:cond delay="indefinite"/>
                      </p:stCondLst>
                      <p:childTnLst>
                        <p:par>
                          <p:cTn id="5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 nodeType="clickPar">
                      <p:stCondLst>
                        <p:cond delay="indefinite"/>
                      </p:stCondLst>
                      <p:childTnLst>
                        <p:par>
                          <p:cTn id="5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 nodeType="clickPar">
                      <p:stCondLst>
                        <p:cond delay="indefinite"/>
                      </p:stCondLst>
                      <p:childTnLst>
                        <p:par>
                          <p:cTn id="6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 nodeType="clickPar">
                      <p:stCondLst>
                        <p:cond delay="indefinite"/>
                      </p:stCondLst>
                      <p:childTnLst>
                        <p:par>
                          <p:cTn id="6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 nodeType="clickPar">
                      <p:stCondLst>
                        <p:cond delay="indefinite"/>
                      </p:stCondLst>
                      <p:childTnLst>
                        <p:par>
                          <p:cTn id="6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 nodeType="clickPar">
                      <p:stCondLst>
                        <p:cond delay="indefinite"/>
                      </p:stCondLst>
                      <p:childTnLst>
                        <p:par>
                          <p:cTn id="6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68" grpId="1" animBg="1"/>
      <p:bldP spid="169" grpId="0" animBg="1"/>
      <p:bldP spid="169" grpId="1" animBg="1"/>
      <p:bldP spid="167" grpId="0" animBg="1"/>
      <p:bldP spid="167" grpId="1" animBg="1"/>
      <p:bldP spid="166" grpId="0" animBg="1"/>
      <p:bldP spid="166" grpId="1" animBg="1"/>
      <p:bldP spid="165" grpId="0" animBg="1"/>
      <p:bldP spid="165" grpId="1" animBg="1"/>
      <p:bldP spid="160" grpId="0" animBg="1"/>
      <p:bldP spid="160" grpId="1" animBg="1"/>
      <p:bldP spid="159" grpId="0" animBg="1"/>
      <p:bldP spid="159" grpId="1" animBg="1"/>
      <p:bldP spid="11" grpId="0" animBg="1"/>
      <p:bldP spid="138" grpId="0" animBg="1"/>
      <p:bldP spid="138" grpId="1" animBg="1"/>
      <p:bldP spid="132" grpId="0" animBg="1"/>
      <p:bldP spid="132" grpId="1" animBg="1"/>
      <p:bldP spid="108" grpId="0" animBg="1"/>
      <p:bldP spid="108" grpId="1" animBg="1"/>
      <p:bldP spid="110" grpId="0" animBg="1"/>
      <p:bldP spid="110" grpId="1" animBg="1"/>
      <p:bldP spid="112" grpId="0" animBg="1"/>
      <p:bldP spid="112" grpId="1" animBg="1"/>
      <p:bldP spid="115" grpId="0" animBg="1"/>
      <p:bldP spid="12" grpId="0" animBg="1"/>
      <p:bldP spid="128" grpId="0" animBg="1"/>
      <p:bldP spid="128" grpId="1" animBg="1"/>
      <p:bldP spid="129" grpId="0" animBg="1"/>
      <p:bldP spid="129" grpId="1" animBg="1"/>
      <p:bldP spid="130" grpId="0"/>
      <p:bldP spid="130" grpId="1"/>
      <p:bldP spid="131" grpId="0"/>
      <p:bldP spid="131" grpId="1"/>
      <p:bldP spid="131" grpId="2"/>
      <p:bldP spid="133" grpId="0" animBg="1"/>
      <p:bldP spid="133" grpId="1" animBg="1"/>
      <p:bldP spid="134" grpId="0"/>
      <p:bldP spid="134" grpId="1"/>
      <p:bldP spid="135" grpId="0"/>
      <p:bldP spid="135" grpId="1"/>
      <p:bldP spid="137" grpId="0"/>
      <p:bldP spid="137" grpId="1"/>
      <p:bldP spid="147" grpId="0" animBg="1"/>
      <p:bldP spid="147" grpId="1" animBg="1"/>
      <p:bldP spid="148" grpId="0" animBg="1"/>
      <p:bldP spid="148" grpId="1" animBg="1"/>
      <p:bldP spid="153" grpId="0" animBg="1"/>
      <p:bldP spid="153" grpId="1" animBg="1"/>
      <p:bldP spid="156" grpId="0" animBg="1"/>
      <p:bldP spid="156" grpId="1" animBg="1"/>
      <p:bldP spid="149" grpId="0" animBg="1"/>
      <p:bldP spid="149" grpId="1" animBg="1"/>
      <p:bldP spid="150" grpId="0" build="allAtOnce"/>
      <p:bldP spid="151" grpId="0" build="allAtOnce"/>
      <p:bldP spid="152" grpId="0" build="allAtOnce"/>
      <p:bldP spid="139" grpId="0" build="allAtOnce"/>
      <p:bldP spid="157" grpId="0" build="allAtOnce"/>
      <p:bldP spid="161" grpId="0"/>
      <p:bldP spid="170" grpId="0" animBg="1"/>
      <p:bldP spid="17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Straight Connector 197"/>
          <p:cNvCxnSpPr/>
          <p:nvPr/>
        </p:nvCxnSpPr>
        <p:spPr bwMode="auto">
          <a:xfrm>
            <a:off x="8425840" y="879138"/>
            <a:ext cx="0" cy="16033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206" name="Text Box 5"/>
          <p:cNvSpPr txBox="1">
            <a:spLocks noChangeArrowheads="1"/>
          </p:cNvSpPr>
          <p:nvPr/>
        </p:nvSpPr>
        <p:spPr bwMode="auto">
          <a:xfrm>
            <a:off x="8111341" y="1541462"/>
            <a:ext cx="740122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88.2 </a:t>
            </a:r>
            <a:r>
              <a:rPr lang="en-US" altLang="en-US" sz="1200" b="1" i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m</a:t>
            </a:r>
            <a:endParaRPr lang="en-US" altLang="en-US" sz="1200" b="1" i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1767790" y="3445192"/>
            <a:ext cx="1535582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2076613" y="3813651"/>
            <a:ext cx="424742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2678917" y="2274800"/>
            <a:ext cx="443577" cy="24655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2380014" y="4629828"/>
            <a:ext cx="397086" cy="31270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886200" y="2713171"/>
            <a:ext cx="0" cy="206837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</p:cxnSp>
      <p:sp>
        <p:nvSpPr>
          <p:cNvPr id="6" name="Freeform 5"/>
          <p:cNvSpPr/>
          <p:nvPr/>
        </p:nvSpPr>
        <p:spPr bwMode="auto">
          <a:xfrm>
            <a:off x="5384627" y="871713"/>
            <a:ext cx="2736850" cy="1162050"/>
          </a:xfrm>
          <a:custGeom>
            <a:avLst/>
            <a:gdLst>
              <a:gd name="connsiteX0" fmla="*/ 2730500 w 2736850"/>
              <a:gd name="connsiteY0" fmla="*/ 0 h 1162050"/>
              <a:gd name="connsiteX1" fmla="*/ 0 w 2736850"/>
              <a:gd name="connsiteY1" fmla="*/ 1155700 h 1162050"/>
              <a:gd name="connsiteX2" fmla="*/ 2736850 w 2736850"/>
              <a:gd name="connsiteY2" fmla="*/ 1162050 h 1162050"/>
              <a:gd name="connsiteX3" fmla="*/ 2730500 w 273685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850" h="1162050">
                <a:moveTo>
                  <a:pt x="2730500" y="0"/>
                </a:moveTo>
                <a:lnTo>
                  <a:pt x="0" y="1155700"/>
                </a:lnTo>
                <a:lnTo>
                  <a:pt x="2736850" y="1162050"/>
                </a:lnTo>
                <a:cubicBezTo>
                  <a:pt x="2734733" y="774700"/>
                  <a:pt x="2732617" y="387350"/>
                  <a:pt x="2730500" y="0"/>
                </a:cubicBezTo>
                <a:close/>
              </a:path>
            </a:pathLst>
          </a:custGeom>
          <a:solidFill>
            <a:srgbClr val="00B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76" name="Arc 1026"/>
          <p:cNvSpPr/>
          <p:nvPr/>
        </p:nvSpPr>
        <p:spPr>
          <a:xfrm>
            <a:off x="5070414" y="1727326"/>
            <a:ext cx="594360" cy="594360"/>
          </a:xfrm>
          <a:prstGeom prst="arc">
            <a:avLst>
              <a:gd name="adj1" fmla="val 20214427"/>
              <a:gd name="adj2" fmla="val 70978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5605058" y="2061840"/>
            <a:ext cx="608883" cy="24169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2733719" y="3827681"/>
            <a:ext cx="424742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520531" y="2379027"/>
            <a:ext cx="826388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4026479" y="4143412"/>
            <a:ext cx="3978040" cy="54582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1163465" y="2000250"/>
            <a:ext cx="1778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In right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PRD,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1463040" y="2368550"/>
            <a:ext cx="11527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tan 30º =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2642816" y="2228850"/>
            <a:ext cx="600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DR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699966" y="2535237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2641228" y="2492375"/>
            <a:ext cx="4953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PR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631652" y="2890203"/>
            <a:ext cx="325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altLang="en-US" sz="1600" b="1" baseline="3000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2289002" y="2906078"/>
            <a:ext cx="403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2646190" y="2766378"/>
            <a:ext cx="4953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87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2617615" y="3072765"/>
            <a:ext cx="5032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5"/>
          <p:cNvSpPr txBox="1">
            <a:spLocks noChangeArrowheads="1"/>
          </p:cNvSpPr>
          <p:nvPr/>
        </p:nvSpPr>
        <p:spPr bwMode="auto">
          <a:xfrm>
            <a:off x="2621280" y="3048953"/>
            <a:ext cx="52051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PR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1936577" y="2782253"/>
            <a:ext cx="304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1</a:t>
            </a:r>
            <a:endParaRPr lang="en-US" altLang="en-US" sz="16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1906415" y="3068003"/>
            <a:ext cx="3968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631652" y="3445192"/>
            <a:ext cx="325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altLang="en-US" sz="1600" b="1" baseline="30000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1742902" y="3445192"/>
            <a:ext cx="730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PR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2296940" y="3445192"/>
            <a:ext cx="403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3" name="Text Box 5"/>
          <p:cNvSpPr txBox="1">
            <a:spLocks noChangeArrowheads="1"/>
          </p:cNvSpPr>
          <p:nvPr/>
        </p:nvSpPr>
        <p:spPr bwMode="auto">
          <a:xfrm>
            <a:off x="2538240" y="3445192"/>
            <a:ext cx="495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87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2469827" y="3810536"/>
            <a:ext cx="7353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  PQ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1" name="Text Box 5"/>
          <p:cNvSpPr txBox="1">
            <a:spLocks noChangeArrowheads="1"/>
          </p:cNvSpPr>
          <p:nvPr/>
        </p:nvSpPr>
        <p:spPr bwMode="auto">
          <a:xfrm>
            <a:off x="2057400" y="3810536"/>
            <a:ext cx="509414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PR</a:t>
            </a:r>
          </a:p>
        </p:txBody>
      </p:sp>
      <p:sp>
        <p:nvSpPr>
          <p:cNvPr id="87" name="Text Box 5"/>
          <p:cNvSpPr txBox="1">
            <a:spLocks noChangeArrowheads="1"/>
          </p:cNvSpPr>
          <p:nvPr/>
        </p:nvSpPr>
        <p:spPr bwMode="auto">
          <a:xfrm>
            <a:off x="631652" y="4636293"/>
            <a:ext cx="325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altLang="en-US" sz="1600" b="1" baseline="30000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93" name="Text Box 5"/>
          <p:cNvSpPr txBox="1">
            <a:spLocks noChangeArrowheads="1"/>
          </p:cNvSpPr>
          <p:nvPr/>
        </p:nvSpPr>
        <p:spPr bwMode="auto">
          <a:xfrm>
            <a:off x="4061042" y="4133314"/>
            <a:ext cx="40659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Distance travelled by the balloon is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100.34 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m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1942927" y="3085465"/>
            <a:ext cx="319088" cy="339725"/>
            <a:chOff x="3288982" y="2635250"/>
            <a:chExt cx="317818" cy="339725"/>
          </a:xfrm>
        </p:grpSpPr>
        <p:sp>
          <p:nvSpPr>
            <p:cNvPr id="34927" name="Text Box 5"/>
            <p:cNvSpPr txBox="1">
              <a:spLocks noChangeArrowheads="1"/>
            </p:cNvSpPr>
            <p:nvPr/>
          </p:nvSpPr>
          <p:spPr bwMode="auto">
            <a:xfrm>
              <a:off x="3340100" y="2635250"/>
              <a:ext cx="2667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3</a:t>
              </a:r>
              <a:endPara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34928" name="Freeform 100"/>
            <p:cNvSpPr>
              <a:spLocks/>
            </p:cNvSpPr>
            <p:nvPr/>
          </p:nvSpPr>
          <p:spPr bwMode="auto">
            <a:xfrm>
              <a:off x="3288982" y="2684104"/>
              <a:ext cx="303848" cy="199159"/>
            </a:xfrm>
            <a:custGeom>
              <a:avLst/>
              <a:gdLst>
                <a:gd name="T0" fmla="*/ 0 w 276225"/>
                <a:gd name="T1" fmla="*/ 31614 h 219075"/>
                <a:gd name="T2" fmla="*/ 284489 w 276225"/>
                <a:gd name="T3" fmla="*/ 47677 h 219075"/>
                <a:gd name="T4" fmla="*/ 547097 w 276225"/>
                <a:gd name="T5" fmla="*/ 0 h 219075"/>
                <a:gd name="T6" fmla="*/ 1269276 w 276225"/>
                <a:gd name="T7" fmla="*/ 0 h 2190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6225"/>
                <a:gd name="T13" fmla="*/ 0 h 219075"/>
                <a:gd name="T14" fmla="*/ 276225 w 276225"/>
                <a:gd name="T15" fmla="*/ 219075 h 2190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6225" h="219075">
                  <a:moveTo>
                    <a:pt x="0" y="145257"/>
                  </a:moveTo>
                  <a:lnTo>
                    <a:pt x="61912" y="219075"/>
                  </a:lnTo>
                  <a:lnTo>
                    <a:pt x="119062" y="0"/>
                  </a:lnTo>
                  <a:lnTo>
                    <a:pt x="276225" y="0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2924002" y="3443605"/>
            <a:ext cx="317500" cy="339725"/>
            <a:chOff x="3288982" y="2635250"/>
            <a:chExt cx="317818" cy="339725"/>
          </a:xfrm>
        </p:grpSpPr>
        <p:sp>
          <p:nvSpPr>
            <p:cNvPr id="34925" name="Text Box 5"/>
            <p:cNvSpPr txBox="1">
              <a:spLocks noChangeArrowheads="1"/>
            </p:cNvSpPr>
            <p:nvPr/>
          </p:nvSpPr>
          <p:spPr bwMode="auto">
            <a:xfrm>
              <a:off x="3340100" y="2635250"/>
              <a:ext cx="2667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3</a:t>
              </a:r>
              <a:endPara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34926" name="Freeform 103"/>
            <p:cNvSpPr>
              <a:spLocks/>
            </p:cNvSpPr>
            <p:nvPr/>
          </p:nvSpPr>
          <p:spPr bwMode="auto">
            <a:xfrm>
              <a:off x="3288982" y="2684104"/>
              <a:ext cx="303848" cy="199159"/>
            </a:xfrm>
            <a:custGeom>
              <a:avLst/>
              <a:gdLst>
                <a:gd name="T0" fmla="*/ 0 w 276225"/>
                <a:gd name="T1" fmla="*/ 31614 h 219075"/>
                <a:gd name="T2" fmla="*/ 284489 w 276225"/>
                <a:gd name="T3" fmla="*/ 47677 h 219075"/>
                <a:gd name="T4" fmla="*/ 547097 w 276225"/>
                <a:gd name="T5" fmla="*/ 0 h 219075"/>
                <a:gd name="T6" fmla="*/ 1269276 w 276225"/>
                <a:gd name="T7" fmla="*/ 0 h 2190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6225"/>
                <a:gd name="T13" fmla="*/ 0 h 219075"/>
                <a:gd name="T14" fmla="*/ 276225 w 276225"/>
                <a:gd name="T15" fmla="*/ 219075 h 2190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6225" h="219075">
                  <a:moveTo>
                    <a:pt x="0" y="145257"/>
                  </a:moveTo>
                  <a:lnTo>
                    <a:pt x="61912" y="219075"/>
                  </a:lnTo>
                  <a:lnTo>
                    <a:pt x="119062" y="0"/>
                  </a:lnTo>
                  <a:lnTo>
                    <a:pt x="276225" y="0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120" name="Text Box 5"/>
          <p:cNvSpPr txBox="1">
            <a:spLocks noChangeArrowheads="1"/>
          </p:cNvSpPr>
          <p:nvPr/>
        </p:nvSpPr>
        <p:spPr bwMode="auto">
          <a:xfrm>
            <a:off x="631652" y="4219099"/>
            <a:ext cx="325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altLang="en-US" sz="1600" b="1" baseline="30000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21" name="Text Box 5"/>
          <p:cNvSpPr txBox="1">
            <a:spLocks noChangeArrowheads="1"/>
          </p:cNvSpPr>
          <p:nvPr/>
        </p:nvSpPr>
        <p:spPr bwMode="auto">
          <a:xfrm>
            <a:off x="1255540" y="4218305"/>
            <a:ext cx="650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QR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grpSp>
        <p:nvGrpSpPr>
          <p:cNvPr id="25" name="Group 121"/>
          <p:cNvGrpSpPr>
            <a:grpSpLocks/>
          </p:cNvGrpSpPr>
          <p:nvPr/>
        </p:nvGrpSpPr>
        <p:grpSpPr bwMode="auto">
          <a:xfrm>
            <a:off x="3055765" y="4237355"/>
            <a:ext cx="709612" cy="341312"/>
            <a:chOff x="3986213" y="4466908"/>
            <a:chExt cx="709734" cy="341314"/>
          </a:xfrm>
        </p:grpSpPr>
        <p:sp>
          <p:nvSpPr>
            <p:cNvPr id="34909" name="Text Box 5"/>
            <p:cNvSpPr txBox="1">
              <a:spLocks noChangeArrowheads="1"/>
            </p:cNvSpPr>
            <p:nvPr/>
          </p:nvSpPr>
          <p:spPr bwMode="auto">
            <a:xfrm>
              <a:off x="3986213" y="4466908"/>
              <a:ext cx="4953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29</a:t>
              </a:r>
              <a:endPara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grpSp>
          <p:nvGrpSpPr>
            <p:cNvPr id="34910" name="Group 123"/>
            <p:cNvGrpSpPr>
              <a:grpSpLocks/>
            </p:cNvGrpSpPr>
            <p:nvPr/>
          </p:nvGrpSpPr>
          <p:grpSpPr bwMode="auto">
            <a:xfrm>
              <a:off x="4378129" y="4468497"/>
              <a:ext cx="317818" cy="339725"/>
              <a:chOff x="3288982" y="2635250"/>
              <a:chExt cx="317818" cy="339725"/>
            </a:xfrm>
          </p:grpSpPr>
          <p:sp>
            <p:nvSpPr>
              <p:cNvPr id="34911" name="Text Box 5"/>
              <p:cNvSpPr txBox="1">
                <a:spLocks noChangeArrowheads="1"/>
              </p:cNvSpPr>
              <p:nvPr/>
            </p:nvSpPr>
            <p:spPr bwMode="auto">
              <a:xfrm>
                <a:off x="3340100" y="2635250"/>
                <a:ext cx="26670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smtClean="0">
                    <a:solidFill>
                      <a:srgbClr val="000000"/>
                    </a:solidFill>
                    <a:latin typeface="Bookman Old Style" pitchFamily="18" charset="0"/>
                  </a:rPr>
                  <a:t>3</a:t>
                </a:r>
                <a:endParaRPr lang="en-US" altLang="en-US" sz="1600" b="1" baseline="30000" smtClean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4912" name="Freeform 125"/>
              <p:cNvSpPr>
                <a:spLocks/>
              </p:cNvSpPr>
              <p:nvPr/>
            </p:nvSpPr>
            <p:spPr bwMode="auto">
              <a:xfrm>
                <a:off x="3288982" y="2684104"/>
                <a:ext cx="303848" cy="199159"/>
              </a:xfrm>
              <a:custGeom>
                <a:avLst/>
                <a:gdLst>
                  <a:gd name="T0" fmla="*/ 0 w 276225"/>
                  <a:gd name="T1" fmla="*/ 31614 h 219075"/>
                  <a:gd name="T2" fmla="*/ 284489 w 276225"/>
                  <a:gd name="T3" fmla="*/ 47677 h 219075"/>
                  <a:gd name="T4" fmla="*/ 547097 w 276225"/>
                  <a:gd name="T5" fmla="*/ 0 h 219075"/>
                  <a:gd name="T6" fmla="*/ 1269276 w 276225"/>
                  <a:gd name="T7" fmla="*/ 0 h 2190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6225"/>
                  <a:gd name="T13" fmla="*/ 0 h 219075"/>
                  <a:gd name="T14" fmla="*/ 276225 w 276225"/>
                  <a:gd name="T15" fmla="*/ 219075 h 2190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6225" h="219075">
                    <a:moveTo>
                      <a:pt x="0" y="145257"/>
                    </a:moveTo>
                    <a:lnTo>
                      <a:pt x="61912" y="219075"/>
                    </a:lnTo>
                    <a:lnTo>
                      <a:pt x="119062" y="0"/>
                    </a:lnTo>
                    <a:lnTo>
                      <a:pt x="276225" y="0"/>
                    </a:lnTo>
                  </a:path>
                </a:pathLst>
              </a:cu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</p:grpSp>
      </p:grp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2789065" y="421830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  <a:endParaRPr lang="en-US" altLang="en-US" b="1" dirty="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128" name="Text Box 5"/>
          <p:cNvSpPr txBox="1">
            <a:spLocks noChangeArrowheads="1"/>
          </p:cNvSpPr>
          <p:nvPr/>
        </p:nvSpPr>
        <p:spPr bwMode="auto">
          <a:xfrm>
            <a:off x="1731790" y="4243705"/>
            <a:ext cx="3762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grpSp>
        <p:nvGrpSpPr>
          <p:cNvPr id="27" name="Group 128"/>
          <p:cNvGrpSpPr>
            <a:grpSpLocks/>
          </p:cNvGrpSpPr>
          <p:nvPr/>
        </p:nvGrpSpPr>
        <p:grpSpPr bwMode="auto">
          <a:xfrm>
            <a:off x="2011190" y="4237355"/>
            <a:ext cx="727075" cy="344487"/>
            <a:chOff x="2140443" y="3300213"/>
            <a:chExt cx="727367" cy="343694"/>
          </a:xfrm>
        </p:grpSpPr>
        <p:sp>
          <p:nvSpPr>
            <p:cNvPr id="34905" name="Text Box 5"/>
            <p:cNvSpPr txBox="1">
              <a:spLocks noChangeArrowheads="1"/>
            </p:cNvSpPr>
            <p:nvPr/>
          </p:nvSpPr>
          <p:spPr bwMode="auto">
            <a:xfrm>
              <a:off x="2140443" y="3300213"/>
              <a:ext cx="4953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87</a:t>
              </a:r>
              <a:endPara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grpSp>
          <p:nvGrpSpPr>
            <p:cNvPr id="34906" name="Group 130"/>
            <p:cNvGrpSpPr>
              <a:grpSpLocks/>
            </p:cNvGrpSpPr>
            <p:nvPr/>
          </p:nvGrpSpPr>
          <p:grpSpPr bwMode="auto">
            <a:xfrm>
              <a:off x="2549992" y="3304182"/>
              <a:ext cx="317818" cy="339725"/>
              <a:chOff x="3288982" y="2635250"/>
              <a:chExt cx="317818" cy="339725"/>
            </a:xfrm>
          </p:grpSpPr>
          <p:sp>
            <p:nvSpPr>
              <p:cNvPr id="34907" name="Text Box 5"/>
              <p:cNvSpPr txBox="1">
                <a:spLocks noChangeArrowheads="1"/>
              </p:cNvSpPr>
              <p:nvPr/>
            </p:nvSpPr>
            <p:spPr bwMode="auto">
              <a:xfrm>
                <a:off x="3340100" y="2635250"/>
                <a:ext cx="26670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3</a:t>
                </a:r>
                <a:endParaRPr lang="en-US" altLang="en-US" sz="1600" b="1" baseline="30000" dirty="0" smtClean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4908" name="Freeform 132"/>
              <p:cNvSpPr>
                <a:spLocks/>
              </p:cNvSpPr>
              <p:nvPr/>
            </p:nvSpPr>
            <p:spPr bwMode="auto">
              <a:xfrm>
                <a:off x="3288982" y="2684104"/>
                <a:ext cx="303848" cy="199159"/>
              </a:xfrm>
              <a:custGeom>
                <a:avLst/>
                <a:gdLst>
                  <a:gd name="T0" fmla="*/ 0 w 276225"/>
                  <a:gd name="T1" fmla="*/ 31614 h 219075"/>
                  <a:gd name="T2" fmla="*/ 284489 w 276225"/>
                  <a:gd name="T3" fmla="*/ 47677 h 219075"/>
                  <a:gd name="T4" fmla="*/ 547097 w 276225"/>
                  <a:gd name="T5" fmla="*/ 0 h 219075"/>
                  <a:gd name="T6" fmla="*/ 1269276 w 276225"/>
                  <a:gd name="T7" fmla="*/ 0 h 2190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6225"/>
                  <a:gd name="T13" fmla="*/ 0 h 219075"/>
                  <a:gd name="T14" fmla="*/ 276225 w 276225"/>
                  <a:gd name="T15" fmla="*/ 219075 h 2190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6225" h="219075">
                    <a:moveTo>
                      <a:pt x="0" y="145257"/>
                    </a:moveTo>
                    <a:lnTo>
                      <a:pt x="61912" y="219075"/>
                    </a:lnTo>
                    <a:lnTo>
                      <a:pt x="119062" y="0"/>
                    </a:lnTo>
                    <a:lnTo>
                      <a:pt x="276225" y="0"/>
                    </a:lnTo>
                  </a:path>
                </a:pathLst>
              </a:cu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</p:grpSp>
      </p:grpSp>
      <p:sp>
        <p:nvSpPr>
          <p:cNvPr id="134" name="Text Box 5"/>
          <p:cNvSpPr txBox="1">
            <a:spLocks noChangeArrowheads="1"/>
          </p:cNvSpPr>
          <p:nvPr/>
        </p:nvSpPr>
        <p:spPr bwMode="auto">
          <a:xfrm>
            <a:off x="1255540" y="4635500"/>
            <a:ext cx="774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QR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35" name="Text Box 5"/>
          <p:cNvSpPr txBox="1">
            <a:spLocks noChangeArrowheads="1"/>
          </p:cNvSpPr>
          <p:nvPr/>
        </p:nvSpPr>
        <p:spPr bwMode="auto">
          <a:xfrm>
            <a:off x="1731790" y="4635500"/>
            <a:ext cx="387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grpSp>
        <p:nvGrpSpPr>
          <p:cNvPr id="29" name="Group 135"/>
          <p:cNvGrpSpPr>
            <a:grpSpLocks/>
          </p:cNvGrpSpPr>
          <p:nvPr/>
        </p:nvGrpSpPr>
        <p:grpSpPr bwMode="auto">
          <a:xfrm>
            <a:off x="2011190" y="4629150"/>
            <a:ext cx="727075" cy="344487"/>
            <a:chOff x="2140443" y="3300213"/>
            <a:chExt cx="727367" cy="343694"/>
          </a:xfrm>
        </p:grpSpPr>
        <p:sp>
          <p:nvSpPr>
            <p:cNvPr id="34901" name="Text Box 5"/>
            <p:cNvSpPr txBox="1">
              <a:spLocks noChangeArrowheads="1"/>
            </p:cNvSpPr>
            <p:nvPr/>
          </p:nvSpPr>
          <p:spPr bwMode="auto">
            <a:xfrm>
              <a:off x="2140443" y="3300213"/>
              <a:ext cx="4953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58</a:t>
              </a:r>
              <a:endPara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grpSp>
          <p:nvGrpSpPr>
            <p:cNvPr id="34902" name="Group 137"/>
            <p:cNvGrpSpPr>
              <a:grpSpLocks/>
            </p:cNvGrpSpPr>
            <p:nvPr/>
          </p:nvGrpSpPr>
          <p:grpSpPr bwMode="auto">
            <a:xfrm>
              <a:off x="2549992" y="3304182"/>
              <a:ext cx="317818" cy="339725"/>
              <a:chOff x="3288982" y="2635250"/>
              <a:chExt cx="317818" cy="339725"/>
            </a:xfrm>
          </p:grpSpPr>
          <p:sp>
            <p:nvSpPr>
              <p:cNvPr id="34903" name="Text Box 5"/>
              <p:cNvSpPr txBox="1">
                <a:spLocks noChangeArrowheads="1"/>
              </p:cNvSpPr>
              <p:nvPr/>
            </p:nvSpPr>
            <p:spPr bwMode="auto">
              <a:xfrm>
                <a:off x="3340100" y="2635250"/>
                <a:ext cx="26670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3</a:t>
                </a:r>
                <a:endParaRPr lang="en-US" altLang="en-US" sz="1600" b="1" baseline="30000" dirty="0" smtClean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4904" name="Freeform 139"/>
              <p:cNvSpPr>
                <a:spLocks/>
              </p:cNvSpPr>
              <p:nvPr/>
            </p:nvSpPr>
            <p:spPr bwMode="auto">
              <a:xfrm>
                <a:off x="3288982" y="2684104"/>
                <a:ext cx="303848" cy="199159"/>
              </a:xfrm>
              <a:custGeom>
                <a:avLst/>
                <a:gdLst>
                  <a:gd name="T0" fmla="*/ 0 w 276225"/>
                  <a:gd name="T1" fmla="*/ 31614 h 219075"/>
                  <a:gd name="T2" fmla="*/ 284489 w 276225"/>
                  <a:gd name="T3" fmla="*/ 47677 h 219075"/>
                  <a:gd name="T4" fmla="*/ 547097 w 276225"/>
                  <a:gd name="T5" fmla="*/ 0 h 219075"/>
                  <a:gd name="T6" fmla="*/ 1269276 w 276225"/>
                  <a:gd name="T7" fmla="*/ 0 h 2190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6225"/>
                  <a:gd name="T13" fmla="*/ 0 h 219075"/>
                  <a:gd name="T14" fmla="*/ 276225 w 276225"/>
                  <a:gd name="T15" fmla="*/ 219075 h 2190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6225" h="219075">
                    <a:moveTo>
                      <a:pt x="0" y="145257"/>
                    </a:moveTo>
                    <a:lnTo>
                      <a:pt x="61912" y="219075"/>
                    </a:lnTo>
                    <a:lnTo>
                      <a:pt x="119062" y="0"/>
                    </a:lnTo>
                    <a:lnTo>
                      <a:pt x="276225" y="0"/>
                    </a:lnTo>
                  </a:path>
                </a:pathLst>
              </a:cu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</p:grpSp>
      </p:grpSp>
      <p:cxnSp>
        <p:nvCxnSpPr>
          <p:cNvPr id="111" name="Straight Connector 110"/>
          <p:cNvCxnSpPr/>
          <p:nvPr/>
        </p:nvCxnSpPr>
        <p:spPr>
          <a:xfrm>
            <a:off x="5368752" y="2022824"/>
            <a:ext cx="274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368752" y="2459387"/>
            <a:ext cx="274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414915" y="851249"/>
            <a:ext cx="0" cy="1611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368752" y="2016474"/>
            <a:ext cx="0" cy="438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5368752" y="862362"/>
            <a:ext cx="1046163" cy="1158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8111952" y="857599"/>
            <a:ext cx="0" cy="1611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5373515" y="862362"/>
            <a:ext cx="2738437" cy="1160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273627" y="1881537"/>
            <a:ext cx="138113" cy="139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72252" y="1884712"/>
            <a:ext cx="139700" cy="13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370340" y="2318099"/>
            <a:ext cx="138112" cy="138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72252" y="2319687"/>
            <a:ext cx="139700" cy="139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6" name="Arc 125"/>
          <p:cNvSpPr/>
          <p:nvPr/>
        </p:nvSpPr>
        <p:spPr>
          <a:xfrm>
            <a:off x="5230640" y="1808512"/>
            <a:ext cx="381000" cy="381000"/>
          </a:xfrm>
          <a:prstGeom prst="arc">
            <a:avLst>
              <a:gd name="adj1" fmla="val 18366104"/>
              <a:gd name="adj2" fmla="val 4862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9" name="Arc 128"/>
          <p:cNvSpPr/>
          <p:nvPr/>
        </p:nvSpPr>
        <p:spPr>
          <a:xfrm>
            <a:off x="5071887" y="1725961"/>
            <a:ext cx="595312" cy="597090"/>
          </a:xfrm>
          <a:prstGeom prst="arc">
            <a:avLst>
              <a:gd name="adj1" fmla="val 20154713"/>
              <a:gd name="adj2" fmla="val 215597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0" name="Text Box 5"/>
          <p:cNvSpPr txBox="1">
            <a:spLocks noChangeArrowheads="1"/>
          </p:cNvSpPr>
          <p:nvPr/>
        </p:nvSpPr>
        <p:spPr bwMode="auto">
          <a:xfrm>
            <a:off x="5138565" y="1891062"/>
            <a:ext cx="315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P</a:t>
            </a:r>
            <a:endParaRPr lang="en-US" altLang="en-US" sz="12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32" name="Text Box 5"/>
          <p:cNvSpPr txBox="1">
            <a:spLocks noChangeArrowheads="1"/>
          </p:cNvSpPr>
          <p:nvPr/>
        </p:nvSpPr>
        <p:spPr bwMode="auto">
          <a:xfrm>
            <a:off x="5230640" y="2419699"/>
            <a:ext cx="3143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E</a:t>
            </a:r>
            <a:endParaRPr lang="en-US" altLang="en-US" sz="12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33" name="Text Box 5"/>
          <p:cNvSpPr txBox="1">
            <a:spLocks noChangeArrowheads="1"/>
          </p:cNvSpPr>
          <p:nvPr/>
        </p:nvSpPr>
        <p:spPr bwMode="auto">
          <a:xfrm>
            <a:off x="6273627" y="2414937"/>
            <a:ext cx="3143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endParaRPr lang="en-US" altLang="en-US" sz="12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36" name="Text Box 5"/>
          <p:cNvSpPr txBox="1">
            <a:spLocks noChangeArrowheads="1"/>
          </p:cNvSpPr>
          <p:nvPr/>
        </p:nvSpPr>
        <p:spPr bwMode="auto">
          <a:xfrm>
            <a:off x="7967490" y="2410174"/>
            <a:ext cx="3143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C</a:t>
            </a:r>
            <a:endParaRPr lang="en-US" altLang="en-US" sz="12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37" name="Text Box 5"/>
          <p:cNvSpPr txBox="1">
            <a:spLocks noChangeArrowheads="1"/>
          </p:cNvSpPr>
          <p:nvPr/>
        </p:nvSpPr>
        <p:spPr bwMode="auto">
          <a:xfrm>
            <a:off x="8057977" y="1881537"/>
            <a:ext cx="314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R</a:t>
            </a:r>
            <a:endParaRPr lang="en-US" altLang="en-US" sz="12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39" name="Text Box 5"/>
          <p:cNvSpPr txBox="1">
            <a:spLocks noChangeArrowheads="1"/>
          </p:cNvSpPr>
          <p:nvPr/>
        </p:nvSpPr>
        <p:spPr bwMode="auto">
          <a:xfrm>
            <a:off x="6164090" y="1991074"/>
            <a:ext cx="3143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Q</a:t>
            </a:r>
            <a:endParaRPr lang="en-US" altLang="en-US" sz="12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40" name="Text Box 5"/>
          <p:cNvSpPr txBox="1">
            <a:spLocks noChangeArrowheads="1"/>
          </p:cNvSpPr>
          <p:nvPr/>
        </p:nvSpPr>
        <p:spPr bwMode="auto">
          <a:xfrm>
            <a:off x="4790901" y="2076799"/>
            <a:ext cx="676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1.2 </a:t>
            </a:r>
            <a:r>
              <a:rPr lang="en-US" altLang="en-US" sz="1200" b="1" i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m</a:t>
            </a:r>
            <a:endParaRPr lang="en-US" altLang="en-US" sz="1200" b="1" i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41" name="Text Box 5"/>
          <p:cNvSpPr txBox="1">
            <a:spLocks noChangeArrowheads="1"/>
          </p:cNvSpPr>
          <p:nvPr/>
        </p:nvSpPr>
        <p:spPr bwMode="auto">
          <a:xfrm>
            <a:off x="5502102" y="1719612"/>
            <a:ext cx="4254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60º</a:t>
            </a:r>
            <a:endParaRPr lang="en-US" altLang="en-US" sz="10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42" name="Text Box 5"/>
          <p:cNvSpPr txBox="1">
            <a:spLocks noChangeArrowheads="1"/>
          </p:cNvSpPr>
          <p:nvPr/>
        </p:nvSpPr>
        <p:spPr bwMode="auto">
          <a:xfrm>
            <a:off x="5600527" y="1829150"/>
            <a:ext cx="4222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30º</a:t>
            </a:r>
            <a:endParaRPr lang="en-US" altLang="en-US" sz="10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5367803" y="2019450"/>
            <a:ext cx="27432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8107983" y="865408"/>
            <a:ext cx="0" cy="1153759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 flipH="1">
            <a:off x="6970337" y="597565"/>
            <a:ext cx="821059" cy="400110"/>
          </a:xfrm>
          <a:prstGeom prst="wedgeRectCallout">
            <a:avLst>
              <a:gd name="adj1" fmla="val -88156"/>
              <a:gd name="adj2" fmla="val 132649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white"/>
                </a:solidFill>
                <a:latin typeface="Bookman Old Style" pitchFamily="18" charset="0"/>
              </a:rPr>
              <a:t>Opposite </a:t>
            </a:r>
            <a:endParaRPr lang="en-US" sz="10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92" name="Group 4"/>
          <p:cNvGrpSpPr>
            <a:grpSpLocks/>
          </p:cNvGrpSpPr>
          <p:nvPr/>
        </p:nvGrpSpPr>
        <p:grpSpPr bwMode="auto">
          <a:xfrm>
            <a:off x="5575878" y="2052211"/>
            <a:ext cx="624946" cy="278588"/>
            <a:chOff x="4017166" y="4466908"/>
            <a:chExt cx="625059" cy="278589"/>
          </a:xfrm>
        </p:grpSpPr>
        <p:sp>
          <p:nvSpPr>
            <p:cNvPr id="193" name="Text Box 5"/>
            <p:cNvSpPr txBox="1">
              <a:spLocks noChangeArrowheads="1"/>
            </p:cNvSpPr>
            <p:nvPr/>
          </p:nvSpPr>
          <p:spPr bwMode="auto">
            <a:xfrm>
              <a:off x="4017166" y="4466908"/>
              <a:ext cx="389312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smtClean="0">
                  <a:solidFill>
                    <a:srgbClr val="000000"/>
                  </a:solidFill>
                  <a:latin typeface="Bookman Old Style" pitchFamily="18" charset="0"/>
                </a:rPr>
                <a:t>29</a:t>
              </a:r>
              <a:endParaRPr lang="en-US" altLang="en-US" sz="1200" b="1" baseline="30000" dirty="0" smtClean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grpSp>
          <p:nvGrpSpPr>
            <p:cNvPr id="194" name="Group 136"/>
            <p:cNvGrpSpPr>
              <a:grpSpLocks/>
            </p:cNvGrpSpPr>
            <p:nvPr/>
          </p:nvGrpSpPr>
          <p:grpSpPr bwMode="auto">
            <a:xfrm>
              <a:off x="4319645" y="4468497"/>
              <a:ext cx="322580" cy="277000"/>
              <a:chOff x="3230498" y="2635250"/>
              <a:chExt cx="322580" cy="277000"/>
            </a:xfrm>
          </p:grpSpPr>
          <p:sp>
            <p:nvSpPr>
              <p:cNvPr id="195" name="Text Box 5"/>
              <p:cNvSpPr txBox="1">
                <a:spLocks noChangeArrowheads="1"/>
              </p:cNvSpPr>
              <p:nvPr/>
            </p:nvSpPr>
            <p:spPr bwMode="auto">
              <a:xfrm>
                <a:off x="3286378" y="2635250"/>
                <a:ext cx="266700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3</a:t>
                </a:r>
                <a:endParaRPr lang="en-US" altLang="en-US" sz="1200" b="1" baseline="30000" dirty="0" smtClean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6" name="Freeform 139"/>
              <p:cNvSpPr>
                <a:spLocks/>
              </p:cNvSpPr>
              <p:nvPr/>
            </p:nvSpPr>
            <p:spPr bwMode="auto">
              <a:xfrm>
                <a:off x="3230498" y="2684104"/>
                <a:ext cx="303848" cy="177486"/>
              </a:xfrm>
              <a:custGeom>
                <a:avLst/>
                <a:gdLst>
                  <a:gd name="T0" fmla="*/ 0 w 276225"/>
                  <a:gd name="T1" fmla="*/ 31614 h 219075"/>
                  <a:gd name="T2" fmla="*/ 284489 w 276225"/>
                  <a:gd name="T3" fmla="*/ 47677 h 219075"/>
                  <a:gd name="T4" fmla="*/ 547097 w 276225"/>
                  <a:gd name="T5" fmla="*/ 0 h 219075"/>
                  <a:gd name="T6" fmla="*/ 1269276 w 276225"/>
                  <a:gd name="T7" fmla="*/ 0 h 2190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6225"/>
                  <a:gd name="T13" fmla="*/ 0 h 219075"/>
                  <a:gd name="T14" fmla="*/ 276225 w 276225"/>
                  <a:gd name="T15" fmla="*/ 219075 h 2190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6225" h="219075">
                    <a:moveTo>
                      <a:pt x="0" y="145257"/>
                    </a:moveTo>
                    <a:lnTo>
                      <a:pt x="61912" y="219075"/>
                    </a:lnTo>
                    <a:lnTo>
                      <a:pt x="119062" y="0"/>
                    </a:lnTo>
                    <a:lnTo>
                      <a:pt x="276225" y="0"/>
                    </a:lnTo>
                  </a:path>
                </a:pathLst>
              </a:cu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</p:grpSp>
      </p:grpSp>
      <p:sp>
        <p:nvSpPr>
          <p:cNvPr id="156" name="Text Box 5"/>
          <p:cNvSpPr txBox="1">
            <a:spLocks noChangeArrowheads="1"/>
          </p:cNvSpPr>
          <p:nvPr/>
        </p:nvSpPr>
        <p:spPr bwMode="auto">
          <a:xfrm>
            <a:off x="3946238" y="3340102"/>
            <a:ext cx="134697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QR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70" name="Text Box 5"/>
          <p:cNvSpPr txBox="1">
            <a:spLocks noChangeArrowheads="1"/>
          </p:cNvSpPr>
          <p:nvPr/>
        </p:nvSpPr>
        <p:spPr bwMode="auto">
          <a:xfrm>
            <a:off x="4642932" y="3340102"/>
            <a:ext cx="387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78" name="Text Box 5"/>
          <p:cNvSpPr txBox="1">
            <a:spLocks noChangeArrowheads="1"/>
          </p:cNvSpPr>
          <p:nvPr/>
        </p:nvSpPr>
        <p:spPr bwMode="auto">
          <a:xfrm>
            <a:off x="4922331" y="3333750"/>
            <a:ext cx="495101" cy="338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58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82" name="Text Box 5"/>
          <p:cNvSpPr txBox="1">
            <a:spLocks noChangeArrowheads="1"/>
          </p:cNvSpPr>
          <p:nvPr/>
        </p:nvSpPr>
        <p:spPr bwMode="auto">
          <a:xfrm>
            <a:off x="5257264" y="3333750"/>
            <a:ext cx="10673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× 1.73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01" name="Text Box 5"/>
          <p:cNvSpPr txBox="1">
            <a:spLocks noChangeArrowheads="1"/>
          </p:cNvSpPr>
          <p:nvPr/>
        </p:nvSpPr>
        <p:spPr bwMode="auto">
          <a:xfrm>
            <a:off x="3945702" y="3709204"/>
            <a:ext cx="134697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QR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02" name="Text Box 5"/>
          <p:cNvSpPr txBox="1">
            <a:spLocks noChangeArrowheads="1"/>
          </p:cNvSpPr>
          <p:nvPr/>
        </p:nvSpPr>
        <p:spPr bwMode="auto">
          <a:xfrm>
            <a:off x="4642396" y="3709204"/>
            <a:ext cx="387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03" name="Text Box 5"/>
          <p:cNvSpPr txBox="1">
            <a:spLocks noChangeArrowheads="1"/>
          </p:cNvSpPr>
          <p:nvPr/>
        </p:nvSpPr>
        <p:spPr bwMode="auto">
          <a:xfrm>
            <a:off x="4921795" y="3702852"/>
            <a:ext cx="1333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100.34 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m</a:t>
            </a:r>
            <a:endParaRPr lang="en-US" altLang="en-US" sz="1600" b="1" i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77" name="Text Box 5"/>
          <p:cNvSpPr txBox="1">
            <a:spLocks noChangeArrowheads="1"/>
          </p:cNvSpPr>
          <p:nvPr/>
        </p:nvSpPr>
        <p:spPr bwMode="auto">
          <a:xfrm>
            <a:off x="737713" y="298637"/>
            <a:ext cx="4989377" cy="176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550" b="1" dirty="0" smtClean="0">
                <a:solidFill>
                  <a:srgbClr val="0000FF"/>
                </a:solidFill>
                <a:latin typeface="Bookman Old Style" pitchFamily="18" charset="0"/>
              </a:rPr>
              <a:t>A 1.2 m tall girl spots a balloon moving with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550" b="1" dirty="0" smtClean="0">
                <a:solidFill>
                  <a:srgbClr val="0000FF"/>
                </a:solidFill>
                <a:latin typeface="Bookman Old Style" pitchFamily="18" charset="0"/>
              </a:rPr>
              <a:t>the wind in a horizontal line at a height 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550" b="1" dirty="0" smtClean="0">
                <a:solidFill>
                  <a:srgbClr val="0000FF"/>
                </a:solidFill>
                <a:latin typeface="Bookman Old Style" pitchFamily="18" charset="0"/>
              </a:rPr>
              <a:t>88.2 m from the ground. The angle 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550" b="1" dirty="0" smtClean="0">
                <a:solidFill>
                  <a:srgbClr val="0000FF"/>
                </a:solidFill>
                <a:latin typeface="Bookman Old Style" pitchFamily="18" charset="0"/>
              </a:rPr>
              <a:t>elevation of the balloon from the eyes 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550" b="1" dirty="0" smtClean="0">
                <a:solidFill>
                  <a:srgbClr val="0000FF"/>
                </a:solidFill>
                <a:latin typeface="Bookman Old Style" pitchFamily="18" charset="0"/>
              </a:rPr>
              <a:t>girl is 60º. After some time, angle of elevation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550" b="1" dirty="0" smtClean="0">
                <a:solidFill>
                  <a:srgbClr val="0000FF"/>
                </a:solidFill>
                <a:latin typeface="Bookman Old Style" pitchFamily="18" charset="0"/>
              </a:rPr>
              <a:t>reduces to 30º. Find the distance travelled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550" b="1" dirty="0" smtClean="0">
                <a:solidFill>
                  <a:srgbClr val="0000FF"/>
                </a:solidFill>
                <a:latin typeface="Bookman Old Style" pitchFamily="18" charset="0"/>
              </a:rPr>
              <a:t>by the balloon during the interval.</a:t>
            </a:r>
            <a:endParaRPr lang="en-US" altLang="en-US" sz="1550" b="1" baseline="30000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9" name="Text Box 5"/>
          <p:cNvSpPr txBox="1">
            <a:spLocks noChangeArrowheads="1"/>
          </p:cNvSpPr>
          <p:nvPr/>
        </p:nvSpPr>
        <p:spPr bwMode="auto">
          <a:xfrm>
            <a:off x="446316" y="1973815"/>
            <a:ext cx="60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Sol.</a:t>
            </a:r>
            <a:endParaRPr lang="en-US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6629400" y="2632075"/>
            <a:ext cx="1495360" cy="33832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QR = PR – PQ</a:t>
            </a:r>
            <a:endParaRPr lang="en-IN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1" name="Rounded Rectangle 190"/>
          <p:cNvSpPr/>
          <p:nvPr/>
        </p:nvSpPr>
        <p:spPr bwMode="auto">
          <a:xfrm>
            <a:off x="7221351" y="2665325"/>
            <a:ext cx="349049" cy="27164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FF"/>
              </a:solidFill>
              <a:latin typeface="Arial Rounded MT Bold" pitchFamily="34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275013" y="611463"/>
            <a:ext cx="3207440" cy="1009961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279192" y="701725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463958" y="1153866"/>
            <a:ext cx="72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</a:p>
        </p:txBody>
      </p:sp>
      <p:sp>
        <p:nvSpPr>
          <p:cNvPr id="197" name="Rounded Rectangle 196"/>
          <p:cNvSpPr/>
          <p:nvPr/>
        </p:nvSpPr>
        <p:spPr>
          <a:xfrm>
            <a:off x="1173806" y="797231"/>
            <a:ext cx="3500391" cy="90820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PR belongs to </a:t>
            </a:r>
          </a:p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right angled triangle PRD</a:t>
            </a:r>
          </a:p>
        </p:txBody>
      </p:sp>
      <p:sp>
        <p:nvSpPr>
          <p:cNvPr id="161" name="Rounded Rectangular Callout 160"/>
          <p:cNvSpPr/>
          <p:nvPr/>
        </p:nvSpPr>
        <p:spPr>
          <a:xfrm>
            <a:off x="1056055" y="1270268"/>
            <a:ext cx="1828800" cy="838200"/>
          </a:xfrm>
          <a:prstGeom prst="wedgeRoundRectCallout">
            <a:avLst>
              <a:gd name="adj1" fmla="val -13046"/>
              <a:gd name="adj2" fmla="val 90530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225915" y="1501041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tan 30</a:t>
            </a:r>
            <a:r>
              <a:rPr lang="en-IN" sz="1600" b="1" baseline="5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356149" y="147981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2211755" y="1398260"/>
            <a:ext cx="532646" cy="589234"/>
            <a:chOff x="8347034" y="-1387456"/>
            <a:chExt cx="532646" cy="589234"/>
          </a:xfrm>
        </p:grpSpPr>
        <p:sp>
          <p:nvSpPr>
            <p:cNvPr id="165" name="Rectangle 164"/>
            <p:cNvSpPr/>
            <p:nvPr/>
          </p:nvSpPr>
          <p:spPr>
            <a:xfrm>
              <a:off x="8485440" y="-1387456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1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8505457" y="-1122864"/>
              <a:ext cx="2743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/>
                <p:cNvSpPr/>
                <p:nvPr/>
              </p:nvSpPr>
              <p:spPr>
                <a:xfrm>
                  <a:off x="8347034" y="-1165823"/>
                  <a:ext cx="532646" cy="3676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1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1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  <a:sym typeface="Symbol"/>
                              </a:rPr>
                              <m:t>𝟑</m:t>
                            </m:r>
                          </m:e>
                        </m:rad>
                      </m:oMath>
                    </m:oMathPara>
                  </a14:m>
                  <a:endParaRPr lang="en-US" sz="1600" b="1" dirty="0">
                    <a:solidFill>
                      <a:prstClr val="white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7034" y="-1165823"/>
                  <a:ext cx="532646" cy="36760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4" name="Flowchart: Alternate Process 173"/>
          <p:cNvSpPr/>
          <p:nvPr/>
        </p:nvSpPr>
        <p:spPr>
          <a:xfrm>
            <a:off x="2119140" y="689773"/>
            <a:ext cx="1883571" cy="595313"/>
          </a:xfrm>
          <a:prstGeom prst="flowChartAlternateProcess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Observe </a:t>
            </a:r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P</a:t>
            </a:r>
            <a:endParaRPr lang="en-IN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1934950" y="634646"/>
            <a:ext cx="2404678" cy="10123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009406" y="683197"/>
            <a:ext cx="106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007272" y="965511"/>
            <a:ext cx="1916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999652" y="1241150"/>
            <a:ext cx="192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787760" y="965511"/>
            <a:ext cx="53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DR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787760" y="1241150"/>
            <a:ext cx="538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PR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2227647" y="3965575"/>
            <a:ext cx="1253010" cy="499618"/>
            <a:chOff x="5013379" y="5498759"/>
            <a:chExt cx="1253010" cy="499618"/>
          </a:xfrm>
        </p:grpSpPr>
        <p:sp>
          <p:nvSpPr>
            <p:cNvPr id="199" name="Rounded Rectangular Callout 198"/>
            <p:cNvSpPr/>
            <p:nvPr/>
          </p:nvSpPr>
          <p:spPr>
            <a:xfrm>
              <a:off x="5013379" y="5498759"/>
              <a:ext cx="1253010" cy="499618"/>
            </a:xfrm>
            <a:prstGeom prst="wedgeRoundRectCallout">
              <a:avLst>
                <a:gd name="adj1" fmla="val -29497"/>
                <a:gd name="adj2" fmla="val 8483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Rectangle 199"/>
                <p:cNvSpPr/>
                <p:nvPr/>
              </p:nvSpPr>
              <p:spPr>
                <a:xfrm>
                  <a:off x="5045147" y="5573392"/>
                  <a:ext cx="11701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5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500" b="1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a14:m>
                  <a:r>
                    <a:rPr lang="en-US" dirty="0" smtClean="0">
                      <a:solidFill>
                        <a:prstClr val="white"/>
                      </a:solidFill>
                    </a:rPr>
                    <a:t>  =  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1.73</a:t>
                  </a:r>
                  <a:endParaRPr lang="en-US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200" name="Rectangle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147" y="5573392"/>
                  <a:ext cx="117019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9" name="Rectangle 17"/>
          <p:cNvSpPr>
            <a:spLocks noChangeArrowheads="1"/>
          </p:cNvSpPr>
          <p:nvPr/>
        </p:nvSpPr>
        <p:spPr bwMode="auto">
          <a:xfrm>
            <a:off x="439659" y="283933"/>
            <a:ext cx="4187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50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altLang="en-US" sz="1550" dirty="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747148" y="2266950"/>
            <a:ext cx="1082348" cy="246221"/>
          </a:xfrm>
          <a:prstGeom prst="wedgeRectCallout">
            <a:avLst>
              <a:gd name="adj1" fmla="val -27540"/>
              <a:gd name="adj2" fmla="val -151213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Adjacent 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6497774" y="1213802"/>
            <a:ext cx="470866" cy="24655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85" name="Straight Connector 184"/>
          <p:cNvCxnSpPr/>
          <p:nvPr/>
        </p:nvCxnSpPr>
        <p:spPr bwMode="auto">
          <a:xfrm>
            <a:off x="6679700" y="852837"/>
            <a:ext cx="0" cy="4053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86" name="Text Box 5"/>
          <p:cNvSpPr txBox="1">
            <a:spLocks noChangeArrowheads="1"/>
          </p:cNvSpPr>
          <p:nvPr/>
        </p:nvSpPr>
        <p:spPr bwMode="auto">
          <a:xfrm>
            <a:off x="6436554" y="1202459"/>
            <a:ext cx="590132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87 </a:t>
            </a:r>
            <a:r>
              <a:rPr lang="en-US" alt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m</a:t>
            </a:r>
            <a:endParaRPr lang="en-US" altLang="en-US" sz="1200" b="1" i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189" name="Straight Connector 188"/>
          <p:cNvCxnSpPr/>
          <p:nvPr/>
        </p:nvCxnSpPr>
        <p:spPr bwMode="auto">
          <a:xfrm flipV="1">
            <a:off x="6680027" y="1463529"/>
            <a:ext cx="0" cy="5486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54" name="Text Box 5"/>
          <p:cNvSpPr txBox="1">
            <a:spLocks noChangeArrowheads="1"/>
          </p:cNvSpPr>
          <p:nvPr/>
        </p:nvSpPr>
        <p:spPr bwMode="auto">
          <a:xfrm>
            <a:off x="1272540" y="3810327"/>
            <a:ext cx="7825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QR  =</a:t>
            </a:r>
          </a:p>
        </p:txBody>
      </p:sp>
      <p:sp>
        <p:nvSpPr>
          <p:cNvPr id="209" name="Text Box 5"/>
          <p:cNvSpPr txBox="1">
            <a:spLocks noChangeArrowheads="1"/>
          </p:cNvSpPr>
          <p:nvPr/>
        </p:nvSpPr>
        <p:spPr bwMode="auto">
          <a:xfrm>
            <a:off x="6285890" y="641350"/>
            <a:ext cx="314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B</a:t>
            </a:r>
            <a:endParaRPr lang="en-US" altLang="en-US" sz="12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10" name="Text Box 5"/>
          <p:cNvSpPr txBox="1">
            <a:spLocks noChangeArrowheads="1"/>
          </p:cNvSpPr>
          <p:nvPr/>
        </p:nvSpPr>
        <p:spPr bwMode="auto">
          <a:xfrm>
            <a:off x="7981340" y="649287"/>
            <a:ext cx="3159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D</a:t>
            </a:r>
            <a:endParaRPr lang="en-US" altLang="en-US" sz="12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8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4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6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4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4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1" dur="4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000"/>
                            </p:stCondLst>
                            <p:childTnLst>
                              <p:par>
                                <p:cTn id="2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500"/>
                            </p:stCondLst>
                            <p:childTnLst>
                              <p:par>
                                <p:cTn id="4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500"/>
                            </p:stCondLst>
                            <p:childTnLst>
                              <p:par>
                                <p:cTn id="4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0" grpId="1" animBg="1"/>
      <p:bldP spid="181" grpId="0" animBg="1"/>
      <p:bldP spid="181" grpId="1" animBg="1"/>
      <p:bldP spid="204" grpId="0" animBg="1"/>
      <p:bldP spid="204" grpId="1" animBg="1"/>
      <p:bldP spid="183" grpId="0" animBg="1"/>
      <p:bldP spid="183" grpId="1" animBg="1"/>
      <p:bldP spid="6" grpId="0" animBg="1"/>
      <p:bldP spid="176" grpId="0" animBg="1"/>
      <p:bldP spid="176" grpId="1" animBg="1"/>
      <p:bldP spid="169" grpId="0" animBg="1"/>
      <p:bldP spid="169" grpId="1" animBg="1"/>
      <p:bldP spid="168" grpId="0" animBg="1"/>
      <p:bldP spid="168" grpId="1" animBg="1"/>
      <p:bldP spid="160" grpId="0" animBg="1"/>
      <p:bldP spid="160" grpId="1" animBg="1"/>
      <p:bldP spid="127" grpId="0"/>
      <p:bldP spid="157" grpId="0" animBg="1"/>
      <p:bldP spid="157" grpId="1" animBg="1"/>
      <p:bldP spid="178" grpId="0"/>
      <p:bldP spid="182" grpId="0"/>
      <p:bldP spid="203" grpId="0"/>
      <p:bldP spid="180" grpId="0" animBg="1"/>
      <p:bldP spid="180" grpId="1" animBg="1"/>
      <p:bldP spid="191" grpId="0" animBg="1"/>
      <p:bldP spid="191" grpId="1" animBg="1"/>
      <p:bldP spid="151" grpId="0" animBg="1"/>
      <p:bldP spid="151" grpId="1" animBg="1"/>
      <p:bldP spid="152" grpId="0"/>
      <p:bldP spid="152" grpId="1"/>
      <p:bldP spid="153" grpId="0"/>
      <p:bldP spid="153" grpId="1"/>
      <p:bldP spid="153" grpId="2"/>
      <p:bldP spid="197" grpId="0" animBg="1"/>
      <p:bldP spid="197" grpId="1" animBg="1"/>
      <p:bldP spid="161" grpId="0" animBg="1"/>
      <p:bldP spid="161" grpId="1" animBg="1"/>
      <p:bldP spid="162" grpId="0"/>
      <p:bldP spid="162" grpId="1"/>
      <p:bldP spid="163" grpId="0"/>
      <p:bldP spid="163" grpId="1"/>
      <p:bldP spid="174" grpId="0" animBg="1"/>
      <p:bldP spid="174" grpId="1" animBg="1"/>
      <p:bldP spid="159" grpId="0" animBg="1"/>
      <p:bldP spid="159" grpId="1" animBg="1"/>
      <p:bldP spid="171" grpId="0" build="allAtOnce"/>
      <p:bldP spid="172" grpId="0" build="allAtOnce"/>
      <p:bldP spid="173" grpId="0" build="allAtOnce"/>
      <p:bldP spid="146" grpId="0" build="allAtOnce"/>
      <p:bldP spid="147" grpId="0" build="allAtOnce"/>
      <p:bldP spid="158" grpId="0" animBg="1"/>
      <p:bldP spid="158" grpId="1" animBg="1"/>
      <p:bldP spid="205" grpId="0" animBg="1"/>
      <p:bldP spid="20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18</a:t>
            </a:r>
            <a:br>
              <a:rPr lang="en-US" dirty="0" smtClean="0"/>
            </a:br>
            <a:r>
              <a:rPr lang="en-US" dirty="0" smtClean="0"/>
              <a:t>Solved Example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533401" y="415280"/>
            <a:ext cx="1750833" cy="2458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pic>
        <p:nvPicPr>
          <p:cNvPr id="22" name="Picture 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1124619"/>
            <a:ext cx="3616451" cy="40004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3047823" y="4737040"/>
            <a:ext cx="8675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10 </a:t>
            </a:r>
            <a:r>
              <a:rPr lang="en-US" sz="2000" b="1" i="1" dirty="0">
                <a:solidFill>
                  <a:srgbClr val="FFFF00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auto">
          <a:xfrm rot="16200000">
            <a:off x="2025762" y="3218790"/>
            <a:ext cx="8675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 pitchFamily="18" charset="0"/>
              </a:rPr>
              <a:t>3</a:t>
            </a:r>
            <a:r>
              <a:rPr lang="en-US" sz="2000" b="1" dirty="0" smtClean="0">
                <a:solidFill>
                  <a:prstClr val="black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 pitchFamily="18" charset="0"/>
              </a:rPr>
              <a:t>0 </a:t>
            </a:r>
            <a:r>
              <a:rPr lang="en-US" sz="2000" b="1" i="1" dirty="0">
                <a:solidFill>
                  <a:prstClr val="black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 pitchFamily="18" charset="0"/>
              </a:rPr>
              <a:t>m</a:t>
            </a: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2990848" y="2288582"/>
            <a:ext cx="4956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45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Text Box 65"/>
          <p:cNvSpPr txBox="1">
            <a:spLocks noChangeArrowheads="1"/>
          </p:cNvSpPr>
          <p:nvPr/>
        </p:nvSpPr>
        <p:spPr bwMode="auto">
          <a:xfrm>
            <a:off x="2327448" y="2400881"/>
            <a:ext cx="3321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 pitchFamily="18" charset="0"/>
              </a:rPr>
              <a:t>A</a:t>
            </a:r>
          </a:p>
        </p:txBody>
      </p:sp>
      <p:sp>
        <p:nvSpPr>
          <p:cNvPr id="53" name="Text Box 66"/>
          <p:cNvSpPr txBox="1">
            <a:spLocks noChangeArrowheads="1"/>
          </p:cNvSpPr>
          <p:nvPr/>
        </p:nvSpPr>
        <p:spPr bwMode="auto">
          <a:xfrm>
            <a:off x="4081334" y="1262009"/>
            <a:ext cx="3369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 pitchFamily="18" charset="0"/>
              </a:rPr>
              <a:t>C</a:t>
            </a:r>
          </a:p>
        </p:txBody>
      </p:sp>
      <p:sp>
        <p:nvSpPr>
          <p:cNvPr id="54" name="Text Box 67"/>
          <p:cNvSpPr txBox="1">
            <a:spLocks noChangeArrowheads="1"/>
          </p:cNvSpPr>
          <p:nvPr/>
        </p:nvSpPr>
        <p:spPr bwMode="auto">
          <a:xfrm>
            <a:off x="2382216" y="4456902"/>
            <a:ext cx="3321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 pitchFamily="18" charset="0"/>
              </a:rPr>
              <a:t>B</a:t>
            </a:r>
          </a:p>
        </p:txBody>
      </p:sp>
      <p:sp>
        <p:nvSpPr>
          <p:cNvPr id="55" name="Text Box 68"/>
          <p:cNvSpPr txBox="1">
            <a:spLocks noChangeArrowheads="1"/>
          </p:cNvSpPr>
          <p:nvPr/>
        </p:nvSpPr>
        <p:spPr bwMode="auto">
          <a:xfrm>
            <a:off x="4260582" y="4493019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 pitchFamily="18" charset="0"/>
              </a:rPr>
              <a:t>D</a:t>
            </a:r>
          </a:p>
        </p:txBody>
      </p:sp>
      <p:sp>
        <p:nvSpPr>
          <p:cNvPr id="56" name="Text Box 69"/>
          <p:cNvSpPr txBox="1">
            <a:spLocks noChangeArrowheads="1"/>
          </p:cNvSpPr>
          <p:nvPr/>
        </p:nvSpPr>
        <p:spPr bwMode="auto">
          <a:xfrm>
            <a:off x="4244353" y="2379242"/>
            <a:ext cx="3321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 pitchFamily="18" charset="0"/>
              </a:rPr>
              <a:t>E</a:t>
            </a:r>
          </a:p>
        </p:txBody>
      </p:sp>
      <p:sp>
        <p:nvSpPr>
          <p:cNvPr id="58" name="Freeform 74"/>
          <p:cNvSpPr>
            <a:spLocks/>
          </p:cNvSpPr>
          <p:nvPr/>
        </p:nvSpPr>
        <p:spPr bwMode="auto">
          <a:xfrm>
            <a:off x="4038601" y="2400881"/>
            <a:ext cx="189288" cy="173257"/>
          </a:xfrm>
          <a:custGeom>
            <a:avLst/>
            <a:gdLst/>
            <a:ahLst/>
            <a:cxnLst>
              <a:cxn ang="0">
                <a:pos x="0" y="156"/>
              </a:cxn>
              <a:cxn ang="0">
                <a:pos x="0" y="0"/>
              </a:cxn>
              <a:cxn ang="0">
                <a:pos x="174" y="0"/>
              </a:cxn>
            </a:cxnLst>
            <a:rect l="0" t="0" r="r" b="b"/>
            <a:pathLst>
              <a:path w="174" h="156">
                <a:moveTo>
                  <a:pt x="0" y="156"/>
                </a:moveTo>
                <a:lnTo>
                  <a:pt x="0" y="0"/>
                </a:lnTo>
                <a:lnTo>
                  <a:pt x="174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9" name="Freeform 75"/>
          <p:cNvSpPr>
            <a:spLocks/>
          </p:cNvSpPr>
          <p:nvPr/>
        </p:nvSpPr>
        <p:spPr bwMode="auto">
          <a:xfrm>
            <a:off x="4033989" y="4483652"/>
            <a:ext cx="216817" cy="201645"/>
          </a:xfrm>
          <a:custGeom>
            <a:avLst/>
            <a:gdLst/>
            <a:ahLst/>
            <a:cxnLst>
              <a:cxn ang="0">
                <a:pos x="0" y="156"/>
              </a:cxn>
              <a:cxn ang="0">
                <a:pos x="0" y="0"/>
              </a:cxn>
              <a:cxn ang="0">
                <a:pos x="174" y="0"/>
              </a:cxn>
            </a:cxnLst>
            <a:rect l="0" t="0" r="r" b="b"/>
            <a:pathLst>
              <a:path w="174" h="156">
                <a:moveTo>
                  <a:pt x="0" y="156"/>
                </a:moveTo>
                <a:lnTo>
                  <a:pt x="0" y="0"/>
                </a:lnTo>
                <a:lnTo>
                  <a:pt x="174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7A37"/>
              </a:solidFill>
              <a:latin typeface="Arial" charset="0"/>
            </a:endParaRPr>
          </a:p>
        </p:txBody>
      </p:sp>
      <p:sp>
        <p:nvSpPr>
          <p:cNvPr id="60" name="Freeform 76"/>
          <p:cNvSpPr>
            <a:spLocks/>
          </p:cNvSpPr>
          <p:nvPr/>
        </p:nvSpPr>
        <p:spPr bwMode="auto">
          <a:xfrm flipH="1">
            <a:off x="2724028" y="4463953"/>
            <a:ext cx="222068" cy="234320"/>
          </a:xfrm>
          <a:custGeom>
            <a:avLst/>
            <a:gdLst/>
            <a:ahLst/>
            <a:cxnLst>
              <a:cxn ang="0">
                <a:pos x="0" y="156"/>
              </a:cxn>
              <a:cxn ang="0">
                <a:pos x="0" y="0"/>
              </a:cxn>
              <a:cxn ang="0">
                <a:pos x="174" y="0"/>
              </a:cxn>
            </a:cxnLst>
            <a:rect l="0" t="0" r="r" b="b"/>
            <a:pathLst>
              <a:path w="174" h="156">
                <a:moveTo>
                  <a:pt x="0" y="156"/>
                </a:moveTo>
                <a:lnTo>
                  <a:pt x="0" y="0"/>
                </a:lnTo>
                <a:lnTo>
                  <a:pt x="174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7" name="Line 32"/>
          <p:cNvSpPr>
            <a:spLocks noChangeShapeType="1"/>
          </p:cNvSpPr>
          <p:nvPr/>
        </p:nvSpPr>
        <p:spPr bwMode="auto">
          <a:xfrm flipV="1">
            <a:off x="2720974" y="1566861"/>
            <a:ext cx="1522413" cy="1004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9" name="Line 35"/>
          <p:cNvSpPr>
            <a:spLocks noChangeShapeType="1"/>
          </p:cNvSpPr>
          <p:nvPr/>
        </p:nvSpPr>
        <p:spPr bwMode="auto">
          <a:xfrm>
            <a:off x="2714358" y="2570158"/>
            <a:ext cx="153447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>
            <a:off x="4233595" y="1580031"/>
            <a:ext cx="0" cy="31118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 flipV="1">
            <a:off x="2727823" y="2578432"/>
            <a:ext cx="0" cy="21180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3" name="Line 24"/>
          <p:cNvSpPr>
            <a:spLocks noChangeShapeType="1"/>
          </p:cNvSpPr>
          <p:nvPr/>
        </p:nvSpPr>
        <p:spPr bwMode="auto">
          <a:xfrm>
            <a:off x="2721400" y="4689471"/>
            <a:ext cx="15269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3" name="Freeform 74"/>
          <p:cNvSpPr>
            <a:spLocks/>
          </p:cNvSpPr>
          <p:nvPr/>
        </p:nvSpPr>
        <p:spPr bwMode="auto">
          <a:xfrm>
            <a:off x="2362200" y="2224915"/>
            <a:ext cx="704088" cy="707033"/>
          </a:xfrm>
          <a:prstGeom prst="arc">
            <a:avLst>
              <a:gd name="adj1" fmla="val 19400510"/>
              <a:gd name="adj2" fmla="val 21567215"/>
            </a:avLst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31629" y="860424"/>
            <a:ext cx="4362550" cy="2458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33400" y="634991"/>
            <a:ext cx="6629400" cy="2458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94421" y="419185"/>
            <a:ext cx="4327360" cy="2458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33401" y="180722"/>
            <a:ext cx="6722260" cy="2458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87550" y="2571750"/>
            <a:ext cx="933450" cy="2101850"/>
            <a:chOff x="1987550" y="2444750"/>
            <a:chExt cx="933450" cy="2101850"/>
          </a:xfrm>
        </p:grpSpPr>
        <p:sp>
          <p:nvSpPr>
            <p:cNvPr id="2" name="Freeform 1"/>
            <p:cNvSpPr/>
            <p:nvPr/>
          </p:nvSpPr>
          <p:spPr>
            <a:xfrm>
              <a:off x="1987550" y="2444750"/>
              <a:ext cx="933450" cy="2101850"/>
            </a:xfrm>
            <a:custGeom>
              <a:avLst/>
              <a:gdLst>
                <a:gd name="connsiteX0" fmla="*/ 0 w 933450"/>
                <a:gd name="connsiteY0" fmla="*/ 2101850 h 2101850"/>
                <a:gd name="connsiteX1" fmla="*/ 57150 w 933450"/>
                <a:gd name="connsiteY1" fmla="*/ 0 h 2101850"/>
                <a:gd name="connsiteX2" fmla="*/ 774700 w 933450"/>
                <a:gd name="connsiteY2" fmla="*/ 19050 h 2101850"/>
                <a:gd name="connsiteX3" fmla="*/ 933450 w 933450"/>
                <a:gd name="connsiteY3" fmla="*/ 374650 h 2101850"/>
                <a:gd name="connsiteX4" fmla="*/ 901700 w 933450"/>
                <a:gd name="connsiteY4" fmla="*/ 2044700 h 210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450" h="2101850">
                  <a:moveTo>
                    <a:pt x="0" y="2101850"/>
                  </a:moveTo>
                  <a:lnTo>
                    <a:pt x="57150" y="0"/>
                  </a:lnTo>
                  <a:lnTo>
                    <a:pt x="774700" y="19050"/>
                  </a:lnTo>
                  <a:lnTo>
                    <a:pt x="933450" y="374650"/>
                  </a:lnTo>
                  <a:lnTo>
                    <a:pt x="901700" y="204470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Straight Connector 3"/>
            <p:cNvCxnSpPr>
              <a:stCxn id="2" idx="2"/>
            </p:cNvCxnSpPr>
            <p:nvPr/>
          </p:nvCxnSpPr>
          <p:spPr>
            <a:xfrm flipH="1">
              <a:off x="2714358" y="2463800"/>
              <a:ext cx="47892" cy="2082800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51300" y="1587500"/>
            <a:ext cx="1022350" cy="3086100"/>
            <a:chOff x="4051300" y="1460500"/>
            <a:chExt cx="1022350" cy="3086100"/>
          </a:xfrm>
        </p:grpSpPr>
        <p:sp>
          <p:nvSpPr>
            <p:cNvPr id="5" name="Freeform 4"/>
            <p:cNvSpPr/>
            <p:nvPr/>
          </p:nvSpPr>
          <p:spPr>
            <a:xfrm>
              <a:off x="4051300" y="1460500"/>
              <a:ext cx="1022350" cy="3073400"/>
            </a:xfrm>
            <a:custGeom>
              <a:avLst/>
              <a:gdLst>
                <a:gd name="connsiteX0" fmla="*/ 38100 w 1022350"/>
                <a:gd name="connsiteY0" fmla="*/ 3041650 h 3073400"/>
                <a:gd name="connsiteX1" fmla="*/ 0 w 1022350"/>
                <a:gd name="connsiteY1" fmla="*/ 400050 h 3073400"/>
                <a:gd name="connsiteX2" fmla="*/ 165100 w 1022350"/>
                <a:gd name="connsiteY2" fmla="*/ 0 h 3073400"/>
                <a:gd name="connsiteX3" fmla="*/ 939800 w 1022350"/>
                <a:gd name="connsiteY3" fmla="*/ 0 h 3073400"/>
                <a:gd name="connsiteX4" fmla="*/ 1022350 w 1022350"/>
                <a:gd name="connsiteY4" fmla="*/ 3073400 h 307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2350" h="3073400">
                  <a:moveTo>
                    <a:pt x="38100" y="3041650"/>
                  </a:moveTo>
                  <a:lnTo>
                    <a:pt x="0" y="400050"/>
                  </a:lnTo>
                  <a:lnTo>
                    <a:pt x="165100" y="0"/>
                  </a:lnTo>
                  <a:lnTo>
                    <a:pt x="939800" y="0"/>
                  </a:lnTo>
                  <a:lnTo>
                    <a:pt x="1022350" y="307340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239457" y="1473563"/>
              <a:ext cx="10353" cy="3073037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ounded Rectangle 34"/>
          <p:cNvSpPr/>
          <p:nvPr/>
        </p:nvSpPr>
        <p:spPr>
          <a:xfrm>
            <a:off x="539187" y="189362"/>
            <a:ext cx="4023288" cy="2286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545146" y="189362"/>
            <a:ext cx="1710514" cy="2286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304269" y="427825"/>
            <a:ext cx="4317511" cy="2286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571750" y="643631"/>
            <a:ext cx="4514850" cy="2286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412990" y="2189659"/>
            <a:ext cx="1064293" cy="309557"/>
            <a:chOff x="1024061" y="1316832"/>
            <a:chExt cx="1064293" cy="309557"/>
          </a:xfrm>
        </p:grpSpPr>
        <p:sp>
          <p:nvSpPr>
            <p:cNvPr id="41" name="Rounded Rectangular Callout 40"/>
            <p:cNvSpPr/>
            <p:nvPr/>
          </p:nvSpPr>
          <p:spPr>
            <a:xfrm>
              <a:off x="1024062" y="1321589"/>
              <a:ext cx="954758" cy="304800"/>
            </a:xfrm>
            <a:prstGeom prst="wedgeRoundRectCallout">
              <a:avLst>
                <a:gd name="adj1" fmla="val 78315"/>
                <a:gd name="adj2" fmla="val 60029"/>
                <a:gd name="adj3" fmla="val 16667"/>
              </a:avLst>
            </a:prstGeom>
            <a:solidFill>
              <a:srgbClr val="0000FF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24061" y="1316832"/>
              <a:ext cx="10642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Observer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3" b="88360" l="0" r="30315">
                        <a14:foregroundMark x1="27550" y1="9877" x2="27550" y2="9877"/>
                        <a14:foregroundMark x1="27169" y1="11817" x2="27169" y2="11817"/>
                        <a14:backgroundMark x1="26787" y1="12875" x2="26787" y2="12875"/>
                        <a14:backgroundMark x1="26787" y1="14109" x2="26787" y2="141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82" t="6515" r="71606" b="85374"/>
          <a:stretch/>
        </p:blipFill>
        <p:spPr>
          <a:xfrm rot="21480000">
            <a:off x="2632279" y="2426031"/>
            <a:ext cx="85725" cy="19508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57" name="TextBox 56"/>
          <p:cNvSpPr txBox="1"/>
          <p:nvPr/>
        </p:nvSpPr>
        <p:spPr>
          <a:xfrm rot="19500282">
            <a:off x="2781020" y="1840640"/>
            <a:ext cx="1188694" cy="261610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05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71800" y="2597150"/>
            <a:ext cx="927257" cy="415498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FF00"/>
                </a:solidFill>
                <a:latin typeface="Bookman Old Style" pitchFamily="18" charset="0"/>
              </a:rPr>
              <a:t>Horizontal line</a:t>
            </a:r>
            <a:endParaRPr lang="en-US" sz="105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4419600" y="3003550"/>
            <a:ext cx="4555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prstClr val="black"/>
                </a:solidFill>
                <a:effectLst>
                  <a:glow rad="139700">
                    <a:srgbClr val="4F81B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?</a:t>
            </a:r>
            <a:endParaRPr lang="en-US" sz="3200" b="1" dirty="0">
              <a:solidFill>
                <a:prstClr val="black"/>
              </a:solidFill>
              <a:effectLst>
                <a:glow rad="139700">
                  <a:srgbClr val="4F81B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28638" y="433385"/>
            <a:ext cx="1710514" cy="2286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28261" y="643631"/>
            <a:ext cx="1611689" cy="2286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1" y="133350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lphaUcPeriod" startAt="17"/>
            </a:pP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Two buildings are in front of each other on either side of a road 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width 10 </a:t>
            </a:r>
            <a:r>
              <a:rPr lang="en-US" sz="1500" b="1" dirty="0" err="1" smtClean="0">
                <a:solidFill>
                  <a:srgbClr val="0000FF"/>
                </a:solidFill>
                <a:latin typeface="Bookman Old Style" pitchFamily="18" charset="0"/>
              </a:rPr>
              <a:t>metres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. From the top of the first building, which is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30 </a:t>
            </a:r>
            <a:r>
              <a:rPr lang="en-US" sz="1500" b="1" dirty="0" err="1" smtClean="0">
                <a:solidFill>
                  <a:srgbClr val="0000FF"/>
                </a:solidFill>
                <a:latin typeface="Bookman Old Style" pitchFamily="18" charset="0"/>
              </a:rPr>
              <a:t>metres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high, the angle of elevation of top of the second is 45</a:t>
            </a:r>
            <a:r>
              <a:rPr lang="en-US" sz="15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What is the height of the second building ?   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785360" y="961604"/>
            <a:ext cx="2244968" cy="543346"/>
            <a:chOff x="1025397" y="1300917"/>
            <a:chExt cx="2244968" cy="543346"/>
          </a:xfrm>
        </p:grpSpPr>
        <p:sp>
          <p:nvSpPr>
            <p:cNvPr id="70" name="Rounded Rectangular Callout 69"/>
            <p:cNvSpPr/>
            <p:nvPr/>
          </p:nvSpPr>
          <p:spPr>
            <a:xfrm>
              <a:off x="1025397" y="1300917"/>
              <a:ext cx="1707840" cy="543346"/>
            </a:xfrm>
            <a:prstGeom prst="wedgeRoundRectCallout">
              <a:avLst>
                <a:gd name="adj1" fmla="val -82309"/>
                <a:gd name="adj2" fmla="val 65288"/>
                <a:gd name="adj3" fmla="val 16667"/>
              </a:avLst>
            </a:prstGeom>
            <a:solidFill>
              <a:srgbClr val="0000FF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43111" y="1301630"/>
              <a:ext cx="2227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Top of the </a:t>
              </a:r>
            </a:p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second building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4212706" y="1543050"/>
            <a:ext cx="76200" cy="76200"/>
          </a:xfrm>
          <a:prstGeom prst="ellipse">
            <a:avLst/>
          </a:prstGeom>
          <a:solidFill>
            <a:srgbClr val="0000FF"/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4605548" y="1619250"/>
            <a:ext cx="41839" cy="148546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47387" y="3540705"/>
            <a:ext cx="35855" cy="110353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7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44" grpId="0"/>
      <p:bldP spid="51" grpId="0"/>
      <p:bldP spid="52" grpId="0"/>
      <p:bldP spid="53" grpId="0"/>
      <p:bldP spid="54" grpId="0"/>
      <p:bldP spid="55" grpId="0"/>
      <p:bldP spid="56" grpId="0"/>
      <p:bldP spid="58" grpId="0" animBg="1"/>
      <p:bldP spid="59" grpId="0" animBg="1"/>
      <p:bldP spid="60" grpId="0" animBg="1"/>
      <p:bldP spid="47" grpId="0" animBg="1"/>
      <p:bldP spid="49" grpId="0" animBg="1"/>
      <p:bldP spid="48" grpId="0" animBg="1"/>
      <p:bldP spid="45" grpId="0" animBg="1"/>
      <p:bldP spid="43" grpId="0" animBg="1"/>
      <p:bldP spid="23" grpId="0" animBg="1"/>
      <p:bldP spid="27" grpId="0" animBg="1"/>
      <p:bldP spid="27" grpId="1" animBg="1"/>
      <p:bldP spid="26" grpId="0" animBg="1"/>
      <p:bldP spid="26" grpId="1" animBg="1"/>
      <p:bldP spid="25" grpId="0" animBg="1"/>
      <p:bldP spid="25" grpId="1" animBg="1"/>
      <p:bldP spid="24" grpId="0" animBg="1"/>
      <p:bldP spid="2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57" grpId="0" animBg="1"/>
      <p:bldP spid="62" grpId="0" animBg="1"/>
      <p:bldP spid="64" grpId="0" animBg="1"/>
      <p:bldP spid="64" grpId="1" animBg="1"/>
      <p:bldP spid="66" grpId="0" animBg="1"/>
      <p:bldP spid="66" grpId="1" animBg="1"/>
      <p:bldP spid="3" grpId="0" animBg="1"/>
      <p:bldP spid="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ounded Rectangle 186"/>
          <p:cNvSpPr/>
          <p:nvPr/>
        </p:nvSpPr>
        <p:spPr>
          <a:xfrm>
            <a:off x="7915314" y="2535970"/>
            <a:ext cx="640009" cy="24641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5305007" y="3914924"/>
            <a:ext cx="378577" cy="24641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3997463" y="3579611"/>
            <a:ext cx="1426794" cy="25136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4638082" y="3920544"/>
            <a:ext cx="378577" cy="24641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7158397" y="1809415"/>
            <a:ext cx="515618" cy="19024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2075817" y="4546048"/>
            <a:ext cx="356638" cy="20806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833837" y="4378643"/>
            <a:ext cx="842999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" name="Freeform 155"/>
          <p:cNvSpPr/>
          <p:nvPr/>
        </p:nvSpPr>
        <p:spPr>
          <a:xfrm>
            <a:off x="6760926" y="834675"/>
            <a:ext cx="1109900" cy="959172"/>
          </a:xfrm>
          <a:custGeom>
            <a:avLst/>
            <a:gdLst>
              <a:gd name="connsiteX0" fmla="*/ 0 w 1790700"/>
              <a:gd name="connsiteY0" fmla="*/ 1606550 h 1606550"/>
              <a:gd name="connsiteX1" fmla="*/ 1790700 w 1790700"/>
              <a:gd name="connsiteY1" fmla="*/ 1606550 h 1606550"/>
              <a:gd name="connsiteX2" fmla="*/ 1784350 w 1790700"/>
              <a:gd name="connsiteY2" fmla="*/ 0 h 1606550"/>
              <a:gd name="connsiteX3" fmla="*/ 0 w 1790700"/>
              <a:gd name="connsiteY3" fmla="*/ 1606550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700" h="1606550">
                <a:moveTo>
                  <a:pt x="0" y="1606550"/>
                </a:moveTo>
                <a:lnTo>
                  <a:pt x="1790700" y="1606550"/>
                </a:lnTo>
                <a:cubicBezTo>
                  <a:pt x="1788583" y="1071033"/>
                  <a:pt x="1786467" y="535517"/>
                  <a:pt x="1784350" y="0"/>
                </a:cubicBezTo>
                <a:lnTo>
                  <a:pt x="0" y="16065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Arc 156"/>
          <p:cNvSpPr/>
          <p:nvPr/>
        </p:nvSpPr>
        <p:spPr>
          <a:xfrm>
            <a:off x="6483864" y="1504908"/>
            <a:ext cx="585216" cy="585216"/>
          </a:xfrm>
          <a:prstGeom prst="arc">
            <a:avLst>
              <a:gd name="adj1" fmla="val 19010064"/>
              <a:gd name="adj2" fmla="val 21581788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115982" y="4269940"/>
            <a:ext cx="2794681" cy="55679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44217" y="254778"/>
            <a:ext cx="5188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lphaUcPeriod" startAt="17"/>
            </a:pP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Two buildings are in front of each other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 on either side of a road of width 10 </a:t>
            </a:r>
            <a:r>
              <a:rPr lang="en-US" sz="1500" b="1" dirty="0" err="1" smtClean="0">
                <a:solidFill>
                  <a:srgbClr val="0000FF"/>
                </a:solidFill>
                <a:latin typeface="Bookman Old Style" pitchFamily="18" charset="0"/>
              </a:rPr>
              <a:t>metres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 From the top of the first building, which is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 30 </a:t>
            </a:r>
            <a:r>
              <a:rPr lang="en-US" sz="1500" b="1" dirty="0" err="1" smtClean="0">
                <a:solidFill>
                  <a:srgbClr val="0000FF"/>
                </a:solidFill>
                <a:latin typeface="Bookman Old Style" pitchFamily="18" charset="0"/>
              </a:rPr>
              <a:t>metres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high, the angle of elevation 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 top of the second is 45</a:t>
            </a:r>
            <a:r>
              <a:rPr lang="en-US" sz="15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 What is the height of the second building ?   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9" name="Arc 58"/>
          <p:cNvSpPr/>
          <p:nvPr/>
        </p:nvSpPr>
        <p:spPr>
          <a:xfrm>
            <a:off x="6479278" y="1493496"/>
            <a:ext cx="585216" cy="588770"/>
          </a:xfrm>
          <a:prstGeom prst="arc">
            <a:avLst>
              <a:gd name="adj1" fmla="val 19221295"/>
              <a:gd name="adj2" fmla="val 24365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ln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096000" y="641203"/>
            <a:ext cx="2076873" cy="3225947"/>
            <a:chOff x="5062732" y="1060658"/>
            <a:chExt cx="2076873" cy="4301261"/>
          </a:xfrm>
        </p:grpSpPr>
        <p:sp>
          <p:nvSpPr>
            <p:cNvPr id="15" name="Rectangle 14"/>
            <p:cNvSpPr/>
            <p:nvPr/>
          </p:nvSpPr>
          <p:spPr>
            <a:xfrm>
              <a:off x="5739231" y="2590952"/>
              <a:ext cx="1094538" cy="23618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6185436" y="1958413"/>
              <a:ext cx="1294874" cy="7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732654" y="1318620"/>
              <a:ext cx="1100968" cy="1284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758605" y="1060658"/>
              <a:ext cx="381000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96705" y="2390561"/>
              <a:ext cx="304800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E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08982" y="4800449"/>
              <a:ext cx="324273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23352" y="2327376"/>
              <a:ext cx="304800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43280" y="4800448"/>
              <a:ext cx="317952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64802" y="2224733"/>
              <a:ext cx="553667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45</a:t>
              </a:r>
              <a:r>
                <a:rPr lang="en-US" sz="14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640178" y="2347566"/>
              <a:ext cx="182880" cy="2438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650889" y="4698419"/>
              <a:ext cx="182880" cy="2438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38618" y="4711446"/>
              <a:ext cx="182880" cy="2451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44027" y="2593197"/>
              <a:ext cx="182880" cy="2438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70120" y="4910514"/>
              <a:ext cx="765630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10 </a:t>
              </a:r>
              <a:r>
                <a:rPr lang="en-US" sz="16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m</a:t>
              </a:r>
              <a:endParaRPr lang="en-US" sz="1600" b="1" i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62732" y="3580369"/>
              <a:ext cx="762000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30 </a:t>
              </a:r>
              <a:r>
                <a:rPr lang="en-US" sz="16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m</a:t>
              </a:r>
              <a:endParaRPr lang="en-US" sz="1600" b="1" i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72778" y="1642836"/>
            <a:ext cx="60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2408539" y="4049412"/>
            <a:ext cx="1737360" cy="123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04097" y="4257675"/>
            <a:ext cx="2887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The height of the second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building is 40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11078" y="4257675"/>
            <a:ext cx="4953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CE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11078" y="4484935"/>
            <a:ext cx="4953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AE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76110" y="3057525"/>
            <a:ext cx="4953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CE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76110" y="3284785"/>
            <a:ext cx="4953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61730" y="1642836"/>
            <a:ext cx="56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AB and CD represents the heights of two buildings.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49030" y="1890939"/>
            <a:ext cx="1418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AB = 30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36330" y="2110014"/>
            <a:ext cx="413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BD represents the width of the road.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36330" y="2347233"/>
            <a:ext cx="1410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BD = 10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9505" y="2595336"/>
            <a:ext cx="459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 represents the position of the observer.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91745" y="2838450"/>
            <a:ext cx="347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CAE is the angle of elevation.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93071" y="3057525"/>
            <a:ext cx="1583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CAE  =  45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91745" y="32766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solidFill>
                  <a:prstClr val="black"/>
                </a:solidFill>
                <a:latin typeface="Wingdings" pitchFamily="2" charset="2"/>
              </a:rPr>
              <a:t>o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ABDE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is a rectangle.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26446" y="352425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AB = DE = 30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04578" y="3762375"/>
            <a:ext cx="2013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BD = AE = 10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08641" y="4010025"/>
            <a:ext cx="2621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In right angled 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CEA,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97732" y="4364830"/>
            <a:ext cx="1238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tan 45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	=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2052295" y="4531516"/>
            <a:ext cx="3890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116030" y="3169241"/>
            <a:ext cx="379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470348" y="3169241"/>
            <a:ext cx="320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4814891" y="3336485"/>
            <a:ext cx="3890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4775200" y="3543712"/>
            <a:ext cx="7112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10 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5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962400" y="3536017"/>
            <a:ext cx="53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469438" y="3536017"/>
            <a:ext cx="320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900488" y="3874770"/>
            <a:ext cx="53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CD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329426" y="3874770"/>
            <a:ext cx="320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586288" y="3874770"/>
            <a:ext cx="538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CE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033962" y="3874770"/>
            <a:ext cx="346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263950" y="3874770"/>
            <a:ext cx="53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ED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444706" y="4179570"/>
            <a:ext cx="319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902076" y="4179570"/>
            <a:ext cx="53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CD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329426" y="4179570"/>
            <a:ext cx="320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587876" y="4179570"/>
            <a:ext cx="538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035550" y="4179570"/>
            <a:ext cx="346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265538" y="4179570"/>
            <a:ext cx="53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444706" y="4527977"/>
            <a:ext cx="319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902076" y="4527977"/>
            <a:ext cx="53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CD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329426" y="4527977"/>
            <a:ext cx="320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587876" y="4527977"/>
            <a:ext cx="79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40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810728" y="4257675"/>
            <a:ext cx="319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</a:p>
        </p:txBody>
      </p:sp>
      <p:cxnSp>
        <p:nvCxnSpPr>
          <p:cNvPr id="147" name="Straight Connector 146"/>
          <p:cNvCxnSpPr/>
          <p:nvPr/>
        </p:nvCxnSpPr>
        <p:spPr>
          <a:xfrm rot="5400000">
            <a:off x="5884338" y="2676305"/>
            <a:ext cx="1780840" cy="1276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5400000">
            <a:off x="6498999" y="2208602"/>
            <a:ext cx="2725985" cy="1154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6756096" y="3565106"/>
            <a:ext cx="112688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6707491" y="1728092"/>
            <a:ext cx="116862" cy="11686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 flipV="1">
            <a:off x="6759576" y="837850"/>
            <a:ext cx="1104139" cy="966722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6765315" y="1795047"/>
            <a:ext cx="1107280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107625" y="1767266"/>
            <a:ext cx="596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10 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m</a:t>
            </a:r>
            <a:endParaRPr lang="en-US" sz="1200" b="1" i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861300" y="2489899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30 </a:t>
            </a:r>
            <a:r>
              <a:rPr lang="en-US" sz="1600" b="1" i="1" dirty="0" smtClean="0">
                <a:solidFill>
                  <a:srgbClr val="FF0000"/>
                </a:solidFill>
                <a:latin typeface="Bookman Old Style" pitchFamily="18" charset="0"/>
              </a:rPr>
              <a:t>m</a:t>
            </a:r>
            <a:endParaRPr lang="en-US" sz="1600" b="1" i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 flipH="1" flipV="1">
            <a:off x="6768209" y="1788697"/>
            <a:ext cx="1118353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 flipH="1">
            <a:off x="8004386" y="998227"/>
            <a:ext cx="821059" cy="400110"/>
          </a:xfrm>
          <a:prstGeom prst="wedgeRectCallout">
            <a:avLst>
              <a:gd name="adj1" fmla="val 59689"/>
              <a:gd name="adj2" fmla="val 84739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white"/>
                </a:solidFill>
                <a:latin typeface="Bookman Old Style" pitchFamily="18" charset="0"/>
              </a:rPr>
              <a:t>Opposite </a:t>
            </a:r>
            <a:endParaRPr lang="en-US" sz="10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378903" y="2069818"/>
            <a:ext cx="1082348" cy="246221"/>
          </a:xfrm>
          <a:prstGeom prst="wedgeRectCallout">
            <a:avLst>
              <a:gd name="adj1" fmla="val -39136"/>
              <a:gd name="adj2" fmla="val -163260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Adjacent 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2074757" y="631031"/>
            <a:ext cx="2201319" cy="6854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Observe 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CAE</a:t>
            </a:r>
            <a:r>
              <a:rPr lang="en-IN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 </a:t>
            </a:r>
            <a:endParaRPr lang="en-IN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863963" y="846244"/>
            <a:ext cx="0" cy="949781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le 162"/>
          <p:cNvSpPr/>
          <p:nvPr/>
        </p:nvSpPr>
        <p:spPr>
          <a:xfrm>
            <a:off x="1352722" y="493560"/>
            <a:ext cx="3175683" cy="99976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357532" y="585940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451478" y="1018200"/>
            <a:ext cx="92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901237" y="487245"/>
            <a:ext cx="2404678" cy="10123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999189" y="551036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CAE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997055" y="828950"/>
            <a:ext cx="1938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989435" y="1104589"/>
            <a:ext cx="1945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758016" y="828950"/>
            <a:ext cx="534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CE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750396" y="1104589"/>
            <a:ext cx="541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AE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1947734" y="726699"/>
            <a:ext cx="2049729" cy="52884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Consider </a:t>
            </a:r>
            <a:r>
              <a:rPr lang="en-IN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IN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CEA</a:t>
            </a:r>
            <a:endParaRPr lang="en-IN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" name="Rounded Rectangular Callout 173"/>
          <p:cNvSpPr/>
          <p:nvPr/>
        </p:nvSpPr>
        <p:spPr>
          <a:xfrm>
            <a:off x="1111763" y="3528596"/>
            <a:ext cx="1828800" cy="574299"/>
          </a:xfrm>
          <a:prstGeom prst="wedgeRoundRectCallout">
            <a:avLst>
              <a:gd name="adj1" fmla="val -48611"/>
              <a:gd name="adj2" fmla="val 10189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281975" y="3646468"/>
            <a:ext cx="115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tan 45</a:t>
            </a:r>
            <a:r>
              <a:rPr lang="en-IN" sz="1600" b="1" baseline="5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384702" y="362524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364450" y="363626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1947733" y="858686"/>
            <a:ext cx="2049729" cy="52884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Observe CD</a:t>
            </a:r>
          </a:p>
        </p:txBody>
      </p:sp>
      <p:sp>
        <p:nvSpPr>
          <p:cNvPr id="181" name="Rounded Rectangle 180"/>
          <p:cNvSpPr/>
          <p:nvPr/>
        </p:nvSpPr>
        <p:spPr>
          <a:xfrm>
            <a:off x="2008528" y="533188"/>
            <a:ext cx="2245891" cy="71280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CD is made up of CE and ED</a:t>
            </a:r>
          </a:p>
        </p:txBody>
      </p:sp>
      <p:cxnSp>
        <p:nvCxnSpPr>
          <p:cNvPr id="182" name="Straight Connector 181"/>
          <p:cNvCxnSpPr/>
          <p:nvPr/>
        </p:nvCxnSpPr>
        <p:spPr>
          <a:xfrm>
            <a:off x="7863963" y="837866"/>
            <a:ext cx="0" cy="968872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>
            <a:off x="6977922" y="2672447"/>
            <a:ext cx="1780839" cy="1368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776472" y="1793535"/>
            <a:ext cx="1092448" cy="176849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769100" y="1801555"/>
            <a:ext cx="0" cy="1782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867650" y="1781854"/>
            <a:ext cx="0" cy="1782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758318" y="3573047"/>
            <a:ext cx="112190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758318" y="1795047"/>
            <a:ext cx="112190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444706" y="3176861"/>
            <a:ext cx="319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3444706" y="3524250"/>
            <a:ext cx="319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25469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4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4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4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10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1" dur="4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10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10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7" dur="4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10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10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5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35" presetClass="emph" presetSubtype="0" repeatCount="4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6" dur="4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10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1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10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1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10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1000"/>
                            </p:stCondLst>
                            <p:childTnLst>
                              <p:par>
                                <p:cTn id="3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10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10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10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1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10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10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1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10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1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10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1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500"/>
                            </p:stCondLst>
                            <p:childTnLst>
                              <p:par>
                                <p:cTn id="5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0" fill="hold">
                            <p:stCondLst>
                              <p:cond delay="1000"/>
                            </p:stCondLst>
                            <p:childTnLst>
                              <p:par>
                                <p:cTn id="5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7" grpId="1" animBg="1"/>
      <p:bldP spid="186" grpId="0" animBg="1"/>
      <p:bldP spid="186" grpId="1" animBg="1"/>
      <p:bldP spid="185" grpId="0" animBg="1"/>
      <p:bldP spid="185" grpId="1" animBg="1"/>
      <p:bldP spid="184" grpId="0" animBg="1"/>
      <p:bldP spid="184" grpId="1" animBg="1"/>
      <p:bldP spid="179" grpId="0" animBg="1"/>
      <p:bldP spid="179" grpId="1" animBg="1"/>
      <p:bldP spid="178" grpId="0" animBg="1"/>
      <p:bldP spid="178" grpId="1" animBg="1"/>
      <p:bldP spid="173" grpId="0" animBg="1"/>
      <p:bldP spid="173" grpId="1" animBg="1"/>
      <p:bldP spid="156" grpId="0" animBg="1"/>
      <p:bldP spid="157" grpId="0" animBg="1"/>
      <p:bldP spid="157" grpId="1" animBg="1"/>
      <p:bldP spid="146" grpId="0" animBg="1"/>
      <p:bldP spid="48" grpId="0" build="p"/>
      <p:bldP spid="29" grpId="0"/>
      <p:bldP spid="32" grpId="0"/>
      <p:bldP spid="36" grpId="0"/>
      <p:bldP spid="37" grpId="0"/>
      <p:bldP spid="126" grpId="0"/>
      <p:bldP spid="150" grpId="0" animBg="1"/>
      <p:bldP spid="150" grpId="1" animBg="1"/>
      <p:bldP spid="150" grpId="2" animBg="1"/>
      <p:bldP spid="154" grpId="0"/>
      <p:bldP spid="155" grpId="0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3" grpId="0" animBg="1"/>
      <p:bldP spid="163" grpId="1" animBg="1"/>
      <p:bldP spid="164" grpId="0"/>
      <p:bldP spid="164" grpId="1"/>
      <p:bldP spid="165" grpId="0"/>
      <p:bldP spid="165" grpId="1"/>
      <p:bldP spid="165" grpId="2"/>
      <p:bldP spid="166" grpId="0" animBg="1"/>
      <p:bldP spid="166" grpId="1" animBg="1"/>
      <p:bldP spid="167" grpId="0" build="allAtOnce"/>
      <p:bldP spid="168" grpId="0" build="allAtOnce"/>
      <p:bldP spid="169" grpId="0" build="allAtOnce"/>
      <p:bldP spid="170" grpId="0" build="allAtOnce"/>
      <p:bldP spid="171" grpId="0" build="allAtOnce"/>
      <p:bldP spid="172" grpId="0" animBg="1"/>
      <p:bldP spid="172" grpId="1" animBg="1"/>
      <p:bldP spid="174" grpId="0" animBg="1"/>
      <p:bldP spid="174" grpId="1" animBg="1"/>
      <p:bldP spid="175" grpId="0"/>
      <p:bldP spid="175" grpId="1"/>
      <p:bldP spid="176" grpId="0"/>
      <p:bldP spid="176" grpId="1"/>
      <p:bldP spid="177" grpId="0"/>
      <p:bldP spid="177" grpId="1"/>
      <p:bldP spid="180" grpId="0" animBg="1"/>
      <p:bldP spid="180" grpId="1" animBg="1"/>
      <p:bldP spid="181" grpId="0" animBg="1"/>
      <p:bldP spid="181" grpId="1" animBg="1"/>
      <p:bldP spid="2" grpId="0" animBg="1"/>
      <p:bldP spid="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2899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511727" y="977265"/>
            <a:ext cx="4555573" cy="2286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1169075" y="749300"/>
            <a:ext cx="4291555" cy="2286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C:\Users\Admin\Desktop\Roa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9" r="20245" b="50922"/>
          <a:stretch/>
        </p:blipFill>
        <p:spPr bwMode="auto">
          <a:xfrm>
            <a:off x="0" y="1240669"/>
            <a:ext cx="9235440" cy="3695329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540660" y="505749"/>
            <a:ext cx="5707740" cy="2286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52710" y="248012"/>
            <a:ext cx="6838690" cy="2286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0034" name="Picture 2" descr="C:\Users\ADMIN\Desktop\Images\mxWFpw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644" y="4405988"/>
            <a:ext cx="9574755" cy="90362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C:\Users\ADMIN\Desktop\200120781-0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200" y="3678990"/>
            <a:ext cx="928687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C:\Users\ADMIN\Desktop\01.jpg4719f43f-0f29-4301-8e2d-638a40e6639fLarg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88" y="1173263"/>
            <a:ext cx="3408362" cy="340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004230" y="4538763"/>
            <a:ext cx="4667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A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992519" y="1055726"/>
            <a:ext cx="4667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B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267200" y="4557813"/>
            <a:ext cx="4667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C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117600" y="4532868"/>
            <a:ext cx="4667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D</a:t>
            </a:r>
          </a:p>
        </p:txBody>
      </p:sp>
      <p:grpSp>
        <p:nvGrpSpPr>
          <p:cNvPr id="39" name="Group 5"/>
          <p:cNvGrpSpPr>
            <a:grpSpLocks/>
          </p:cNvGrpSpPr>
          <p:nvPr/>
        </p:nvGrpSpPr>
        <p:grpSpPr bwMode="auto">
          <a:xfrm>
            <a:off x="4308282" y="3764063"/>
            <a:ext cx="441518" cy="713377"/>
            <a:chOff x="812080" y="3088156"/>
            <a:chExt cx="839787" cy="1492595"/>
          </a:xfrm>
        </p:grpSpPr>
        <p:pic>
          <p:nvPicPr>
            <p:cNvPr id="40" name="Picture 2" descr="C:\Users\ADMIN\Desktop\girl_looking_sky_by_devaren-d4cpno8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080" y="3088156"/>
              <a:ext cx="839787" cy="118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40"/>
            <p:cNvSpPr/>
            <p:nvPr/>
          </p:nvSpPr>
          <p:spPr bwMode="auto">
            <a:xfrm>
              <a:off x="1159051" y="4131289"/>
              <a:ext cx="148421" cy="449462"/>
            </a:xfrm>
            <a:custGeom>
              <a:avLst/>
              <a:gdLst>
                <a:gd name="connsiteX0" fmla="*/ 0 w 147637"/>
                <a:gd name="connsiteY0" fmla="*/ 0 h 450056"/>
                <a:gd name="connsiteX1" fmla="*/ 21431 w 147637"/>
                <a:gd name="connsiteY1" fmla="*/ 147638 h 450056"/>
                <a:gd name="connsiteX2" fmla="*/ 21431 w 147637"/>
                <a:gd name="connsiteY2" fmla="*/ 450056 h 450056"/>
                <a:gd name="connsiteX3" fmla="*/ 104775 w 147637"/>
                <a:gd name="connsiteY3" fmla="*/ 445294 h 450056"/>
                <a:gd name="connsiteX4" fmla="*/ 128587 w 147637"/>
                <a:gd name="connsiteY4" fmla="*/ 204788 h 450056"/>
                <a:gd name="connsiteX5" fmla="*/ 147637 w 147637"/>
                <a:gd name="connsiteY5" fmla="*/ 0 h 450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637" h="450056">
                  <a:moveTo>
                    <a:pt x="0" y="0"/>
                  </a:moveTo>
                  <a:lnTo>
                    <a:pt x="21431" y="147638"/>
                  </a:lnTo>
                  <a:lnTo>
                    <a:pt x="21431" y="450056"/>
                  </a:lnTo>
                  <a:lnTo>
                    <a:pt x="104775" y="445294"/>
                  </a:lnTo>
                  <a:lnTo>
                    <a:pt x="128587" y="204788"/>
                  </a:lnTo>
                  <a:lnTo>
                    <a:pt x="147637" y="0"/>
                  </a:lnTo>
                </a:path>
              </a:pathLst>
            </a:custGeom>
            <a:solidFill>
              <a:srgbClr val="333399">
                <a:lumMod val="50000"/>
              </a:srgbClr>
            </a:solidFill>
            <a:ln w="19050" cap="flat" cmpd="sng" algn="ctr">
              <a:solidFill>
                <a:srgbClr val="333399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ounded MT Bold" pitchFamily="34" charset="0"/>
              </a:endParaRPr>
            </a:p>
          </p:txBody>
        </p:sp>
      </p:grp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-755650" y="3425925"/>
            <a:ext cx="10336213" cy="1144588"/>
            <a:chOff x="-754978" y="3224222"/>
            <a:chExt cx="10335292" cy="1144357"/>
          </a:xfrm>
        </p:grpSpPr>
        <p:pic>
          <p:nvPicPr>
            <p:cNvPr id="6" name="Picture 5" descr="C:\Users\ADMIN\Desktop\grass-samples-screenshots-1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1748" y="3224222"/>
              <a:ext cx="3548566" cy="1144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C:\Users\ADMIN\Desktop\grass-samples-screenshots-1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501" y="3224223"/>
              <a:ext cx="3548566" cy="1144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 descr="C:\Users\ADMIN\Desktop\grass-samples-screenshots-1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5798" y="3224223"/>
              <a:ext cx="3548566" cy="1144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5" descr="C:\Users\ADMIN\Desktop\grass-samples-screenshots-1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54978" y="3224223"/>
              <a:ext cx="3548566" cy="1144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 flipH="1">
            <a:off x="4497781" y="4570513"/>
            <a:ext cx="2678278" cy="0"/>
          </a:xfrm>
          <a:prstGeom prst="line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42"/>
          <p:cNvCxnSpPr/>
          <p:nvPr/>
        </p:nvCxnSpPr>
        <p:spPr>
          <a:xfrm rot="21540000" flipV="1">
            <a:off x="1432740" y="1463697"/>
            <a:ext cx="5769151" cy="3063834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495800" y="1435757"/>
            <a:ext cx="2676896" cy="3145868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7174675" y="1401863"/>
            <a:ext cx="0" cy="3178175"/>
          </a:xfrm>
          <a:prstGeom prst="line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ounded Rectangle 27"/>
          <p:cNvSpPr/>
          <p:nvPr/>
        </p:nvSpPr>
        <p:spPr>
          <a:xfrm>
            <a:off x="3725772" y="248012"/>
            <a:ext cx="1560556" cy="2286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406640" y="971550"/>
            <a:ext cx="1166750" cy="280928"/>
          </a:xfrm>
          <a:prstGeom prst="wedgeRoundRectCallout">
            <a:avLst>
              <a:gd name="adj1" fmla="val -66984"/>
              <a:gd name="adj2" fmla="val 122173"/>
              <a:gd name="adj3" fmla="val 16667"/>
            </a:avLst>
          </a:prstGeom>
          <a:solidFill>
            <a:srgbClr val="0000FF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b="1" dirty="0" smtClean="0">
                <a:latin typeface="Bookman Old Style" pitchFamily="18" charset="0"/>
              </a:rPr>
              <a:t>Top of Tower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388577" y="505749"/>
            <a:ext cx="1869076" cy="2286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283200" y="248012"/>
            <a:ext cx="1994622" cy="2286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406640" y="3768368"/>
            <a:ext cx="1166750" cy="459700"/>
          </a:xfrm>
          <a:prstGeom prst="wedgeRoundRectCallout">
            <a:avLst>
              <a:gd name="adj1" fmla="val -66984"/>
              <a:gd name="adj2" fmla="val 122173"/>
              <a:gd name="adj3" fmla="val 16667"/>
            </a:avLst>
          </a:prstGeom>
          <a:solidFill>
            <a:srgbClr val="0000FF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b="1" dirty="0" smtClean="0">
                <a:latin typeface="Bookman Old Style" pitchFamily="18" charset="0"/>
              </a:rPr>
              <a:t>Bottom of Tower</a:t>
            </a:r>
          </a:p>
        </p:txBody>
      </p:sp>
      <p:sp>
        <p:nvSpPr>
          <p:cNvPr id="36" name="Oval 35"/>
          <p:cNvSpPr/>
          <p:nvPr/>
        </p:nvSpPr>
        <p:spPr>
          <a:xfrm>
            <a:off x="7111269" y="4477440"/>
            <a:ext cx="162750" cy="1627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190500">
              <a:srgbClr val="FF00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01179" y="505749"/>
            <a:ext cx="2870238" cy="2286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 flipH="1">
            <a:off x="1461288" y="4570513"/>
            <a:ext cx="3047695" cy="0"/>
          </a:xfrm>
          <a:prstGeom prst="line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410200" y="4567932"/>
            <a:ext cx="685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Bookman Old Style" pitchFamily="18" charset="0"/>
              </a:rPr>
              <a:t>4 </a:t>
            </a:r>
            <a:r>
              <a:rPr lang="en-US" altLang="en-US" b="1" i="1" dirty="0" smtClean="0">
                <a:solidFill>
                  <a:srgbClr val="000000"/>
                </a:solidFill>
                <a:latin typeface="Bookman Old Style" pitchFamily="18" charset="0"/>
              </a:rPr>
              <a:t>m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351633" y="4743450"/>
            <a:ext cx="5876510" cy="369332"/>
            <a:chOff x="1351633" y="5153025"/>
            <a:chExt cx="5876510" cy="369332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351633" y="5339503"/>
              <a:ext cx="587651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>
              <a:spLocks noChangeArrowheads="1"/>
            </p:cNvSpPr>
            <p:nvPr/>
          </p:nvSpPr>
          <p:spPr bwMode="auto">
            <a:xfrm>
              <a:off x="4108949" y="5153025"/>
              <a:ext cx="68580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solidFill>
                    <a:srgbClr val="000000"/>
                  </a:solidFill>
                  <a:latin typeface="Bookman Old Style" pitchFamily="18" charset="0"/>
                </a:rPr>
                <a:t>9 m</a:t>
              </a:r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965905" y="248012"/>
            <a:ext cx="2096368" cy="2286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8900" y="184150"/>
            <a:ext cx="75517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angles of elevation of the top of a tower from two points at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a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distance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4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m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and 9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m from the base of the tower and in the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same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straight line with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it are complementary.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Prove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that the height of the tower is 6 m.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15771" y="4118534"/>
            <a:ext cx="307344" cy="307777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02697" y="4262736"/>
            <a:ext cx="766012" cy="307777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90 – 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Arc 51"/>
          <p:cNvSpPr/>
          <p:nvPr/>
        </p:nvSpPr>
        <p:spPr>
          <a:xfrm>
            <a:off x="3957653" y="4029076"/>
            <a:ext cx="1090607" cy="1090607"/>
          </a:xfrm>
          <a:prstGeom prst="arc">
            <a:avLst>
              <a:gd name="adj1" fmla="val 18606505"/>
              <a:gd name="adj2" fmla="val 946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53" name="Arc 52"/>
          <p:cNvSpPr/>
          <p:nvPr/>
        </p:nvSpPr>
        <p:spPr>
          <a:xfrm>
            <a:off x="927807" y="4026693"/>
            <a:ext cx="1090607" cy="1090607"/>
          </a:xfrm>
          <a:prstGeom prst="arc">
            <a:avLst>
              <a:gd name="adj1" fmla="val 19873980"/>
              <a:gd name="adj2" fmla="val 946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737327" y="4171950"/>
            <a:ext cx="434997" cy="393700"/>
          </a:xfrm>
          <a:custGeom>
            <a:avLst/>
            <a:gdLst>
              <a:gd name="connsiteX0" fmla="*/ 501650 w 501650"/>
              <a:gd name="connsiteY0" fmla="*/ 0 h 454025"/>
              <a:gd name="connsiteX1" fmla="*/ 0 w 501650"/>
              <a:gd name="connsiteY1" fmla="*/ 0 h 454025"/>
              <a:gd name="connsiteX2" fmla="*/ 3175 w 501650"/>
              <a:gd name="connsiteY2" fmla="*/ 44450 h 454025"/>
              <a:gd name="connsiteX3" fmla="*/ 3175 w 501650"/>
              <a:gd name="connsiteY3" fmla="*/ 454025 h 45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650" h="454025">
                <a:moveTo>
                  <a:pt x="501650" y="0"/>
                </a:moveTo>
                <a:lnTo>
                  <a:pt x="0" y="0"/>
                </a:lnTo>
                <a:cubicBezTo>
                  <a:pt x="3462" y="38087"/>
                  <a:pt x="3175" y="23235"/>
                  <a:pt x="3175" y="44450"/>
                </a:cubicBezTo>
                <a:lnTo>
                  <a:pt x="3175" y="454025"/>
                </a:lnTo>
              </a:path>
            </a:pathLst>
          </a:custGeom>
          <a:noFill/>
          <a:ln w="38100">
            <a:solidFill>
              <a:srgbClr val="FFFF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80319" y="1501456"/>
            <a:ext cx="2412981" cy="57856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Height of the observer is neglected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443065" y="4490726"/>
            <a:ext cx="162750" cy="1627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190500">
              <a:srgbClr val="FF00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406443" y="4477440"/>
            <a:ext cx="162750" cy="1627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190500">
              <a:srgbClr val="FF00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094684" y="1340669"/>
            <a:ext cx="162750" cy="1627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190500">
              <a:srgbClr val="FF00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7162800" y="2876550"/>
            <a:ext cx="114611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0000"/>
                </a:solidFill>
                <a:latin typeface="Bookman Old Style" pitchFamily="18" charset="0"/>
              </a:rPr>
              <a:t>6 m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676064" y="733915"/>
            <a:ext cx="1787827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ular Callout 58"/>
          <p:cNvSpPr/>
          <p:nvPr/>
        </p:nvSpPr>
        <p:spPr>
          <a:xfrm>
            <a:off x="4416136" y="1340669"/>
            <a:ext cx="1669796" cy="567164"/>
          </a:xfrm>
          <a:prstGeom prst="wedgeRectCallout">
            <a:avLst>
              <a:gd name="adj1" fmla="val 8654"/>
              <a:gd name="adj2" fmla="val -121046"/>
            </a:avLst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sum of two angles is 90</a:t>
            </a:r>
            <a:r>
              <a:rPr lang="en-US" sz="1400" b="1" baseline="30000" dirty="0" smtClean="0">
                <a:latin typeface="Bookman Old Style" panose="02050604050505020204" pitchFamily="18" charset="0"/>
              </a:rPr>
              <a:t>o</a:t>
            </a:r>
            <a:endParaRPr lang="en-US" sz="1400" b="1" baseline="30000" dirty="0">
              <a:latin typeface="Bookman Old Style" panose="02050604050505020204" pitchFamily="18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309806" y="2373580"/>
            <a:ext cx="2700013" cy="539638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33500" y="2363758"/>
            <a:ext cx="18277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If one angle is ‘</a:t>
            </a:r>
            <a:r>
              <a:rPr lang="en-US" sz="14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’,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333500" y="2571750"/>
            <a:ext cx="2672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t</a:t>
            </a:r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hen other </a:t>
            </a:r>
            <a:r>
              <a: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angle is </a:t>
            </a:r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(90 – </a:t>
            </a:r>
            <a:r>
              <a:rPr lang="en-US" sz="1400" b="1" dirty="0" smtClean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 rot="19856795">
            <a:off x="3390835" y="2895337"/>
            <a:ext cx="1188694" cy="27699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 rot="18633326">
            <a:off x="5064879" y="2880326"/>
            <a:ext cx="1209256" cy="27699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41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1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9" grpId="0" animBg="1"/>
      <p:bldP spid="49" grpId="1" animBg="1"/>
      <p:bldP spid="24" grpId="0" animBg="1"/>
      <p:bldP spid="24" grpId="1" animBg="1"/>
      <p:bldP spid="23" grpId="0" animBg="1"/>
      <p:bldP spid="23" grpId="1" animBg="1"/>
      <p:bldP spid="25" grpId="0"/>
      <p:bldP spid="26" grpId="0"/>
      <p:bldP spid="29" grpId="0"/>
      <p:bldP spid="31" grpId="0"/>
      <p:bldP spid="28" grpId="0" animBg="1"/>
      <p:bldP spid="28" grpId="1" animBg="1"/>
      <p:bldP spid="30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 animBg="1"/>
      <p:bldP spid="36" grpId="1" animBg="1"/>
      <p:bldP spid="37" grpId="0" animBg="1"/>
      <p:bldP spid="37" grpId="1" animBg="1"/>
      <p:bldP spid="46" grpId="0" animBg="1"/>
      <p:bldP spid="48" grpId="0" animBg="1"/>
      <p:bldP spid="48" grpId="1" animBg="1"/>
      <p:bldP spid="2" grpId="0" build="p"/>
      <p:bldP spid="50" grpId="0" animBg="1"/>
      <p:bldP spid="51" grpId="0" animBg="1"/>
      <p:bldP spid="52" grpId="0" animBg="1"/>
      <p:bldP spid="53" grpId="0" animBg="1"/>
      <p:bldP spid="10" grpId="0" animBg="1"/>
      <p:bldP spid="54" grpId="0" animBg="1"/>
      <p:bldP spid="54" grpId="1" animBg="1"/>
      <p:bldP spid="38" grpId="0" animBg="1"/>
      <p:bldP spid="38" grpId="1" animBg="1"/>
      <p:bldP spid="42" grpId="0" animBg="1"/>
      <p:bldP spid="42" grpId="1" animBg="1"/>
      <p:bldP spid="32" grpId="0" animBg="1"/>
      <p:bldP spid="32" grpId="1" animBg="1"/>
      <p:bldP spid="56" grpId="0" animBg="1"/>
      <p:bldP spid="56" grpId="1" animBg="1"/>
      <p:bldP spid="56" grpId="2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16" grpId="0"/>
      <p:bldP spid="16" grpId="1"/>
      <p:bldP spid="61" grpId="0"/>
      <p:bldP spid="61" grpId="1"/>
      <p:bldP spid="57" grpId="0" animBg="1"/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395717" y="484349"/>
            <a:ext cx="55938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eriod" startAt="17"/>
            </a:pP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angles of elevation of the top of a tower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from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two points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at a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distance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4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m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and 9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m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from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base of the tower and in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same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straight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line with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it are complementary.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Prove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that the height of the tower is 6 m.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4497816" y="4135228"/>
            <a:ext cx="660717" cy="28813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5570271" y="390863"/>
            <a:ext cx="2049729" cy="420667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To prove :  </a:t>
            </a:r>
            <a:r>
              <a:rPr lang="en-IN" sz="1400" b="1" i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h</a:t>
            </a:r>
            <a:r>
              <a:rPr lang="en-IN" sz="1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= 6 </a:t>
            </a:r>
            <a:r>
              <a:rPr lang="en-IN" sz="1400" b="1" i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m</a:t>
            </a:r>
            <a:endParaRPr lang="en-IN" sz="1400" b="1" i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3853374" y="3638135"/>
            <a:ext cx="1290545" cy="32468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Freeform 105"/>
          <p:cNvSpPr/>
          <p:nvPr/>
        </p:nvSpPr>
        <p:spPr>
          <a:xfrm>
            <a:off x="6051019" y="902720"/>
            <a:ext cx="2080658" cy="1446816"/>
          </a:xfrm>
          <a:custGeom>
            <a:avLst/>
            <a:gdLst>
              <a:gd name="connsiteX0" fmla="*/ 1143000 w 1152525"/>
              <a:gd name="connsiteY0" fmla="*/ 0 h 1800225"/>
              <a:gd name="connsiteX1" fmla="*/ 0 w 1152525"/>
              <a:gd name="connsiteY1" fmla="*/ 1800225 h 1800225"/>
              <a:gd name="connsiteX2" fmla="*/ 1152525 w 1152525"/>
              <a:gd name="connsiteY2" fmla="*/ 1795463 h 1800225"/>
              <a:gd name="connsiteX3" fmla="*/ 1143000 w 1152525"/>
              <a:gd name="connsiteY3" fmla="*/ 0 h 18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525" h="1800225">
                <a:moveTo>
                  <a:pt x="1143000" y="0"/>
                </a:moveTo>
                <a:lnTo>
                  <a:pt x="0" y="1800225"/>
                </a:lnTo>
                <a:lnTo>
                  <a:pt x="1152525" y="1795463"/>
                </a:lnTo>
                <a:lnTo>
                  <a:pt x="114300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7166882" y="911477"/>
            <a:ext cx="954512" cy="1429302"/>
          </a:xfrm>
          <a:custGeom>
            <a:avLst/>
            <a:gdLst>
              <a:gd name="connsiteX0" fmla="*/ 1143000 w 1152525"/>
              <a:gd name="connsiteY0" fmla="*/ 0 h 1800225"/>
              <a:gd name="connsiteX1" fmla="*/ 0 w 1152525"/>
              <a:gd name="connsiteY1" fmla="*/ 1800225 h 1800225"/>
              <a:gd name="connsiteX2" fmla="*/ 1152525 w 1152525"/>
              <a:gd name="connsiteY2" fmla="*/ 1795463 h 1800225"/>
              <a:gd name="connsiteX3" fmla="*/ 1143000 w 1152525"/>
              <a:gd name="connsiteY3" fmla="*/ 0 h 18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525" h="1800225">
                <a:moveTo>
                  <a:pt x="1143000" y="0"/>
                </a:moveTo>
                <a:lnTo>
                  <a:pt x="0" y="1800225"/>
                </a:lnTo>
                <a:lnTo>
                  <a:pt x="1152525" y="1795463"/>
                </a:lnTo>
                <a:lnTo>
                  <a:pt x="114300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968943" y="2188821"/>
            <a:ext cx="152400" cy="161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6044508" y="2773322"/>
            <a:ext cx="2113998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765948" y="2599092"/>
            <a:ext cx="594322" cy="332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5422167" y="3306631"/>
            <a:ext cx="399641" cy="23850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5411200" y="3044207"/>
            <a:ext cx="399641" cy="23850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7384308" y="2414272"/>
            <a:ext cx="495345" cy="24329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076106" y="4163089"/>
            <a:ext cx="399641" cy="23850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8196680" y="1568525"/>
            <a:ext cx="261646" cy="23850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072931" y="3914049"/>
            <a:ext cx="399641" cy="23850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Arc 88"/>
          <p:cNvSpPr/>
          <p:nvPr/>
        </p:nvSpPr>
        <p:spPr>
          <a:xfrm rot="19009">
            <a:off x="5722053" y="2025322"/>
            <a:ext cx="648426" cy="648426"/>
          </a:xfrm>
          <a:prstGeom prst="arc">
            <a:avLst>
              <a:gd name="adj1" fmla="val 19481729"/>
              <a:gd name="adj2" fmla="val 68553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75" name="Arc 74"/>
          <p:cNvSpPr/>
          <p:nvPr/>
        </p:nvSpPr>
        <p:spPr>
          <a:xfrm rot="19009">
            <a:off x="6995905" y="2144240"/>
            <a:ext cx="401618" cy="401618"/>
          </a:xfrm>
          <a:prstGeom prst="arc">
            <a:avLst>
              <a:gd name="adj1" fmla="val 18174159"/>
              <a:gd name="adj2" fmla="val 68553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177" y="1733550"/>
            <a:ext cx="63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6416" y="1733550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Let the height of tower (AB) be ‘</a:t>
            </a: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h</a:t>
            </a: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’ </a:t>
            </a: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m</a:t>
            </a:r>
            <a:endParaRPr lang="en-US" sz="1600" b="1" i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6416" y="1994436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Distance of point C from the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base of tower = 4 </a:t>
            </a: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m</a:t>
            </a:r>
            <a:endParaRPr lang="en-US" sz="1600" b="1" i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416" y="251593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Distance of point D from the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base of tower = 9 </a:t>
            </a: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m</a:t>
            </a:r>
            <a:endParaRPr lang="en-US" sz="1600" b="1" i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6416" y="3025676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Let </a:t>
            </a: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ACB = </a:t>
            </a: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416" y="3301901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So, </a:t>
            </a: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ADB =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4196" y="3295650"/>
            <a:ext cx="998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(90 – </a:t>
            </a: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  <a:sym typeface="Symbol"/>
              </a:rPr>
              <a:t></a:t>
            </a: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9299" y="3562350"/>
            <a:ext cx="1917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In right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BAC,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9559" y="3982622"/>
            <a:ext cx="827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tan </a:t>
            </a:r>
            <a:r>
              <a:rPr lang="en-US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43924" y="3982622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38490" y="3854450"/>
            <a:ext cx="517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78749" y="4156076"/>
            <a:ext cx="4007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6560" y="4115970"/>
            <a:ext cx="517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5333" y="4571845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8827" y="4581681"/>
            <a:ext cx="762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tan </a:t>
            </a:r>
            <a:r>
              <a:rPr lang="en-US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43924" y="4571845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9920" y="4436530"/>
            <a:ext cx="302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097039" y="4738156"/>
            <a:ext cx="2743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80848" y="4698050"/>
            <a:ext cx="357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11841" y="4576130"/>
            <a:ext cx="612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…(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06006" y="2724150"/>
            <a:ext cx="1836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In right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BAD,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03173" y="3106322"/>
            <a:ext cx="1554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tan (90 –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84122" y="3106322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83537" y="2978150"/>
            <a:ext cx="517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423796" y="3279776"/>
            <a:ext cx="4007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81607" y="3239670"/>
            <a:ext cx="517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12039" y="3621465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84122" y="3621465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41935" y="3486150"/>
            <a:ext cx="310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428141" y="3787776"/>
            <a:ext cx="365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40794" y="3747670"/>
            <a:ext cx="319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3431016" y="2851150"/>
            <a:ext cx="0" cy="2103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16779" y="3629721"/>
            <a:ext cx="1381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tan (90 –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11979" y="4104065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84062" y="4104065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875" y="3968750"/>
            <a:ext cx="310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428081" y="4270376"/>
            <a:ext cx="365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40734" y="4230270"/>
            <a:ext cx="319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81853" y="4112321"/>
            <a:ext cx="763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cot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14836" y="4614448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90240" y="4480089"/>
            <a:ext cx="310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4497816" y="4781715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21616" y="4741609"/>
            <a:ext cx="823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tan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83601" y="4604922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40299" y="4476750"/>
            <a:ext cx="310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5426505" y="4778376"/>
            <a:ext cx="365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39158" y="4738270"/>
            <a:ext cx="319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32" name="Right Triangle 31"/>
          <p:cNvSpPr/>
          <p:nvPr/>
        </p:nvSpPr>
        <p:spPr>
          <a:xfrm flipH="1">
            <a:off x="6051016" y="902720"/>
            <a:ext cx="2070377" cy="1446121"/>
          </a:xfrm>
          <a:prstGeom prst="rt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7171532" y="902720"/>
            <a:ext cx="946686" cy="1453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016565" y="590550"/>
            <a:ext cx="328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57452" y="2223759"/>
            <a:ext cx="328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67656" y="2165707"/>
            <a:ext cx="328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10400" y="2299055"/>
            <a:ext cx="328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339015" y="2360966"/>
            <a:ext cx="629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70" name="Arc 69"/>
          <p:cNvSpPr/>
          <p:nvPr/>
        </p:nvSpPr>
        <p:spPr>
          <a:xfrm>
            <a:off x="5707061" y="2023622"/>
            <a:ext cx="665164" cy="665164"/>
          </a:xfrm>
          <a:prstGeom prst="arc">
            <a:avLst>
              <a:gd name="adj1" fmla="val 19464381"/>
              <a:gd name="adj2" fmla="val 3017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/>
          <p:cNvSpPr/>
          <p:nvPr/>
        </p:nvSpPr>
        <p:spPr>
          <a:xfrm>
            <a:off x="6997266" y="2141464"/>
            <a:ext cx="394134" cy="394134"/>
          </a:xfrm>
          <a:prstGeom prst="arc">
            <a:avLst>
              <a:gd name="adj1" fmla="val 18086115"/>
              <a:gd name="adj2" fmla="val 4315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307395" y="2073495"/>
            <a:ext cx="760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90 –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315200" y="2050808"/>
            <a:ext cx="27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153400" y="1517590"/>
            <a:ext cx="34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7178640" y="2348266"/>
            <a:ext cx="945557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flipH="1">
            <a:off x="7054777" y="841228"/>
            <a:ext cx="821059" cy="400110"/>
          </a:xfrm>
          <a:prstGeom prst="wedgeRectCallout">
            <a:avLst>
              <a:gd name="adj1" fmla="val -84746"/>
              <a:gd name="adj2" fmla="val 64001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Opposite </a:t>
            </a:r>
          </a:p>
          <a:p>
            <a:r>
              <a:rPr lang="en-US" dirty="0"/>
              <a:t>side</a:t>
            </a:r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>
            <a:off x="7405938" y="2632082"/>
            <a:ext cx="1082348" cy="246221"/>
          </a:xfrm>
          <a:prstGeom prst="wedgeRectCallout">
            <a:avLst>
              <a:gd name="adj1" fmla="val -39136"/>
              <a:gd name="adj2" fmla="val -163260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Adjacent side</a:t>
            </a:r>
            <a:endParaRPr lang="en-IN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8118218" y="893466"/>
            <a:ext cx="0" cy="1454704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6069166" y="2346677"/>
            <a:ext cx="2056950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flipH="1">
            <a:off x="7030834" y="830301"/>
            <a:ext cx="821059" cy="400110"/>
          </a:xfrm>
          <a:prstGeom prst="wedgeRectCallout">
            <a:avLst>
              <a:gd name="adj1" fmla="val -84746"/>
              <a:gd name="adj2" fmla="val 64001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Opposite </a:t>
            </a:r>
          </a:p>
          <a:p>
            <a:r>
              <a:rPr lang="en-US" dirty="0"/>
              <a:t>side</a:t>
            </a:r>
            <a:endParaRPr lang="en-IN" dirty="0"/>
          </a:p>
        </p:txBody>
      </p:sp>
      <p:sp>
        <p:nvSpPr>
          <p:cNvPr id="92" name="TextBox 91"/>
          <p:cNvSpPr txBox="1"/>
          <p:nvPr/>
        </p:nvSpPr>
        <p:spPr>
          <a:xfrm>
            <a:off x="7429705" y="2641125"/>
            <a:ext cx="1082348" cy="246221"/>
          </a:xfrm>
          <a:prstGeom prst="wedgeRectCallout">
            <a:avLst>
              <a:gd name="adj1" fmla="val -39136"/>
              <a:gd name="adj2" fmla="val -163260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Adjacent side</a:t>
            </a:r>
            <a:endParaRPr lang="en-IN" dirty="0"/>
          </a:p>
        </p:txBody>
      </p:sp>
      <p:sp>
        <p:nvSpPr>
          <p:cNvPr id="93" name="Rounded Rectangle 92"/>
          <p:cNvSpPr/>
          <p:nvPr/>
        </p:nvSpPr>
        <p:spPr>
          <a:xfrm>
            <a:off x="1967908" y="796773"/>
            <a:ext cx="1929451" cy="6854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Observe </a:t>
            </a:r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</a:t>
            </a:r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8126116" y="902992"/>
            <a:ext cx="0" cy="1454704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2059920" y="759827"/>
            <a:ext cx="1929451" cy="6854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Observe </a:t>
            </a:r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B</a:t>
            </a:r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CA</a:t>
            </a:r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935052" y="683461"/>
            <a:ext cx="2404678" cy="10123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48244" y="747252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BCA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046110" y="1021517"/>
            <a:ext cx="190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38490" y="1302213"/>
            <a:ext cx="1887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800877" y="1021517"/>
            <a:ext cx="508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AB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803002" y="1302213"/>
            <a:ext cx="508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AC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1918837" y="632798"/>
            <a:ext cx="2502317" cy="106403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80848" y="722410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BDA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078714" y="987935"/>
            <a:ext cx="1911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071094" y="1273688"/>
            <a:ext cx="1919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850874" y="987935"/>
            <a:ext cx="508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AB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852999" y="1273688"/>
            <a:ext cx="508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AD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583955" y="696648"/>
            <a:ext cx="3175683" cy="99976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588765" y="789028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02420" y="1241169"/>
            <a:ext cx="688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  <a:endParaRPr lang="en-IN" sz="16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524962" y="646515"/>
            <a:ext cx="3371051" cy="104035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27456" y="759193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41111" y="1211334"/>
            <a:ext cx="688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  <a:endParaRPr lang="en-IN" sz="16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176518" y="2348266"/>
            <a:ext cx="955683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062546" y="2346677"/>
            <a:ext cx="2068282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6798577" y="2658835"/>
            <a:ext cx="509632" cy="23850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65948" y="2606503"/>
            <a:ext cx="59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9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2072931" y="943942"/>
            <a:ext cx="2049729" cy="404252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Consider </a:t>
            </a:r>
            <a:r>
              <a:rPr lang="en-IN" b="1" dirty="0">
                <a:solidFill>
                  <a:schemeClr val="bg1"/>
                </a:solidFill>
                <a:latin typeface="Symbol" panose="05050102010706020507" pitchFamily="18" charset="2"/>
              </a:rPr>
              <a:t>D</a:t>
            </a:r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BAC 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1935066" y="811698"/>
            <a:ext cx="2928624" cy="455722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Now, consider </a:t>
            </a:r>
            <a:r>
              <a:rPr lang="en-IN" b="1" dirty="0">
                <a:solidFill>
                  <a:schemeClr val="bg1"/>
                </a:solidFill>
                <a:latin typeface="Symbol" panose="05050102010706020507" pitchFamily="18" charset="2"/>
              </a:rPr>
              <a:t>D</a:t>
            </a:r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BAD </a:t>
            </a:r>
          </a:p>
        </p:txBody>
      </p:sp>
      <p:sp>
        <p:nvSpPr>
          <p:cNvPr id="119" name="Rounded Rectangular Callout 118"/>
          <p:cNvSpPr/>
          <p:nvPr/>
        </p:nvSpPr>
        <p:spPr>
          <a:xfrm>
            <a:off x="3462515" y="2863283"/>
            <a:ext cx="1989448" cy="607895"/>
          </a:xfrm>
          <a:prstGeom prst="wedgeRoundRectCallout">
            <a:avLst>
              <a:gd name="adj1" fmla="val -7733"/>
              <a:gd name="adj2" fmla="val 84776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We know that, </a:t>
            </a:r>
          </a:p>
          <a:p>
            <a:pPr algn="ctr"/>
            <a:r>
              <a:rPr lang="en-IN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tan (90-</a:t>
            </a:r>
            <a:r>
              <a:rPr lang="en-IN" sz="1400" b="1" dirty="0" smtClean="0">
                <a:solidFill>
                  <a:schemeClr val="bg1"/>
                </a:solidFill>
                <a:latin typeface="Symbol" pitchFamily="18" charset="2"/>
              </a:rPr>
              <a:t>q</a:t>
            </a:r>
            <a:r>
              <a:rPr lang="en-IN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) = cot </a:t>
            </a:r>
            <a:r>
              <a:rPr lang="en-IN" sz="1400" b="1" dirty="0" smtClean="0">
                <a:solidFill>
                  <a:schemeClr val="bg1"/>
                </a:solidFill>
                <a:latin typeface="Symbol" pitchFamily="18" charset="2"/>
              </a:rPr>
              <a:t>q</a:t>
            </a:r>
            <a:endParaRPr lang="en-IN" sz="1400" b="1" dirty="0">
              <a:solidFill>
                <a:schemeClr val="bg1"/>
              </a:solidFill>
              <a:latin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ounded Rectangular Callout 123"/>
              <p:cNvSpPr/>
              <p:nvPr/>
            </p:nvSpPr>
            <p:spPr>
              <a:xfrm>
                <a:off x="4332222" y="3465307"/>
                <a:ext cx="1309906" cy="518426"/>
              </a:xfrm>
              <a:prstGeom prst="wedgeRoundRectCallout">
                <a:avLst>
                  <a:gd name="adj1" fmla="val -7733"/>
                  <a:gd name="adj2" fmla="val 84776"/>
                  <a:gd name="adj3" fmla="val 16667"/>
                </a:avLst>
              </a:prstGeom>
              <a:solidFill>
                <a:srgbClr val="800000"/>
              </a:solidFill>
              <a:ln w="12700">
                <a:noFill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  <a:ea typeface="Cambria Math" pitchFamily="18" charset="0"/>
                  </a:rPr>
                  <a:t>cot</a:t>
                </a:r>
                <a:r>
                  <a:rPr lang="en-IN" sz="1400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IN" sz="1400" b="1" dirty="0">
                    <a:solidFill>
                      <a:schemeClr val="bg1"/>
                    </a:solidFill>
                    <a:latin typeface="Symbol" pitchFamily="18" charset="2"/>
                  </a:rPr>
                  <a:t>q</a:t>
                </a:r>
                <a:r>
                  <a:rPr lang="en-IN" sz="1400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6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𝐭𝐚𝐧</m:t>
                        </m:r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/>
                            <a:sym typeface="Symbol"/>
                          </a:rPr>
                          <m:t></m:t>
                        </m:r>
                      </m:den>
                    </m:f>
                  </m:oMath>
                </a14:m>
                <a:endParaRPr lang="en-IN" sz="16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24" name="Rounded Rectangular Callout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222" y="3465307"/>
                <a:ext cx="1309906" cy="518426"/>
              </a:xfrm>
              <a:prstGeom prst="wedgeRoundRectCallout">
                <a:avLst>
                  <a:gd name="adj1" fmla="val -7733"/>
                  <a:gd name="adj2" fmla="val 84776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74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4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3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00"/>
                            </p:stCondLst>
                            <p:childTnLst>
                              <p:par>
                                <p:cTn id="3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500"/>
                            </p:stCondLst>
                            <p:childTnLst>
                              <p:par>
                                <p:cTn id="31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1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1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1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000"/>
                            </p:stCondLst>
                            <p:childTnLst>
                              <p:par>
                                <p:cTn id="3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7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1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1000"/>
                            </p:stCondLst>
                            <p:childTnLst>
                              <p:par>
                                <p:cTn id="3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5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6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1000"/>
                            </p:stCondLst>
                            <p:childTnLst>
                              <p:par>
                                <p:cTn id="57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1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6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6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6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1000"/>
                            </p:stCondLst>
                            <p:childTnLst>
                              <p:par>
                                <p:cTn id="6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3" grpId="1" animBg="1"/>
      <p:bldP spid="122" grpId="0" animBg="1"/>
      <p:bldP spid="120" grpId="0" animBg="1"/>
      <p:bldP spid="120" grpId="1" animBg="1"/>
      <p:bldP spid="106" grpId="0" animBg="1"/>
      <p:bldP spid="3" grpId="0" animBg="1"/>
      <p:bldP spid="3" grpId="1" animBg="1"/>
      <p:bldP spid="116" grpId="0" animBg="1"/>
      <p:bldP spid="116" grpId="1" animBg="1"/>
      <p:bldP spid="114" grpId="0" animBg="1"/>
      <p:bldP spid="114" grpId="1" animBg="1"/>
      <p:bldP spid="113" grpId="0" animBg="1"/>
      <p:bldP spid="113" grpId="1" animBg="1"/>
      <p:bldP spid="112" grpId="0" animBg="1"/>
      <p:bldP spid="112" grpId="1" animBg="1"/>
      <p:bldP spid="111" grpId="0" animBg="1"/>
      <p:bldP spid="111" grpId="1" animBg="1"/>
      <p:bldP spid="111" grpId="2" animBg="1"/>
      <p:bldP spid="111" grpId="3" animBg="1"/>
      <p:bldP spid="109" grpId="0" animBg="1"/>
      <p:bldP spid="109" grpId="1" animBg="1"/>
      <p:bldP spid="89" grpId="0" animBg="1"/>
      <p:bldP spid="89" grpId="1" animBg="1"/>
      <p:bldP spid="89" grpId="2" animBg="1"/>
      <p:bldP spid="89" grpId="3" animBg="1"/>
      <p:bldP spid="75" grpId="0" animBg="1"/>
      <p:bldP spid="75" grpId="1" animBg="1"/>
      <p:bldP spid="75" grpId="2" animBg="1"/>
      <p:bldP spid="75" grpId="3" animBg="1"/>
      <p:bldP spid="75" grpId="4" animBg="1"/>
      <p:bldP spid="4" grpId="0"/>
      <p:bldP spid="5" grpId="0"/>
      <p:bldP spid="6" grpId="0" build="p"/>
      <p:bldP spid="7" grpId="0" build="p"/>
      <p:bldP spid="8" grpId="0"/>
      <p:bldP spid="9" grpId="0"/>
      <p:bldP spid="10" grpId="0"/>
      <p:bldP spid="74" grpId="0"/>
      <p:bldP spid="78" grpId="0" animBg="1"/>
      <p:bldP spid="78" grpId="1" animBg="1"/>
      <p:bldP spid="79" grpId="0" animBg="1"/>
      <p:bldP spid="79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80" grpId="0" animBg="1"/>
      <p:bldP spid="80" grpId="1" animBg="1"/>
      <p:bldP spid="82" grpId="0" animBg="1"/>
      <p:bldP spid="82" grpId="1" animBg="1"/>
      <p:bldP spid="83" grpId="0" build="allAtOnce"/>
      <p:bldP spid="84" grpId="0" build="allAtOnce"/>
      <p:bldP spid="85" grpId="0" build="allAtOnce"/>
      <p:bldP spid="104" grpId="0" build="allAtOnce"/>
      <p:bldP spid="105" grpId="0" build="allAtOnce"/>
      <p:bldP spid="95" grpId="0" animBg="1"/>
      <p:bldP spid="95" grpId="1" animBg="1"/>
      <p:bldP spid="96" grpId="0" build="allAtOnce"/>
      <p:bldP spid="97" grpId="0" build="allAtOnce"/>
      <p:bldP spid="98" grpId="0" build="allAtOnce"/>
      <p:bldP spid="102" grpId="0" build="allAtOnce"/>
      <p:bldP spid="103" grpId="0" build="allAtOnce"/>
      <p:bldP spid="99" grpId="0" animBg="1"/>
      <p:bldP spid="99" grpId="1" animBg="1"/>
      <p:bldP spid="100" grpId="0"/>
      <p:bldP spid="100" grpId="1"/>
      <p:bldP spid="101" grpId="0"/>
      <p:bldP spid="101" grpId="1"/>
      <p:bldP spid="101" grpId="2"/>
      <p:bldP spid="86" grpId="0" animBg="1"/>
      <p:bldP spid="86" grpId="1" animBg="1"/>
      <p:bldP spid="87" grpId="0"/>
      <p:bldP spid="87" grpId="1"/>
      <p:bldP spid="88" grpId="0"/>
      <p:bldP spid="88" grpId="1"/>
      <p:bldP spid="88" grpId="2"/>
      <p:bldP spid="117" grpId="0" animBg="1"/>
      <p:bldP spid="117" grpId="1" animBg="1"/>
      <p:bldP spid="115" grpId="0" animBg="1"/>
      <p:bldP spid="115" grpId="1" animBg="1"/>
      <p:bldP spid="118" grpId="0" animBg="1"/>
      <p:bldP spid="118" grpId="1" animBg="1"/>
      <p:bldP spid="119" grpId="0" animBg="1"/>
      <p:bldP spid="119" grpId="1" animBg="1"/>
      <p:bldP spid="124" grpId="0" animBg="1"/>
      <p:bldP spid="12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2293812" y="2546925"/>
            <a:ext cx="710078" cy="27689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525658" y="1935126"/>
            <a:ext cx="1935124" cy="63145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258651" y="4517201"/>
            <a:ext cx="2951464" cy="29431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463" y="1932934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268" y="1798575"/>
            <a:ext cx="310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478844" y="2116596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02644" y="2060095"/>
            <a:ext cx="804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tan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4629" y="1923408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1327" y="1795236"/>
            <a:ext cx="310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407533" y="2096862"/>
            <a:ext cx="365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20186" y="2056756"/>
            <a:ext cx="319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7139" y="2383144"/>
            <a:ext cx="310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552326" y="2684770"/>
            <a:ext cx="3648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64629" y="2511315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5044" y="2677888"/>
            <a:ext cx="310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4463" y="3133990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66505" y="2999631"/>
            <a:ext cx="310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581604" y="3301257"/>
            <a:ext cx="3335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72190" y="3261151"/>
            <a:ext cx="328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4629" y="3124464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402770" y="2996292"/>
            <a:ext cx="365760" cy="600074"/>
            <a:chOff x="1990726" y="2977989"/>
            <a:chExt cx="365760" cy="600074"/>
          </a:xfrm>
        </p:grpSpPr>
        <p:sp>
          <p:nvSpPr>
            <p:cNvPr id="30" name="TextBox 29"/>
            <p:cNvSpPr txBox="1"/>
            <p:nvPr/>
          </p:nvSpPr>
          <p:spPr>
            <a:xfrm>
              <a:off x="2004520" y="2977989"/>
              <a:ext cx="3100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h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990726" y="3279615"/>
              <a:ext cx="36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03379" y="3239509"/>
              <a:ext cx="3190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4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14463" y="3653064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52215" y="3653064"/>
            <a:ext cx="488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64629" y="3653064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21327" y="3653064"/>
            <a:ext cx="436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19369" y="4081236"/>
            <a:ext cx="324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64629" y="4081236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26090" y="4081236"/>
            <a:ext cx="372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6 </a:t>
            </a:r>
            <a:endParaRPr lang="en-US" sz="16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4463" y="4491264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50244" y="4491264"/>
            <a:ext cx="2974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Height of the tower is 6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4463" y="4081236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30256" y="2328636"/>
            <a:ext cx="689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5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16844" y="2505600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556296" y="1972646"/>
            <a:ext cx="1307637" cy="53735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25658" y="1955178"/>
            <a:ext cx="1935124" cy="600074"/>
            <a:chOff x="3417070" y="1465061"/>
            <a:chExt cx="1935124" cy="600074"/>
          </a:xfrm>
        </p:grpSpPr>
        <p:sp>
          <p:nvSpPr>
            <p:cNvPr id="69" name="TextBox 68"/>
            <p:cNvSpPr txBox="1"/>
            <p:nvPr/>
          </p:nvSpPr>
          <p:spPr>
            <a:xfrm>
              <a:off x="3417070" y="1610212"/>
              <a:ext cx="762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tan </a:t>
              </a:r>
              <a:r>
                <a:rPr lang="en-US" sz="16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Bookman Old Style" pitchFamily="18" charset="0"/>
                  <a:sym typeface="Symbol"/>
                </a:rPr>
                <a:t>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072167" y="1600376"/>
              <a:ext cx="285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88163" y="1465061"/>
              <a:ext cx="3028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h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4425282" y="1766687"/>
              <a:ext cx="2743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409091" y="1726581"/>
              <a:ext cx="3571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40084" y="1604661"/>
              <a:ext cx="612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…(</a:t>
              </a:r>
              <a:r>
                <a:rPr lang="en-US" sz="1600" b="1" dirty="0" err="1" smtClean="0">
                  <a:solidFill>
                    <a:prstClr val="black"/>
                  </a:solidFill>
                  <a:latin typeface="Bookman Old Style" pitchFamily="18" charset="0"/>
                </a:rPr>
                <a:t>i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)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290162" y="2507977"/>
            <a:ext cx="1017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tan 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95717" y="484349"/>
            <a:ext cx="55938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eriod" startAt="17"/>
            </a:pP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angles of elevation of the top of a tower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from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two points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at a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distance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4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m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and 9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m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from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base of the tower and in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same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straight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line with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it are complementary.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Prove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that the height of the tower is 6 m.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26177" y="1733550"/>
            <a:ext cx="63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968943" y="2188821"/>
            <a:ext cx="152400" cy="161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6044508" y="2773322"/>
            <a:ext cx="2113998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6765948" y="2599092"/>
            <a:ext cx="594322" cy="332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ight Triangle 153"/>
          <p:cNvSpPr/>
          <p:nvPr/>
        </p:nvSpPr>
        <p:spPr>
          <a:xfrm flipH="1">
            <a:off x="6051016" y="902720"/>
            <a:ext cx="2070377" cy="1446121"/>
          </a:xfrm>
          <a:prstGeom prst="rt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7171532" y="902720"/>
            <a:ext cx="946686" cy="1453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8016565" y="590550"/>
            <a:ext cx="328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057452" y="2223759"/>
            <a:ext cx="328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767656" y="2165707"/>
            <a:ext cx="328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7010400" y="2299055"/>
            <a:ext cx="328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7339015" y="2360966"/>
            <a:ext cx="629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161" name="Arc 160"/>
          <p:cNvSpPr/>
          <p:nvPr/>
        </p:nvSpPr>
        <p:spPr>
          <a:xfrm>
            <a:off x="5707061" y="2023622"/>
            <a:ext cx="665164" cy="665164"/>
          </a:xfrm>
          <a:prstGeom prst="arc">
            <a:avLst>
              <a:gd name="adj1" fmla="val 19464381"/>
              <a:gd name="adj2" fmla="val 3017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Arc 161"/>
          <p:cNvSpPr/>
          <p:nvPr/>
        </p:nvSpPr>
        <p:spPr>
          <a:xfrm>
            <a:off x="6997266" y="2141464"/>
            <a:ext cx="394134" cy="394134"/>
          </a:xfrm>
          <a:prstGeom prst="arc">
            <a:avLst>
              <a:gd name="adj1" fmla="val 18086115"/>
              <a:gd name="adj2" fmla="val 4315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6307395" y="2073495"/>
            <a:ext cx="760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90 –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315200" y="2050808"/>
            <a:ext cx="27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8153400" y="1517590"/>
            <a:ext cx="34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6765948" y="2606503"/>
            <a:ext cx="59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9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40571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64" grpId="0" animBg="1"/>
      <p:bldP spid="67" grpId="0"/>
      <p:bldP spid="76" grpId="0" animBg="1"/>
      <p:bldP spid="7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1687609" y="1017748"/>
            <a:ext cx="5370844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8" name="Picture 3" descr="C:\Users\Admin\Desktop\Roa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9" t="1886" r="20245" b="50922"/>
          <a:stretch/>
        </p:blipFill>
        <p:spPr bwMode="auto">
          <a:xfrm>
            <a:off x="0" y="1382713"/>
            <a:ext cx="9235440" cy="355328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ADMIN\Desktop\Images\mxWFpw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644" y="4487634"/>
            <a:ext cx="9574755" cy="90362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755650" y="3605213"/>
            <a:ext cx="10336213" cy="1144587"/>
            <a:chOff x="-754978" y="3224223"/>
            <a:chExt cx="10335292" cy="1144356"/>
          </a:xfrm>
        </p:grpSpPr>
        <p:pic>
          <p:nvPicPr>
            <p:cNvPr id="36894" name="Picture 5" descr="C:\Users\ADMIN\Desktop\grass-samples-screenshots-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1748" y="3224223"/>
              <a:ext cx="3548566" cy="1144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5" name="Picture 5" descr="C:\Users\ADMIN\Desktop\grass-samples-screenshots-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501" y="3224223"/>
              <a:ext cx="3548566" cy="1144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6" name="Picture 5" descr="C:\Users\ADMIN\Desktop\grass-samples-screenshots-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5798" y="3224223"/>
              <a:ext cx="3548566" cy="1144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7" name="Picture 5" descr="C:\Users\ADMIN\Desktop\grass-samples-screenshots-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54978" y="3224223"/>
              <a:ext cx="3548566" cy="1144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" name="Picture 3" descr="E:\Avinash\nilesh sir\Height &amp; distance\walkcycle.gif"/>
          <p:cNvPicPr>
            <a:picLocks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65900" y="3895725"/>
            <a:ext cx="117957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E:\Avinash\nilesh sir\Height &amp; distance\walkcyc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65051" y="3892075"/>
            <a:ext cx="1183050" cy="91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ounded Rectangle 40"/>
          <p:cNvSpPr/>
          <p:nvPr/>
        </p:nvSpPr>
        <p:spPr>
          <a:xfrm>
            <a:off x="639861" y="1009015"/>
            <a:ext cx="1022022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35257" y="752784"/>
            <a:ext cx="6349235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686061" y="520509"/>
            <a:ext cx="5374631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34347" y="518014"/>
            <a:ext cx="1053187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35257" y="274899"/>
            <a:ext cx="6711185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4588" name="Picture 12" descr="C:\Users\ADMIN\Desktop\01.jpg4719f43f-0f29-4301-8e2d-638a40e6639fLarg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366838"/>
            <a:ext cx="3408362" cy="340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 flipH="1">
            <a:off x="2374900" y="4040188"/>
            <a:ext cx="48006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>
            <a:glow rad="635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 flipH="1" flipV="1">
            <a:off x="2374900" y="1628775"/>
            <a:ext cx="4800600" cy="24114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>
            <a:glow rad="635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76" name="Straight Connector 24575"/>
          <p:cNvCxnSpPr>
            <a:cxnSpLocks noChangeShapeType="1"/>
          </p:cNvCxnSpPr>
          <p:nvPr/>
        </p:nvCxnSpPr>
        <p:spPr bwMode="auto">
          <a:xfrm>
            <a:off x="7175500" y="4040188"/>
            <a:ext cx="0" cy="72231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>
            <a:glow rad="635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2374900" y="1628775"/>
            <a:ext cx="2540000" cy="23987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>
            <a:glow rad="635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>
            <a:off x="4937125" y="4027488"/>
            <a:ext cx="0" cy="72231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>
            <a:glow rad="635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7290866" y="4286250"/>
            <a:ext cx="521743" cy="24606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 smtClean="0">
                <a:solidFill>
                  <a:srgbClr val="FFFFFF"/>
                </a:solidFill>
                <a:latin typeface="Bookman Old Style" pitchFamily="18" charset="0"/>
              </a:rPr>
              <a:t>1.5</a:t>
            </a:r>
            <a:r>
              <a:rPr lang="en-US" altLang="en-US" sz="1000" b="1" i="1" dirty="0" smtClean="0">
                <a:solidFill>
                  <a:srgbClr val="FFFFFF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1776169" y="3170238"/>
            <a:ext cx="492607" cy="26193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softEdge rad="31750"/>
          </a:effectLst>
          <a:ex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b="1" dirty="0" smtClean="0">
                <a:solidFill>
                  <a:srgbClr val="FFFFFF"/>
                </a:solidFill>
                <a:latin typeface="Bookman Old Style" pitchFamily="18" charset="0"/>
              </a:rPr>
              <a:t>30</a:t>
            </a:r>
            <a:r>
              <a:rPr lang="en-US" altLang="en-US" sz="1050" b="1" i="1" dirty="0" smtClean="0">
                <a:solidFill>
                  <a:srgbClr val="FFFFFF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24598" name="TextBox 24597"/>
          <p:cNvSpPr txBox="1">
            <a:spLocks noChangeArrowheads="1"/>
          </p:cNvSpPr>
          <p:nvPr/>
        </p:nvSpPr>
        <p:spPr bwMode="auto">
          <a:xfrm>
            <a:off x="6115050" y="3695700"/>
            <a:ext cx="752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Bookman Old Style" pitchFamily="18" charset="0"/>
              </a:rPr>
              <a:t>30</a:t>
            </a:r>
            <a:r>
              <a:rPr lang="en-US" altLang="en-US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3889375" y="3694113"/>
            <a:ext cx="752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Bookman Old Style" pitchFamily="18" charset="0"/>
              </a:rPr>
              <a:t>60</a:t>
            </a:r>
            <a:r>
              <a:rPr lang="en-US" altLang="en-US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62" name="Freeform 61"/>
          <p:cNvSpPr>
            <a:spLocks/>
          </p:cNvSpPr>
          <p:nvPr/>
        </p:nvSpPr>
        <p:spPr bwMode="auto">
          <a:xfrm>
            <a:off x="4957763" y="4502150"/>
            <a:ext cx="241300" cy="241300"/>
          </a:xfrm>
          <a:custGeom>
            <a:avLst/>
            <a:gdLst>
              <a:gd name="T0" fmla="*/ 0 w 241300"/>
              <a:gd name="T1" fmla="*/ 0 h 241300"/>
              <a:gd name="T2" fmla="*/ 241300 w 241300"/>
              <a:gd name="T3" fmla="*/ 0 h 241300"/>
              <a:gd name="T4" fmla="*/ 241300 w 241300"/>
              <a:gd name="T5" fmla="*/ 241300 h 241300"/>
              <a:gd name="T6" fmla="*/ 0 60000 65536"/>
              <a:gd name="T7" fmla="*/ 0 60000 65536"/>
              <a:gd name="T8" fmla="*/ 0 60000 65536"/>
              <a:gd name="T9" fmla="*/ 0 w 241300"/>
              <a:gd name="T10" fmla="*/ 0 h 241300"/>
              <a:gd name="T11" fmla="*/ 241300 w 241300"/>
              <a:gd name="T12" fmla="*/ 241300 h 241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300" h="241300">
                <a:moveTo>
                  <a:pt x="0" y="0"/>
                </a:moveTo>
                <a:lnTo>
                  <a:pt x="241300" y="0"/>
                </a:lnTo>
                <a:lnTo>
                  <a:pt x="241300" y="241300"/>
                </a:ln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63" name="Freeform 62"/>
          <p:cNvSpPr>
            <a:spLocks/>
          </p:cNvSpPr>
          <p:nvPr/>
        </p:nvSpPr>
        <p:spPr bwMode="auto">
          <a:xfrm flipH="1">
            <a:off x="6915150" y="4513263"/>
            <a:ext cx="269875" cy="241300"/>
          </a:xfrm>
          <a:custGeom>
            <a:avLst/>
            <a:gdLst>
              <a:gd name="T0" fmla="*/ 0 w 241300"/>
              <a:gd name="T1" fmla="*/ 0 h 241300"/>
              <a:gd name="T2" fmla="*/ 1160358 w 241300"/>
              <a:gd name="T3" fmla="*/ 0 h 241300"/>
              <a:gd name="T4" fmla="*/ 1160358 w 241300"/>
              <a:gd name="T5" fmla="*/ 241300 h 241300"/>
              <a:gd name="T6" fmla="*/ 0 60000 65536"/>
              <a:gd name="T7" fmla="*/ 0 60000 65536"/>
              <a:gd name="T8" fmla="*/ 0 60000 65536"/>
              <a:gd name="T9" fmla="*/ 0 w 241300"/>
              <a:gd name="T10" fmla="*/ 0 h 241300"/>
              <a:gd name="T11" fmla="*/ 241300 w 241300"/>
              <a:gd name="T12" fmla="*/ 241300 h 241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300" h="241300">
                <a:moveTo>
                  <a:pt x="0" y="0"/>
                </a:moveTo>
                <a:lnTo>
                  <a:pt x="241300" y="0"/>
                </a:lnTo>
                <a:lnTo>
                  <a:pt x="241300" y="241300"/>
                </a:ln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64" name="Freeform 63"/>
          <p:cNvSpPr>
            <a:spLocks/>
          </p:cNvSpPr>
          <p:nvPr/>
        </p:nvSpPr>
        <p:spPr bwMode="auto">
          <a:xfrm>
            <a:off x="2381250" y="3786188"/>
            <a:ext cx="241300" cy="241300"/>
          </a:xfrm>
          <a:custGeom>
            <a:avLst/>
            <a:gdLst>
              <a:gd name="T0" fmla="*/ 0 w 241300"/>
              <a:gd name="T1" fmla="*/ 0 h 241300"/>
              <a:gd name="T2" fmla="*/ 241300 w 241300"/>
              <a:gd name="T3" fmla="*/ 0 h 241300"/>
              <a:gd name="T4" fmla="*/ 241300 w 241300"/>
              <a:gd name="T5" fmla="*/ 241300 h 241300"/>
              <a:gd name="T6" fmla="*/ 0 60000 65536"/>
              <a:gd name="T7" fmla="*/ 0 60000 65536"/>
              <a:gd name="T8" fmla="*/ 0 60000 65536"/>
              <a:gd name="T9" fmla="*/ 0 w 241300"/>
              <a:gd name="T10" fmla="*/ 0 h 241300"/>
              <a:gd name="T11" fmla="*/ 241300 w 241300"/>
              <a:gd name="T12" fmla="*/ 241300 h 241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300" h="241300">
                <a:moveTo>
                  <a:pt x="0" y="0"/>
                </a:moveTo>
                <a:lnTo>
                  <a:pt x="241300" y="0"/>
                </a:lnTo>
                <a:lnTo>
                  <a:pt x="241300" y="241300"/>
                </a:ln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2001838" y="4708525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ookman Old Style" pitchFamily="18" charset="0"/>
              </a:rPr>
              <a:t>A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1935163" y="1382713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ookman Old Style" pitchFamily="18" charset="0"/>
              </a:rPr>
              <a:t>B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050088" y="4708525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ookman Old Style" pitchFamily="18" charset="0"/>
              </a:rPr>
              <a:t>C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7124700" y="3789363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ookman Old Style" pitchFamily="18" charset="0"/>
              </a:rPr>
              <a:t>D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703763" y="471805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ookman Old Style" pitchFamily="18" charset="0"/>
              </a:rPr>
              <a:t>E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786313" y="3630613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ookman Old Style" pitchFamily="18" charset="0"/>
              </a:rPr>
              <a:t>F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1958975" y="384175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ookman Old Style" pitchFamily="18" charset="0"/>
              </a:rPr>
              <a:t>G</a:t>
            </a: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4297363" y="4286250"/>
            <a:ext cx="541337" cy="24606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 smtClean="0">
                <a:solidFill>
                  <a:srgbClr val="FFFFFF"/>
                </a:solidFill>
                <a:latin typeface="Bookman Old Style" pitchFamily="18" charset="0"/>
              </a:rPr>
              <a:t>1.5m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30974" y="277176"/>
            <a:ext cx="3076917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269969" y="277173"/>
            <a:ext cx="1076473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28787" y="518014"/>
            <a:ext cx="1071522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142122" y="530034"/>
            <a:ext cx="4929031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39019" y="760819"/>
            <a:ext cx="1011474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227832" y="760774"/>
            <a:ext cx="431119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928332" y="770860"/>
            <a:ext cx="3023941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41603" y="1010374"/>
            <a:ext cx="1050409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6866" name="Rectangle 1"/>
          <p:cNvSpPr>
            <a:spLocks noChangeArrowheads="1"/>
          </p:cNvSpPr>
          <p:nvPr/>
        </p:nvSpPr>
        <p:spPr bwMode="auto">
          <a:xfrm>
            <a:off x="621792" y="224790"/>
            <a:ext cx="7010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588" indent="-158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 1.5 m tall boy is standing at some distance from a 30 m tall     </a:t>
            </a:r>
          </a:p>
          <a:p>
            <a:pPr marL="1588" indent="-158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building. The angle of elevation from his eyes to the top of </a:t>
            </a:r>
          </a:p>
          <a:p>
            <a:pPr marL="1588" indent="-158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building increases from 30</a:t>
            </a:r>
            <a:r>
              <a:rPr lang="en-US" alt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to 60</a:t>
            </a:r>
            <a:r>
              <a:rPr lang="en-US" alt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 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as he walks towards the </a:t>
            </a:r>
          </a:p>
          <a:p>
            <a:pPr marL="1588" indent="-158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building. Find the distance he walked towards the building.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3" name="Arc 2"/>
          <p:cNvSpPr/>
          <p:nvPr/>
        </p:nvSpPr>
        <p:spPr bwMode="auto">
          <a:xfrm>
            <a:off x="4476752" y="3581398"/>
            <a:ext cx="914400" cy="914400"/>
          </a:xfrm>
          <a:prstGeom prst="arc">
            <a:avLst>
              <a:gd name="adj1" fmla="val 10795114"/>
              <a:gd name="adj2" fmla="val 13428059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FF0000">
                <a:alpha val="60000"/>
              </a:srgb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52" name="Arc 51"/>
          <p:cNvSpPr/>
          <p:nvPr/>
        </p:nvSpPr>
        <p:spPr bwMode="auto">
          <a:xfrm>
            <a:off x="6715124" y="3584816"/>
            <a:ext cx="914400" cy="914400"/>
          </a:xfrm>
          <a:prstGeom prst="arc">
            <a:avLst>
              <a:gd name="adj1" fmla="val 10795114"/>
              <a:gd name="adj2" fmla="val 12412588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FF0000">
                <a:alpha val="60000"/>
              </a:srgb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1560854">
            <a:off x="4234072" y="2582283"/>
            <a:ext cx="1209256" cy="27699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2574467">
            <a:off x="3235691" y="2739317"/>
            <a:ext cx="1188694" cy="27699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96184" y="4026694"/>
            <a:ext cx="1403083" cy="27699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Horizontal line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9" name="Rectangle 1"/>
          <p:cNvSpPr>
            <a:spLocks noChangeArrowheads="1"/>
          </p:cNvSpPr>
          <p:nvPr/>
        </p:nvSpPr>
        <p:spPr bwMode="auto">
          <a:xfrm>
            <a:off x="107030" y="224790"/>
            <a:ext cx="4287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588" indent="-158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altLang="en-US" sz="1600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pic>
        <p:nvPicPr>
          <p:cNvPr id="75" name="Picture 4" descr="E:\Avinash\nilesh sir\Height &amp; distance\walkcyc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48175" y="3886651"/>
            <a:ext cx="1183050" cy="91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ounded Rectangular Callout 75"/>
          <p:cNvSpPr/>
          <p:nvPr/>
        </p:nvSpPr>
        <p:spPr>
          <a:xfrm>
            <a:off x="576263" y="1538886"/>
            <a:ext cx="1333285" cy="427427"/>
          </a:xfrm>
          <a:prstGeom prst="wedgeRoundRectCallout">
            <a:avLst>
              <a:gd name="adj1" fmla="val 80014"/>
              <a:gd name="adj2" fmla="val -24383"/>
              <a:gd name="adj3" fmla="val 1666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Bookman Old Style" pitchFamily="18" charset="0"/>
              </a:rPr>
              <a:t>Top of the building</a:t>
            </a:r>
            <a:endParaRPr lang="en-IN" sz="1200" b="1" dirty="0">
              <a:solidFill>
                <a:srgbClr val="FFFFFF"/>
              </a:solidFill>
              <a:latin typeface="Bookman Old Style" pitchFamily="18" charset="0"/>
            </a:endParaRPr>
          </a:p>
        </p:txBody>
      </p:sp>
      <p:cxnSp>
        <p:nvCxnSpPr>
          <p:cNvPr id="78" name="Straight Connector 77"/>
          <p:cNvCxnSpPr>
            <a:cxnSpLocks noChangeShapeType="1"/>
          </p:cNvCxnSpPr>
          <p:nvPr/>
        </p:nvCxnSpPr>
        <p:spPr bwMode="auto">
          <a:xfrm flipH="1">
            <a:off x="4937618" y="4748215"/>
            <a:ext cx="2238671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>
            <a:glow rad="635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788025" y="47244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ookman Old Style" pitchFamily="18" charset="0"/>
              </a:rPr>
              <a:t>?</a:t>
            </a:r>
          </a:p>
        </p:txBody>
      </p:sp>
      <p:pic>
        <p:nvPicPr>
          <p:cNvPr id="81" name="Picture 5" descr="C:\Users\ADMIN\Desktop\grass-samples-screenshots-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178300"/>
            <a:ext cx="2115340" cy="57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/>
          <p:cNvCxnSpPr>
            <a:cxnSpLocks noChangeShapeType="1"/>
          </p:cNvCxnSpPr>
          <p:nvPr/>
        </p:nvCxnSpPr>
        <p:spPr bwMode="auto">
          <a:xfrm flipH="1">
            <a:off x="2374900" y="4749800"/>
            <a:ext cx="256032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>
            <a:glow rad="635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9" name="Freeform 24598"/>
          <p:cNvSpPr>
            <a:spLocks/>
          </p:cNvSpPr>
          <p:nvPr/>
        </p:nvSpPr>
        <p:spPr bwMode="auto">
          <a:xfrm>
            <a:off x="2381250" y="4514850"/>
            <a:ext cx="241300" cy="241300"/>
          </a:xfrm>
          <a:custGeom>
            <a:avLst/>
            <a:gdLst>
              <a:gd name="T0" fmla="*/ 0 w 241300"/>
              <a:gd name="T1" fmla="*/ 0 h 241300"/>
              <a:gd name="T2" fmla="*/ 241300 w 241300"/>
              <a:gd name="T3" fmla="*/ 0 h 241300"/>
              <a:gd name="T4" fmla="*/ 241300 w 241300"/>
              <a:gd name="T5" fmla="*/ 241300 h 241300"/>
              <a:gd name="T6" fmla="*/ 0 60000 65536"/>
              <a:gd name="T7" fmla="*/ 0 60000 65536"/>
              <a:gd name="T8" fmla="*/ 0 60000 65536"/>
              <a:gd name="T9" fmla="*/ 0 w 241300"/>
              <a:gd name="T10" fmla="*/ 0 h 241300"/>
              <a:gd name="T11" fmla="*/ 241300 w 241300"/>
              <a:gd name="T12" fmla="*/ 241300 h 241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300" h="241300">
                <a:moveTo>
                  <a:pt x="0" y="0"/>
                </a:moveTo>
                <a:lnTo>
                  <a:pt x="241300" y="0"/>
                </a:lnTo>
                <a:lnTo>
                  <a:pt x="241300" y="241300"/>
                </a:ln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>
            <a:off x="2374900" y="1597025"/>
            <a:ext cx="0" cy="31781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>
            <a:glow rad="635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Oval 76"/>
          <p:cNvSpPr/>
          <p:nvPr/>
        </p:nvSpPr>
        <p:spPr>
          <a:xfrm>
            <a:off x="2290345" y="1510019"/>
            <a:ext cx="174012" cy="17401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22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93827E-7 L -0.22605 -4.93827E-7 " pathEditMode="relative" rAng="0" ptsTypes="AA">
                                      <p:cBhvr>
                                        <p:cTn id="191" dur="6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02" y="0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4" dur="6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6000"/>
                            </p:stCondLst>
                            <p:childTnLst>
                              <p:par>
                                <p:cTn id="1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6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41" grpId="0" animBg="1"/>
      <p:bldP spid="41" grpId="1" animBg="1"/>
      <p:bldP spid="40" grpId="0" animBg="1"/>
      <p:bldP spid="40" grpId="1" animBg="1"/>
      <p:bldP spid="39" grpId="0" animBg="1"/>
      <p:bldP spid="39" grpId="1" animBg="1"/>
      <p:bldP spid="35" grpId="0" animBg="1"/>
      <p:bldP spid="35" grpId="1" animBg="1"/>
      <p:bldP spid="34" grpId="0" animBg="1"/>
      <p:bldP spid="34" grpId="1" animBg="1"/>
      <p:bldP spid="50" grpId="0" animBg="1"/>
      <p:bldP spid="54" grpId="0" animBg="1"/>
      <p:bldP spid="24598" grpId="0"/>
      <p:bldP spid="60" grpId="0"/>
      <p:bldP spid="62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2" grpId="0" animBg="1"/>
      <p:bldP spid="42" grpId="1" animBg="1"/>
      <p:bldP spid="42" grpId="2" animBg="1"/>
      <p:bldP spid="42" grpId="3" animBg="1"/>
      <p:bldP spid="44" grpId="0" animBg="1"/>
      <p:bldP spid="44" grpId="1" animBg="1"/>
      <p:bldP spid="44" grpId="2" animBg="1"/>
      <p:bldP spid="44" grpId="3" animBg="1"/>
      <p:bldP spid="47" grpId="0" animBg="1"/>
      <p:bldP spid="47" grpId="1" animBg="1"/>
      <p:bldP spid="49" grpId="0" animBg="1"/>
      <p:bldP spid="49" grpId="1" animBg="1"/>
      <p:bldP spid="51" grpId="0" animBg="1"/>
      <p:bldP spid="51" grpId="1" animBg="1"/>
      <p:bldP spid="36866" grpId="0" build="p"/>
      <p:bldP spid="3" grpId="0" animBg="1"/>
      <p:bldP spid="52" grpId="0" animBg="1"/>
      <p:bldP spid="53" grpId="0" animBg="1"/>
      <p:bldP spid="55" grpId="0" animBg="1"/>
      <p:bldP spid="56" grpId="0" animBg="1"/>
      <p:bldP spid="59" grpId="0" build="p"/>
      <p:bldP spid="76" grpId="0" animBg="1"/>
      <p:bldP spid="76" grpId="1" animBg="1"/>
      <p:bldP spid="80" grpId="0"/>
      <p:bldP spid="24599" grpId="0" animBg="1"/>
      <p:bldP spid="77" grpId="0" animBg="1"/>
      <p:bldP spid="7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"/>
          <p:cNvSpPr>
            <a:spLocks noChangeArrowheads="1"/>
          </p:cNvSpPr>
          <p:nvPr/>
        </p:nvSpPr>
        <p:spPr bwMode="auto">
          <a:xfrm>
            <a:off x="732972" y="361950"/>
            <a:ext cx="7010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588" indent="-1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 1.5 m tall boy is standing at some distance</a:t>
            </a:r>
          </a:p>
          <a:p>
            <a:pPr marL="1588" indent="-1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from a 30 m tall building. The angle of </a:t>
            </a:r>
          </a:p>
          <a:p>
            <a:pPr marL="1588" indent="-1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elevation from his eyes to the top of building </a:t>
            </a:r>
          </a:p>
          <a:p>
            <a:pPr marL="1588" indent="-1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increases from 30</a:t>
            </a:r>
            <a:r>
              <a:rPr lang="en-US" alt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to 60</a:t>
            </a:r>
            <a:r>
              <a:rPr lang="en-US" alt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 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as he walks towards </a:t>
            </a:r>
          </a:p>
          <a:p>
            <a:pPr marL="1588" indent="-1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the building. Find the distance he walked </a:t>
            </a:r>
          </a:p>
          <a:p>
            <a:pPr marL="1588" indent="-1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towards the building.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05" name="Rectangle 1"/>
          <p:cNvSpPr>
            <a:spLocks noChangeArrowheads="1"/>
          </p:cNvSpPr>
          <p:nvPr/>
        </p:nvSpPr>
        <p:spPr bwMode="auto">
          <a:xfrm>
            <a:off x="438539" y="361950"/>
            <a:ext cx="4287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588" indent="-158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altLang="en-US" sz="1600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787185" y="2494180"/>
            <a:ext cx="1359133" cy="2617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2786848" y="2813273"/>
            <a:ext cx="390237" cy="2617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2788294" y="1909008"/>
            <a:ext cx="1279781" cy="2617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139491" y="2815171"/>
            <a:ext cx="390237" cy="2617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753857" y="1318840"/>
            <a:ext cx="660766" cy="23930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4859" y="1822450"/>
            <a:ext cx="588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Sol.</a:t>
            </a:r>
            <a:endParaRPr lang="en-US" altLang="en-US" sz="16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999035" y="1860550"/>
            <a:ext cx="3136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Height of tower (AB) = 30 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m</a:t>
            </a:r>
          </a:p>
        </p:txBody>
      </p:sp>
      <p:grpSp>
        <p:nvGrpSpPr>
          <p:cNvPr id="37894" name="Group 10"/>
          <p:cNvGrpSpPr>
            <a:grpSpLocks/>
          </p:cNvGrpSpPr>
          <p:nvPr/>
        </p:nvGrpSpPr>
        <p:grpSpPr bwMode="auto">
          <a:xfrm>
            <a:off x="5935132" y="465536"/>
            <a:ext cx="3056468" cy="2487214"/>
            <a:chOff x="5664641" y="1838324"/>
            <a:chExt cx="3055308" cy="2486582"/>
          </a:xfrm>
        </p:grpSpPr>
        <p:sp>
          <p:nvSpPr>
            <p:cNvPr id="37899" name="Rectangle 3"/>
            <p:cNvSpPr>
              <a:spLocks noChangeArrowheads="1"/>
            </p:cNvSpPr>
            <p:nvPr/>
          </p:nvSpPr>
          <p:spPr bwMode="auto">
            <a:xfrm>
              <a:off x="6222338" y="3503428"/>
              <a:ext cx="1924744" cy="519630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800" smtClean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cxnSp>
          <p:nvCxnSpPr>
            <p:cNvPr id="37900" name="Straight Connector 5"/>
            <p:cNvCxnSpPr>
              <a:cxnSpLocks noChangeShapeType="1"/>
              <a:stCxn id="37899" idx="0"/>
              <a:endCxn id="37899" idx="2"/>
            </p:cNvCxnSpPr>
            <p:nvPr/>
          </p:nvCxnSpPr>
          <p:spPr bwMode="auto">
            <a:xfrm>
              <a:off x="7184711" y="3503428"/>
              <a:ext cx="0" cy="51963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1" name="Straight Connector 7"/>
            <p:cNvCxnSpPr>
              <a:cxnSpLocks noChangeShapeType="1"/>
            </p:cNvCxnSpPr>
            <p:nvPr/>
          </p:nvCxnSpPr>
          <p:spPr bwMode="auto">
            <a:xfrm>
              <a:off x="6222339" y="2057635"/>
              <a:ext cx="0" cy="1546464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2" name="Straight Connector 9"/>
            <p:cNvCxnSpPr>
              <a:cxnSpLocks noChangeShapeType="1"/>
            </p:cNvCxnSpPr>
            <p:nvPr/>
          </p:nvCxnSpPr>
          <p:spPr bwMode="auto">
            <a:xfrm>
              <a:off x="6222339" y="2057635"/>
              <a:ext cx="1925781" cy="144579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3" name="Straight Connector 11"/>
            <p:cNvCxnSpPr>
              <a:cxnSpLocks noChangeShapeType="1"/>
              <a:endCxn id="37899" idx="0"/>
            </p:cNvCxnSpPr>
            <p:nvPr/>
          </p:nvCxnSpPr>
          <p:spPr bwMode="auto">
            <a:xfrm>
              <a:off x="6222339" y="2057635"/>
              <a:ext cx="962372" cy="144579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Half Frame 14"/>
            <p:cNvSpPr/>
            <p:nvPr/>
          </p:nvSpPr>
          <p:spPr bwMode="auto">
            <a:xfrm>
              <a:off x="8026209" y="3915835"/>
              <a:ext cx="117430" cy="104748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6" name="Half Frame 15"/>
            <p:cNvSpPr/>
            <p:nvPr/>
          </p:nvSpPr>
          <p:spPr bwMode="auto">
            <a:xfrm flipH="1">
              <a:off x="6240949" y="3901550"/>
              <a:ext cx="96800" cy="106336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7" name="Half Frame 16"/>
            <p:cNvSpPr/>
            <p:nvPr/>
          </p:nvSpPr>
          <p:spPr bwMode="auto">
            <a:xfrm flipH="1">
              <a:off x="6228254" y="3396853"/>
              <a:ext cx="96800" cy="104748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8" name="Block Arc 17"/>
            <p:cNvSpPr/>
            <p:nvPr/>
          </p:nvSpPr>
          <p:spPr bwMode="auto">
            <a:xfrm rot="15459443">
              <a:off x="7901622" y="3324657"/>
              <a:ext cx="260284" cy="284055"/>
            </a:xfrm>
            <a:prstGeom prst="blockArc">
              <a:avLst>
                <a:gd name="adj1" fmla="val 16098984"/>
                <a:gd name="adj2" fmla="val 20412629"/>
                <a:gd name="adj3" fmla="val 0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9" name="Block Arc 18"/>
            <p:cNvSpPr/>
            <p:nvPr/>
          </p:nvSpPr>
          <p:spPr bwMode="auto">
            <a:xfrm>
              <a:off x="6999486" y="3320672"/>
              <a:ext cx="365621" cy="365667"/>
            </a:xfrm>
            <a:prstGeom prst="blockArc">
              <a:avLst>
                <a:gd name="adj1" fmla="val 10967578"/>
                <a:gd name="adj2" fmla="val 14185302"/>
                <a:gd name="adj3" fmla="val 0"/>
              </a:avLst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37909" name="Rectangle 19"/>
            <p:cNvSpPr>
              <a:spLocks noChangeArrowheads="1"/>
            </p:cNvSpPr>
            <p:nvPr/>
          </p:nvSpPr>
          <p:spPr bwMode="auto">
            <a:xfrm>
              <a:off x="6000747" y="3943434"/>
              <a:ext cx="332017" cy="33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A</a:t>
              </a:r>
              <a:endParaRPr lang="en-US" altLang="en-US" sz="2000" b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37910" name="Rectangle 20"/>
            <p:cNvSpPr>
              <a:spLocks noChangeArrowheads="1"/>
            </p:cNvSpPr>
            <p:nvPr/>
          </p:nvSpPr>
          <p:spPr bwMode="auto">
            <a:xfrm>
              <a:off x="5970861" y="1838324"/>
              <a:ext cx="332017" cy="33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  <a:endParaRPr lang="en-US" altLang="en-US" sz="2000" b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37911" name="Rectangle 21"/>
            <p:cNvSpPr>
              <a:spLocks noChangeArrowheads="1"/>
            </p:cNvSpPr>
            <p:nvPr/>
          </p:nvSpPr>
          <p:spPr bwMode="auto">
            <a:xfrm>
              <a:off x="8029252" y="3972004"/>
              <a:ext cx="336824" cy="33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C</a:t>
              </a:r>
              <a:endParaRPr lang="en-US" altLang="en-US" sz="2000" b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37912" name="Rectangle 22"/>
            <p:cNvSpPr>
              <a:spLocks noChangeArrowheads="1"/>
            </p:cNvSpPr>
            <p:nvPr/>
          </p:nvSpPr>
          <p:spPr bwMode="auto">
            <a:xfrm>
              <a:off x="8112350" y="3312744"/>
              <a:ext cx="344835" cy="33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D</a:t>
              </a:r>
              <a:endParaRPr lang="en-US" altLang="en-US" sz="2000" b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37913" name="Rectangle 23"/>
            <p:cNvSpPr>
              <a:spLocks noChangeArrowheads="1"/>
            </p:cNvSpPr>
            <p:nvPr/>
          </p:nvSpPr>
          <p:spPr bwMode="auto">
            <a:xfrm>
              <a:off x="7019538" y="3986438"/>
              <a:ext cx="332017" cy="33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E</a:t>
              </a:r>
              <a:endParaRPr lang="en-US" altLang="en-US" sz="2000" b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37914" name="Rectangle 24"/>
            <p:cNvSpPr>
              <a:spLocks noChangeArrowheads="1"/>
            </p:cNvSpPr>
            <p:nvPr/>
          </p:nvSpPr>
          <p:spPr bwMode="auto">
            <a:xfrm>
              <a:off x="7115580" y="3226616"/>
              <a:ext cx="324005" cy="33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F</a:t>
              </a:r>
              <a:endParaRPr lang="en-US" altLang="en-US" sz="2000" b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37916" name="Rectangle 30"/>
            <p:cNvSpPr>
              <a:spLocks noChangeArrowheads="1"/>
            </p:cNvSpPr>
            <p:nvPr/>
          </p:nvSpPr>
          <p:spPr bwMode="auto">
            <a:xfrm>
              <a:off x="6581387" y="3640132"/>
              <a:ext cx="646086" cy="276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smtClean="0">
                  <a:solidFill>
                    <a:srgbClr val="000000"/>
                  </a:solidFill>
                  <a:latin typeface="Bookman Old Style" pitchFamily="18" charset="0"/>
                </a:rPr>
                <a:t>1.5 </a:t>
              </a:r>
              <a:r>
                <a:rPr lang="en-US" altLang="en-US" sz="1200" b="1" i="1" dirty="0" smtClean="0">
                  <a:solidFill>
                    <a:srgbClr val="000000"/>
                  </a:solidFill>
                  <a:latin typeface="Bookman Old Style" pitchFamily="18" charset="0"/>
                </a:rPr>
                <a:t>m</a:t>
              </a:r>
              <a:endParaRPr lang="en-US" altLang="en-US" sz="1600" b="1" i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37917" name="Rectangle 31"/>
            <p:cNvSpPr>
              <a:spLocks noChangeArrowheads="1"/>
            </p:cNvSpPr>
            <p:nvPr/>
          </p:nvSpPr>
          <p:spPr bwMode="auto">
            <a:xfrm>
              <a:off x="7509100" y="3255841"/>
              <a:ext cx="450593" cy="276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smtClean="0">
                  <a:solidFill>
                    <a:srgbClr val="000000"/>
                  </a:solidFill>
                  <a:latin typeface="Bookman Old Style" pitchFamily="18" charset="0"/>
                </a:rPr>
                <a:t>30</a:t>
              </a:r>
              <a:r>
                <a:rPr lang="en-US" altLang="en-US" sz="1200" b="1" baseline="30000" dirty="0" smtClean="0">
                  <a:solidFill>
                    <a:srgbClr val="000000"/>
                  </a:solidFill>
                  <a:latin typeface="Bookman Old Style" pitchFamily="18" charset="0"/>
                </a:rPr>
                <a:t>o</a:t>
              </a:r>
              <a:endParaRPr lang="en-US" altLang="en-US" sz="1600" b="1" baseline="30000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37918" name="Rectangle 32"/>
            <p:cNvSpPr>
              <a:spLocks noChangeArrowheads="1"/>
            </p:cNvSpPr>
            <p:nvPr/>
          </p:nvSpPr>
          <p:spPr bwMode="auto">
            <a:xfrm>
              <a:off x="6623483" y="3242482"/>
              <a:ext cx="450593" cy="276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smtClean="0">
                  <a:solidFill>
                    <a:srgbClr val="000000"/>
                  </a:solidFill>
                  <a:latin typeface="Bookman Old Style" pitchFamily="18" charset="0"/>
                </a:rPr>
                <a:t>60</a:t>
              </a:r>
              <a:r>
                <a:rPr lang="en-US" altLang="en-US" sz="1200" b="1" baseline="30000" dirty="0" smtClean="0">
                  <a:solidFill>
                    <a:srgbClr val="000000"/>
                  </a:solidFill>
                  <a:latin typeface="Bookman Old Style" pitchFamily="18" charset="0"/>
                </a:rPr>
                <a:t>o</a:t>
              </a:r>
              <a:endParaRPr lang="en-US" altLang="en-US" sz="1600" b="1" baseline="30000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37919" name="Rectangle 33"/>
            <p:cNvSpPr>
              <a:spLocks noChangeArrowheads="1"/>
            </p:cNvSpPr>
            <p:nvPr/>
          </p:nvSpPr>
          <p:spPr bwMode="auto">
            <a:xfrm>
              <a:off x="5664641" y="3640132"/>
              <a:ext cx="646086" cy="276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smtClean="0">
                  <a:solidFill>
                    <a:srgbClr val="000000"/>
                  </a:solidFill>
                  <a:latin typeface="Bookman Old Style" pitchFamily="18" charset="0"/>
                </a:rPr>
                <a:t>1.5 </a:t>
              </a:r>
              <a:r>
                <a:rPr lang="en-US" altLang="en-US" sz="1200" b="1" i="1" dirty="0" smtClean="0">
                  <a:solidFill>
                    <a:srgbClr val="000000"/>
                  </a:solidFill>
                  <a:latin typeface="Bookman Old Style" pitchFamily="18" charset="0"/>
                </a:rPr>
                <a:t>m</a:t>
              </a:r>
              <a:endParaRPr lang="en-US" altLang="en-US" sz="1600" b="1" i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37920" name="Rectangle 37"/>
            <p:cNvSpPr>
              <a:spLocks noChangeArrowheads="1"/>
            </p:cNvSpPr>
            <p:nvPr/>
          </p:nvSpPr>
          <p:spPr bwMode="auto">
            <a:xfrm>
              <a:off x="5901577" y="3351098"/>
              <a:ext cx="344835" cy="33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G</a:t>
              </a:r>
              <a:endParaRPr lang="en-US" altLang="en-US" sz="2000" b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36" name="Half Frame 35"/>
            <p:cNvSpPr/>
            <p:nvPr/>
          </p:nvSpPr>
          <p:spPr bwMode="auto">
            <a:xfrm flipH="1">
              <a:off x="7186740" y="3914247"/>
              <a:ext cx="96800" cy="106336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37922" name="Rectangle 30"/>
            <p:cNvSpPr>
              <a:spLocks noChangeArrowheads="1"/>
            </p:cNvSpPr>
            <p:nvPr/>
          </p:nvSpPr>
          <p:spPr bwMode="auto">
            <a:xfrm>
              <a:off x="8073863" y="3640132"/>
              <a:ext cx="646086" cy="276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smtClean="0">
                  <a:solidFill>
                    <a:srgbClr val="000000"/>
                  </a:solidFill>
                  <a:latin typeface="Bookman Old Style" pitchFamily="18" charset="0"/>
                </a:rPr>
                <a:t>1.5 </a:t>
              </a:r>
              <a:r>
                <a:rPr lang="en-US" altLang="en-US" sz="1200" b="1" i="1" dirty="0" smtClean="0">
                  <a:solidFill>
                    <a:srgbClr val="000000"/>
                  </a:solidFill>
                  <a:latin typeface="Bookman Old Style" pitchFamily="18" charset="0"/>
                </a:rPr>
                <a:t>m</a:t>
              </a:r>
              <a:endParaRPr lang="en-US" altLang="en-US" sz="1600" b="1" i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97" name="Rectangle 21"/>
            <p:cNvSpPr>
              <a:spLocks noChangeArrowheads="1"/>
            </p:cNvSpPr>
            <p:nvPr/>
          </p:nvSpPr>
          <p:spPr bwMode="auto">
            <a:xfrm>
              <a:off x="7474271" y="3976915"/>
              <a:ext cx="320800" cy="33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?</a:t>
              </a:r>
              <a:endParaRPr lang="en-US" altLang="en-US" sz="2000" b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997403" y="2149475"/>
            <a:ext cx="31260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Height of boy (CD) = 1.5 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999752" y="2444750"/>
            <a:ext cx="12121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But, CD =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110829" y="2444750"/>
            <a:ext cx="6060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EF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523378" y="2444750"/>
            <a:ext cx="3042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745285" y="2444750"/>
            <a:ext cx="4951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AG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3164527" y="2444750"/>
            <a:ext cx="3427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408225" y="2444750"/>
            <a:ext cx="8094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1.5 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1510845" y="2770404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BG =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103762" y="2770404"/>
            <a:ext cx="6060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AB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516311" y="2770404"/>
            <a:ext cx="3042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2738218" y="2770404"/>
            <a:ext cx="4951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AG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507035" y="3096161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BG =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099952" y="3096161"/>
            <a:ext cx="6060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30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2512501" y="3096161"/>
            <a:ext cx="3042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734407" y="3096161"/>
            <a:ext cx="6014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1.5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511796" y="3356610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BG =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104713" y="3356610"/>
            <a:ext cx="1059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28.5 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m</a:t>
            </a:r>
          </a:p>
        </p:txBody>
      </p:sp>
      <p:cxnSp>
        <p:nvCxnSpPr>
          <p:cNvPr id="60" name="Straight Connector 7"/>
          <p:cNvCxnSpPr>
            <a:cxnSpLocks noChangeShapeType="1"/>
          </p:cNvCxnSpPr>
          <p:nvPr/>
        </p:nvCxnSpPr>
        <p:spPr bwMode="auto">
          <a:xfrm>
            <a:off x="6493042" y="696883"/>
            <a:ext cx="0" cy="1958836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>
            <a:glow rad="635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Connector 7"/>
          <p:cNvCxnSpPr>
            <a:cxnSpLocks noChangeShapeType="1"/>
          </p:cNvCxnSpPr>
          <p:nvPr/>
        </p:nvCxnSpPr>
        <p:spPr bwMode="auto">
          <a:xfrm>
            <a:off x="8417111" y="2120312"/>
            <a:ext cx="0" cy="527233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>
            <a:glow rad="635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Connector 7"/>
          <p:cNvCxnSpPr>
            <a:cxnSpLocks noChangeShapeType="1"/>
          </p:cNvCxnSpPr>
          <p:nvPr/>
        </p:nvCxnSpPr>
        <p:spPr bwMode="auto">
          <a:xfrm>
            <a:off x="7462169" y="2131063"/>
            <a:ext cx="0" cy="527233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>
            <a:glow rad="635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Straight Connector 7"/>
          <p:cNvCxnSpPr>
            <a:cxnSpLocks noChangeShapeType="1"/>
          </p:cNvCxnSpPr>
          <p:nvPr/>
        </p:nvCxnSpPr>
        <p:spPr bwMode="auto">
          <a:xfrm>
            <a:off x="6499992" y="2120311"/>
            <a:ext cx="0" cy="527233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>
            <a:glow rad="635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Connector 7"/>
          <p:cNvCxnSpPr>
            <a:cxnSpLocks noChangeShapeType="1"/>
          </p:cNvCxnSpPr>
          <p:nvPr/>
        </p:nvCxnSpPr>
        <p:spPr bwMode="auto">
          <a:xfrm>
            <a:off x="6499391" y="688845"/>
            <a:ext cx="0" cy="1972042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>
            <a:glow rad="101600">
              <a:srgbClr val="FFFF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7"/>
          <p:cNvCxnSpPr>
            <a:cxnSpLocks noChangeShapeType="1"/>
          </p:cNvCxnSpPr>
          <p:nvPr/>
        </p:nvCxnSpPr>
        <p:spPr bwMode="auto">
          <a:xfrm>
            <a:off x="6497806" y="696204"/>
            <a:ext cx="0" cy="1434212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TextBox 73"/>
          <p:cNvSpPr txBox="1"/>
          <p:nvPr/>
        </p:nvSpPr>
        <p:spPr>
          <a:xfrm>
            <a:off x="3146833" y="336208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721986" y="1289054"/>
            <a:ext cx="825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28.5 </a:t>
            </a:r>
            <a:r>
              <a:rPr lang="en-US" alt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2114760" y="757711"/>
            <a:ext cx="1777138" cy="569852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Observe BG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761166" y="786310"/>
            <a:ext cx="2758522" cy="81915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BG is a part of BA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5493654" y="718230"/>
            <a:ext cx="685800" cy="1904068"/>
            <a:chOff x="5063101" y="1179794"/>
            <a:chExt cx="685800" cy="1904068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5410200" y="1179794"/>
              <a:ext cx="0" cy="1904068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063101" y="2145040"/>
              <a:ext cx="685800" cy="307777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30</a:t>
              </a:r>
              <a:r>
                <a:rPr lang="en-US" sz="1400" b="1" i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m</a:t>
              </a:r>
              <a:endParaRPr lang="en-US" sz="1400" b="1" i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09" name="Rounded Rectangle 108"/>
          <p:cNvSpPr/>
          <p:nvPr/>
        </p:nvSpPr>
        <p:spPr>
          <a:xfrm>
            <a:off x="3572947" y="2876550"/>
            <a:ext cx="2827853" cy="1314774"/>
          </a:xfrm>
          <a:prstGeom prst="roundRect">
            <a:avLst/>
          </a:prstGeom>
          <a:solidFill>
            <a:srgbClr val="FFA521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i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9147" y="2881105"/>
            <a:ext cx="273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  <a:latin typeface="Wingdings" panose="05000000000000000000" pitchFamily="2" charset="2"/>
              </a:rPr>
              <a:t>o</a:t>
            </a:r>
            <a:r>
              <a:rPr lang="en-US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FECD</a:t>
            </a:r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is a rectangle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649147" y="3185905"/>
            <a:ext cx="169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EC = FD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649147" y="3810324"/>
            <a:ext cx="139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FD =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385027" y="3810324"/>
            <a:ext cx="59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GD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868347" y="3810324"/>
            <a:ext cx="59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 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096769" y="3810324"/>
            <a:ext cx="59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GF </a:t>
            </a:r>
          </a:p>
        </p:txBody>
      </p:sp>
      <p:sp>
        <p:nvSpPr>
          <p:cNvPr id="7" name="Freeform 6"/>
          <p:cNvSpPr/>
          <p:nvPr/>
        </p:nvSpPr>
        <p:spPr>
          <a:xfrm>
            <a:off x="7448486" y="2138617"/>
            <a:ext cx="969169" cy="507291"/>
          </a:xfrm>
          <a:custGeom>
            <a:avLst/>
            <a:gdLst>
              <a:gd name="connsiteX0" fmla="*/ 959644 w 969169"/>
              <a:gd name="connsiteY0" fmla="*/ 526256 h 526256"/>
              <a:gd name="connsiteX1" fmla="*/ 0 w 969169"/>
              <a:gd name="connsiteY1" fmla="*/ 526256 h 526256"/>
              <a:gd name="connsiteX2" fmla="*/ 0 w 969169"/>
              <a:gd name="connsiteY2" fmla="*/ 0 h 526256"/>
              <a:gd name="connsiteX3" fmla="*/ 969169 w 969169"/>
              <a:gd name="connsiteY3" fmla="*/ 0 h 526256"/>
              <a:gd name="connsiteX4" fmla="*/ 959644 w 969169"/>
              <a:gd name="connsiteY4" fmla="*/ 526256 h 52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169" h="526256">
                <a:moveTo>
                  <a:pt x="959644" y="526256"/>
                </a:moveTo>
                <a:lnTo>
                  <a:pt x="0" y="526256"/>
                </a:lnTo>
                <a:lnTo>
                  <a:pt x="0" y="0"/>
                </a:lnTo>
                <a:lnTo>
                  <a:pt x="969169" y="0"/>
                </a:lnTo>
                <a:lnTo>
                  <a:pt x="959644" y="526256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7" name="Straight Connector 7"/>
          <p:cNvCxnSpPr>
            <a:cxnSpLocks noChangeShapeType="1"/>
            <a:endCxn id="7" idx="3"/>
          </p:cNvCxnSpPr>
          <p:nvPr/>
        </p:nvCxnSpPr>
        <p:spPr bwMode="auto">
          <a:xfrm flipV="1">
            <a:off x="7457809" y="2138617"/>
            <a:ext cx="959846" cy="4410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ffectLst>
            <a:glow rad="635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Connector 7"/>
          <p:cNvCxnSpPr>
            <a:cxnSpLocks noChangeShapeType="1"/>
          </p:cNvCxnSpPr>
          <p:nvPr/>
        </p:nvCxnSpPr>
        <p:spPr bwMode="auto">
          <a:xfrm flipV="1">
            <a:off x="7425987" y="2663297"/>
            <a:ext cx="959846" cy="4410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ffectLst>
            <a:glow rad="635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Straight Connector 118"/>
          <p:cNvCxnSpPr/>
          <p:nvPr/>
        </p:nvCxnSpPr>
        <p:spPr>
          <a:xfrm flipH="1">
            <a:off x="6474456" y="2143027"/>
            <a:ext cx="1962644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7"/>
          <p:cNvCxnSpPr>
            <a:cxnSpLocks noChangeShapeType="1"/>
          </p:cNvCxnSpPr>
          <p:nvPr/>
        </p:nvCxnSpPr>
        <p:spPr bwMode="auto">
          <a:xfrm flipV="1">
            <a:off x="7483317" y="2122886"/>
            <a:ext cx="959846" cy="4410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ffectLst>
            <a:glow rad="635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Straight Connector 7"/>
          <p:cNvCxnSpPr>
            <a:cxnSpLocks noChangeShapeType="1"/>
          </p:cNvCxnSpPr>
          <p:nvPr/>
        </p:nvCxnSpPr>
        <p:spPr bwMode="auto">
          <a:xfrm flipV="1">
            <a:off x="6502323" y="2122902"/>
            <a:ext cx="959846" cy="4410"/>
          </a:xfrm>
          <a:prstGeom prst="lin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ffectLst>
            <a:glow rad="635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TextBox 121"/>
          <p:cNvSpPr txBox="1"/>
          <p:nvPr/>
        </p:nvSpPr>
        <p:spPr>
          <a:xfrm>
            <a:off x="3660902" y="3505524"/>
            <a:ext cx="139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GD =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396782" y="3505524"/>
            <a:ext cx="59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GF 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80102" y="3505524"/>
            <a:ext cx="59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108524" y="3505524"/>
            <a:ext cx="59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FD </a:t>
            </a:r>
          </a:p>
        </p:txBody>
      </p:sp>
      <p:sp>
        <p:nvSpPr>
          <p:cNvPr id="126" name="Rectangle 21"/>
          <p:cNvSpPr>
            <a:spLocks noChangeArrowheads="1"/>
          </p:cNvSpPr>
          <p:nvPr/>
        </p:nvSpPr>
        <p:spPr bwMode="auto">
          <a:xfrm>
            <a:off x="7745449" y="2080796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?</a:t>
            </a:r>
            <a:endParaRPr lang="en-US" altLang="en-US" sz="2000" b="1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397727" y="3852631"/>
            <a:ext cx="495075" cy="300269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108524" y="3852631"/>
            <a:ext cx="495075" cy="300269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8517" y="4088904"/>
            <a:ext cx="285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?</a:t>
            </a:r>
            <a:endParaRPr lang="en-US" sz="24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13200" y="4088904"/>
            <a:ext cx="285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?</a:t>
            </a:r>
            <a:endParaRPr lang="en-US" sz="24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1134217" y="3096161"/>
            <a:ext cx="3350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1143000" y="3356610"/>
            <a:ext cx="3350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27118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6" dur="4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8" dur="4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102" grpId="0" animBg="1"/>
      <p:bldP spid="102" grpId="1" animBg="1"/>
      <p:bldP spid="101" grpId="0" animBg="1"/>
      <p:bldP spid="101" grpId="1" animBg="1"/>
      <p:bldP spid="100" grpId="0" animBg="1"/>
      <p:bldP spid="100" grpId="1" animBg="1"/>
      <p:bldP spid="99" grpId="0" animBg="1"/>
      <p:bldP spid="99" grpId="1" animBg="1"/>
      <p:bldP spid="3" grpId="0"/>
      <p:bldP spid="74" grpId="0"/>
      <p:bldP spid="74" grpId="1"/>
      <p:bldP spid="82" grpId="0" animBg="1"/>
      <p:bldP spid="82" grpId="1" animBg="1"/>
      <p:bldP spid="83" grpId="0" animBg="1"/>
      <p:bldP spid="83" grpId="1" animBg="1"/>
      <p:bldP spid="109" grpId="0" animBg="1"/>
      <p:bldP spid="4" grpId="0"/>
      <p:bldP spid="110" grpId="0"/>
      <p:bldP spid="111" grpId="0"/>
      <p:bldP spid="112" grpId="0"/>
      <p:bldP spid="113" grpId="0"/>
      <p:bldP spid="114" grpId="0"/>
      <p:bldP spid="7" grpId="0" animBg="1"/>
      <p:bldP spid="7" grpId="1" animBg="1"/>
      <p:bldP spid="122" grpId="0"/>
      <p:bldP spid="123" grpId="0"/>
      <p:bldP spid="124" grpId="0"/>
      <p:bldP spid="125" grpId="0"/>
      <p:bldP spid="126" grpId="0"/>
      <p:bldP spid="2" grpId="0" animBg="1"/>
      <p:bldP spid="85" grpId="0" animBg="1"/>
      <p:bldP spid="5" grpId="0"/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ounded Rectangle 204"/>
          <p:cNvSpPr/>
          <p:nvPr/>
        </p:nvSpPr>
        <p:spPr>
          <a:xfrm>
            <a:off x="5885802" y="1297666"/>
            <a:ext cx="643227" cy="25402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Freeform 84"/>
          <p:cNvSpPr/>
          <p:nvPr/>
        </p:nvSpPr>
        <p:spPr bwMode="auto">
          <a:xfrm>
            <a:off x="6542088" y="687786"/>
            <a:ext cx="962025" cy="1447800"/>
          </a:xfrm>
          <a:custGeom>
            <a:avLst/>
            <a:gdLst>
              <a:gd name="connsiteX0" fmla="*/ 0 w 962025"/>
              <a:gd name="connsiteY0" fmla="*/ 0 h 1447800"/>
              <a:gd name="connsiteX1" fmla="*/ 0 w 962025"/>
              <a:gd name="connsiteY1" fmla="*/ 1443038 h 1447800"/>
              <a:gd name="connsiteX2" fmla="*/ 962025 w 962025"/>
              <a:gd name="connsiteY2" fmla="*/ 1447800 h 1447800"/>
              <a:gd name="connsiteX3" fmla="*/ 0 w 962025"/>
              <a:gd name="connsiteY3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025" h="1447800">
                <a:moveTo>
                  <a:pt x="0" y="0"/>
                </a:moveTo>
                <a:lnTo>
                  <a:pt x="0" y="1443038"/>
                </a:lnTo>
                <a:lnTo>
                  <a:pt x="962025" y="14478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4985845" y="4279523"/>
            <a:ext cx="1110157" cy="341312"/>
            <a:chOff x="2075963" y="3300213"/>
            <a:chExt cx="1111349" cy="341744"/>
          </a:xfrm>
        </p:grpSpPr>
        <p:sp>
          <p:nvSpPr>
            <p:cNvPr id="38925" name="Text Box 5"/>
            <p:cNvSpPr txBox="1">
              <a:spLocks noChangeArrowheads="1"/>
            </p:cNvSpPr>
            <p:nvPr/>
          </p:nvSpPr>
          <p:spPr bwMode="auto">
            <a:xfrm>
              <a:off x="2075963" y="3300213"/>
              <a:ext cx="765601" cy="33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9.5</a:t>
              </a:r>
              <a:endPara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grpSp>
          <p:nvGrpSpPr>
            <p:cNvPr id="38926" name="Group 137"/>
            <p:cNvGrpSpPr>
              <a:grpSpLocks/>
            </p:cNvGrpSpPr>
            <p:nvPr/>
          </p:nvGrpSpPr>
          <p:grpSpPr bwMode="auto">
            <a:xfrm>
              <a:off x="2549992" y="3304182"/>
              <a:ext cx="637320" cy="337775"/>
              <a:chOff x="3288982" y="2635250"/>
              <a:chExt cx="637320" cy="337775"/>
            </a:xfrm>
          </p:grpSpPr>
          <p:sp>
            <p:nvSpPr>
              <p:cNvPr id="38927" name="Text Box 5"/>
              <p:cNvSpPr txBox="1">
                <a:spLocks noChangeArrowheads="1"/>
              </p:cNvSpPr>
              <p:nvPr/>
            </p:nvSpPr>
            <p:spPr bwMode="auto">
              <a:xfrm>
                <a:off x="3340099" y="2635250"/>
                <a:ext cx="586203" cy="337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3 </a:t>
                </a:r>
                <a:r>
                  <a:rPr lang="en-US" altLang="en-US" sz="1600" b="1" i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m</a:t>
                </a:r>
                <a:endParaRPr lang="en-US" altLang="en-US" sz="1600" b="1" i="1" baseline="30000" dirty="0" smtClean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8928" name="Freeform 139"/>
              <p:cNvSpPr>
                <a:spLocks/>
              </p:cNvSpPr>
              <p:nvPr/>
            </p:nvSpPr>
            <p:spPr bwMode="auto">
              <a:xfrm>
                <a:off x="3288982" y="2684104"/>
                <a:ext cx="303848" cy="199159"/>
              </a:xfrm>
              <a:custGeom>
                <a:avLst/>
                <a:gdLst>
                  <a:gd name="T0" fmla="*/ 0 w 276225"/>
                  <a:gd name="T1" fmla="*/ 31614 h 219075"/>
                  <a:gd name="T2" fmla="*/ 284489 w 276225"/>
                  <a:gd name="T3" fmla="*/ 47677 h 219075"/>
                  <a:gd name="T4" fmla="*/ 547097 w 276225"/>
                  <a:gd name="T5" fmla="*/ 0 h 219075"/>
                  <a:gd name="T6" fmla="*/ 1269276 w 276225"/>
                  <a:gd name="T7" fmla="*/ 0 h 2190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6225"/>
                  <a:gd name="T13" fmla="*/ 0 h 219075"/>
                  <a:gd name="T14" fmla="*/ 276225 w 276225"/>
                  <a:gd name="T15" fmla="*/ 219075 h 2190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6225" h="219075">
                    <a:moveTo>
                      <a:pt x="0" y="145257"/>
                    </a:moveTo>
                    <a:lnTo>
                      <a:pt x="61912" y="219075"/>
                    </a:lnTo>
                    <a:lnTo>
                      <a:pt x="119062" y="0"/>
                    </a:lnTo>
                    <a:lnTo>
                      <a:pt x="276225" y="0"/>
                    </a:lnTo>
                  </a:path>
                </a:pathLst>
              </a:cu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</p:grpSp>
      </p:grp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055635" y="4150716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2333128" y="4019550"/>
            <a:ext cx="739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28.5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417265" y="4302125"/>
                <a:ext cx="571500" cy="367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en-US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en-US" sz="1600" b="1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altLang="en-US" sz="1600" b="1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65" y="4302125"/>
                <a:ext cx="571500" cy="3676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>
            <a:cxnSpLocks noChangeShapeType="1"/>
          </p:cNvCxnSpPr>
          <p:nvPr/>
        </p:nvCxnSpPr>
        <p:spPr bwMode="auto">
          <a:xfrm>
            <a:off x="2417557" y="4332288"/>
            <a:ext cx="57091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507947" y="4150716"/>
            <a:ext cx="484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GF</a:t>
            </a:r>
            <a:endParaRPr lang="en-US" altLang="en-US" sz="1600" b="1" dirty="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4595318" y="2941764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014418" y="2809324"/>
            <a:ext cx="9382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28.5 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098555" y="3091899"/>
                <a:ext cx="571500" cy="367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en-US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en-US" sz="1600" b="1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altLang="en-US" sz="1600" b="1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8555" y="3091899"/>
                <a:ext cx="571500" cy="3676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>
            <a:cxnSpLocks noChangeShapeType="1"/>
          </p:cNvCxnSpPr>
          <p:nvPr/>
        </p:nvCxnSpPr>
        <p:spPr bwMode="auto">
          <a:xfrm>
            <a:off x="5098846" y="3111041"/>
            <a:ext cx="109728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4047630" y="2941764"/>
            <a:ext cx="484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GF</a:t>
            </a:r>
            <a:endParaRPr lang="en-US" altLang="en-US" sz="1600" b="1" dirty="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761337" y="2800350"/>
                <a:ext cx="571500" cy="367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en-US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en-US" sz="1600" b="1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altLang="en-US" sz="1600" b="1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1337" y="2800350"/>
                <a:ext cx="571500" cy="3676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491368" y="3100873"/>
            <a:ext cx="3215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5666880" y="3091899"/>
                <a:ext cx="571500" cy="367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en-US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en-US" sz="1600" b="1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altLang="en-US" sz="1600" b="1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6880" y="3091899"/>
                <a:ext cx="571500" cy="36760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4596111" y="3730065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015211" y="3584024"/>
            <a:ext cx="9382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28.5 ×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352555" y="3866599"/>
            <a:ext cx="571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3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68" name="Straight Connector 67"/>
          <p:cNvCxnSpPr>
            <a:cxnSpLocks noChangeShapeType="1"/>
          </p:cNvCxnSpPr>
          <p:nvPr/>
        </p:nvCxnSpPr>
        <p:spPr bwMode="auto">
          <a:xfrm>
            <a:off x="5099639" y="3898102"/>
            <a:ext cx="109728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4048423" y="3730065"/>
            <a:ext cx="484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GF</a:t>
            </a:r>
            <a:endParaRPr lang="en-US" altLang="en-US" sz="1600" b="1" dirty="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762130" y="3575050"/>
                <a:ext cx="571500" cy="367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en-US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en-US" sz="1600" b="1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altLang="en-US" sz="1600" b="1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2130" y="3575050"/>
                <a:ext cx="571500" cy="36760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4595318" y="4280902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4047630" y="4280902"/>
            <a:ext cx="484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GF</a:t>
            </a:r>
            <a:endParaRPr lang="en-US" altLang="en-US" sz="1600" b="1" dirty="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75" name="Text Box 5"/>
          <p:cNvSpPr txBox="1">
            <a:spLocks noChangeArrowheads="1"/>
          </p:cNvSpPr>
          <p:nvPr/>
        </p:nvSpPr>
        <p:spPr bwMode="auto">
          <a:xfrm>
            <a:off x="893763" y="4150716"/>
            <a:ext cx="325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altLang="en-US" sz="1600" b="1" baseline="30000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3738246" y="2941764"/>
            <a:ext cx="325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altLang="en-US" sz="1600" b="1" baseline="30000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77" name="Text Box 5"/>
          <p:cNvSpPr txBox="1">
            <a:spLocks noChangeArrowheads="1"/>
          </p:cNvSpPr>
          <p:nvPr/>
        </p:nvSpPr>
        <p:spPr bwMode="auto">
          <a:xfrm>
            <a:off x="3736023" y="3730273"/>
            <a:ext cx="325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altLang="en-US" sz="1600" b="1" baseline="3000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78" name="Text Box 5"/>
          <p:cNvSpPr txBox="1">
            <a:spLocks noChangeArrowheads="1"/>
          </p:cNvSpPr>
          <p:nvPr/>
        </p:nvSpPr>
        <p:spPr bwMode="auto">
          <a:xfrm>
            <a:off x="3733800" y="4281110"/>
            <a:ext cx="325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altLang="en-US" sz="1600" b="1" baseline="30000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grpSp>
        <p:nvGrpSpPr>
          <p:cNvPr id="139" name="Group 10"/>
          <p:cNvGrpSpPr>
            <a:grpSpLocks/>
          </p:cNvGrpSpPr>
          <p:nvPr/>
        </p:nvGrpSpPr>
        <p:grpSpPr bwMode="auto">
          <a:xfrm>
            <a:off x="5985932" y="465536"/>
            <a:ext cx="3056468" cy="2487214"/>
            <a:chOff x="5664641" y="1838324"/>
            <a:chExt cx="3055308" cy="2486582"/>
          </a:xfrm>
        </p:grpSpPr>
        <p:sp>
          <p:nvSpPr>
            <p:cNvPr id="140" name="Rectangle 3"/>
            <p:cNvSpPr>
              <a:spLocks noChangeArrowheads="1"/>
            </p:cNvSpPr>
            <p:nvPr/>
          </p:nvSpPr>
          <p:spPr bwMode="auto">
            <a:xfrm>
              <a:off x="6222338" y="3503428"/>
              <a:ext cx="1924744" cy="519630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800" smtClean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cxnSp>
          <p:nvCxnSpPr>
            <p:cNvPr id="141" name="Straight Connector 5"/>
            <p:cNvCxnSpPr>
              <a:cxnSpLocks noChangeShapeType="1"/>
              <a:stCxn id="140" idx="0"/>
              <a:endCxn id="140" idx="2"/>
            </p:cNvCxnSpPr>
            <p:nvPr/>
          </p:nvCxnSpPr>
          <p:spPr bwMode="auto">
            <a:xfrm>
              <a:off x="7184711" y="3503428"/>
              <a:ext cx="0" cy="51963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" name="Straight Connector 7"/>
            <p:cNvCxnSpPr>
              <a:cxnSpLocks noChangeShapeType="1"/>
            </p:cNvCxnSpPr>
            <p:nvPr/>
          </p:nvCxnSpPr>
          <p:spPr bwMode="auto">
            <a:xfrm>
              <a:off x="6222339" y="2057635"/>
              <a:ext cx="0" cy="1546464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" name="Straight Connector 9"/>
            <p:cNvCxnSpPr>
              <a:cxnSpLocks noChangeShapeType="1"/>
            </p:cNvCxnSpPr>
            <p:nvPr/>
          </p:nvCxnSpPr>
          <p:spPr bwMode="auto">
            <a:xfrm>
              <a:off x="6222339" y="2057635"/>
              <a:ext cx="1925781" cy="144579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Straight Connector 11"/>
            <p:cNvCxnSpPr>
              <a:cxnSpLocks noChangeShapeType="1"/>
              <a:endCxn id="140" idx="0"/>
            </p:cNvCxnSpPr>
            <p:nvPr/>
          </p:nvCxnSpPr>
          <p:spPr bwMode="auto">
            <a:xfrm>
              <a:off x="6222339" y="2057635"/>
              <a:ext cx="962372" cy="144579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Half Frame 144"/>
            <p:cNvSpPr/>
            <p:nvPr/>
          </p:nvSpPr>
          <p:spPr bwMode="auto">
            <a:xfrm>
              <a:off x="8026209" y="3915835"/>
              <a:ext cx="117430" cy="104748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6" name="Half Frame 145"/>
            <p:cNvSpPr/>
            <p:nvPr/>
          </p:nvSpPr>
          <p:spPr bwMode="auto">
            <a:xfrm flipH="1">
              <a:off x="6240949" y="3901550"/>
              <a:ext cx="96800" cy="106336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7" name="Half Frame 146"/>
            <p:cNvSpPr/>
            <p:nvPr/>
          </p:nvSpPr>
          <p:spPr bwMode="auto">
            <a:xfrm flipH="1">
              <a:off x="6228254" y="3396853"/>
              <a:ext cx="96800" cy="104748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9" name="Block Arc 148"/>
            <p:cNvSpPr/>
            <p:nvPr/>
          </p:nvSpPr>
          <p:spPr bwMode="auto">
            <a:xfrm>
              <a:off x="6999486" y="3320672"/>
              <a:ext cx="365621" cy="365667"/>
            </a:xfrm>
            <a:prstGeom prst="blockArc">
              <a:avLst>
                <a:gd name="adj1" fmla="val 10967578"/>
                <a:gd name="adj2" fmla="val 14185302"/>
                <a:gd name="adj3" fmla="val 0"/>
              </a:avLst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50" name="Rectangle 19"/>
            <p:cNvSpPr>
              <a:spLocks noChangeArrowheads="1"/>
            </p:cNvSpPr>
            <p:nvPr/>
          </p:nvSpPr>
          <p:spPr bwMode="auto">
            <a:xfrm>
              <a:off x="6000747" y="3943434"/>
              <a:ext cx="332017" cy="33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A</a:t>
              </a:r>
              <a:endParaRPr lang="en-US" altLang="en-US" sz="2000" b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151" name="Rectangle 20"/>
            <p:cNvSpPr>
              <a:spLocks noChangeArrowheads="1"/>
            </p:cNvSpPr>
            <p:nvPr/>
          </p:nvSpPr>
          <p:spPr bwMode="auto">
            <a:xfrm>
              <a:off x="5970861" y="1838324"/>
              <a:ext cx="332017" cy="33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  <a:endParaRPr lang="en-US" altLang="en-US" sz="2000" b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152" name="Rectangle 21"/>
            <p:cNvSpPr>
              <a:spLocks noChangeArrowheads="1"/>
            </p:cNvSpPr>
            <p:nvPr/>
          </p:nvSpPr>
          <p:spPr bwMode="auto">
            <a:xfrm>
              <a:off x="8029252" y="3972004"/>
              <a:ext cx="336824" cy="33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C</a:t>
              </a:r>
              <a:endParaRPr lang="en-US" altLang="en-US" sz="2000" b="1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153" name="Rectangle 22"/>
            <p:cNvSpPr>
              <a:spLocks noChangeArrowheads="1"/>
            </p:cNvSpPr>
            <p:nvPr/>
          </p:nvSpPr>
          <p:spPr bwMode="auto">
            <a:xfrm>
              <a:off x="8112350" y="3312744"/>
              <a:ext cx="344835" cy="33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D</a:t>
              </a:r>
              <a:endParaRPr lang="en-US" altLang="en-US" sz="2000" b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154" name="Rectangle 23"/>
            <p:cNvSpPr>
              <a:spLocks noChangeArrowheads="1"/>
            </p:cNvSpPr>
            <p:nvPr/>
          </p:nvSpPr>
          <p:spPr bwMode="auto">
            <a:xfrm>
              <a:off x="7019538" y="3986438"/>
              <a:ext cx="332017" cy="33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E</a:t>
              </a:r>
              <a:endParaRPr lang="en-US" altLang="en-US" sz="2000" b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155" name="Rectangle 24"/>
            <p:cNvSpPr>
              <a:spLocks noChangeArrowheads="1"/>
            </p:cNvSpPr>
            <p:nvPr/>
          </p:nvSpPr>
          <p:spPr bwMode="auto">
            <a:xfrm>
              <a:off x="7115580" y="3226616"/>
              <a:ext cx="324005" cy="33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F</a:t>
              </a:r>
              <a:endParaRPr lang="en-US" altLang="en-US" sz="2000" b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156" name="Rectangle 30"/>
            <p:cNvSpPr>
              <a:spLocks noChangeArrowheads="1"/>
            </p:cNvSpPr>
            <p:nvPr/>
          </p:nvSpPr>
          <p:spPr bwMode="auto">
            <a:xfrm>
              <a:off x="6581387" y="3640132"/>
              <a:ext cx="646086" cy="276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smtClean="0">
                  <a:solidFill>
                    <a:srgbClr val="000000"/>
                  </a:solidFill>
                  <a:latin typeface="Bookman Old Style" pitchFamily="18" charset="0"/>
                </a:rPr>
                <a:t>1.5 </a:t>
              </a:r>
              <a:r>
                <a:rPr lang="en-US" altLang="en-US" sz="1200" b="1" i="1" dirty="0" smtClean="0">
                  <a:solidFill>
                    <a:srgbClr val="000000"/>
                  </a:solidFill>
                  <a:latin typeface="Bookman Old Style" pitchFamily="18" charset="0"/>
                </a:rPr>
                <a:t>m</a:t>
              </a:r>
              <a:endParaRPr lang="en-US" altLang="en-US" sz="1600" b="1" i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157" name="Rectangle 31"/>
            <p:cNvSpPr>
              <a:spLocks noChangeArrowheads="1"/>
            </p:cNvSpPr>
            <p:nvPr/>
          </p:nvSpPr>
          <p:spPr bwMode="auto">
            <a:xfrm>
              <a:off x="7509100" y="3255841"/>
              <a:ext cx="450593" cy="276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smtClean="0">
                  <a:solidFill>
                    <a:srgbClr val="000000"/>
                  </a:solidFill>
                  <a:latin typeface="Bookman Old Style" pitchFamily="18" charset="0"/>
                </a:rPr>
                <a:t>30</a:t>
              </a:r>
              <a:r>
                <a:rPr lang="en-US" altLang="en-US" sz="1200" b="1" baseline="30000" dirty="0" smtClean="0">
                  <a:solidFill>
                    <a:srgbClr val="000000"/>
                  </a:solidFill>
                  <a:latin typeface="Bookman Old Style" pitchFamily="18" charset="0"/>
                </a:rPr>
                <a:t>o</a:t>
              </a:r>
              <a:endParaRPr lang="en-US" altLang="en-US" sz="1600" b="1" baseline="30000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158" name="Rectangle 32"/>
            <p:cNvSpPr>
              <a:spLocks noChangeArrowheads="1"/>
            </p:cNvSpPr>
            <p:nvPr/>
          </p:nvSpPr>
          <p:spPr bwMode="auto">
            <a:xfrm>
              <a:off x="6623483" y="3242482"/>
              <a:ext cx="450593" cy="276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smtClean="0">
                  <a:solidFill>
                    <a:srgbClr val="000000"/>
                  </a:solidFill>
                  <a:latin typeface="Bookman Old Style" pitchFamily="18" charset="0"/>
                </a:rPr>
                <a:t>60</a:t>
              </a:r>
              <a:r>
                <a:rPr lang="en-US" altLang="en-US" sz="1200" b="1" baseline="30000" dirty="0" smtClean="0">
                  <a:solidFill>
                    <a:srgbClr val="000000"/>
                  </a:solidFill>
                  <a:latin typeface="Bookman Old Style" pitchFamily="18" charset="0"/>
                </a:rPr>
                <a:t>o</a:t>
              </a:r>
              <a:endParaRPr lang="en-US" altLang="en-US" sz="1600" b="1" baseline="30000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159" name="Rectangle 33"/>
            <p:cNvSpPr>
              <a:spLocks noChangeArrowheads="1"/>
            </p:cNvSpPr>
            <p:nvPr/>
          </p:nvSpPr>
          <p:spPr bwMode="auto">
            <a:xfrm>
              <a:off x="5664641" y="3640132"/>
              <a:ext cx="646086" cy="276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smtClean="0">
                  <a:solidFill>
                    <a:srgbClr val="000000"/>
                  </a:solidFill>
                  <a:latin typeface="Bookman Old Style" pitchFamily="18" charset="0"/>
                </a:rPr>
                <a:t>1.5 </a:t>
              </a:r>
              <a:r>
                <a:rPr lang="en-US" altLang="en-US" sz="1200" b="1" i="1" dirty="0" smtClean="0">
                  <a:solidFill>
                    <a:srgbClr val="000000"/>
                  </a:solidFill>
                  <a:latin typeface="Bookman Old Style" pitchFamily="18" charset="0"/>
                </a:rPr>
                <a:t>m</a:t>
              </a:r>
              <a:endParaRPr lang="en-US" altLang="en-US" sz="1600" b="1" i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160" name="Rectangle 37"/>
            <p:cNvSpPr>
              <a:spLocks noChangeArrowheads="1"/>
            </p:cNvSpPr>
            <p:nvPr/>
          </p:nvSpPr>
          <p:spPr bwMode="auto">
            <a:xfrm>
              <a:off x="5901577" y="3351098"/>
              <a:ext cx="344835" cy="33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G</a:t>
              </a:r>
              <a:endParaRPr lang="en-US" altLang="en-US" sz="2000" b="1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161" name="Half Frame 160"/>
            <p:cNvSpPr/>
            <p:nvPr/>
          </p:nvSpPr>
          <p:spPr bwMode="auto">
            <a:xfrm flipH="1">
              <a:off x="7186740" y="3914247"/>
              <a:ext cx="96800" cy="106336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62" name="Rectangle 30"/>
            <p:cNvSpPr>
              <a:spLocks noChangeArrowheads="1"/>
            </p:cNvSpPr>
            <p:nvPr/>
          </p:nvSpPr>
          <p:spPr bwMode="auto">
            <a:xfrm>
              <a:off x="8073863" y="3640132"/>
              <a:ext cx="646086" cy="276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smtClean="0">
                  <a:solidFill>
                    <a:srgbClr val="000000"/>
                  </a:solidFill>
                  <a:latin typeface="Bookman Old Style" pitchFamily="18" charset="0"/>
                </a:rPr>
                <a:t>1.5 </a:t>
              </a:r>
              <a:r>
                <a:rPr lang="en-US" altLang="en-US" sz="1200" b="1" i="1" dirty="0" smtClean="0">
                  <a:solidFill>
                    <a:srgbClr val="000000"/>
                  </a:solidFill>
                  <a:latin typeface="Bookman Old Style" pitchFamily="18" charset="0"/>
                </a:rPr>
                <a:t>m</a:t>
              </a:r>
              <a:endParaRPr lang="en-US" altLang="en-US" sz="1600" b="1" i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5842000" y="1289054"/>
            <a:ext cx="10598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28.5 </a:t>
            </a:r>
            <a:r>
              <a:rPr lang="en-US" altLang="en-US" sz="12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84" name="Block Arc 83"/>
          <p:cNvSpPr/>
          <p:nvPr/>
        </p:nvSpPr>
        <p:spPr bwMode="auto">
          <a:xfrm>
            <a:off x="8188213" y="1849836"/>
            <a:ext cx="558912" cy="558912"/>
          </a:xfrm>
          <a:prstGeom prst="blockArc">
            <a:avLst>
              <a:gd name="adj1" fmla="val 10852128"/>
              <a:gd name="adj2" fmla="val 13039519"/>
              <a:gd name="adj3" fmla="val 0"/>
            </a:avLst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FFFFF"/>
              </a:solidFill>
              <a:latin typeface="Arial Rounded MT Bold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5538789" y="3956388"/>
            <a:ext cx="198120" cy="152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5157789" y="3692068"/>
            <a:ext cx="457200" cy="152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4954589" y="3446800"/>
            <a:ext cx="4395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9.5</a:t>
            </a:r>
            <a:endParaRPr lang="en-US" altLang="en-US" sz="1200" b="1" dirty="0" smtClean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4" name="Rectangle 1"/>
          <p:cNvSpPr>
            <a:spLocks noChangeArrowheads="1"/>
          </p:cNvSpPr>
          <p:nvPr/>
        </p:nvSpPr>
        <p:spPr bwMode="auto">
          <a:xfrm>
            <a:off x="732972" y="361950"/>
            <a:ext cx="7010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588" indent="-1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 1.5 m tall boy is standing at some distance</a:t>
            </a:r>
          </a:p>
          <a:p>
            <a:pPr marL="1588" indent="-1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from a 30 m tall building. The angle of </a:t>
            </a:r>
          </a:p>
          <a:p>
            <a:pPr marL="1588" indent="-1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elevation from his eyes to the top of building </a:t>
            </a:r>
          </a:p>
          <a:p>
            <a:pPr marL="1588" indent="-1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increases from 30</a:t>
            </a:r>
            <a:r>
              <a:rPr lang="en-US" alt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to 60</a:t>
            </a:r>
            <a:r>
              <a:rPr lang="en-US" alt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 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as he walks towards </a:t>
            </a:r>
          </a:p>
          <a:p>
            <a:pPr marL="1588" indent="-1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the building. Find the distance he walked </a:t>
            </a:r>
          </a:p>
          <a:p>
            <a:pPr marL="1588" indent="-1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towards the building.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464859" y="1822450"/>
            <a:ext cx="588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Sol.</a:t>
            </a:r>
            <a:endParaRPr lang="en-US" altLang="en-US" sz="16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156076" y="590693"/>
            <a:ext cx="2502317" cy="81335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Let us rationalize the denominator</a:t>
            </a:r>
            <a:endParaRPr lang="en-US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Rectangle 1"/>
          <p:cNvSpPr>
            <a:spLocks noChangeArrowheads="1"/>
          </p:cNvSpPr>
          <p:nvPr/>
        </p:nvSpPr>
        <p:spPr bwMode="auto">
          <a:xfrm>
            <a:off x="438539" y="361950"/>
            <a:ext cx="4287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588" indent="-158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altLang="en-US" sz="1600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5493654" y="718230"/>
            <a:ext cx="685800" cy="1904068"/>
            <a:chOff x="5063101" y="1179794"/>
            <a:chExt cx="685800" cy="1904068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5410200" y="1179794"/>
              <a:ext cx="0" cy="1904068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5063101" y="2145040"/>
              <a:ext cx="685800" cy="307777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30</a:t>
              </a:r>
              <a:r>
                <a:rPr lang="en-US" sz="1400" b="1" i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m</a:t>
              </a:r>
              <a:endParaRPr lang="en-US" sz="1400" b="1" i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53892" y="1648768"/>
            <a:ext cx="2064695" cy="391264"/>
            <a:chOff x="4171950" y="3867150"/>
            <a:chExt cx="2064695" cy="391264"/>
          </a:xfrm>
        </p:grpSpPr>
        <p:sp>
          <p:nvSpPr>
            <p:cNvPr id="4" name="Rounded Rectangle 3"/>
            <p:cNvSpPr/>
            <p:nvPr/>
          </p:nvSpPr>
          <p:spPr>
            <a:xfrm>
              <a:off x="4171950" y="3868166"/>
              <a:ext cx="1988454" cy="39024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191000" y="3867150"/>
              <a:ext cx="2045645" cy="376952"/>
              <a:chOff x="4191000" y="3867150"/>
              <a:chExt cx="2045645" cy="376952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4191000" y="3874770"/>
                <a:ext cx="1397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FD = 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926880" y="3867150"/>
                <a:ext cx="598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GD 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410200" y="3874770"/>
                <a:ext cx="598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– 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638622" y="3874770"/>
                <a:ext cx="598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GF </a:t>
                </a:r>
              </a:p>
            </p:txBody>
          </p:sp>
        </p:grpSp>
      </p:grpSp>
      <p:sp>
        <p:nvSpPr>
          <p:cNvPr id="125" name="Rounded Rectangle 124"/>
          <p:cNvSpPr/>
          <p:nvPr/>
        </p:nvSpPr>
        <p:spPr>
          <a:xfrm>
            <a:off x="2393946" y="2774668"/>
            <a:ext cx="390237" cy="2617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1181468" y="2911777"/>
            <a:ext cx="842999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Rectangle 11"/>
          <p:cNvSpPr>
            <a:spLocks noChangeArrowheads="1"/>
          </p:cNvSpPr>
          <p:nvPr/>
        </p:nvSpPr>
        <p:spPr bwMode="auto">
          <a:xfrm>
            <a:off x="659756" y="2343150"/>
            <a:ext cx="25800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In right angled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BGF,</a:t>
            </a:r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312841" y="2741662"/>
            <a:ext cx="57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BG</a:t>
            </a:r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2312841" y="3024237"/>
            <a:ext cx="571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GF</a:t>
            </a:r>
          </a:p>
        </p:txBody>
      </p:sp>
      <p:cxnSp>
        <p:nvCxnSpPr>
          <p:cNvPr id="130" name="Straight Connector 129"/>
          <p:cNvCxnSpPr>
            <a:cxnSpLocks noChangeShapeType="1"/>
          </p:cNvCxnSpPr>
          <p:nvPr/>
        </p:nvCxnSpPr>
        <p:spPr bwMode="auto">
          <a:xfrm>
            <a:off x="2369991" y="3054400"/>
            <a:ext cx="457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Rectangle 11"/>
          <p:cNvSpPr>
            <a:spLocks noChangeArrowheads="1"/>
          </p:cNvSpPr>
          <p:nvPr/>
        </p:nvSpPr>
        <p:spPr bwMode="auto">
          <a:xfrm>
            <a:off x="1150791" y="2892058"/>
            <a:ext cx="13824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tan 60º	= </a:t>
            </a:r>
          </a:p>
        </p:txBody>
      </p:sp>
      <p:sp>
        <p:nvSpPr>
          <p:cNvPr id="132" name="Rounded Rectangular Callout 131"/>
          <p:cNvSpPr/>
          <p:nvPr/>
        </p:nvSpPr>
        <p:spPr>
          <a:xfrm>
            <a:off x="1517650" y="2114550"/>
            <a:ext cx="1828800" cy="574299"/>
          </a:xfrm>
          <a:prstGeom prst="wedgeRoundRectCallout">
            <a:avLst>
              <a:gd name="adj1" fmla="val -48611"/>
              <a:gd name="adj2" fmla="val 10189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687863" y="223242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tan 60</a:t>
            </a:r>
            <a:r>
              <a:rPr lang="en-IN" sz="1600" b="1" baseline="5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2692033" y="2188940"/>
                <a:ext cx="532646" cy="367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033" y="2188940"/>
                <a:ext cx="532646" cy="36760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1599519" y="3511230"/>
                <a:ext cx="571500" cy="367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en-US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en-US" sz="1600" b="1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altLang="en-US" sz="1600" b="1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9519" y="3511230"/>
                <a:ext cx="571500" cy="3676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ectangle 11"/>
          <p:cNvSpPr>
            <a:spLocks noChangeArrowheads="1"/>
          </p:cNvSpPr>
          <p:nvPr/>
        </p:nvSpPr>
        <p:spPr bwMode="auto">
          <a:xfrm>
            <a:off x="2065588" y="3525753"/>
            <a:ext cx="3211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 </a:t>
            </a:r>
          </a:p>
        </p:txBody>
      </p: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2293788" y="3383907"/>
            <a:ext cx="7391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28.5</a:t>
            </a:r>
          </a:p>
        </p:txBody>
      </p:sp>
      <p:sp>
        <p:nvSpPr>
          <p:cNvPr id="138" name="TextBox 137"/>
          <p:cNvSpPr txBox="1">
            <a:spLocks noChangeArrowheads="1"/>
          </p:cNvSpPr>
          <p:nvPr/>
        </p:nvSpPr>
        <p:spPr bwMode="auto">
          <a:xfrm>
            <a:off x="2341419" y="3666482"/>
            <a:ext cx="571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GF</a:t>
            </a:r>
          </a:p>
        </p:txBody>
      </p:sp>
      <p:cxnSp>
        <p:nvCxnSpPr>
          <p:cNvPr id="148" name="Straight Connector 147"/>
          <p:cNvCxnSpPr>
            <a:cxnSpLocks noChangeShapeType="1"/>
          </p:cNvCxnSpPr>
          <p:nvPr/>
        </p:nvCxnSpPr>
        <p:spPr bwMode="auto">
          <a:xfrm>
            <a:off x="2369991" y="3696645"/>
            <a:ext cx="54864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/>
          <p:cNvCxnSpPr/>
          <p:nvPr/>
        </p:nvCxnSpPr>
        <p:spPr>
          <a:xfrm>
            <a:off x="3505200" y="2251710"/>
            <a:ext cx="0" cy="237744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 Box 5"/>
          <p:cNvSpPr txBox="1">
            <a:spLocks noChangeArrowheads="1"/>
          </p:cNvSpPr>
          <p:nvPr/>
        </p:nvSpPr>
        <p:spPr bwMode="auto">
          <a:xfrm>
            <a:off x="893763" y="3511230"/>
            <a:ext cx="325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altLang="en-US" sz="1600" b="1" baseline="30000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603509" y="2591327"/>
            <a:ext cx="1082348" cy="246221"/>
          </a:xfrm>
          <a:prstGeom prst="wedgeRectCallout">
            <a:avLst>
              <a:gd name="adj1" fmla="val -30180"/>
              <a:gd name="adj2" fmla="val -236319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Adjacent 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 flipH="1">
            <a:off x="5462214" y="751286"/>
            <a:ext cx="821059" cy="400110"/>
          </a:xfrm>
          <a:prstGeom prst="wedgeRectCallout">
            <a:avLst>
              <a:gd name="adj1" fmla="val -77136"/>
              <a:gd name="adj2" fmla="val 110033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white"/>
                </a:solidFill>
                <a:latin typeface="Bookman Old Style" pitchFamily="18" charset="0"/>
              </a:rPr>
              <a:t>Opposite </a:t>
            </a:r>
            <a:endParaRPr lang="en-US" sz="10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6552101" y="700143"/>
            <a:ext cx="0" cy="140780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ounded Rectangle 169"/>
          <p:cNvSpPr/>
          <p:nvPr/>
        </p:nvSpPr>
        <p:spPr>
          <a:xfrm>
            <a:off x="2312983" y="541432"/>
            <a:ext cx="2404678" cy="10123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413475" y="605223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BFG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411341" y="875757"/>
            <a:ext cx="1914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403721" y="1151396"/>
            <a:ext cx="192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182109" y="875757"/>
            <a:ext cx="509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BG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174489" y="1151396"/>
            <a:ext cx="497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GF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2148853" y="764169"/>
            <a:ext cx="2089319" cy="56173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Observe 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B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FG</a:t>
            </a:r>
            <a:r>
              <a:rPr lang="en-IN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endParaRPr lang="en-IN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1683813" y="605223"/>
            <a:ext cx="3500391" cy="90820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GF </a:t>
            </a:r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belongs to </a:t>
            </a:r>
          </a:p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right angled triangle BGF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1812948" y="537155"/>
            <a:ext cx="3175683" cy="99976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817758" y="629535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031413" y="1081676"/>
            <a:ext cx="688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  <a:endParaRPr lang="en-IN" sz="16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" name="Arc 1026"/>
          <p:cNvSpPr/>
          <p:nvPr/>
        </p:nvSpPr>
        <p:spPr>
          <a:xfrm>
            <a:off x="7315200" y="1946356"/>
            <a:ext cx="365760" cy="365760"/>
          </a:xfrm>
          <a:prstGeom prst="arc">
            <a:avLst>
              <a:gd name="adj1" fmla="val 10830830"/>
              <a:gd name="adj2" fmla="val 14085485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 flipH="1">
            <a:off x="6548437" y="2126056"/>
            <a:ext cx="954592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4855279" y="1682765"/>
            <a:ext cx="461765" cy="300269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199565" y="1895223"/>
            <a:ext cx="285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?</a:t>
            </a:r>
            <a:endParaRPr lang="en-US" sz="24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924248" y="1895223"/>
            <a:ext cx="285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?</a:t>
            </a:r>
            <a:endParaRPr lang="en-US" sz="24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12" name="Picture 1500" descr="C:\Users\ADMIN\Desktop\Green-Check-Mark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827" y="1858120"/>
            <a:ext cx="543574" cy="51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6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4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4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4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6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4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4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000"/>
                            </p:stCondLst>
                            <p:childTnLst>
                              <p:par>
                                <p:cTn id="3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205" grpId="1" animBg="1"/>
      <p:bldP spid="85" grpId="0" animBg="1"/>
      <p:bldP spid="50" grpId="0"/>
      <p:bldP spid="51" grpId="0"/>
      <p:bldP spid="52" grpId="0"/>
      <p:bldP spid="55" grpId="0"/>
      <p:bldP spid="56" grpId="0"/>
      <p:bldP spid="57" grpId="0"/>
      <p:bldP spid="58" grpId="0"/>
      <p:bldP spid="60" grpId="0"/>
      <p:bldP spid="61" grpId="0"/>
      <p:bldP spid="63" grpId="0"/>
      <p:bldP spid="64" grpId="0"/>
      <p:bldP spid="65" grpId="0"/>
      <p:bldP spid="66" grpId="0"/>
      <p:bldP spid="67" grpId="0"/>
      <p:bldP spid="69" grpId="0"/>
      <p:bldP spid="70" grpId="0"/>
      <p:bldP spid="73" grpId="0"/>
      <p:bldP spid="74" grpId="0"/>
      <p:bldP spid="90" grpId="0"/>
      <p:bldP spid="79" grpId="0" animBg="1"/>
      <p:bldP spid="79" grpId="1" animBg="1"/>
      <p:bldP spid="125" grpId="0" animBg="1"/>
      <p:bldP spid="125" grpId="1" animBg="1"/>
      <p:bldP spid="126" grpId="0" animBg="1"/>
      <p:bldP spid="126" grpId="1" animBg="1"/>
      <p:bldP spid="128" grpId="0"/>
      <p:bldP spid="129" grpId="0"/>
      <p:bldP spid="132" grpId="0" animBg="1"/>
      <p:bldP spid="132" grpId="1" animBg="1"/>
      <p:bldP spid="133" grpId="0"/>
      <p:bldP spid="133" grpId="1"/>
      <p:bldP spid="134" grpId="0"/>
      <p:bldP spid="134" grpId="1"/>
      <p:bldP spid="135" grpId="0"/>
      <p:bldP spid="137" grpId="0"/>
      <p:bldP spid="138" grpId="0"/>
      <p:bldP spid="166" grpId="0" animBg="1"/>
      <p:bldP spid="166" grpId="1" animBg="1"/>
      <p:bldP spid="167" grpId="0" animBg="1"/>
      <p:bldP spid="167" grpId="1" animBg="1"/>
      <p:bldP spid="170" grpId="0" animBg="1"/>
      <p:bldP spid="170" grpId="1" animBg="1"/>
      <p:bldP spid="171" grpId="0" build="allAtOnce"/>
      <p:bldP spid="172" grpId="0" build="allAtOnce"/>
      <p:bldP spid="173" grpId="0" build="allAtOnce"/>
      <p:bldP spid="174" grpId="0" build="allAtOnce"/>
      <p:bldP spid="175" grpId="0" build="allAtOnce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/>
      <p:bldP spid="179" grpId="1"/>
      <p:bldP spid="180" grpId="0"/>
      <p:bldP spid="180" grpId="1"/>
      <p:bldP spid="204" grpId="0" animBg="1"/>
      <p:bldP spid="204" grpId="1" animBg="1"/>
      <p:bldP spid="109" grpId="0" animBg="1"/>
      <p:bldP spid="109" grpId="1" animBg="1"/>
      <p:bldP spid="1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/>
          <p:cNvGrpSpPr/>
          <p:nvPr/>
        </p:nvGrpSpPr>
        <p:grpSpPr>
          <a:xfrm>
            <a:off x="5493654" y="718230"/>
            <a:ext cx="685800" cy="1904068"/>
            <a:chOff x="5063101" y="1179794"/>
            <a:chExt cx="685800" cy="1904068"/>
          </a:xfrm>
        </p:grpSpPr>
        <p:cxnSp>
          <p:nvCxnSpPr>
            <p:cNvPr id="193" name="Straight Connector 192"/>
            <p:cNvCxnSpPr/>
            <p:nvPr/>
          </p:nvCxnSpPr>
          <p:spPr>
            <a:xfrm>
              <a:off x="5410200" y="1179794"/>
              <a:ext cx="0" cy="1904068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5063101" y="2145040"/>
              <a:ext cx="685800" cy="307777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30</a:t>
              </a:r>
              <a:r>
                <a:rPr lang="en-US" sz="1400" b="1" i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m</a:t>
              </a:r>
              <a:endParaRPr lang="en-US" sz="1400" b="1" i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84" name="TextBox 183"/>
          <p:cNvSpPr txBox="1">
            <a:spLocks noChangeArrowheads="1"/>
          </p:cNvSpPr>
          <p:nvPr/>
        </p:nvSpPr>
        <p:spPr bwMode="auto">
          <a:xfrm>
            <a:off x="2502494" y="3598648"/>
            <a:ext cx="25281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190" name="TextBox 189"/>
          <p:cNvSpPr txBox="1">
            <a:spLocks noChangeArrowheads="1"/>
          </p:cNvSpPr>
          <p:nvPr/>
        </p:nvSpPr>
        <p:spPr bwMode="auto">
          <a:xfrm>
            <a:off x="2993622" y="3907416"/>
            <a:ext cx="25281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2313609" y="4253533"/>
            <a:ext cx="335290" cy="27203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796402" y="4151160"/>
            <a:ext cx="3215061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5877554" y="1277068"/>
            <a:ext cx="654206" cy="21663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2169987" y="2162246"/>
            <a:ext cx="418302" cy="26433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6559550" y="639450"/>
            <a:ext cx="1936750" cy="1441450"/>
          </a:xfrm>
          <a:custGeom>
            <a:avLst/>
            <a:gdLst>
              <a:gd name="connsiteX0" fmla="*/ 0 w 1936750"/>
              <a:gd name="connsiteY0" fmla="*/ 0 h 1441450"/>
              <a:gd name="connsiteX1" fmla="*/ 12700 w 1936750"/>
              <a:gd name="connsiteY1" fmla="*/ 1435100 h 1441450"/>
              <a:gd name="connsiteX2" fmla="*/ 1936750 w 1936750"/>
              <a:gd name="connsiteY2" fmla="*/ 1441450 h 1441450"/>
              <a:gd name="connsiteX3" fmla="*/ 0 w 1936750"/>
              <a:gd name="connsiteY3" fmla="*/ 0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6750" h="1441450">
                <a:moveTo>
                  <a:pt x="0" y="0"/>
                </a:moveTo>
                <a:lnTo>
                  <a:pt x="12700" y="1435100"/>
                </a:lnTo>
                <a:lnTo>
                  <a:pt x="1936750" y="144145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33" name="Arc 1026"/>
          <p:cNvSpPr/>
          <p:nvPr/>
        </p:nvSpPr>
        <p:spPr>
          <a:xfrm>
            <a:off x="8210005" y="1802008"/>
            <a:ext cx="557784" cy="557784"/>
          </a:xfrm>
          <a:prstGeom prst="arc">
            <a:avLst>
              <a:gd name="adj1" fmla="val 10830830"/>
              <a:gd name="adj2" fmla="val 1293778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2775760" y="3620915"/>
            <a:ext cx="437954" cy="28623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1191605" y="3271145"/>
            <a:ext cx="1973869" cy="29491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2065655" y="3620915"/>
            <a:ext cx="437954" cy="28623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3579789" y="2331524"/>
            <a:ext cx="1810008" cy="392626"/>
          </a:xfrm>
          <a:prstGeom prst="round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812433" y="2277427"/>
            <a:ext cx="842999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2781245"/>
            <a:ext cx="382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55763" y="2781245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3240032"/>
            <a:ext cx="382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55763" y="3240032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7200" y="3914402"/>
            <a:ext cx="382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63397" y="3930277"/>
            <a:ext cx="484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FD</a:t>
            </a:r>
            <a:endParaRPr lang="en-US" altLang="en-US" b="1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55763" y="3914402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343400" y="3764268"/>
            <a:ext cx="382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763453" y="3779935"/>
            <a:ext cx="484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FD</a:t>
            </a:r>
            <a:endParaRPr lang="en-US" altLang="en-US" b="1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168904" y="3779935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14400" y="1819275"/>
            <a:ext cx="2661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In right angled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BGD,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1989139" y="2697105"/>
            <a:ext cx="781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28.5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1979613" y="2947936"/>
            <a:ext cx="781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GD</a:t>
            </a:r>
          </a:p>
        </p:txBody>
      </p:sp>
      <p:cxnSp>
        <p:nvCxnSpPr>
          <p:cNvPr id="79" name="Straight Connector 78"/>
          <p:cNvCxnSpPr>
            <a:cxnSpLocks noChangeShapeType="1"/>
          </p:cNvCxnSpPr>
          <p:nvPr/>
        </p:nvCxnSpPr>
        <p:spPr bwMode="auto">
          <a:xfrm>
            <a:off x="2100259" y="2984448"/>
            <a:ext cx="54864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1149955" y="3255907"/>
            <a:ext cx="6026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GD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1163397" y="3596902"/>
            <a:ext cx="48442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FD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1895475" y="3598648"/>
            <a:ext cx="781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GD</a:t>
            </a: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1655763" y="3596902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671762" y="3598648"/>
            <a:ext cx="637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GF</a:t>
            </a:r>
          </a:p>
        </p:txBody>
      </p: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3224212" y="3914402"/>
            <a:ext cx="899467" cy="342900"/>
            <a:chOff x="2067195" y="3300213"/>
            <a:chExt cx="899835" cy="341744"/>
          </a:xfrm>
        </p:grpSpPr>
        <p:sp>
          <p:nvSpPr>
            <p:cNvPr id="39989" name="Text Box 5"/>
            <p:cNvSpPr txBox="1">
              <a:spLocks noChangeArrowheads="1"/>
            </p:cNvSpPr>
            <p:nvPr/>
          </p:nvSpPr>
          <p:spPr bwMode="auto">
            <a:xfrm>
              <a:off x="2067195" y="3300213"/>
              <a:ext cx="803573" cy="33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9.5</a:t>
              </a:r>
              <a:endPara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grpSp>
          <p:nvGrpSpPr>
            <p:cNvPr id="39990" name="Group 137"/>
            <p:cNvGrpSpPr>
              <a:grpSpLocks/>
            </p:cNvGrpSpPr>
            <p:nvPr/>
          </p:nvGrpSpPr>
          <p:grpSpPr bwMode="auto">
            <a:xfrm>
              <a:off x="2549992" y="3304182"/>
              <a:ext cx="417038" cy="337775"/>
              <a:chOff x="3288982" y="2635250"/>
              <a:chExt cx="417038" cy="337775"/>
            </a:xfrm>
          </p:grpSpPr>
          <p:sp>
            <p:nvSpPr>
              <p:cNvPr id="39991" name="Text Box 5"/>
              <p:cNvSpPr txBox="1">
                <a:spLocks noChangeArrowheads="1"/>
              </p:cNvSpPr>
              <p:nvPr/>
            </p:nvSpPr>
            <p:spPr bwMode="auto">
              <a:xfrm>
                <a:off x="3340100" y="2635250"/>
                <a:ext cx="365920" cy="337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3  </a:t>
                </a:r>
                <a:endParaRPr lang="en-US" altLang="en-US" sz="1600" b="1" baseline="30000" dirty="0" smtClean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9992" name="Freeform 139"/>
              <p:cNvSpPr>
                <a:spLocks/>
              </p:cNvSpPr>
              <p:nvPr/>
            </p:nvSpPr>
            <p:spPr bwMode="auto">
              <a:xfrm>
                <a:off x="3288982" y="2684104"/>
                <a:ext cx="303848" cy="199159"/>
              </a:xfrm>
              <a:custGeom>
                <a:avLst/>
                <a:gdLst>
                  <a:gd name="T0" fmla="*/ 0 w 276225"/>
                  <a:gd name="T1" fmla="*/ 31614 h 219075"/>
                  <a:gd name="T2" fmla="*/ 284489 w 276225"/>
                  <a:gd name="T3" fmla="*/ 47677 h 219075"/>
                  <a:gd name="T4" fmla="*/ 547097 w 276225"/>
                  <a:gd name="T5" fmla="*/ 0 h 219075"/>
                  <a:gd name="T6" fmla="*/ 1269276 w 276225"/>
                  <a:gd name="T7" fmla="*/ 0 h 2190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6225"/>
                  <a:gd name="T13" fmla="*/ 0 h 219075"/>
                  <a:gd name="T14" fmla="*/ 276225 w 276225"/>
                  <a:gd name="T15" fmla="*/ 219075 h 2190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6225" h="219075">
                    <a:moveTo>
                      <a:pt x="0" y="145257"/>
                    </a:moveTo>
                    <a:lnTo>
                      <a:pt x="61912" y="219075"/>
                    </a:lnTo>
                    <a:lnTo>
                      <a:pt x="119062" y="0"/>
                    </a:lnTo>
                    <a:lnTo>
                      <a:pt x="276225" y="0"/>
                    </a:lnTo>
                  </a:path>
                </a:pathLst>
              </a:cu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</p:grpSp>
      </p:grp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1657350" y="4236982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781968" y="4143748"/>
            <a:ext cx="32999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Distance walked towards the building is 32.87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m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5433720" y="3780143"/>
            <a:ext cx="4841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EC</a:t>
            </a:r>
            <a:endParaRPr lang="en-US" altLang="en-US" b="1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5832475" y="3779935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grpSp>
        <p:nvGrpSpPr>
          <p:cNvPr id="24" name="Group 112"/>
          <p:cNvGrpSpPr>
            <a:grpSpLocks/>
          </p:cNvGrpSpPr>
          <p:nvPr/>
        </p:nvGrpSpPr>
        <p:grpSpPr bwMode="auto">
          <a:xfrm>
            <a:off x="1838325" y="4236982"/>
            <a:ext cx="1265238" cy="342900"/>
            <a:chOff x="2067195" y="3300213"/>
            <a:chExt cx="1265754" cy="341744"/>
          </a:xfrm>
        </p:grpSpPr>
        <p:sp>
          <p:nvSpPr>
            <p:cNvPr id="39973" name="Text Box 5"/>
            <p:cNvSpPr txBox="1">
              <a:spLocks noChangeArrowheads="1"/>
            </p:cNvSpPr>
            <p:nvPr/>
          </p:nvSpPr>
          <p:spPr bwMode="auto">
            <a:xfrm>
              <a:off x="2067195" y="3300213"/>
              <a:ext cx="803573" cy="33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 19</a:t>
              </a:r>
              <a:endPara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grpSp>
          <p:nvGrpSpPr>
            <p:cNvPr id="39974" name="Group 137"/>
            <p:cNvGrpSpPr>
              <a:grpSpLocks/>
            </p:cNvGrpSpPr>
            <p:nvPr/>
          </p:nvGrpSpPr>
          <p:grpSpPr bwMode="auto">
            <a:xfrm>
              <a:off x="2549992" y="3304182"/>
              <a:ext cx="782957" cy="337775"/>
              <a:chOff x="3288982" y="2635250"/>
              <a:chExt cx="782957" cy="337775"/>
            </a:xfrm>
          </p:grpSpPr>
          <p:sp>
            <p:nvSpPr>
              <p:cNvPr id="39975" name="Text Box 5"/>
              <p:cNvSpPr txBox="1">
                <a:spLocks noChangeArrowheads="1"/>
              </p:cNvSpPr>
              <p:nvPr/>
            </p:nvSpPr>
            <p:spPr bwMode="auto">
              <a:xfrm>
                <a:off x="3340099" y="2635250"/>
                <a:ext cx="731840" cy="337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3  </a:t>
                </a:r>
                <a:r>
                  <a:rPr lang="en-US" altLang="en-US" sz="1600" b="1" i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m</a:t>
                </a:r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  </a:t>
                </a:r>
                <a:endParaRPr lang="en-US" altLang="en-US" sz="1600" b="1" baseline="30000" dirty="0" smtClean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9976" name="Freeform 139"/>
              <p:cNvSpPr>
                <a:spLocks/>
              </p:cNvSpPr>
              <p:nvPr/>
            </p:nvSpPr>
            <p:spPr bwMode="auto">
              <a:xfrm>
                <a:off x="3288982" y="2684104"/>
                <a:ext cx="303848" cy="199159"/>
              </a:xfrm>
              <a:custGeom>
                <a:avLst/>
                <a:gdLst>
                  <a:gd name="T0" fmla="*/ 0 w 276225"/>
                  <a:gd name="T1" fmla="*/ 31614 h 219075"/>
                  <a:gd name="T2" fmla="*/ 284489 w 276225"/>
                  <a:gd name="T3" fmla="*/ 47677 h 219075"/>
                  <a:gd name="T4" fmla="*/ 547097 w 276225"/>
                  <a:gd name="T5" fmla="*/ 0 h 219075"/>
                  <a:gd name="T6" fmla="*/ 1269276 w 276225"/>
                  <a:gd name="T7" fmla="*/ 0 h 2190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6225"/>
                  <a:gd name="T13" fmla="*/ 0 h 219075"/>
                  <a:gd name="T14" fmla="*/ 276225 w 276225"/>
                  <a:gd name="T15" fmla="*/ 219075 h 2190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6225" h="219075">
                    <a:moveTo>
                      <a:pt x="0" y="145257"/>
                    </a:moveTo>
                    <a:lnTo>
                      <a:pt x="61912" y="219075"/>
                    </a:lnTo>
                    <a:lnTo>
                      <a:pt x="119062" y="0"/>
                    </a:lnTo>
                    <a:lnTo>
                      <a:pt x="276225" y="0"/>
                    </a:lnTo>
                  </a:path>
                </a:pathLst>
              </a:cu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</p:grpSp>
      </p:grp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2095500" y="2124075"/>
            <a:ext cx="57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BG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2095500" y="2406650"/>
            <a:ext cx="571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GD</a:t>
            </a:r>
          </a:p>
        </p:txBody>
      </p:sp>
      <p:cxnSp>
        <p:nvCxnSpPr>
          <p:cNvPr id="90" name="Straight Connector 89"/>
          <p:cNvCxnSpPr>
            <a:cxnSpLocks noChangeShapeType="1"/>
          </p:cNvCxnSpPr>
          <p:nvPr/>
        </p:nvCxnSpPr>
        <p:spPr bwMode="auto">
          <a:xfrm>
            <a:off x="2152650" y="2436813"/>
            <a:ext cx="457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" name="Group 105"/>
          <p:cNvGrpSpPr>
            <a:grpSpLocks/>
          </p:cNvGrpSpPr>
          <p:nvPr/>
        </p:nvGrpSpPr>
        <p:grpSpPr bwMode="auto">
          <a:xfrm>
            <a:off x="1992313" y="3254531"/>
            <a:ext cx="1325562" cy="342900"/>
            <a:chOff x="1904897" y="3300213"/>
            <a:chExt cx="1326103" cy="341744"/>
          </a:xfrm>
        </p:grpSpPr>
        <p:sp>
          <p:nvSpPr>
            <p:cNvPr id="93" name="Text Box 5"/>
            <p:cNvSpPr txBox="1">
              <a:spLocks noChangeArrowheads="1"/>
            </p:cNvSpPr>
            <p:nvPr/>
          </p:nvSpPr>
          <p:spPr bwMode="auto">
            <a:xfrm>
              <a:off x="1904897" y="3300213"/>
              <a:ext cx="1326103" cy="337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28.5     </a:t>
              </a:r>
              <a:r>
                <a:rPr lang="en-US" altLang="en-US" sz="1600" b="1" i="1" dirty="0" smtClean="0">
                  <a:solidFill>
                    <a:srgbClr val="000000"/>
                  </a:solidFill>
                  <a:latin typeface="Bookman Old Style" pitchFamily="18" charset="0"/>
                </a:rPr>
                <a:t>m</a:t>
              </a:r>
              <a:endParaRPr lang="en-US" altLang="en-US" sz="1600" b="1" i="1" baseline="30000" dirty="0" smtClean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grpSp>
          <p:nvGrpSpPr>
            <p:cNvPr id="94" name="Group 137"/>
            <p:cNvGrpSpPr>
              <a:grpSpLocks/>
            </p:cNvGrpSpPr>
            <p:nvPr/>
          </p:nvGrpSpPr>
          <p:grpSpPr bwMode="auto">
            <a:xfrm>
              <a:off x="2497558" y="3304182"/>
              <a:ext cx="379781" cy="337775"/>
              <a:chOff x="3236548" y="2635250"/>
              <a:chExt cx="379781" cy="337775"/>
            </a:xfrm>
          </p:grpSpPr>
          <p:sp>
            <p:nvSpPr>
              <p:cNvPr id="95" name="Text Box 5"/>
              <p:cNvSpPr txBox="1">
                <a:spLocks noChangeArrowheads="1"/>
              </p:cNvSpPr>
              <p:nvPr/>
            </p:nvSpPr>
            <p:spPr bwMode="auto">
              <a:xfrm>
                <a:off x="3293489" y="2635250"/>
                <a:ext cx="322840" cy="337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3   </a:t>
                </a:r>
                <a:endParaRPr lang="en-US" altLang="en-US" sz="1600" b="1" baseline="30000" dirty="0" smtClean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96" name="Freeform 139"/>
              <p:cNvSpPr>
                <a:spLocks/>
              </p:cNvSpPr>
              <p:nvPr/>
            </p:nvSpPr>
            <p:spPr bwMode="auto">
              <a:xfrm>
                <a:off x="3236548" y="2684104"/>
                <a:ext cx="303848" cy="199159"/>
              </a:xfrm>
              <a:custGeom>
                <a:avLst/>
                <a:gdLst>
                  <a:gd name="T0" fmla="*/ 0 w 276225"/>
                  <a:gd name="T1" fmla="*/ 31614 h 219075"/>
                  <a:gd name="T2" fmla="*/ 284489 w 276225"/>
                  <a:gd name="T3" fmla="*/ 47677 h 219075"/>
                  <a:gd name="T4" fmla="*/ 547097 w 276225"/>
                  <a:gd name="T5" fmla="*/ 0 h 219075"/>
                  <a:gd name="T6" fmla="*/ 1269276 w 276225"/>
                  <a:gd name="T7" fmla="*/ 0 h 2190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6225"/>
                  <a:gd name="T13" fmla="*/ 0 h 219075"/>
                  <a:gd name="T14" fmla="*/ 276225 w 276225"/>
                  <a:gd name="T15" fmla="*/ 219075 h 2190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6225" h="219075">
                    <a:moveTo>
                      <a:pt x="0" y="145257"/>
                    </a:moveTo>
                    <a:lnTo>
                      <a:pt x="61912" y="219075"/>
                    </a:lnTo>
                    <a:lnTo>
                      <a:pt x="119062" y="0"/>
                    </a:lnTo>
                    <a:lnTo>
                      <a:pt x="276225" y="0"/>
                    </a:lnTo>
                  </a:path>
                </a:pathLst>
              </a:cu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</p:grpSp>
      </p:grp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128366" y="2653405"/>
            <a:ext cx="4483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1066800" y="2935980"/>
                <a:ext cx="571500" cy="367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en-US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en-US" sz="1600" b="1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altLang="en-US" sz="1600" b="1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2935980"/>
                <a:ext cx="571500" cy="3676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/>
          <p:cNvCxnSpPr>
            <a:cxnSpLocks noChangeShapeType="1"/>
          </p:cNvCxnSpPr>
          <p:nvPr/>
        </p:nvCxnSpPr>
        <p:spPr bwMode="auto">
          <a:xfrm>
            <a:off x="1165890" y="2966143"/>
            <a:ext cx="36576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1" name="Group 105"/>
          <p:cNvGrpSpPr>
            <a:grpSpLocks/>
          </p:cNvGrpSpPr>
          <p:nvPr/>
        </p:nvGrpSpPr>
        <p:grpSpPr bwMode="auto">
          <a:xfrm>
            <a:off x="1984913" y="3929683"/>
            <a:ext cx="1018637" cy="342900"/>
            <a:chOff x="1904897" y="3300213"/>
            <a:chExt cx="1019053" cy="341744"/>
          </a:xfrm>
        </p:grpSpPr>
        <p:sp>
          <p:nvSpPr>
            <p:cNvPr id="102" name="Text Box 5"/>
            <p:cNvSpPr txBox="1">
              <a:spLocks noChangeArrowheads="1"/>
            </p:cNvSpPr>
            <p:nvPr/>
          </p:nvSpPr>
          <p:spPr bwMode="auto">
            <a:xfrm>
              <a:off x="1904897" y="3300213"/>
              <a:ext cx="803573" cy="33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28.5</a:t>
              </a:r>
              <a:endPara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grpSp>
          <p:nvGrpSpPr>
            <p:cNvPr id="103" name="Group 137"/>
            <p:cNvGrpSpPr>
              <a:grpSpLocks/>
            </p:cNvGrpSpPr>
            <p:nvPr/>
          </p:nvGrpSpPr>
          <p:grpSpPr bwMode="auto">
            <a:xfrm>
              <a:off x="2549992" y="3304182"/>
              <a:ext cx="373958" cy="337775"/>
              <a:chOff x="3288982" y="2635250"/>
              <a:chExt cx="373958" cy="337775"/>
            </a:xfrm>
          </p:grpSpPr>
          <p:sp>
            <p:nvSpPr>
              <p:cNvPr id="106" name="Text Box 5"/>
              <p:cNvSpPr txBox="1">
                <a:spLocks noChangeArrowheads="1"/>
              </p:cNvSpPr>
              <p:nvPr/>
            </p:nvSpPr>
            <p:spPr bwMode="auto">
              <a:xfrm>
                <a:off x="3340099" y="2635250"/>
                <a:ext cx="322841" cy="337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3   </a:t>
                </a:r>
                <a:endParaRPr lang="en-US" altLang="en-US" sz="1600" b="1" baseline="30000" dirty="0" smtClean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07" name="Freeform 139"/>
              <p:cNvSpPr>
                <a:spLocks/>
              </p:cNvSpPr>
              <p:nvPr/>
            </p:nvSpPr>
            <p:spPr bwMode="auto">
              <a:xfrm>
                <a:off x="3288982" y="2684104"/>
                <a:ext cx="303848" cy="199159"/>
              </a:xfrm>
              <a:custGeom>
                <a:avLst/>
                <a:gdLst>
                  <a:gd name="T0" fmla="*/ 0 w 276225"/>
                  <a:gd name="T1" fmla="*/ 31614 h 219075"/>
                  <a:gd name="T2" fmla="*/ 284489 w 276225"/>
                  <a:gd name="T3" fmla="*/ 47677 h 219075"/>
                  <a:gd name="T4" fmla="*/ 547097 w 276225"/>
                  <a:gd name="T5" fmla="*/ 0 h 219075"/>
                  <a:gd name="T6" fmla="*/ 1269276 w 276225"/>
                  <a:gd name="T7" fmla="*/ 0 h 2190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6225"/>
                  <a:gd name="T13" fmla="*/ 0 h 219075"/>
                  <a:gd name="T14" fmla="*/ 276225 w 276225"/>
                  <a:gd name="T15" fmla="*/ 219075 h 2190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6225" h="219075">
                    <a:moveTo>
                      <a:pt x="0" y="145257"/>
                    </a:moveTo>
                    <a:lnTo>
                      <a:pt x="61912" y="219075"/>
                    </a:lnTo>
                    <a:lnTo>
                      <a:pt x="119062" y="0"/>
                    </a:lnTo>
                    <a:lnTo>
                      <a:pt x="276225" y="0"/>
                    </a:lnTo>
                  </a:path>
                </a:pathLst>
              </a:cu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</p:grpSp>
      </p:grpSp>
      <p:grpSp>
        <p:nvGrpSpPr>
          <p:cNvPr id="155" name="Group 10"/>
          <p:cNvGrpSpPr>
            <a:grpSpLocks/>
          </p:cNvGrpSpPr>
          <p:nvPr/>
        </p:nvGrpSpPr>
        <p:grpSpPr bwMode="auto">
          <a:xfrm>
            <a:off x="6011332" y="417200"/>
            <a:ext cx="3056468" cy="2487214"/>
            <a:chOff x="5664641" y="1838324"/>
            <a:chExt cx="3055308" cy="2486582"/>
          </a:xfrm>
        </p:grpSpPr>
        <p:sp>
          <p:nvSpPr>
            <p:cNvPr id="156" name="Rectangle 3"/>
            <p:cNvSpPr>
              <a:spLocks noChangeArrowheads="1"/>
            </p:cNvSpPr>
            <p:nvPr/>
          </p:nvSpPr>
          <p:spPr bwMode="auto">
            <a:xfrm>
              <a:off x="6222338" y="3503428"/>
              <a:ext cx="1924744" cy="519630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800" smtClean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cxnSp>
          <p:nvCxnSpPr>
            <p:cNvPr id="157" name="Straight Connector 5"/>
            <p:cNvCxnSpPr>
              <a:cxnSpLocks noChangeShapeType="1"/>
              <a:stCxn id="156" idx="0"/>
              <a:endCxn id="156" idx="2"/>
            </p:cNvCxnSpPr>
            <p:nvPr/>
          </p:nvCxnSpPr>
          <p:spPr bwMode="auto">
            <a:xfrm>
              <a:off x="7184711" y="3503428"/>
              <a:ext cx="0" cy="51963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Straight Connector 7"/>
            <p:cNvCxnSpPr>
              <a:cxnSpLocks noChangeShapeType="1"/>
            </p:cNvCxnSpPr>
            <p:nvPr/>
          </p:nvCxnSpPr>
          <p:spPr bwMode="auto">
            <a:xfrm>
              <a:off x="6222339" y="2057635"/>
              <a:ext cx="0" cy="1546464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Straight Connector 9"/>
            <p:cNvCxnSpPr>
              <a:cxnSpLocks noChangeShapeType="1"/>
            </p:cNvCxnSpPr>
            <p:nvPr/>
          </p:nvCxnSpPr>
          <p:spPr bwMode="auto">
            <a:xfrm>
              <a:off x="6222339" y="2057635"/>
              <a:ext cx="1925781" cy="144579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" name="Straight Connector 11"/>
            <p:cNvCxnSpPr>
              <a:cxnSpLocks noChangeShapeType="1"/>
              <a:endCxn id="156" idx="0"/>
            </p:cNvCxnSpPr>
            <p:nvPr/>
          </p:nvCxnSpPr>
          <p:spPr bwMode="auto">
            <a:xfrm>
              <a:off x="6222339" y="2057635"/>
              <a:ext cx="962372" cy="144579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1" name="Half Frame 160"/>
            <p:cNvSpPr/>
            <p:nvPr/>
          </p:nvSpPr>
          <p:spPr bwMode="auto">
            <a:xfrm>
              <a:off x="8026209" y="3915835"/>
              <a:ext cx="117430" cy="104748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62" name="Half Frame 161"/>
            <p:cNvSpPr/>
            <p:nvPr/>
          </p:nvSpPr>
          <p:spPr bwMode="auto">
            <a:xfrm flipH="1">
              <a:off x="6240949" y="3901550"/>
              <a:ext cx="96800" cy="106336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63" name="Half Frame 162"/>
            <p:cNvSpPr/>
            <p:nvPr/>
          </p:nvSpPr>
          <p:spPr bwMode="auto">
            <a:xfrm flipH="1">
              <a:off x="6228254" y="3396853"/>
              <a:ext cx="96800" cy="104748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64" name="Block Arc 163"/>
            <p:cNvSpPr/>
            <p:nvPr/>
          </p:nvSpPr>
          <p:spPr bwMode="auto">
            <a:xfrm>
              <a:off x="7866086" y="3222272"/>
              <a:ext cx="558700" cy="558770"/>
            </a:xfrm>
            <a:prstGeom prst="blockArc">
              <a:avLst>
                <a:gd name="adj1" fmla="val 10852128"/>
                <a:gd name="adj2" fmla="val 13039519"/>
                <a:gd name="adj3" fmla="val 0"/>
              </a:avLst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65" name="Block Arc 164"/>
            <p:cNvSpPr/>
            <p:nvPr/>
          </p:nvSpPr>
          <p:spPr bwMode="auto">
            <a:xfrm>
              <a:off x="6999486" y="3320672"/>
              <a:ext cx="365621" cy="365667"/>
            </a:xfrm>
            <a:prstGeom prst="blockArc">
              <a:avLst>
                <a:gd name="adj1" fmla="val 10967578"/>
                <a:gd name="adj2" fmla="val 14185302"/>
                <a:gd name="adj3" fmla="val 0"/>
              </a:avLst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66" name="Rectangle 19"/>
            <p:cNvSpPr>
              <a:spLocks noChangeArrowheads="1"/>
            </p:cNvSpPr>
            <p:nvPr/>
          </p:nvSpPr>
          <p:spPr bwMode="auto">
            <a:xfrm>
              <a:off x="6000747" y="3943434"/>
              <a:ext cx="332017" cy="33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A</a:t>
              </a:r>
              <a:endParaRPr lang="en-US" altLang="en-US" sz="2000" b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167" name="Rectangle 20"/>
            <p:cNvSpPr>
              <a:spLocks noChangeArrowheads="1"/>
            </p:cNvSpPr>
            <p:nvPr/>
          </p:nvSpPr>
          <p:spPr bwMode="auto">
            <a:xfrm>
              <a:off x="5970861" y="1838324"/>
              <a:ext cx="332017" cy="33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  <a:endParaRPr lang="en-US" altLang="en-US" sz="2000" b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168" name="Rectangle 21"/>
            <p:cNvSpPr>
              <a:spLocks noChangeArrowheads="1"/>
            </p:cNvSpPr>
            <p:nvPr/>
          </p:nvSpPr>
          <p:spPr bwMode="auto">
            <a:xfrm>
              <a:off x="8029252" y="3972004"/>
              <a:ext cx="336824" cy="33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C</a:t>
              </a:r>
              <a:endParaRPr lang="en-US" altLang="en-US" sz="2000" b="1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169" name="Rectangle 22"/>
            <p:cNvSpPr>
              <a:spLocks noChangeArrowheads="1"/>
            </p:cNvSpPr>
            <p:nvPr/>
          </p:nvSpPr>
          <p:spPr bwMode="auto">
            <a:xfrm>
              <a:off x="8112350" y="3312744"/>
              <a:ext cx="344835" cy="33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D</a:t>
              </a:r>
              <a:endParaRPr lang="en-US" altLang="en-US" sz="2000" b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170" name="Rectangle 23"/>
            <p:cNvSpPr>
              <a:spLocks noChangeArrowheads="1"/>
            </p:cNvSpPr>
            <p:nvPr/>
          </p:nvSpPr>
          <p:spPr bwMode="auto">
            <a:xfrm>
              <a:off x="7019538" y="3986438"/>
              <a:ext cx="332017" cy="33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E</a:t>
              </a:r>
              <a:endParaRPr lang="en-US" altLang="en-US" sz="2000" b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171" name="Rectangle 24"/>
            <p:cNvSpPr>
              <a:spLocks noChangeArrowheads="1"/>
            </p:cNvSpPr>
            <p:nvPr/>
          </p:nvSpPr>
          <p:spPr bwMode="auto">
            <a:xfrm>
              <a:off x="7115580" y="3226616"/>
              <a:ext cx="324005" cy="33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F</a:t>
              </a:r>
              <a:endParaRPr lang="en-US" altLang="en-US" sz="2000" b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172" name="Rectangle 30"/>
            <p:cNvSpPr>
              <a:spLocks noChangeArrowheads="1"/>
            </p:cNvSpPr>
            <p:nvPr/>
          </p:nvSpPr>
          <p:spPr bwMode="auto">
            <a:xfrm>
              <a:off x="6581387" y="3640132"/>
              <a:ext cx="646086" cy="276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smtClean="0">
                  <a:solidFill>
                    <a:srgbClr val="000000"/>
                  </a:solidFill>
                  <a:latin typeface="Bookman Old Style" pitchFamily="18" charset="0"/>
                </a:rPr>
                <a:t>1.5 </a:t>
              </a:r>
              <a:r>
                <a:rPr lang="en-US" altLang="en-US" sz="1200" b="1" i="1" dirty="0" smtClean="0">
                  <a:solidFill>
                    <a:srgbClr val="000000"/>
                  </a:solidFill>
                  <a:latin typeface="Bookman Old Style" pitchFamily="18" charset="0"/>
                </a:rPr>
                <a:t>m</a:t>
              </a:r>
              <a:endParaRPr lang="en-US" altLang="en-US" sz="1600" b="1" i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174" name="Rectangle 32"/>
            <p:cNvSpPr>
              <a:spLocks noChangeArrowheads="1"/>
            </p:cNvSpPr>
            <p:nvPr/>
          </p:nvSpPr>
          <p:spPr bwMode="auto">
            <a:xfrm>
              <a:off x="6623483" y="3242482"/>
              <a:ext cx="450593" cy="276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smtClean="0">
                  <a:solidFill>
                    <a:srgbClr val="000000"/>
                  </a:solidFill>
                  <a:latin typeface="Bookman Old Style" pitchFamily="18" charset="0"/>
                </a:rPr>
                <a:t>60</a:t>
              </a:r>
              <a:r>
                <a:rPr lang="en-US" altLang="en-US" sz="1200" b="1" baseline="30000" dirty="0" smtClean="0">
                  <a:solidFill>
                    <a:srgbClr val="000000"/>
                  </a:solidFill>
                  <a:latin typeface="Bookman Old Style" pitchFamily="18" charset="0"/>
                </a:rPr>
                <a:t>o</a:t>
              </a:r>
              <a:endParaRPr lang="en-US" altLang="en-US" sz="1600" b="1" baseline="30000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175" name="Rectangle 33"/>
            <p:cNvSpPr>
              <a:spLocks noChangeArrowheads="1"/>
            </p:cNvSpPr>
            <p:nvPr/>
          </p:nvSpPr>
          <p:spPr bwMode="auto">
            <a:xfrm>
              <a:off x="5664641" y="3640132"/>
              <a:ext cx="646086" cy="276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smtClean="0">
                  <a:solidFill>
                    <a:srgbClr val="000000"/>
                  </a:solidFill>
                  <a:latin typeface="Bookman Old Style" pitchFamily="18" charset="0"/>
                </a:rPr>
                <a:t>1.5 </a:t>
              </a:r>
              <a:r>
                <a:rPr lang="en-US" altLang="en-US" sz="1200" b="1" i="1" dirty="0" smtClean="0">
                  <a:solidFill>
                    <a:srgbClr val="000000"/>
                  </a:solidFill>
                  <a:latin typeface="Bookman Old Style" pitchFamily="18" charset="0"/>
                </a:rPr>
                <a:t>m</a:t>
              </a:r>
              <a:endParaRPr lang="en-US" altLang="en-US" sz="1600" b="1" i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176" name="Rectangle 37"/>
            <p:cNvSpPr>
              <a:spLocks noChangeArrowheads="1"/>
            </p:cNvSpPr>
            <p:nvPr/>
          </p:nvSpPr>
          <p:spPr bwMode="auto">
            <a:xfrm>
              <a:off x="5901577" y="3351098"/>
              <a:ext cx="344835" cy="33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G</a:t>
              </a:r>
              <a:endParaRPr lang="en-US" altLang="en-US" sz="2000" b="1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sp>
          <p:nvSpPr>
            <p:cNvPr id="177" name="Half Frame 176"/>
            <p:cNvSpPr/>
            <p:nvPr/>
          </p:nvSpPr>
          <p:spPr bwMode="auto">
            <a:xfrm flipH="1">
              <a:off x="7186740" y="3914247"/>
              <a:ext cx="96800" cy="106336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78" name="Rectangle 30"/>
            <p:cNvSpPr>
              <a:spLocks noChangeArrowheads="1"/>
            </p:cNvSpPr>
            <p:nvPr/>
          </p:nvSpPr>
          <p:spPr bwMode="auto">
            <a:xfrm>
              <a:off x="8073863" y="3640132"/>
              <a:ext cx="646086" cy="276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smtClean="0">
                  <a:solidFill>
                    <a:srgbClr val="000000"/>
                  </a:solidFill>
                  <a:latin typeface="Bookman Old Style" pitchFamily="18" charset="0"/>
                </a:rPr>
                <a:t>1.5 </a:t>
              </a:r>
              <a:r>
                <a:rPr lang="en-US" altLang="en-US" sz="1200" b="1" i="1" dirty="0" smtClean="0">
                  <a:solidFill>
                    <a:srgbClr val="000000"/>
                  </a:solidFill>
                  <a:latin typeface="Bookman Old Style" pitchFamily="18" charset="0"/>
                </a:rPr>
                <a:t>m</a:t>
              </a:r>
              <a:endParaRPr lang="en-US" altLang="en-US" sz="1600" b="1" i="1" dirty="0" smtClean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5836286" y="1240718"/>
            <a:ext cx="8008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28.5 </a:t>
            </a:r>
            <a:r>
              <a:rPr lang="en-US" altLang="en-US" sz="12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183" name="Rounded Rectangle 182"/>
          <p:cNvSpPr/>
          <p:nvPr/>
        </p:nvSpPr>
        <p:spPr>
          <a:xfrm>
            <a:off x="3644797" y="2379512"/>
            <a:ext cx="1632366" cy="30083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579789" y="2346764"/>
            <a:ext cx="1848366" cy="369332"/>
            <a:chOff x="3453857" y="2455703"/>
            <a:chExt cx="1848366" cy="369332"/>
          </a:xfrm>
        </p:grpSpPr>
        <p:grpSp>
          <p:nvGrpSpPr>
            <p:cNvPr id="123" name="Group 68"/>
            <p:cNvGrpSpPr>
              <a:grpSpLocks/>
            </p:cNvGrpSpPr>
            <p:nvPr/>
          </p:nvGrpSpPr>
          <p:grpSpPr bwMode="auto">
            <a:xfrm>
              <a:off x="4114801" y="2463800"/>
              <a:ext cx="1187422" cy="341312"/>
              <a:chOff x="1798394" y="3300213"/>
              <a:chExt cx="1188697" cy="341744"/>
            </a:xfrm>
          </p:grpSpPr>
          <p:sp>
            <p:nvSpPr>
              <p:cNvPr id="124" name="Text Box 5"/>
              <p:cNvSpPr txBox="1">
                <a:spLocks noChangeArrowheads="1"/>
              </p:cNvSpPr>
              <p:nvPr/>
            </p:nvSpPr>
            <p:spPr bwMode="auto">
              <a:xfrm>
                <a:off x="1798394" y="3300213"/>
                <a:ext cx="765601" cy="337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9.5</a:t>
                </a:r>
                <a:endParaRPr lang="en-US" altLang="en-US" sz="1600" b="1" baseline="30000" dirty="0" smtClean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grpSp>
            <p:nvGrpSpPr>
              <p:cNvPr id="125" name="Group 137"/>
              <p:cNvGrpSpPr>
                <a:grpSpLocks/>
              </p:cNvGrpSpPr>
              <p:nvPr/>
            </p:nvGrpSpPr>
            <p:grpSpPr bwMode="auto">
              <a:xfrm>
                <a:off x="2256085" y="3304182"/>
                <a:ext cx="731006" cy="337775"/>
                <a:chOff x="2995075" y="2635250"/>
                <a:chExt cx="731006" cy="337775"/>
              </a:xfrm>
            </p:grpSpPr>
            <p:sp>
              <p:nvSpPr>
                <p:cNvPr id="12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071358" y="2635250"/>
                  <a:ext cx="654723" cy="337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bg1"/>
                      </a:solidFill>
                      <a:latin typeface="Arial Rounded MT Bold" pitchFamily="34" charset="0"/>
                    </a:defRPr>
                  </a:lvl1pPr>
                  <a:lvl2pPr marL="742950" indent="-285750">
                    <a:defRPr>
                      <a:solidFill>
                        <a:schemeClr val="bg1"/>
                      </a:solidFill>
                      <a:latin typeface="Arial Rounded MT Bold" pitchFamily="34" charset="0"/>
                    </a:defRPr>
                  </a:lvl2pPr>
                  <a:lvl3pPr marL="1143000" indent="-228600">
                    <a:defRPr>
                      <a:solidFill>
                        <a:schemeClr val="bg1"/>
                      </a:solidFill>
                      <a:latin typeface="Arial Rounded MT Bold" pitchFamily="34" charset="0"/>
                    </a:defRPr>
                  </a:lvl3pPr>
                  <a:lvl4pPr marL="1600200" indent="-228600">
                    <a:defRPr>
                      <a:solidFill>
                        <a:schemeClr val="bg1"/>
                      </a:solidFill>
                      <a:latin typeface="Arial Rounded MT Bold" pitchFamily="34" charset="0"/>
                    </a:defRPr>
                  </a:lvl4pPr>
                  <a:lvl5pPr marL="2057400" indent="-228600">
                    <a:defRPr>
                      <a:solidFill>
                        <a:schemeClr val="bg1"/>
                      </a:solidFill>
                      <a:latin typeface="Arial Rounded MT Bold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bg1"/>
                      </a:solidFill>
                      <a:latin typeface="Arial Rounded MT Bold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bg1"/>
                      </a:solidFill>
                      <a:latin typeface="Arial Rounded MT Bold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bg1"/>
                      </a:solidFill>
                      <a:latin typeface="Arial Rounded MT Bold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bg1"/>
                      </a:solidFill>
                      <a:latin typeface="Arial Rounded MT Bold" pitchFamily="34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 b="1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3 </a:t>
                  </a:r>
                  <a:r>
                    <a:rPr lang="en-US" altLang="en-US" sz="1600" b="1" i="1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m</a:t>
                  </a:r>
                  <a:endParaRPr lang="en-US" altLang="en-US" sz="1600" b="1" i="1" baseline="30000" dirty="0" smtClean="0">
                    <a:solidFill>
                      <a:srgbClr val="0000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27" name="Freeform 139"/>
                <p:cNvSpPr>
                  <a:spLocks/>
                </p:cNvSpPr>
                <p:nvPr/>
              </p:nvSpPr>
              <p:spPr bwMode="auto">
                <a:xfrm>
                  <a:off x="2995075" y="2684104"/>
                  <a:ext cx="303848" cy="199159"/>
                </a:xfrm>
                <a:custGeom>
                  <a:avLst/>
                  <a:gdLst>
                    <a:gd name="T0" fmla="*/ 0 w 276225"/>
                    <a:gd name="T1" fmla="*/ 31614 h 219075"/>
                    <a:gd name="T2" fmla="*/ 284489 w 276225"/>
                    <a:gd name="T3" fmla="*/ 47677 h 219075"/>
                    <a:gd name="T4" fmla="*/ 547097 w 276225"/>
                    <a:gd name="T5" fmla="*/ 0 h 219075"/>
                    <a:gd name="T6" fmla="*/ 1269276 w 276225"/>
                    <a:gd name="T7" fmla="*/ 0 h 21907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6225"/>
                    <a:gd name="T13" fmla="*/ 0 h 219075"/>
                    <a:gd name="T14" fmla="*/ 276225 w 276225"/>
                    <a:gd name="T15" fmla="*/ 219075 h 21907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6225" h="219075">
                      <a:moveTo>
                        <a:pt x="0" y="145257"/>
                      </a:moveTo>
                      <a:lnTo>
                        <a:pt x="61912" y="219075"/>
                      </a:lnTo>
                      <a:lnTo>
                        <a:pt x="119062" y="0"/>
                      </a:lnTo>
                      <a:lnTo>
                        <a:pt x="276225" y="0"/>
                      </a:lnTo>
                    </a:path>
                  </a:pathLst>
                </a:cu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smtClean="0">
                    <a:solidFill>
                      <a:srgbClr val="FFFFFF"/>
                    </a:solidFill>
                    <a:latin typeface="Arial Rounded MT Bold" pitchFamily="34" charset="0"/>
                  </a:endParaRPr>
                </a:p>
              </p:txBody>
            </p:sp>
          </p:grpSp>
        </p:grp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3886200" y="2455703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solidFill>
                    <a:srgbClr val="000000"/>
                  </a:solidFill>
                  <a:latin typeface="Bookman Old Style" pitchFamily="18" charset="0"/>
                </a:rPr>
                <a:t>=</a:t>
              </a:r>
              <a:endParaRPr lang="en-US" altLang="en-US" b="1" dirty="0" smtClean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3453857" y="2455703"/>
              <a:ext cx="5212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solidFill>
                    <a:srgbClr val="000000"/>
                  </a:solidFill>
                  <a:latin typeface="Bookman Old Style" pitchFamily="18" charset="0"/>
                </a:rPr>
                <a:t>GF</a:t>
              </a:r>
              <a:endParaRPr lang="en-US" altLang="en-US" b="1" dirty="0" smtClean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</p:grpSp>
      <p:cxnSp>
        <p:nvCxnSpPr>
          <p:cNvPr id="134" name="Straight Connector 133"/>
          <p:cNvCxnSpPr/>
          <p:nvPr/>
        </p:nvCxnSpPr>
        <p:spPr>
          <a:xfrm flipH="1">
            <a:off x="6569075" y="2079596"/>
            <a:ext cx="192024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 flipH="1">
            <a:off x="6762940" y="390525"/>
            <a:ext cx="821059" cy="400110"/>
          </a:xfrm>
          <a:prstGeom prst="wedgeRectCallout">
            <a:avLst>
              <a:gd name="adj1" fmla="val 69808"/>
              <a:gd name="adj2" fmla="val 102098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white"/>
                </a:solidFill>
                <a:latin typeface="Bookman Old Style" pitchFamily="18" charset="0"/>
              </a:rPr>
              <a:t>Opposite </a:t>
            </a:r>
            <a:endParaRPr lang="en-US" sz="10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>
            <a:off x="6570396" y="647824"/>
            <a:ext cx="0" cy="1436105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4373995" y="4134857"/>
            <a:ext cx="382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1657350" y="4539242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1905000" y="4539242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19</a:t>
            </a:r>
            <a:endParaRPr lang="en-US" altLang="en-US" sz="1600" b="1" dirty="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152" name="Rectangle 151"/>
          <p:cNvSpPr>
            <a:spLocks noChangeArrowheads="1"/>
          </p:cNvSpPr>
          <p:nvPr/>
        </p:nvSpPr>
        <p:spPr bwMode="auto">
          <a:xfrm>
            <a:off x="2232049" y="4536067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× 1.73</a:t>
            </a:r>
            <a:endParaRPr lang="en-US" altLang="en-US" sz="1600" b="1" dirty="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5161201" y="350737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154" name="Rectangle 153"/>
          <p:cNvSpPr>
            <a:spLocks noChangeArrowheads="1"/>
          </p:cNvSpPr>
          <p:nvPr/>
        </p:nvSpPr>
        <p:spPr bwMode="auto">
          <a:xfrm>
            <a:off x="5408851" y="3507373"/>
            <a:ext cx="10759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32.87 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m</a:t>
            </a:r>
            <a:endParaRPr lang="en-US" altLang="en-US" sz="1600" b="1" i="1" dirty="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185" name="Rectangle 184"/>
          <p:cNvSpPr>
            <a:spLocks noChangeArrowheads="1"/>
          </p:cNvSpPr>
          <p:nvPr/>
        </p:nvSpPr>
        <p:spPr bwMode="auto">
          <a:xfrm>
            <a:off x="6061075" y="3779935"/>
            <a:ext cx="10759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32.87 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m</a:t>
            </a:r>
            <a:endParaRPr lang="en-US" altLang="en-US" sz="1600" b="1" i="1" dirty="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145" name="Rectangle 31"/>
          <p:cNvSpPr>
            <a:spLocks noChangeArrowheads="1"/>
          </p:cNvSpPr>
          <p:nvPr/>
        </p:nvSpPr>
        <p:spPr bwMode="auto">
          <a:xfrm>
            <a:off x="7856491" y="1835077"/>
            <a:ext cx="4507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00"/>
                </a:solidFill>
                <a:latin typeface="Bookman Old Style" pitchFamily="18" charset="0"/>
              </a:rPr>
              <a:t>30</a:t>
            </a:r>
            <a:r>
              <a:rPr lang="en-US" altLang="en-US" sz="12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  <a:endParaRPr lang="en-US" altLang="en-US" sz="1600" b="1" baseline="30000" dirty="0" smtClean="0">
              <a:solidFill>
                <a:srgbClr val="FFFFFF"/>
              </a:solidFill>
              <a:latin typeface="Bookman Old Style" pitchFamily="18" charset="0"/>
            </a:endParaRPr>
          </a:p>
        </p:txBody>
      </p:sp>
      <p:cxnSp>
        <p:nvCxnSpPr>
          <p:cNvPr id="196" name="Straight Connector 195"/>
          <p:cNvCxnSpPr/>
          <p:nvPr/>
        </p:nvCxnSpPr>
        <p:spPr>
          <a:xfrm flipH="1">
            <a:off x="7531381" y="2080895"/>
            <a:ext cx="964675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7534556" y="2601600"/>
            <a:ext cx="964675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685441" y="2551422"/>
            <a:ext cx="1082348" cy="246221"/>
          </a:xfrm>
          <a:prstGeom prst="wedgeRectCallout">
            <a:avLst>
              <a:gd name="adj1" fmla="val -30180"/>
              <a:gd name="adj2" fmla="val -236319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Adjacent 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8" name="Rectangle 1"/>
          <p:cNvSpPr>
            <a:spLocks noChangeArrowheads="1"/>
          </p:cNvSpPr>
          <p:nvPr/>
        </p:nvSpPr>
        <p:spPr bwMode="auto">
          <a:xfrm>
            <a:off x="732972" y="361950"/>
            <a:ext cx="7010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588" indent="-1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 1.5 m tall boy is standing at some distance</a:t>
            </a:r>
          </a:p>
          <a:p>
            <a:pPr marL="1588" indent="-1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from a 30 m tall building. The angle of </a:t>
            </a:r>
          </a:p>
          <a:p>
            <a:pPr marL="1588" indent="-1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elevation from his eyes to the top of building </a:t>
            </a:r>
          </a:p>
          <a:p>
            <a:pPr marL="1588" indent="-1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increases from 30</a:t>
            </a:r>
            <a:r>
              <a:rPr lang="en-US" alt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to 60</a:t>
            </a:r>
            <a:r>
              <a:rPr lang="en-US" alt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 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as he walks towards </a:t>
            </a:r>
          </a:p>
          <a:p>
            <a:pPr marL="1588" indent="-1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the building. Find the distance he walked </a:t>
            </a:r>
          </a:p>
          <a:p>
            <a:pPr marL="1588" indent="-1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towards the building.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99" name="Rectangle 198"/>
          <p:cNvSpPr>
            <a:spLocks noChangeArrowheads="1"/>
          </p:cNvSpPr>
          <p:nvPr/>
        </p:nvSpPr>
        <p:spPr bwMode="auto">
          <a:xfrm>
            <a:off x="464859" y="1819275"/>
            <a:ext cx="588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Sol.</a:t>
            </a:r>
            <a:endParaRPr lang="en-US" altLang="en-US" sz="16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742723" y="2260073"/>
            <a:ext cx="12178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tan 30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o  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01" name="Rectangle 200"/>
          <p:cNvSpPr>
            <a:spLocks noChangeArrowheads="1"/>
          </p:cNvSpPr>
          <p:nvPr/>
        </p:nvSpPr>
        <p:spPr bwMode="auto">
          <a:xfrm>
            <a:off x="4343400" y="3491707"/>
            <a:ext cx="382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202" name="Rectangle 201"/>
          <p:cNvSpPr>
            <a:spLocks noChangeArrowheads="1"/>
          </p:cNvSpPr>
          <p:nvPr/>
        </p:nvSpPr>
        <p:spPr bwMode="auto">
          <a:xfrm>
            <a:off x="4767022" y="3507373"/>
            <a:ext cx="484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FD</a:t>
            </a:r>
            <a:endParaRPr lang="en-US" altLang="en-US" b="1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203" name="Straight Connector 202"/>
          <p:cNvCxnSpPr/>
          <p:nvPr/>
        </p:nvCxnSpPr>
        <p:spPr>
          <a:xfrm>
            <a:off x="4267200" y="3074810"/>
            <a:ext cx="0" cy="17851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/>
          <p:cNvSpPr/>
          <p:nvPr/>
        </p:nvSpPr>
        <p:spPr>
          <a:xfrm>
            <a:off x="1369339" y="590550"/>
            <a:ext cx="3500391" cy="90820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GD belongs to </a:t>
            </a:r>
          </a:p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right angled triangle BGD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2430994" y="693798"/>
            <a:ext cx="1929451" cy="6854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Observe </a:t>
            </a:r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D</a:t>
            </a:r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1839000" y="538375"/>
            <a:ext cx="2404678" cy="10123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926792" y="602166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BDG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924658" y="880411"/>
            <a:ext cx="1901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917038" y="1156050"/>
            <a:ext cx="193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682327" y="880411"/>
            <a:ext cx="529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BG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682327" y="1156050"/>
            <a:ext cx="852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GD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378853" y="438150"/>
            <a:ext cx="3239514" cy="109342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66379" y="590550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606678" y="1029257"/>
            <a:ext cx="81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Rounded Rectangular Callout 115"/>
          <p:cNvSpPr/>
          <p:nvPr/>
        </p:nvSpPr>
        <p:spPr>
          <a:xfrm>
            <a:off x="1460731" y="1529684"/>
            <a:ext cx="1705755" cy="707757"/>
          </a:xfrm>
          <a:prstGeom prst="wedgeRoundRectCallout">
            <a:avLst>
              <a:gd name="adj1" fmla="val -70357"/>
              <a:gd name="adj2" fmla="val 63003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566096" y="1702855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tan 30</a:t>
            </a:r>
            <a:r>
              <a:rPr lang="en-IN" sz="1600" b="1" baseline="5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668822" y="168163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2524428" y="1600074"/>
            <a:ext cx="532646" cy="589234"/>
            <a:chOff x="8347034" y="-1387456"/>
            <a:chExt cx="532646" cy="589234"/>
          </a:xfrm>
        </p:grpSpPr>
        <p:sp>
          <p:nvSpPr>
            <p:cNvPr id="120" name="Rectangle 119"/>
            <p:cNvSpPr/>
            <p:nvPr/>
          </p:nvSpPr>
          <p:spPr>
            <a:xfrm>
              <a:off x="8485440" y="-1387456"/>
              <a:ext cx="30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Comic Sans MS" panose="030F0702030302020204" pitchFamily="66" charset="0"/>
                  <a:sym typeface="Symbol"/>
                </a:rPr>
                <a:t>1</a:t>
              </a:r>
              <a:endParaRPr lang="en-US" sz="1600" b="1" dirty="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8505457" y="-1122864"/>
              <a:ext cx="2743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8347034" y="-1165823"/>
                  <a:ext cx="532646" cy="3676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1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1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  <a:sym typeface="Symbol"/>
                              </a:rPr>
                              <m:t>𝟑</m:t>
                            </m:r>
                          </m:e>
                        </m:rad>
                      </m:oMath>
                    </m:oMathPara>
                  </a14:m>
                  <a:endParaRPr lang="en-US" sz="1600" b="1" dirty="0">
                    <a:solidFill>
                      <a:prstClr val="white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7034" y="-1165823"/>
                  <a:ext cx="532646" cy="36760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Group 186"/>
          <p:cNvGrpSpPr/>
          <p:nvPr/>
        </p:nvGrpSpPr>
        <p:grpSpPr>
          <a:xfrm>
            <a:off x="2157482" y="3590946"/>
            <a:ext cx="1253010" cy="499618"/>
            <a:chOff x="5013379" y="5498759"/>
            <a:chExt cx="1253010" cy="499618"/>
          </a:xfrm>
        </p:grpSpPr>
        <p:sp>
          <p:nvSpPr>
            <p:cNvPr id="188" name="Rounded Rectangular Callout 187"/>
            <p:cNvSpPr/>
            <p:nvPr/>
          </p:nvSpPr>
          <p:spPr>
            <a:xfrm>
              <a:off x="5013379" y="5498759"/>
              <a:ext cx="1253010" cy="499618"/>
            </a:xfrm>
            <a:prstGeom prst="wedgeRoundRectCallout">
              <a:avLst>
                <a:gd name="adj1" fmla="val -29497"/>
                <a:gd name="adj2" fmla="val 8483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5045147" y="5573392"/>
                  <a:ext cx="11701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5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500" b="1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a14:m>
                  <a:r>
                    <a:rPr lang="en-US" dirty="0" smtClean="0">
                      <a:solidFill>
                        <a:prstClr val="white"/>
                      </a:solidFill>
                    </a:rPr>
                    <a:t>  =  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1.73</a:t>
                  </a:r>
                  <a:endParaRPr lang="en-US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147" y="5573392"/>
                  <a:ext cx="117019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52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1" name="Rectangle 1"/>
          <p:cNvSpPr>
            <a:spLocks noChangeArrowheads="1"/>
          </p:cNvSpPr>
          <p:nvPr/>
        </p:nvSpPr>
        <p:spPr bwMode="auto">
          <a:xfrm>
            <a:off x="438539" y="361950"/>
            <a:ext cx="4287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588" indent="-158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altLang="en-US" sz="1600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3353892" y="1648768"/>
            <a:ext cx="2064695" cy="391264"/>
            <a:chOff x="4171950" y="3867150"/>
            <a:chExt cx="2064695" cy="391264"/>
          </a:xfrm>
        </p:grpSpPr>
        <p:sp>
          <p:nvSpPr>
            <p:cNvPr id="214" name="Rounded Rectangle 213"/>
            <p:cNvSpPr/>
            <p:nvPr/>
          </p:nvSpPr>
          <p:spPr>
            <a:xfrm>
              <a:off x="4171950" y="3868166"/>
              <a:ext cx="1988454" cy="39024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4191000" y="3867150"/>
              <a:ext cx="2045645" cy="376952"/>
              <a:chOff x="4191000" y="3867150"/>
              <a:chExt cx="2045645" cy="376952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4191000" y="3874770"/>
                <a:ext cx="1397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FD = </a:t>
                </a: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4926880" y="3867150"/>
                <a:ext cx="598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GD 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5410200" y="3874770"/>
                <a:ext cx="598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– </a:t>
                </a: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638622" y="3874770"/>
                <a:ext cx="598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GF </a:t>
                </a:r>
              </a:p>
            </p:txBody>
          </p:sp>
        </p:grpSp>
      </p:grpSp>
      <p:sp>
        <p:nvSpPr>
          <p:cNvPr id="221" name="TextBox 220"/>
          <p:cNvSpPr txBox="1"/>
          <p:nvPr/>
        </p:nvSpPr>
        <p:spPr>
          <a:xfrm>
            <a:off x="4199565" y="1895223"/>
            <a:ext cx="285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?</a:t>
            </a:r>
            <a:endParaRPr lang="en-US" sz="24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23" name="Picture 1500" descr="C:\Users\ADMIN\Desktop\Green-Check-Mar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827" y="1858120"/>
            <a:ext cx="543574" cy="51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" name="Rounded Rectangle 223"/>
          <p:cNvSpPr/>
          <p:nvPr/>
        </p:nvSpPr>
        <p:spPr>
          <a:xfrm>
            <a:off x="4146550" y="1682765"/>
            <a:ext cx="461765" cy="300269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25" name="Picture 1500" descr="C:\Users\ADMIN\Desktop\Green-Check-Mar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200" y="1844908"/>
            <a:ext cx="543574" cy="51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55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4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4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4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6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4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4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8" dur="4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 nodeType="clickPar">
                      <p:stCondLst>
                        <p:cond delay="indefinite"/>
                      </p:stCondLst>
                      <p:childTnLst>
                        <p:par>
                          <p:cTn id="3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"/>
                            </p:stCondLst>
                            <p:childTnLst>
                              <p:par>
                                <p:cTn id="4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6" dur="4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500"/>
                            </p:stCondLst>
                            <p:childTnLst>
                              <p:par>
                                <p:cTn id="4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1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500"/>
                            </p:stCondLst>
                            <p:childTnLst>
                              <p:par>
                                <p:cTn id="4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1000"/>
                            </p:stCondLst>
                            <p:childTnLst>
                              <p:par>
                                <p:cTn id="4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  <p:bldP spid="190" grpId="0"/>
      <p:bldP spid="186" grpId="0" animBg="1"/>
      <p:bldP spid="186" grpId="1" animBg="1"/>
      <p:bldP spid="149" grpId="0" animBg="1"/>
      <p:bldP spid="147" grpId="0" animBg="1"/>
      <p:bldP spid="147" grpId="1" animBg="1"/>
      <p:bldP spid="146" grpId="0" animBg="1"/>
      <p:bldP spid="146" grpId="1" animBg="1"/>
      <p:bldP spid="9" grpId="0" animBg="1"/>
      <p:bldP spid="133" grpId="0" animBg="1"/>
      <p:bldP spid="133" grpId="1" animBg="1"/>
      <p:bldP spid="182" grpId="0" animBg="1"/>
      <p:bldP spid="182" grpId="1" animBg="1"/>
      <p:bldP spid="181" grpId="0" animBg="1"/>
      <p:bldP spid="181" grpId="1" animBg="1"/>
      <p:bldP spid="180" grpId="0" animBg="1"/>
      <p:bldP spid="180" grpId="1" animBg="1"/>
      <p:bldP spid="4" grpId="0" animBg="1"/>
      <p:bldP spid="115" grpId="0" animBg="1"/>
      <p:bldP spid="115" grpId="1" animBg="1"/>
      <p:bldP spid="2" grpId="0"/>
      <p:bldP spid="5" grpId="0"/>
      <p:bldP spid="7" grpId="0"/>
      <p:bldP spid="10" grpId="0"/>
      <p:bldP spid="13" grpId="0"/>
      <p:bldP spid="14" grpId="0"/>
      <p:bldP spid="15" grpId="0"/>
      <p:bldP spid="17" grpId="0"/>
      <p:bldP spid="18" grpId="0"/>
      <p:bldP spid="19" grpId="0"/>
      <p:bldP spid="77" grpId="0"/>
      <p:bldP spid="78" grpId="0"/>
      <p:bldP spid="80" grpId="0"/>
      <p:bldP spid="81" grpId="0"/>
      <p:bldP spid="82" grpId="0"/>
      <p:bldP spid="83" grpId="0"/>
      <p:bldP spid="84" grpId="0"/>
      <p:bldP spid="98" grpId="0"/>
      <p:bldP spid="22" grpId="0"/>
      <p:bldP spid="104" grpId="0"/>
      <p:bldP spid="105" grpId="0"/>
      <p:bldP spid="88" grpId="0"/>
      <p:bldP spid="89" grpId="0"/>
      <p:bldP spid="97" grpId="0"/>
      <p:bldP spid="99" grpId="0"/>
      <p:bldP spid="183" grpId="0" animBg="1"/>
      <p:bldP spid="183" grpId="1" animBg="1"/>
      <p:bldP spid="135" grpId="0" animBg="1"/>
      <p:bldP spid="135" grpId="1" animBg="1"/>
      <p:bldP spid="148" grpId="0"/>
      <p:bldP spid="150" grpId="0"/>
      <p:bldP spid="151" grpId="0"/>
      <p:bldP spid="152" grpId="0"/>
      <p:bldP spid="153" grpId="0"/>
      <p:bldP spid="154" grpId="0"/>
      <p:bldP spid="185" grpId="0"/>
      <p:bldP spid="136" grpId="0" animBg="1"/>
      <p:bldP spid="136" grpId="1" animBg="1"/>
      <p:bldP spid="201" grpId="0"/>
      <p:bldP spid="202" grpId="0"/>
      <p:bldP spid="131" grpId="0" animBg="1"/>
      <p:bldP spid="131" grpId="1" animBg="1"/>
      <p:bldP spid="141" grpId="0" animBg="1"/>
      <p:bldP spid="141" grpId="1" animBg="1"/>
      <p:bldP spid="137" grpId="0" animBg="1"/>
      <p:bldP spid="137" grpId="1" animBg="1"/>
      <p:bldP spid="138" grpId="0" build="allAtOnce"/>
      <p:bldP spid="139" grpId="0" build="allAtOnce"/>
      <p:bldP spid="140" grpId="0" build="allAtOnce"/>
      <p:bldP spid="143" grpId="0" build="allAtOnce"/>
      <p:bldP spid="144" grpId="0" build="allAtOnce"/>
      <p:bldP spid="112" grpId="0" animBg="1"/>
      <p:bldP spid="112" grpId="1" animBg="1"/>
      <p:bldP spid="113" grpId="0"/>
      <p:bldP spid="113" grpId="1"/>
      <p:bldP spid="114" grpId="0"/>
      <p:bldP spid="114" grpId="1"/>
      <p:bldP spid="114" grpId="2"/>
      <p:bldP spid="116" grpId="0" animBg="1"/>
      <p:bldP spid="116" grpId="1" animBg="1"/>
      <p:bldP spid="117" grpId="0"/>
      <p:bldP spid="117" grpId="1"/>
      <p:bldP spid="118" grpId="0"/>
      <p:bldP spid="118" grpId="1"/>
      <p:bldP spid="221" grpId="0"/>
      <p:bldP spid="224" grpId="0" animBg="1"/>
      <p:bldP spid="224" grpId="1" animBg="1"/>
      <p:bldP spid="224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16444</TotalTime>
  <Words>1991</Words>
  <Application>Microsoft Office PowerPoint</Application>
  <PresentationFormat>On-screen Show (16:9)</PresentationFormat>
  <Paragraphs>708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Rounded MT Bold</vt:lpstr>
      <vt:lpstr>Bookman Old Style</vt:lpstr>
      <vt:lpstr>Calibri</vt:lpstr>
      <vt:lpstr>Cambria Math</vt:lpstr>
      <vt:lpstr>Comic Sans MS</vt:lpstr>
      <vt:lpstr>Symbol</vt:lpstr>
      <vt:lpstr>Wingdings</vt:lpstr>
      <vt:lpstr>Office Theme</vt:lpstr>
      <vt:lpstr>Custom Design</vt:lpstr>
      <vt:lpstr>Module 15</vt:lpstr>
      <vt:lpstr>PowerPoint Presentation</vt:lpstr>
      <vt:lpstr>PowerPoint Presentation</vt:lpstr>
      <vt:lpstr>PowerPoint Presentation</vt:lpstr>
      <vt:lpstr>Module 16</vt:lpstr>
      <vt:lpstr>PowerPoint Presentation</vt:lpstr>
      <vt:lpstr>PowerPoint Presentation</vt:lpstr>
      <vt:lpstr>PowerPoint Presentation</vt:lpstr>
      <vt:lpstr>PowerPoint Presentation</vt:lpstr>
      <vt:lpstr>Module 17</vt:lpstr>
      <vt:lpstr>PowerPoint Presentation</vt:lpstr>
      <vt:lpstr>PowerPoint Presentation</vt:lpstr>
      <vt:lpstr>PowerPoint Presentation</vt:lpstr>
      <vt:lpstr>Module 18 Solved Example 3</vt:lpstr>
      <vt:lpstr>Module 19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2042</cp:revision>
  <dcterms:created xsi:type="dcterms:W3CDTF">2013-07-31T12:47:49Z</dcterms:created>
  <dcterms:modified xsi:type="dcterms:W3CDTF">2022-04-23T05:10:06Z</dcterms:modified>
</cp:coreProperties>
</file>