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</p:sldMasterIdLst>
  <p:notesMasterIdLst>
    <p:notesMasterId r:id="rId21"/>
  </p:notesMasterIdLst>
  <p:sldIdLst>
    <p:sldId id="631" r:id="rId3"/>
    <p:sldId id="584" r:id="rId4"/>
    <p:sldId id="585" r:id="rId5"/>
    <p:sldId id="586" r:id="rId6"/>
    <p:sldId id="632" r:id="rId7"/>
    <p:sldId id="589" r:id="rId8"/>
    <p:sldId id="590" r:id="rId9"/>
    <p:sldId id="591" r:id="rId10"/>
    <p:sldId id="633" r:id="rId11"/>
    <p:sldId id="634" r:id="rId12"/>
    <p:sldId id="635" r:id="rId13"/>
    <p:sldId id="625" r:id="rId14"/>
    <p:sldId id="626" r:id="rId15"/>
    <p:sldId id="627" r:id="rId16"/>
    <p:sldId id="636" r:id="rId17"/>
    <p:sldId id="629" r:id="rId18"/>
    <p:sldId id="630" r:id="rId19"/>
    <p:sldId id="63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00FF"/>
    <a:srgbClr val="FFA521"/>
    <a:srgbClr val="800000"/>
    <a:srgbClr val="7030A0"/>
    <a:srgbClr val="CCECFF"/>
    <a:srgbClr val="996600"/>
    <a:srgbClr val="9E4F00"/>
    <a:srgbClr val="CC6600"/>
    <a:srgbClr val="C8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5" autoAdjust="0"/>
    <p:restoredTop sz="97314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954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7AB04-3B77-4F1E-89C1-6551CC5BD79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8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45536-69C0-410E-BA42-046967C30BD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4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4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4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6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3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0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6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8" r:id="rId4"/>
    <p:sldLayoutId id="214748379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81.png"/><Relationship Id="rId7" Type="http://schemas.openxmlformats.org/officeDocument/2006/relationships/image" Target="../media/image174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8.png"/><Relationship Id="rId7" Type="http://schemas.openxmlformats.org/officeDocument/2006/relationships/image" Target="../media/image149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0.png"/><Relationship Id="rId10" Type="http://schemas.openxmlformats.org/officeDocument/2006/relationships/image" Target="../media/image152.png"/><Relationship Id="rId4" Type="http://schemas.openxmlformats.org/officeDocument/2006/relationships/image" Target="../media/image159.png"/><Relationship Id="rId9" Type="http://schemas.openxmlformats.org/officeDocument/2006/relationships/image" Target="../media/image1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0.png"/><Relationship Id="rId7" Type="http://schemas.openxmlformats.org/officeDocument/2006/relationships/image" Target="../media/image166.png"/><Relationship Id="rId2" Type="http://schemas.openxmlformats.org/officeDocument/2006/relationships/image" Target="../media/image15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23</a:t>
            </a:r>
            <a:br>
              <a:rPr lang="en-US" dirty="0" smtClean="0"/>
            </a:br>
            <a:r>
              <a:rPr lang="en-US" dirty="0" smtClean="0"/>
              <a:t>Solved Example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196002" y="693906"/>
            <a:ext cx="3771138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55307" y="680571"/>
            <a:ext cx="64836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733800" y="446247"/>
            <a:ext cx="3733800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48957" y="441055"/>
            <a:ext cx="2866931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57200" y="186102"/>
            <a:ext cx="7010400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10886" y="1144853"/>
            <a:ext cx="9169400" cy="4129755"/>
            <a:chOff x="-10886" y="972469"/>
            <a:chExt cx="9169400" cy="412975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59"/>
            <a:stretch/>
          </p:blipFill>
          <p:spPr>
            <a:xfrm>
              <a:off x="14514" y="4521199"/>
              <a:ext cx="9144000" cy="581025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16" t="73248" b="15812"/>
            <a:stretch/>
          </p:blipFill>
          <p:spPr>
            <a:xfrm>
              <a:off x="-10886" y="4114799"/>
              <a:ext cx="9169400" cy="406400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3" b="88360" l="0" r="303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5" r="69594" b="15992"/>
            <a:stretch/>
          </p:blipFill>
          <p:spPr>
            <a:xfrm>
              <a:off x="990601" y="2647950"/>
              <a:ext cx="1295399" cy="1863723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1122" name="Picture 2" descr="C:\Users\ADMIN\Desktop\Images\P5234605_1128201214538AM.JPG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37" r="26074" b="4412"/>
            <a:stretch/>
          </p:blipFill>
          <p:spPr bwMode="auto">
            <a:xfrm>
              <a:off x="3962400" y="972469"/>
              <a:ext cx="1676400" cy="3526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ounded Rectangle 36"/>
          <p:cNvSpPr/>
          <p:nvPr/>
        </p:nvSpPr>
        <p:spPr>
          <a:xfrm>
            <a:off x="1097319" y="190865"/>
            <a:ext cx="3279421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162175" y="2940802"/>
            <a:ext cx="0" cy="173736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87269" y="3615291"/>
            <a:ext cx="646331" cy="369332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/>
              </a:rPr>
              <a:t>7 </a:t>
            </a:r>
            <a:r>
              <a:rPr lang="en-US" b="1" i="1" dirty="0" smtClean="0">
                <a:solidFill>
                  <a:srgbClr val="FFFF00"/>
                </a:solidFill>
                <a:latin typeface="Bookman Old Style"/>
              </a:rPr>
              <a:t>m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00601" y="190865"/>
            <a:ext cx="2667000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7409" y="434833"/>
            <a:ext cx="2838954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41472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From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top of a 7 m high building, the angle of elevation of the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top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 cable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tower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is 60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° and the angle of depression of its foot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is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45°.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Determine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height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tower. 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152650" y="2950327"/>
            <a:ext cx="265176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00600" y="1136767"/>
            <a:ext cx="0" cy="3556816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1122" idx="0"/>
          </p:cNvCxnSpPr>
          <p:nvPr/>
        </p:nvCxnSpPr>
        <p:spPr>
          <a:xfrm flipH="1">
            <a:off x="2162175" y="1144853"/>
            <a:ext cx="2638425" cy="1795949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152650" y="2950327"/>
            <a:ext cx="2651760" cy="1743257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148840" y="4671712"/>
            <a:ext cx="265176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>
            <a:off x="1809752" y="2606023"/>
            <a:ext cx="685800" cy="685800"/>
          </a:xfrm>
          <a:prstGeom prst="arc">
            <a:avLst>
              <a:gd name="adj1" fmla="val 19515159"/>
              <a:gd name="adj2" fmla="val 2531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Arc 58"/>
          <p:cNvSpPr/>
          <p:nvPr/>
        </p:nvSpPr>
        <p:spPr>
          <a:xfrm>
            <a:off x="1707353" y="2496486"/>
            <a:ext cx="907257" cy="907257"/>
          </a:xfrm>
          <a:prstGeom prst="arc">
            <a:avLst>
              <a:gd name="adj1" fmla="val 1480"/>
              <a:gd name="adj2" fmla="val 20019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00073" y="2615150"/>
            <a:ext cx="582211" cy="369332"/>
          </a:xfrm>
          <a:prstGeom prst="rect">
            <a:avLst/>
          </a:prstGeom>
          <a:noFill/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/>
              </a:rPr>
              <a:t>60º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45080" y="2965988"/>
            <a:ext cx="582211" cy="369332"/>
          </a:xfrm>
          <a:prstGeom prst="rect">
            <a:avLst/>
          </a:prstGeom>
          <a:noFill/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/>
              </a:rPr>
              <a:t>45º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9530350">
            <a:off x="2852402" y="1765893"/>
            <a:ext cx="1209256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954820">
            <a:off x="2976862" y="3604142"/>
            <a:ext cx="1188694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2258" y="2712314"/>
            <a:ext cx="1403083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Horizontal line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1334676" y="2394722"/>
            <a:ext cx="976501" cy="225584"/>
          </a:xfrm>
          <a:prstGeom prst="wedgeRoundRectCallout">
            <a:avLst>
              <a:gd name="adj1" fmla="val 31513"/>
              <a:gd name="adj2" fmla="val 156414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Observer</a:t>
            </a:r>
            <a:endParaRPr lang="en-IN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01823" y="1152564"/>
            <a:ext cx="336952" cy="3550647"/>
            <a:chOff x="4997048" y="980180"/>
            <a:chExt cx="336952" cy="3550647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165524" y="980180"/>
              <a:ext cx="0" cy="3550647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997048" y="2593277"/>
              <a:ext cx="336952" cy="369332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/>
                </a:rPr>
                <a:t>?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6" name="Rounded Rectangular Callout 35"/>
          <p:cNvSpPr/>
          <p:nvPr/>
        </p:nvSpPr>
        <p:spPr>
          <a:xfrm>
            <a:off x="5285482" y="915334"/>
            <a:ext cx="1191518" cy="426458"/>
          </a:xfrm>
          <a:prstGeom prst="wedgeRoundRectCallout">
            <a:avLst>
              <a:gd name="adj1" fmla="val -83601"/>
              <a:gd name="adj2" fmla="val 9002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Top of the cable tower</a:t>
            </a:r>
            <a:endParaRPr lang="en-IN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4941128" y="4044141"/>
            <a:ext cx="1333285" cy="427427"/>
          </a:xfrm>
          <a:prstGeom prst="wedgeRoundRectCallout">
            <a:avLst>
              <a:gd name="adj1" fmla="val -54333"/>
              <a:gd name="adj2" fmla="val 84048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Foot of the cable tower</a:t>
            </a:r>
            <a:endParaRPr lang="en-IN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713594" y="1099843"/>
            <a:ext cx="174012" cy="17401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2379" y="4450705"/>
            <a:ext cx="219441" cy="21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81660" y="4451476"/>
            <a:ext cx="219441" cy="21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81989" y="2951702"/>
            <a:ext cx="219441" cy="21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61797" y="2555815"/>
            <a:ext cx="3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A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93236" y="4616456"/>
            <a:ext cx="3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B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72518" y="4603750"/>
            <a:ext cx="3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D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43943" y="854015"/>
            <a:ext cx="3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C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92687" y="2757695"/>
            <a:ext cx="33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E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27000">
                  <a:srgbClr val="FFFF00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726012" y="4572006"/>
            <a:ext cx="174012" cy="17401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82196" y="2727613"/>
            <a:ext cx="219441" cy="21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7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2" grpId="0" animBg="1"/>
      <p:bldP spid="62" grpId="1" animBg="1"/>
      <p:bldP spid="61" grpId="0" animBg="1"/>
      <p:bldP spid="61" grpId="1" animBg="1"/>
      <p:bldP spid="33" grpId="0" animBg="1"/>
      <p:bldP spid="33" grpId="1" animBg="1"/>
      <p:bldP spid="32" grpId="0" animBg="1"/>
      <p:bldP spid="32" grpId="1" animBg="1"/>
      <p:bldP spid="37" grpId="0" animBg="1"/>
      <p:bldP spid="37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21" grpId="0" build="p"/>
      <p:bldP spid="56" grpId="0" animBg="1"/>
      <p:bldP spid="59" grpId="0" animBg="1"/>
      <p:bldP spid="60" grpId="0"/>
      <p:bldP spid="63" grpId="0"/>
      <p:bldP spid="28" grpId="0" animBg="1"/>
      <p:bldP spid="31" grpId="0" animBg="1"/>
      <p:bldP spid="34" grpId="0" animBg="1"/>
      <p:bldP spid="35" grpId="0" animBg="1"/>
      <p:bldP spid="36" grpId="0" animBg="1"/>
      <p:bldP spid="36" grpId="1" animBg="1"/>
      <p:bldP spid="43" grpId="0" animBg="1"/>
      <p:bldP spid="43" grpId="1" animBg="1"/>
      <p:bldP spid="46" grpId="0" animBg="1"/>
      <p:bldP spid="46" grpId="1" animBg="1"/>
      <p:bldP spid="6" grpId="0" animBg="1"/>
      <p:bldP spid="48" grpId="0" animBg="1"/>
      <p:bldP spid="49" grpId="0" animBg="1"/>
      <p:bldP spid="51" grpId="0"/>
      <p:bldP spid="52" grpId="0"/>
      <p:bldP spid="53" grpId="0"/>
      <p:bldP spid="54" grpId="0"/>
      <p:bldP spid="55" grpId="0"/>
      <p:bldP spid="2" grpId="0" animBg="1"/>
      <p:bldP spid="2" grpId="1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800000">
            <a:off x="6043946" y="1484787"/>
            <a:ext cx="1371600" cy="1099038"/>
          </a:xfrm>
          <a:custGeom>
            <a:avLst/>
            <a:gdLst>
              <a:gd name="connsiteX0" fmla="*/ 0 w 1981200"/>
              <a:gd name="connsiteY0" fmla="*/ 1181100 h 1187450"/>
              <a:gd name="connsiteX1" fmla="*/ 1981200 w 1981200"/>
              <a:gd name="connsiteY1" fmla="*/ 1187450 h 1187450"/>
              <a:gd name="connsiteX2" fmla="*/ 19050 w 1981200"/>
              <a:gd name="connsiteY2" fmla="*/ 0 h 1187450"/>
              <a:gd name="connsiteX3" fmla="*/ 0 w 1981200"/>
              <a:gd name="connsiteY3" fmla="*/ 118110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200" h="1187450">
                <a:moveTo>
                  <a:pt x="0" y="1181100"/>
                </a:moveTo>
                <a:lnTo>
                  <a:pt x="1981200" y="1187450"/>
                </a:lnTo>
                <a:lnTo>
                  <a:pt x="19050" y="0"/>
                </a:lnTo>
                <a:cubicBezTo>
                  <a:pt x="21167" y="395817"/>
                  <a:pt x="23283" y="791633"/>
                  <a:pt x="0" y="11811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211514" y="1293135"/>
            <a:ext cx="182968" cy="18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029205" y="2399916"/>
            <a:ext cx="182968" cy="18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206458" y="2394173"/>
            <a:ext cx="182968" cy="18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06424" y="1485302"/>
            <a:ext cx="182968" cy="18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57200" y="331241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From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top of a 7 m high building,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angle of elevation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top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 cable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tower is 60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° and the angle of depression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of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its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foot is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45°.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Determine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height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tower. 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624320" y="1441340"/>
            <a:ext cx="54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r>
              <a:rPr lang="en-US" sz="16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7408537" y="1930072"/>
            <a:ext cx="503989" cy="22768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2127565" y="3742446"/>
            <a:ext cx="408930" cy="2643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99221" y="3865448"/>
            <a:ext cx="842999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Arc 98"/>
          <p:cNvSpPr/>
          <p:nvPr/>
        </p:nvSpPr>
        <p:spPr>
          <a:xfrm rot="10800000">
            <a:off x="5752401" y="1166794"/>
            <a:ext cx="617397" cy="659368"/>
          </a:xfrm>
          <a:prstGeom prst="arc">
            <a:avLst>
              <a:gd name="adj1" fmla="val 10667084"/>
              <a:gd name="adj2" fmla="val 13109008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742" y="157537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2979" y="1579906"/>
            <a:ext cx="4884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the height of cable tower (CD) be ‘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’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9583" y="1840448"/>
            <a:ext cx="374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Height of the building (AB) = 7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244" y="3430905"/>
            <a:ext cx="172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AED,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411" y="3830957"/>
            <a:ext cx="97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45º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2868" y="3830957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7434" y="3702785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ED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37693" y="4004411"/>
            <a:ext cx="4007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95504" y="3964305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4323874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8289" y="4333710"/>
            <a:ext cx="29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2868" y="4323874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7445" y="4188559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39279" y="4490185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3127" y="4450079"/>
            <a:ext cx="52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1123" y="4688205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0077" y="4688205"/>
            <a:ext cx="534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04391" y="468820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94190" y="4688205"/>
            <a:ext cx="54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026150" y="1479912"/>
            <a:ext cx="0" cy="1108301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39497" y="1487522"/>
            <a:ext cx="136908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391400" y="616674"/>
            <a:ext cx="0" cy="195251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019012" y="623485"/>
            <a:ext cx="1363747" cy="856376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6035845" y="1484229"/>
            <a:ext cx="1365079" cy="110226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6032342" y="2579722"/>
            <a:ext cx="137831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/>
          <p:cNvSpPr/>
          <p:nvPr/>
        </p:nvSpPr>
        <p:spPr>
          <a:xfrm>
            <a:off x="5735604" y="1195485"/>
            <a:ext cx="571534" cy="571534"/>
          </a:xfrm>
          <a:prstGeom prst="arc">
            <a:avLst>
              <a:gd name="adj1" fmla="val 19565104"/>
              <a:gd name="adj2" fmla="val 25310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Arc 80"/>
          <p:cNvSpPr/>
          <p:nvPr/>
        </p:nvSpPr>
        <p:spPr>
          <a:xfrm>
            <a:off x="5667804" y="1134625"/>
            <a:ext cx="701354" cy="701354"/>
          </a:xfrm>
          <a:prstGeom prst="arc">
            <a:avLst>
              <a:gd name="adj1" fmla="val 21558898"/>
              <a:gd name="adj2" fmla="val 2378209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35700" y="1216255"/>
            <a:ext cx="494046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60º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95233" y="1484113"/>
            <a:ext cx="494046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45º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56768" y="1200150"/>
            <a:ext cx="33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A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40404" y="2419385"/>
            <a:ext cx="33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B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49467" y="2464381"/>
            <a:ext cx="33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D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41037" y="320297"/>
            <a:ext cx="33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C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49467" y="1317992"/>
            <a:ext cx="33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E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80722" y="1858435"/>
            <a:ext cx="54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7 </a:t>
            </a:r>
            <a:r>
              <a:rPr lang="en-US" sz="14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m</a:t>
            </a:r>
            <a:endParaRPr lang="en-US" sz="14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44685" y="1870354"/>
            <a:ext cx="64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7 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m</a:t>
            </a:r>
            <a:endParaRPr lang="en-US" sz="16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830404" y="603986"/>
            <a:ext cx="322996" cy="2030253"/>
            <a:chOff x="8459683" y="1374148"/>
            <a:chExt cx="322996" cy="1729118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8620125" y="1374148"/>
              <a:ext cx="0" cy="1729118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8459683" y="2036409"/>
              <a:ext cx="3229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h</a:t>
              </a:r>
              <a:endParaRPr lang="en-US" sz="1600" b="1" i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380963" y="887123"/>
            <a:ext cx="63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h</a:t>
            </a:r>
            <a:r>
              <a:rPr 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 – 7</a:t>
            </a:r>
            <a:endParaRPr lang="en-US" sz="14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7394034" y="617518"/>
            <a:ext cx="0" cy="196158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026134" y="1480718"/>
            <a:ext cx="0" cy="1116544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5996091" y="1488874"/>
            <a:ext cx="1397943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flipH="1">
            <a:off x="7654182" y="1626865"/>
            <a:ext cx="821059" cy="400110"/>
          </a:xfrm>
          <a:prstGeom prst="wedgeRectCallout">
            <a:avLst>
              <a:gd name="adj1" fmla="val 75346"/>
              <a:gd name="adj2" fmla="val 32260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01082" y="878317"/>
            <a:ext cx="1082348" cy="246221"/>
          </a:xfrm>
          <a:prstGeom prst="wedgeRectCallout">
            <a:avLst>
              <a:gd name="adj1" fmla="val 28333"/>
              <a:gd name="adj2" fmla="val 190061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7397750" y="1476490"/>
            <a:ext cx="0" cy="1119384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1887265" y="925198"/>
            <a:ext cx="2302567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EAD</a:t>
            </a:r>
            <a:r>
              <a:rPr lang="en-IN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800301" y="814526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13493" y="878317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EAD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911359" y="1158157"/>
            <a:ext cx="189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903739" y="1429033"/>
            <a:ext cx="1905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01979" y="1158157"/>
            <a:ext cx="87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ED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01979" y="1429033"/>
            <a:ext cx="487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AE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962025" y="2095940"/>
            <a:ext cx="231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ABDE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is rectangle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101703" y="2095940"/>
            <a:ext cx="1722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[By definition]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09600" y="2396490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952500" y="2396490"/>
            <a:ext cx="534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317625" y="2396490"/>
            <a:ext cx="33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524000" y="2396490"/>
            <a:ext cx="514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ED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920530" y="2396490"/>
            <a:ext cx="33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126905" y="2396490"/>
            <a:ext cx="628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cxnSp>
        <p:nvCxnSpPr>
          <p:cNvPr id="196" name="Straight Connector 195"/>
          <p:cNvCxnSpPr/>
          <p:nvPr/>
        </p:nvCxnSpPr>
        <p:spPr>
          <a:xfrm>
            <a:off x="7397750" y="1468900"/>
            <a:ext cx="1047" cy="1107347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1918515" y="824039"/>
            <a:ext cx="2067376" cy="71466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Observe CD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945485" y="843192"/>
            <a:ext cx="2306507" cy="81335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CD is made up of CE and ED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7394482" y="613425"/>
            <a:ext cx="0" cy="881938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952500" y="2655570"/>
            <a:ext cx="50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CE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298641" y="2655983"/>
            <a:ext cx="30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481138" y="2655570"/>
            <a:ext cx="50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ED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862138" y="2655570"/>
            <a:ext cx="31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071689" y="2655570"/>
            <a:ext cx="500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12140" y="2919730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55040" y="2919730"/>
            <a:ext cx="534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CE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334454" y="2919730"/>
            <a:ext cx="33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545593" y="2919730"/>
            <a:ext cx="30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785941" y="2919730"/>
            <a:ext cx="33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052638" y="2919730"/>
            <a:ext cx="34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09600" y="3184842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952500" y="3184842"/>
            <a:ext cx="534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331914" y="3184842"/>
            <a:ext cx="33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543053" y="3184842"/>
            <a:ext cx="116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– 7)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49" name="Rounded Rectangular Callout 148"/>
          <p:cNvSpPr/>
          <p:nvPr/>
        </p:nvSpPr>
        <p:spPr>
          <a:xfrm>
            <a:off x="1443432" y="3036946"/>
            <a:ext cx="1604568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01528" y="3154818"/>
            <a:ext cx="115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45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604255" y="313359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584003" y="314461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029971" y="1483763"/>
            <a:ext cx="0" cy="1106200"/>
          </a:xfrm>
          <a:prstGeom prst="line">
            <a:avLst/>
          </a:prstGeom>
          <a:ln w="57150"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1086127" y="740027"/>
            <a:ext cx="3438810" cy="104035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22501" y="865405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36156" y="1317546"/>
            <a:ext cx="68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4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4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4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0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8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000"/>
                            </p:stCondLst>
                            <p:childTnLst>
                              <p:par>
                                <p:cTn id="4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1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4" grpId="0" animBg="1"/>
      <p:bldP spid="154" grpId="1" animBg="1"/>
      <p:bldP spid="153" grpId="0" animBg="1"/>
      <p:bldP spid="153" grpId="1" animBg="1"/>
      <p:bldP spid="148" grpId="0" animBg="1"/>
      <p:bldP spid="148" grpId="1" animBg="1"/>
      <p:bldP spid="99" grpId="0" animBg="1"/>
      <p:bldP spid="99" grpId="1" animBg="1"/>
      <p:bldP spid="99" grpId="2" animBg="1"/>
      <p:bldP spid="92" grpId="0"/>
      <p:bldP spid="95" grpId="0"/>
      <p:bldP spid="102" grpId="0" animBg="1"/>
      <p:bldP spid="102" grpId="1" animBg="1"/>
      <p:bldP spid="103" grpId="0" animBg="1"/>
      <p:bldP spid="103" grpId="1" animBg="1"/>
      <p:bldP spid="105" grpId="0" animBg="1"/>
      <p:bldP spid="105" grpId="1" animBg="1"/>
      <p:bldP spid="106" grpId="0" animBg="1"/>
      <p:bldP spid="106" grpId="1" animBg="1"/>
      <p:bldP spid="107" grpId="0" build="allAtOnce"/>
      <p:bldP spid="108" grpId="0" build="allAtOnce"/>
      <p:bldP spid="109" grpId="0" build="allAtOnce"/>
      <p:bldP spid="110" grpId="0" build="allAtOnce"/>
      <p:bldP spid="111" grpId="0" build="allAtOnce"/>
      <p:bldP spid="197" grpId="0" animBg="1"/>
      <p:bldP spid="197" grpId="1" animBg="1"/>
      <p:bldP spid="198" grpId="0" animBg="1"/>
      <p:bldP spid="198" grpId="1" animBg="1"/>
      <p:bldP spid="149" grpId="0" animBg="1"/>
      <p:bldP spid="149" grpId="1" animBg="1"/>
      <p:bldP spid="150" grpId="0"/>
      <p:bldP spid="150" grpId="1"/>
      <p:bldP spid="151" grpId="0"/>
      <p:bldP spid="151" grpId="1"/>
      <p:bldP spid="152" grpId="0"/>
      <p:bldP spid="152" grpId="1"/>
      <p:bldP spid="112" grpId="0" animBg="1"/>
      <p:bldP spid="112" grpId="1" animBg="1"/>
      <p:bldP spid="113" grpId="0"/>
      <p:bldP spid="113" grpId="1"/>
      <p:bldP spid="114" grpId="0"/>
      <p:bldP spid="1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ounded Rectangle 155"/>
          <p:cNvSpPr/>
          <p:nvPr/>
        </p:nvSpPr>
        <p:spPr>
          <a:xfrm>
            <a:off x="7446155" y="910052"/>
            <a:ext cx="519260" cy="2723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39496" y="658851"/>
            <a:ext cx="1337949" cy="813138"/>
          </a:xfrm>
          <a:custGeom>
            <a:avLst/>
            <a:gdLst>
              <a:gd name="connsiteX0" fmla="*/ 0 w 1957388"/>
              <a:gd name="connsiteY0" fmla="*/ 1233487 h 1233487"/>
              <a:gd name="connsiteX1" fmla="*/ 1957388 w 1957388"/>
              <a:gd name="connsiteY1" fmla="*/ 1223962 h 1233487"/>
              <a:gd name="connsiteX2" fmla="*/ 1952625 w 1957388"/>
              <a:gd name="connsiteY2" fmla="*/ 0 h 1233487"/>
              <a:gd name="connsiteX3" fmla="*/ 0 w 1957388"/>
              <a:gd name="connsiteY3" fmla="*/ 1233487 h 123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388" h="1233487">
                <a:moveTo>
                  <a:pt x="0" y="1233487"/>
                </a:moveTo>
                <a:lnTo>
                  <a:pt x="1957388" y="1223962"/>
                </a:lnTo>
                <a:cubicBezTo>
                  <a:pt x="1955800" y="815975"/>
                  <a:pt x="1954213" y="407987"/>
                  <a:pt x="1952625" y="0"/>
                </a:cubicBezTo>
                <a:lnTo>
                  <a:pt x="0" y="12334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6683874" y="1508942"/>
            <a:ext cx="408930" cy="2209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Arc 132"/>
          <p:cNvSpPr/>
          <p:nvPr/>
        </p:nvSpPr>
        <p:spPr>
          <a:xfrm rot="19009">
            <a:off x="5729116" y="1189359"/>
            <a:ext cx="576072" cy="576072"/>
          </a:xfrm>
          <a:prstGeom prst="arc">
            <a:avLst>
              <a:gd name="adj1" fmla="val 19531085"/>
              <a:gd name="adj2" fmla="val 97628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211514" y="1293135"/>
            <a:ext cx="182968" cy="18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029205" y="2399916"/>
            <a:ext cx="182968" cy="18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206458" y="2394173"/>
            <a:ext cx="182968" cy="18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206424" y="1485302"/>
            <a:ext cx="182968" cy="18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624320" y="1441340"/>
            <a:ext cx="54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r>
              <a:rPr lang="en-US" sz="16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</a:p>
        </p:txBody>
      </p:sp>
      <p:cxnSp>
        <p:nvCxnSpPr>
          <p:cNvPr id="229" name="Straight Connector 228"/>
          <p:cNvCxnSpPr/>
          <p:nvPr/>
        </p:nvCxnSpPr>
        <p:spPr>
          <a:xfrm>
            <a:off x="6026150" y="1479912"/>
            <a:ext cx="0" cy="1108301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6039497" y="1487522"/>
            <a:ext cx="136908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391400" y="616674"/>
            <a:ext cx="0" cy="195251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6019012" y="623485"/>
            <a:ext cx="1363747" cy="856376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 flipV="1">
            <a:off x="6035845" y="1484229"/>
            <a:ext cx="1365079" cy="110226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6032342" y="2579722"/>
            <a:ext cx="137831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Arc 234"/>
          <p:cNvSpPr/>
          <p:nvPr/>
        </p:nvSpPr>
        <p:spPr>
          <a:xfrm>
            <a:off x="5735604" y="1195485"/>
            <a:ext cx="571534" cy="571534"/>
          </a:xfrm>
          <a:prstGeom prst="arc">
            <a:avLst>
              <a:gd name="adj1" fmla="val 19565104"/>
              <a:gd name="adj2" fmla="val 25310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6" name="Arc 235"/>
          <p:cNvSpPr/>
          <p:nvPr/>
        </p:nvSpPr>
        <p:spPr>
          <a:xfrm>
            <a:off x="5667804" y="1134625"/>
            <a:ext cx="701354" cy="701354"/>
          </a:xfrm>
          <a:prstGeom prst="arc">
            <a:avLst>
              <a:gd name="adj1" fmla="val 21558898"/>
              <a:gd name="adj2" fmla="val 2378209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35700" y="1216255"/>
            <a:ext cx="494046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60º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295233" y="1484113"/>
            <a:ext cx="494046" cy="3077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45º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756768" y="1200150"/>
            <a:ext cx="33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A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740404" y="2419385"/>
            <a:ext cx="33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B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349467" y="2464381"/>
            <a:ext cx="33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D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241037" y="320297"/>
            <a:ext cx="33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C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349467" y="1317992"/>
            <a:ext cx="33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E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480722" y="1858435"/>
            <a:ext cx="54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7 </a:t>
            </a:r>
            <a:r>
              <a:rPr lang="en-US" sz="14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m</a:t>
            </a:r>
            <a:endParaRPr lang="en-US" sz="14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344685" y="1870354"/>
            <a:ext cx="64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7 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m</a:t>
            </a:r>
            <a:endParaRPr lang="en-US" sz="16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7830404" y="603986"/>
            <a:ext cx="322996" cy="2030253"/>
            <a:chOff x="8459683" y="1374148"/>
            <a:chExt cx="322996" cy="1729118"/>
          </a:xfrm>
        </p:grpSpPr>
        <p:cxnSp>
          <p:nvCxnSpPr>
            <p:cNvPr id="249" name="Straight Connector 248"/>
            <p:cNvCxnSpPr/>
            <p:nvPr/>
          </p:nvCxnSpPr>
          <p:spPr>
            <a:xfrm>
              <a:off x="8620125" y="1374148"/>
              <a:ext cx="0" cy="1729118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8459683" y="2036409"/>
              <a:ext cx="3229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h</a:t>
              </a:r>
              <a:endParaRPr lang="en-US" sz="1600" b="1" i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7380963" y="887123"/>
            <a:ext cx="63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h</a:t>
            </a:r>
            <a:r>
              <a:rPr 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rPr>
              <a:t> – 7</a:t>
            </a:r>
            <a:endParaRPr lang="en-US" sz="14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2674195" y="3693990"/>
            <a:ext cx="335290" cy="272039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2406229" y="2219984"/>
            <a:ext cx="408930" cy="264337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2415904" y="1952472"/>
            <a:ext cx="408930" cy="264337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110762" y="4606709"/>
            <a:ext cx="4070150" cy="3218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084296" y="2073703"/>
            <a:ext cx="859943" cy="303847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8761" y="1593850"/>
            <a:ext cx="191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AEC,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5929" y="2048741"/>
            <a:ext cx="97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60º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62771" y="2048741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3709" y="1920569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403968" y="2222195"/>
            <a:ext cx="4007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61779" y="2182089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4795" y="2610870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66989" y="2626398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89" y="2626398"/>
                <a:ext cx="452898" cy="3676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062771" y="2610870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93529" y="2475555"/>
            <a:ext cx="73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– 7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408313" y="2777181"/>
            <a:ext cx="6688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00700" y="2737075"/>
            <a:ext cx="31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6318" y="3011182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62771" y="3006004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19753" y="3000960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466424" y="2971968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424" y="2971968"/>
                <a:ext cx="452898" cy="367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2393529" y="2998163"/>
            <a:ext cx="73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– 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2672" y="3343335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2771" y="334333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84296" y="3343335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230967" y="3328812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967" y="3328812"/>
                <a:ext cx="452898" cy="367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2399883" y="3343335"/>
            <a:ext cx="342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46258" y="334333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4261" y="3649507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62771" y="3644329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93897" y="3639188"/>
            <a:ext cx="37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60188" y="3651889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24503" y="3638809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583338" y="3644329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338" y="3644329"/>
                <a:ext cx="452898" cy="3676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2886109" y="3652360"/>
            <a:ext cx="63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+ 1)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78137" y="4586040"/>
            <a:ext cx="420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Height of the cable tower is 19.11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H="1" flipV="1">
            <a:off x="6023355" y="1479912"/>
            <a:ext cx="1370398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311405" y="1793410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7395298" y="601890"/>
            <a:ext cx="0" cy="89966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84320" y="4583761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82415" y="3982943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062771" y="397776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692051" y="3972624"/>
            <a:ext cx="37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358342" y="3985325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522657" y="3972245"/>
            <a:ext cx="3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603595" y="3985796"/>
            <a:ext cx="1127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1.73 + 1)</a:t>
            </a:r>
          </a:p>
        </p:txBody>
      </p:sp>
      <p:grpSp>
        <p:nvGrpSpPr>
          <p:cNvPr id="182" name="Group 181"/>
          <p:cNvGrpSpPr/>
          <p:nvPr/>
        </p:nvGrpSpPr>
        <p:grpSpPr>
          <a:xfrm>
            <a:off x="1897998" y="3064199"/>
            <a:ext cx="1253010" cy="499618"/>
            <a:chOff x="5013379" y="5498759"/>
            <a:chExt cx="1253010" cy="499618"/>
          </a:xfrm>
        </p:grpSpPr>
        <p:sp>
          <p:nvSpPr>
            <p:cNvPr id="183" name="Rounded Rectangular Callout 182"/>
            <p:cNvSpPr/>
            <p:nvPr/>
          </p:nvSpPr>
          <p:spPr>
            <a:xfrm>
              <a:off x="5013379" y="5498759"/>
              <a:ext cx="1253010" cy="499618"/>
            </a:xfrm>
            <a:prstGeom prst="wedgeRoundRectCallout">
              <a:avLst>
                <a:gd name="adj1" fmla="val 25742"/>
                <a:gd name="adj2" fmla="val 7466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dirty="0" smtClean="0">
                      <a:solidFill>
                        <a:prstClr val="white"/>
                      </a:solidFill>
                    </a:rPr>
                    <a:t>  = 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1.73</a:t>
                  </a:r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5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5" name="TextBox 184"/>
          <p:cNvSpPr txBox="1"/>
          <p:nvPr/>
        </p:nvSpPr>
        <p:spPr>
          <a:xfrm>
            <a:off x="774795" y="4295834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062771" y="4290656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684431" y="4285515"/>
            <a:ext cx="37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350722" y="4298216"/>
            <a:ext cx="124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 × 2.73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352450" y="4290656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3640401" y="4298216"/>
            <a:ext cx="11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19.11 </a:t>
            </a:r>
            <a:endParaRPr lang="en-US" sz="1600" b="1" i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57200" y="331241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From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top of a 7 m high building,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angle of elevation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top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 cable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tower is 60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° and the angle of depression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of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its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foot is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45°.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Determine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height of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tower. 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00742" y="157537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6295233" y="587329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8" name="Rounded Rectangular Callout 157"/>
          <p:cNvSpPr/>
          <p:nvPr/>
        </p:nvSpPr>
        <p:spPr>
          <a:xfrm>
            <a:off x="1207436" y="1202420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377649" y="132029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480375" y="129906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2381819" y="1276810"/>
                <a:ext cx="532646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819" y="1276810"/>
                <a:ext cx="532646" cy="367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ounded Rectangle 138"/>
          <p:cNvSpPr/>
          <p:nvPr/>
        </p:nvSpPr>
        <p:spPr>
          <a:xfrm>
            <a:off x="1734276" y="546800"/>
            <a:ext cx="2603920" cy="11072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947089" y="658014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CAE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944955" y="937854"/>
            <a:ext cx="189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937335" y="1208730"/>
            <a:ext cx="1905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735575" y="937854"/>
            <a:ext cx="48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CE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735575" y="1208730"/>
            <a:ext cx="487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AE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452606" y="708376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57416" y="800756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658262" y="1278498"/>
            <a:ext cx="72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2314900" y="786570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</a:t>
            </a:r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6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4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1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1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1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1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000"/>
                            </p:stCondLst>
                            <p:childTnLst>
                              <p:par>
                                <p:cTn id="4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4" grpId="0" animBg="1"/>
      <p:bldP spid="14" grpId="1" animBg="1"/>
      <p:bldP spid="167" grpId="0" animBg="1"/>
      <p:bldP spid="167" grpId="1" animBg="1"/>
      <p:bldP spid="133" grpId="0" animBg="1"/>
      <p:bldP spid="133" grpId="1" animBg="1"/>
      <p:bldP spid="133" grpId="2" animBg="1"/>
      <p:bldP spid="181" grpId="0" animBg="1"/>
      <p:bldP spid="181" grpId="1" animBg="1"/>
      <p:bldP spid="166" grpId="0" animBg="1"/>
      <p:bldP spid="166" grpId="1" animBg="1"/>
      <p:bldP spid="155" grpId="0" animBg="1"/>
      <p:bldP spid="155" grpId="1" animBg="1"/>
      <p:bldP spid="163" grpId="0" animBg="1"/>
      <p:bldP spid="157" grpId="0" animBg="1"/>
      <p:bldP spid="157" grpId="1" animBg="1"/>
      <p:bldP spid="136" grpId="0" animBg="1"/>
      <p:bldP spid="136" grpId="1" animBg="1"/>
      <p:bldP spid="135" grpId="0" animBg="1"/>
      <p:bldP spid="135" grpId="1" animBg="1"/>
      <p:bldP spid="158" grpId="0" animBg="1"/>
      <p:bldP spid="158" grpId="1" animBg="1"/>
      <p:bldP spid="159" grpId="0"/>
      <p:bldP spid="159" grpId="1"/>
      <p:bldP spid="160" grpId="0"/>
      <p:bldP spid="160" grpId="1"/>
      <p:bldP spid="161" grpId="0"/>
      <p:bldP spid="161" grpId="1"/>
      <p:bldP spid="139" grpId="0" animBg="1"/>
      <p:bldP spid="139" grpId="1" animBg="1"/>
      <p:bldP spid="140" grpId="0" build="allAtOnce"/>
      <p:bldP spid="141" grpId="0" build="allAtOnce"/>
      <p:bldP spid="142" grpId="0" build="allAtOnce"/>
      <p:bldP spid="143" grpId="0" build="allAtOnce"/>
      <p:bldP spid="144" grpId="0" build="allAtOnce"/>
      <p:bldP spid="145" grpId="0" animBg="1"/>
      <p:bldP spid="145" grpId="1" animBg="1"/>
      <p:bldP spid="146" grpId="0"/>
      <p:bldP spid="146" grpId="1"/>
      <p:bldP spid="147" grpId="0"/>
      <p:bldP spid="147" grpId="1"/>
      <p:bldP spid="147" grpId="2"/>
      <p:bldP spid="138" grpId="0" animBg="1"/>
      <p:bldP spid="1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25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2608322" y="787622"/>
            <a:ext cx="5468877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2773" y="787622"/>
            <a:ext cx="203555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35336" y="513302"/>
            <a:ext cx="4879864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3207" y="238982"/>
            <a:ext cx="5350393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819702" y="235043"/>
            <a:ext cx="1125955" cy="26873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29918" y="236309"/>
            <a:ext cx="1281443" cy="26873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196" y="1265351"/>
            <a:ext cx="5080718" cy="3557742"/>
            <a:chOff x="457196" y="1687134"/>
            <a:chExt cx="5080718" cy="4743656"/>
          </a:xfrm>
        </p:grpSpPr>
        <p:pic>
          <p:nvPicPr>
            <p:cNvPr id="31" name="Picture 5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63" t="95357" b="1"/>
            <a:stretch/>
          </p:blipFill>
          <p:spPr bwMode="auto">
            <a:xfrm flipH="1">
              <a:off x="457196" y="6096000"/>
              <a:ext cx="5080718" cy="334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779" name="Picture 5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63" t="19997" b="1"/>
            <a:stretch/>
          </p:blipFill>
          <p:spPr bwMode="auto">
            <a:xfrm flipH="1">
              <a:off x="457196" y="1687134"/>
              <a:ext cx="5080718" cy="4482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45"/>
          <p:cNvGrpSpPr/>
          <p:nvPr/>
        </p:nvGrpSpPr>
        <p:grpSpPr>
          <a:xfrm>
            <a:off x="4343400" y="4282548"/>
            <a:ext cx="226228" cy="218031"/>
            <a:chOff x="6781006" y="1981994"/>
            <a:chExt cx="381794" cy="3810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781799" y="2013445"/>
              <a:ext cx="381001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6591300" y="2171700"/>
              <a:ext cx="381000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7"/>
          <p:cNvGrpSpPr/>
          <p:nvPr/>
        </p:nvGrpSpPr>
        <p:grpSpPr>
          <a:xfrm>
            <a:off x="1304921" y="4270176"/>
            <a:ext cx="251754" cy="228006"/>
            <a:chOff x="6107532" y="1597811"/>
            <a:chExt cx="304800" cy="304800"/>
          </a:xfrm>
          <a:effectLst>
            <a:glow rad="101600">
              <a:srgbClr val="0000FF">
                <a:alpha val="60000"/>
              </a:srgb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>
              <a:off x="6107532" y="1615319"/>
              <a:ext cx="304800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6239752" y="1749417"/>
              <a:ext cx="304800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6"/>
          <p:cNvGrpSpPr/>
          <p:nvPr/>
        </p:nvGrpSpPr>
        <p:grpSpPr>
          <a:xfrm>
            <a:off x="1359367" y="2969230"/>
            <a:ext cx="228600" cy="228601"/>
            <a:chOff x="6096000" y="1600994"/>
            <a:chExt cx="305594" cy="304800"/>
          </a:xfrm>
          <a:effectLst>
            <a:glow rad="101600">
              <a:srgbClr val="0000FF">
                <a:alpha val="60000"/>
              </a:srgbClr>
            </a:glow>
          </a:effectLst>
        </p:grpSpPr>
        <p:cxnSp>
          <p:nvCxnSpPr>
            <p:cNvPr id="48" name="Straight Connector 47"/>
            <p:cNvCxnSpPr/>
            <p:nvPr/>
          </p:nvCxnSpPr>
          <p:spPr>
            <a:xfrm>
              <a:off x="6096000" y="1626393"/>
              <a:ext cx="304800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6248400" y="1752600"/>
              <a:ext cx="304800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flipH="1" flipV="1">
            <a:off x="1350178" y="3202186"/>
            <a:ext cx="3228001" cy="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101600">
              <a:srgbClr val="0000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86840" y="1920240"/>
            <a:ext cx="3185160" cy="128778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101600">
              <a:srgbClr val="0000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272443">
            <a:off x="2236016" y="2054386"/>
            <a:ext cx="87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22 </a:t>
            </a:r>
            <a:r>
              <a:rPr lang="en-US" sz="2000" b="1" i="1" dirty="0" smtClean="0">
                <a:solidFill>
                  <a:srgbClr val="0000FF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m</a:t>
            </a:r>
            <a:endParaRPr lang="en-US" sz="2000" b="1" i="1" dirty="0">
              <a:solidFill>
                <a:srgbClr val="0000FF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26" y="322185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18</a:t>
            </a:r>
            <a:endParaRPr lang="en-US" sz="2000" b="1" dirty="0">
              <a:solidFill>
                <a:srgbClr val="0000FF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353776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7 </a:t>
            </a:r>
            <a:r>
              <a:rPr lang="en-US" b="1" i="1" dirty="0" smtClean="0">
                <a:solidFill>
                  <a:srgbClr val="0000FF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m</a:t>
            </a:r>
            <a:r>
              <a:rPr lang="en-US" dirty="0" smtClean="0">
                <a:solidFill>
                  <a:srgbClr val="0000FF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 </a:t>
            </a:r>
            <a:endParaRPr lang="en-US" dirty="0">
              <a:solidFill>
                <a:srgbClr val="0000FF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2198" y="143952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srgbClr val="0000FF">
                      <a:alpha val="60000"/>
                    </a:srgbClr>
                  </a:glow>
                </a:effectLst>
                <a:latin typeface="Bookman Old Style" pitchFamily="18" charset="0"/>
              </a:rPr>
              <a:t>A</a:t>
            </a:r>
            <a:endParaRPr lang="en-US" sz="2400" b="1" dirty="0">
              <a:solidFill>
                <a:srgbClr val="FFFF00"/>
              </a:solidFill>
              <a:effectLst>
                <a:glow rad="101600">
                  <a:srgbClr val="0000FF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5966" y="44905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srgbClr val="0000FF">
                      <a:alpha val="60000"/>
                    </a:srgbClr>
                  </a:glow>
                </a:effectLst>
                <a:latin typeface="Bookman Old Style" pitchFamily="18" charset="0"/>
              </a:rPr>
              <a:t>B</a:t>
            </a:r>
            <a:endParaRPr lang="en-US" sz="2400" b="1" dirty="0">
              <a:solidFill>
                <a:srgbClr val="FFFF00"/>
              </a:solidFill>
              <a:effectLst>
                <a:glow rad="101600">
                  <a:srgbClr val="0000FF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9697" y="294323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srgbClr val="0000FF">
                      <a:alpha val="60000"/>
                    </a:srgbClr>
                  </a:glow>
                </a:effectLst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FFFF00"/>
              </a:solidFill>
              <a:effectLst>
                <a:glow rad="101600">
                  <a:srgbClr val="0000FF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95800" y="44905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srgbClr val="0000FF">
                      <a:alpha val="60000"/>
                    </a:srgbClr>
                  </a:glow>
                </a:effectLst>
                <a:latin typeface="Bookman Old Style" pitchFamily="18" charset="0"/>
              </a:rPr>
              <a:t>D</a:t>
            </a:r>
            <a:endParaRPr lang="en-US" sz="2400" b="1" dirty="0">
              <a:solidFill>
                <a:srgbClr val="FFFF00"/>
              </a:solidFill>
              <a:effectLst>
                <a:glow rad="101600">
                  <a:srgbClr val="0000FF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6464" y="2918996"/>
            <a:ext cx="358637" cy="33855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Symbol" pitchFamily="18" charset="2"/>
              </a:rPr>
              <a:t>?</a:t>
            </a:r>
            <a:endParaRPr lang="en-US" sz="1600" b="1" dirty="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5966" y="296098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srgbClr val="0000FF">
                      <a:alpha val="60000"/>
                    </a:srgbClr>
                  </a:glow>
                </a:effectLst>
                <a:latin typeface="Bookman Old Style" pitchFamily="18" charset="0"/>
              </a:rPr>
              <a:t>E</a:t>
            </a:r>
            <a:endParaRPr lang="en-US" sz="2400" b="1" dirty="0">
              <a:solidFill>
                <a:srgbClr val="FFFF00"/>
              </a:solidFill>
              <a:effectLst>
                <a:glow rad="101600">
                  <a:srgbClr val="0000FF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8600" y="180522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Two poles of height 18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metres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and 7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metres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are erected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on the ground. A wire of length 22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metres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is tied to the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top of the poles. Find angle made by wire with the horizontal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6" name="Left Brace 45"/>
          <p:cNvSpPr/>
          <p:nvPr/>
        </p:nvSpPr>
        <p:spPr>
          <a:xfrm rot="60000">
            <a:off x="828675" y="1936992"/>
            <a:ext cx="307848" cy="2544520"/>
          </a:xfrm>
          <a:prstGeom prst="leftBrace">
            <a:avLst>
              <a:gd name="adj1" fmla="val 64026"/>
              <a:gd name="adj2" fmla="val 57273"/>
            </a:avLst>
          </a:prstGeom>
          <a:ln w="28575">
            <a:solidFill>
              <a:srgbClr val="FFFF00"/>
            </a:solidFill>
          </a:ln>
          <a:effectLst>
            <a:glow rad="101600">
              <a:srgbClr val="0000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96672" y="1903095"/>
            <a:ext cx="91440" cy="259461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101600">
              <a:srgbClr val="0000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567748" y="3194686"/>
            <a:ext cx="4252" cy="1305878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101600">
              <a:srgbClr val="0000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279520" y="4498182"/>
            <a:ext cx="3310128" cy="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101600">
              <a:srgbClr val="0000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4024193" y="2942153"/>
            <a:ext cx="395407" cy="395407"/>
          </a:xfrm>
          <a:prstGeom prst="arc">
            <a:avLst>
              <a:gd name="adj1" fmla="val 9834506"/>
              <a:gd name="adj2" fmla="val 13391555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384470" y="1933110"/>
            <a:ext cx="3433759" cy="0"/>
          </a:xfrm>
          <a:prstGeom prst="line">
            <a:avLst/>
          </a:prstGeom>
          <a:ln w="38100">
            <a:solidFill>
              <a:srgbClr val="FFFF00"/>
            </a:solidFill>
            <a:headEnd type="arrow" w="med" len="med"/>
            <a:tailEnd type="none" w="med" len="med"/>
          </a:ln>
          <a:effectLst>
            <a:glow rad="101600">
              <a:srgbClr val="0000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332143" y="1870912"/>
            <a:ext cx="98655" cy="9865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5800" y="3152858"/>
            <a:ext cx="98655" cy="9865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556964" y="1250111"/>
            <a:ext cx="2362199" cy="97521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Horizontal line can be drawn from point ‘A’ </a:t>
            </a:r>
          </a:p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as well as ‘C’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720723" y="1474602"/>
            <a:ext cx="2034677" cy="52622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Consider CE </a:t>
            </a:r>
            <a:r>
              <a:rPr lang="en-IN" sz="14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^</a:t>
            </a:r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AB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0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38" grpId="0" animBg="1"/>
      <p:bldP spid="38" grpId="1" animBg="1"/>
      <p:bldP spid="35" grpId="0" animBg="1"/>
      <p:bldP spid="35" grpId="1" animBg="1"/>
      <p:bldP spid="37" grpId="0" animBg="1"/>
      <p:bldP spid="37" grpId="1" animBg="1"/>
      <p:bldP spid="33" grpId="0" animBg="1"/>
      <p:bldP spid="33" grpId="1" animBg="1"/>
      <p:bldP spid="14" grpId="0"/>
      <p:bldP spid="19" grpId="0"/>
      <p:bldP spid="20" grpId="0"/>
      <p:bldP spid="25" grpId="0"/>
      <p:bldP spid="26" grpId="0"/>
      <p:bldP spid="27" grpId="0"/>
      <p:bldP spid="28" grpId="0"/>
      <p:bldP spid="32" grpId="0" animBg="1"/>
      <p:bldP spid="50" grpId="0"/>
      <p:bldP spid="46" grpId="0" animBg="1"/>
      <p:bldP spid="13" grpId="0" animBg="1"/>
      <p:bldP spid="42" grpId="0" animBg="1"/>
      <p:bldP spid="42" grpId="1" animBg="1"/>
      <p:bldP spid="44" grpId="0" animBg="1"/>
      <p:bldP spid="44" grpId="1" animBg="1"/>
      <p:bldP spid="47" grpId="0" animBg="1"/>
      <p:bldP spid="47" grpId="1" animBg="1"/>
      <p:bldP spid="52" grpId="0" animBg="1"/>
      <p:bldP spid="5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1412634" y="3027203"/>
            <a:ext cx="438750" cy="2583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466850" y="2753608"/>
            <a:ext cx="1101132" cy="2583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73012" y="1329833"/>
            <a:ext cx="2242669" cy="88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995832" y="550189"/>
            <a:ext cx="628957" cy="2583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189375" y="3574936"/>
            <a:ext cx="1659161" cy="5076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56080" y="3044248"/>
            <a:ext cx="1472423" cy="5076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986176" y="4421590"/>
            <a:ext cx="438750" cy="2583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77882" y="3576156"/>
            <a:ext cx="1335551" cy="2583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983558" y="4162518"/>
            <a:ext cx="438750" cy="2583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084253" y="412258"/>
            <a:ext cx="2213782" cy="918649"/>
          </a:xfrm>
          <a:custGeom>
            <a:avLst/>
            <a:gdLst>
              <a:gd name="connsiteX0" fmla="*/ 4762 w 1819275"/>
              <a:gd name="connsiteY0" fmla="*/ 0 h 1938337"/>
              <a:gd name="connsiteX1" fmla="*/ 0 w 1819275"/>
              <a:gd name="connsiteY1" fmla="*/ 1933575 h 1938337"/>
              <a:gd name="connsiteX2" fmla="*/ 1819275 w 1819275"/>
              <a:gd name="connsiteY2" fmla="*/ 1938337 h 1938337"/>
              <a:gd name="connsiteX3" fmla="*/ 4762 w 1819275"/>
              <a:gd name="connsiteY3" fmla="*/ 0 h 19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1938337">
                <a:moveTo>
                  <a:pt x="4762" y="0"/>
                </a:moveTo>
                <a:cubicBezTo>
                  <a:pt x="3175" y="644525"/>
                  <a:pt x="1587" y="1289050"/>
                  <a:pt x="0" y="1933575"/>
                </a:cubicBezTo>
                <a:lnTo>
                  <a:pt x="1819275" y="1938337"/>
                </a:lnTo>
                <a:lnTo>
                  <a:pt x="47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Arc 56"/>
          <p:cNvSpPr/>
          <p:nvPr/>
        </p:nvSpPr>
        <p:spPr>
          <a:xfrm rot="19009">
            <a:off x="7798515" y="822944"/>
            <a:ext cx="1014984" cy="1014984"/>
          </a:xfrm>
          <a:prstGeom prst="arc">
            <a:avLst>
              <a:gd name="adj1" fmla="val 10728718"/>
              <a:gd name="adj2" fmla="val 12211589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7886" y="4713451"/>
            <a:ext cx="543474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3528596"/>
            <a:ext cx="1645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AE  =  11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829050"/>
            <a:ext cx="2571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angled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 AEC,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253181"/>
            <a:ext cx="125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sin C   =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890" y="2574535"/>
            <a:ext cx="1053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sin C  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6050" y="3106557"/>
            <a:ext cx="1062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sin C   =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7316" y="3634572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But, sin 30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0436" y="4003095"/>
            <a:ext cx="193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sin C  =  sin 30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3161" y="4366796"/>
            <a:ext cx="1343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 30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705350"/>
            <a:ext cx="555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The angle made by wire with the horizontal is 30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5325" y="4101436"/>
            <a:ext cx="483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5800" y="4366796"/>
            <a:ext cx="493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05522" y="2453695"/>
            <a:ext cx="456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8790" y="2713500"/>
            <a:ext cx="466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1750" y="2987095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61750" y="3246262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61750" y="3514145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8893" y="3772358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98890" y="91495"/>
            <a:ext cx="3816510" cy="2458672"/>
            <a:chOff x="21228" y="1542405"/>
            <a:chExt cx="5581333" cy="3595608"/>
          </a:xfrm>
        </p:grpSpPr>
        <p:grpSp>
          <p:nvGrpSpPr>
            <p:cNvPr id="21" name="Group 45"/>
            <p:cNvGrpSpPr/>
            <p:nvPr/>
          </p:nvGrpSpPr>
          <p:grpSpPr>
            <a:xfrm>
              <a:off x="4420867" y="4434483"/>
              <a:ext cx="301161" cy="218483"/>
              <a:chOff x="6781006" y="1981201"/>
              <a:chExt cx="381794" cy="381793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6781800" y="1981200"/>
                <a:ext cx="3810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6591300" y="2171700"/>
                <a:ext cx="3810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1447800" y="4424957"/>
              <a:ext cx="252410" cy="228006"/>
              <a:chOff x="6096000" y="1600994"/>
              <a:chExt cx="305594" cy="3048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6096000" y="1612136"/>
                <a:ext cx="3048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6248400" y="1752600"/>
                <a:ext cx="3048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6"/>
            <p:cNvGrpSpPr/>
            <p:nvPr/>
          </p:nvGrpSpPr>
          <p:grpSpPr>
            <a:xfrm>
              <a:off x="1437637" y="3128193"/>
              <a:ext cx="302146" cy="228601"/>
              <a:chOff x="5996891" y="1609744"/>
              <a:chExt cx="403910" cy="3048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996891" y="1615281"/>
                <a:ext cx="4039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6209174" y="1761350"/>
                <a:ext cx="304800" cy="15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 flipH="1">
              <a:off x="1442271" y="3354586"/>
              <a:ext cx="3288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52480" y="2011495"/>
              <a:ext cx="3284825" cy="13355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739128" y="2138026"/>
              <a:ext cx="1187244" cy="49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 m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28" y="3113135"/>
              <a:ext cx="1017963" cy="49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18</a:t>
              </a: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6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401" y="3690166"/>
              <a:ext cx="878160" cy="495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7 </a:t>
              </a: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9847" y="1542405"/>
              <a:ext cx="457200" cy="49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8366" y="4642906"/>
              <a:ext cx="457200" cy="495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99716" y="3124204"/>
              <a:ext cx="457200" cy="495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4642906"/>
              <a:ext cx="457200" cy="495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1511" y="2929035"/>
              <a:ext cx="416365" cy="49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Symbol" pitchFamily="18" charset="2"/>
                </a:rPr>
                <a:t>?</a:t>
              </a:r>
              <a:endParaRPr lang="en-US" sz="1600" b="1" dirty="0">
                <a:solidFill>
                  <a:prstClr val="black"/>
                </a:solidFill>
                <a:latin typeface="Symbol" pitchFamily="18" charset="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8366" y="3188543"/>
              <a:ext cx="457200" cy="495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6" name="Left Brace 35"/>
            <p:cNvSpPr/>
            <p:nvPr/>
          </p:nvSpPr>
          <p:spPr>
            <a:xfrm>
              <a:off x="990601" y="2108441"/>
              <a:ext cx="307848" cy="2544519"/>
            </a:xfrm>
            <a:prstGeom prst="leftBrace">
              <a:avLst>
                <a:gd name="adj1" fmla="val 60368"/>
                <a:gd name="adj2" fmla="val 4960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455423" y="1992922"/>
              <a:ext cx="0" cy="26571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720148" y="3347086"/>
              <a:ext cx="4252" cy="130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447801" y="4647605"/>
              <a:ext cx="3281362" cy="53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>
            <a:off x="6080123" y="402733"/>
            <a:ext cx="0" cy="9271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8600" y="1405945"/>
            <a:ext cx="70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012136" y="4420856"/>
            <a:ext cx="4048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497430" y="3834777"/>
            <a:ext cx="285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509621" y="3303450"/>
            <a:ext cx="2461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454097" y="2756430"/>
            <a:ext cx="359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2573" y="162504"/>
            <a:ext cx="4557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Two poles of height 18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metres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7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metres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are erected on the ground.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 wire of length 22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metres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is tied 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top of the poles. Find angle made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by wire with the horizontal.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rot="21540000" flipH="1" flipV="1">
            <a:off x="6086474" y="387505"/>
            <a:ext cx="2221087" cy="949814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76954" y="410861"/>
            <a:ext cx="0" cy="923544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519543" y="532139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ACE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739316" y="278178"/>
            <a:ext cx="2578139" cy="111831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39238" y="394928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37104" y="674768"/>
            <a:ext cx="189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29484" y="945644"/>
            <a:ext cx="1905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Hypotenuse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27724" y="674768"/>
            <a:ext cx="48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AE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27724" y="945644"/>
            <a:ext cx="487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307754" y="341216"/>
            <a:ext cx="3271909" cy="106127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0677" y="477050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Hypotenuse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67982" y="922841"/>
            <a:ext cx="76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‘sin’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312662" y="654790"/>
            <a:ext cx="201483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Consider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AEC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Arc 48"/>
          <p:cNvSpPr/>
          <p:nvPr/>
        </p:nvSpPr>
        <p:spPr>
          <a:xfrm>
            <a:off x="7800974" y="815478"/>
            <a:ext cx="1019174" cy="1019174"/>
          </a:xfrm>
          <a:prstGeom prst="arc">
            <a:avLst>
              <a:gd name="adj1" fmla="val 10737413"/>
              <a:gd name="adj2" fmla="val 1222144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155101" y="294609"/>
            <a:ext cx="2325563" cy="1053910"/>
            <a:chOff x="3272254" y="4658760"/>
            <a:chExt cx="2325563" cy="1053910"/>
          </a:xfrm>
        </p:grpSpPr>
        <p:sp>
          <p:nvSpPr>
            <p:cNvPr id="85" name="Rounded Rectangle 84"/>
            <p:cNvSpPr/>
            <p:nvPr/>
          </p:nvSpPr>
          <p:spPr>
            <a:xfrm>
              <a:off x="3272254" y="4658760"/>
              <a:ext cx="2325563" cy="1053910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491466" y="5378410"/>
              <a:ext cx="2892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423882" y="5057272"/>
              <a:ext cx="3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76123" y="5337051"/>
              <a:ext cx="3219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07397" y="5209009"/>
              <a:ext cx="1163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sin 30º =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78822" y="4796548"/>
              <a:ext cx="2199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But we know that,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631901" y="2574535"/>
            <a:ext cx="319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45650" y="3106557"/>
            <a:ext cx="319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60" name="TextBox 59"/>
          <p:cNvSpPr txBox="1"/>
          <p:nvPr/>
        </p:nvSpPr>
        <p:spPr>
          <a:xfrm flipH="1">
            <a:off x="4973913" y="302872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498" y="1405945"/>
            <a:ext cx="5373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 and CD represent the heights of two poles.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 represents the length of wire.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ACE is the angle made by the wire with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horizontal.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7456" y="2425228"/>
            <a:ext cx="2478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Wingdings" panose="05000000000000000000" pitchFamily="2" charset="2"/>
                <a:sym typeface="Symbol"/>
              </a:rPr>
              <a:t>o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EBDC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is a rectangle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07456" y="2705694"/>
            <a:ext cx="1803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CD =  EB = 7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830177" y="2987095"/>
            <a:ext cx="673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AE +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391157" y="2987095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EB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851384" y="298709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211445" y="2987095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838200" y="3257550"/>
            <a:ext cx="673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AE +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399180" y="325755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859407" y="32575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219468" y="325755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18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78382" y="32575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78382" y="35285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dirty="0">
              <a:latin typeface="Symbol" panose="05050102010706020507" pitchFamily="18" charset="2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077903" y="399558"/>
            <a:ext cx="0" cy="183245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315498" y="1306691"/>
            <a:ext cx="0" cy="92632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073012" y="410612"/>
            <a:ext cx="2255265" cy="90219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074552" y="429980"/>
            <a:ext cx="2255265" cy="90219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074552" y="1332172"/>
            <a:ext cx="225526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70000" y="1233518"/>
            <a:ext cx="978153" cy="246221"/>
          </a:xfrm>
          <a:prstGeom prst="wedgeRectCallout">
            <a:avLst>
              <a:gd name="adj1" fmla="val -12284"/>
              <a:gd name="adj2" fmla="val -181055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Hypotenuse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728713" y="693121"/>
            <a:ext cx="201483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sz="1600" b="1" dirty="0" err="1" smtClean="0">
                <a:solidFill>
                  <a:prstClr val="white"/>
                </a:solidFill>
                <a:latin typeface="Wingdings" panose="05000000000000000000" pitchFamily="2" charset="2"/>
              </a:rPr>
              <a:t>o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EBDC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4253" y="1304331"/>
            <a:ext cx="0" cy="92632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070598" y="1311454"/>
            <a:ext cx="0" cy="92632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076954" y="394982"/>
            <a:ext cx="0" cy="92632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070598" y="392825"/>
            <a:ext cx="0" cy="1827732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1910333" y="683618"/>
            <a:ext cx="201483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Observe AB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505200" y="2495550"/>
            <a:ext cx="0" cy="2014762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298017" y="757393"/>
            <a:ext cx="661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11</a:t>
            </a:r>
            <a:r>
              <a:rPr lang="en-US" sz="16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479638" y="1581150"/>
            <a:ext cx="60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7 </a:t>
            </a:r>
            <a:r>
              <a:rPr lang="en-US" sz="16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45650" y="4366796"/>
            <a:ext cx="319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26039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4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25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1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1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9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000"/>
                            </p:stCondLst>
                            <p:childTnLst>
                              <p:par>
                                <p:cTn id="5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8" grpId="0" animBg="1"/>
      <p:bldP spid="118" grpId="1" animBg="1"/>
      <p:bldP spid="58" grpId="0" animBg="1"/>
      <p:bldP spid="58" grpId="1" animBg="1"/>
      <p:bldP spid="82" grpId="0" animBg="1"/>
      <p:bldP spid="82" grpId="1" animBg="1"/>
      <p:bldP spid="92" grpId="0" animBg="1"/>
      <p:bldP spid="92" grpId="1" animBg="1"/>
      <p:bldP spid="91" grpId="0" animBg="1"/>
      <p:bldP spid="91" grpId="1" animBg="1"/>
      <p:bldP spid="81" grpId="0" animBg="1"/>
      <p:bldP spid="81" grpId="1" animBg="1"/>
      <p:bldP spid="80" grpId="0" animBg="1"/>
      <p:bldP spid="80" grpId="1" animBg="1"/>
      <p:bldP spid="79" grpId="0" animBg="1"/>
      <p:bldP spid="79" grpId="1" animBg="1"/>
      <p:bldP spid="56" grpId="0" animBg="1"/>
      <p:bldP spid="57" grpId="0" animBg="1"/>
      <p:bldP spid="57" grpId="1" animBg="1"/>
      <p:bldP spid="11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68" grpId="0"/>
      <p:bldP spid="63" grpId="0" animBg="1"/>
      <p:bldP spid="63" grpId="1" animBg="1"/>
      <p:bldP spid="64" grpId="0" animBg="1"/>
      <p:bldP spid="64" grpId="1" animBg="1"/>
      <p:bldP spid="65" grpId="0" build="allAtOnce"/>
      <p:bldP spid="66" grpId="0" build="allAtOnce"/>
      <p:bldP spid="67" grpId="0" build="allAtOnce"/>
      <p:bldP spid="69" grpId="0" build="allAtOnce"/>
      <p:bldP spid="70" grpId="0" build="allAtOnce"/>
      <p:bldP spid="75" grpId="0" animBg="1"/>
      <p:bldP spid="75" grpId="1" animBg="1"/>
      <p:bldP spid="76" grpId="0"/>
      <p:bldP spid="76" grpId="1"/>
      <p:bldP spid="77" grpId="0"/>
      <p:bldP spid="77" grpId="1"/>
      <p:bldP spid="77" grpId="2"/>
      <p:bldP spid="78" grpId="0" animBg="1"/>
      <p:bldP spid="78" grpId="1" animBg="1"/>
      <p:bldP spid="60" grpId="0" animBg="1"/>
      <p:bldP spid="60" grpId="1" animBg="1"/>
      <p:bldP spid="48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61" grpId="0" animBg="1"/>
      <p:bldP spid="61" grpId="1" animBg="1"/>
      <p:bldP spid="112" grpId="0" animBg="1"/>
      <p:bldP spid="112" grpId="1" animBg="1"/>
      <p:bldP spid="119" grpId="0" animBg="1"/>
      <p:bldP spid="119" grpId="1" animBg="1"/>
      <p:bldP spid="120" grpId="0"/>
      <p:bldP spid="1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0217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426082" y="783486"/>
            <a:ext cx="7028818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638356" y="530226"/>
            <a:ext cx="2662555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0682" y="526641"/>
            <a:ext cx="4247518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15922" y="282801"/>
            <a:ext cx="6670678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4" t="28326" r="34974" b="30567"/>
          <a:stretch/>
        </p:blipFill>
        <p:spPr bwMode="auto">
          <a:xfrm flipH="1">
            <a:off x="0" y="1316646"/>
            <a:ext cx="9144000" cy="38268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dmin\Desktop\church-of-scientology-freewinds-ship-exterior02_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4595" y="3994123"/>
            <a:ext cx="1771471" cy="70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893434"/>
              </p:ext>
            </p:extLst>
          </p:nvPr>
        </p:nvGraphicFramePr>
        <p:xfrm>
          <a:off x="6564115" y="1049020"/>
          <a:ext cx="15001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1549080" imgH="469800" progId="Equation.DSMT4">
                  <p:embed/>
                </p:oleObj>
              </mc:Choice>
              <mc:Fallback>
                <p:oleObj name="Equation" r:id="rId6" imgW="1549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115" y="1049020"/>
                        <a:ext cx="1500187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059305" y="163761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592964" y="1612911"/>
            <a:ext cx="1" cy="289967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73213" y="4510088"/>
            <a:ext cx="3452812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6"/>
          <p:cNvGrpSpPr/>
          <p:nvPr/>
        </p:nvGrpSpPr>
        <p:grpSpPr>
          <a:xfrm>
            <a:off x="1600200" y="4196012"/>
            <a:ext cx="381000" cy="315646"/>
            <a:chOff x="5715000" y="3657600"/>
            <a:chExt cx="381000" cy="381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15000" y="3657600"/>
              <a:ext cx="38100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887244" y="3848100"/>
              <a:ext cx="380206" cy="79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95325" y="287014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90 </a:t>
            </a:r>
            <a:r>
              <a:rPr lang="en-US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25880" y="122047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A </a:t>
            </a:r>
            <a:endParaRPr lang="en-US" sz="2000" b="1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65885" y="44259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B </a:t>
            </a:r>
            <a:endParaRPr lang="en-US" sz="2000" b="1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5525" y="450225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C </a:t>
            </a:r>
            <a:endParaRPr lang="en-US" sz="2000" b="1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34300" y="4077036"/>
            <a:ext cx="63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06975" y="157099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0605" y="121920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Bookman Old Style" pitchFamily="18" charset="0"/>
              </a:rPr>
              <a:t>E </a:t>
            </a:r>
            <a:endParaRPr lang="en-US" sz="2000" b="1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9400" y="4502370"/>
            <a:ext cx="762000" cy="584775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FF00"/>
                </a:solidFill>
                <a:latin typeface="Symbol" pitchFamily="18" charset="2"/>
              </a:rPr>
              <a:t>?</a:t>
            </a:r>
            <a:endParaRPr lang="en-US" sz="3200" b="1" dirty="0">
              <a:solidFill>
                <a:srgbClr val="FFFF00"/>
              </a:solidFill>
              <a:latin typeface="Symbol" pitchFamily="18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74800" y="1620342"/>
            <a:ext cx="4267200" cy="8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4800" y="1600201"/>
            <a:ext cx="3454400" cy="290921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453270" y="292100"/>
            <a:ext cx="3553705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/>
          <p:cNvSpPr/>
          <p:nvPr/>
        </p:nvSpPr>
        <p:spPr>
          <a:xfrm>
            <a:off x="100011" y="1274554"/>
            <a:ext cx="1261110" cy="458996"/>
          </a:xfrm>
          <a:prstGeom prst="wedgeRectCallout">
            <a:avLst>
              <a:gd name="adj1" fmla="val 69077"/>
              <a:gd name="adj2" fmla="val 22544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Observer</a:t>
            </a:r>
            <a:endParaRPr lang="en-US" sz="14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435100" y="527050"/>
            <a:ext cx="3213100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1093787" y="1117600"/>
            <a:ext cx="1012825" cy="1012825"/>
          </a:xfrm>
          <a:prstGeom prst="arc">
            <a:avLst>
              <a:gd name="adj1" fmla="val 21597821"/>
              <a:gd name="adj2" fmla="val 23615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40605" y="526641"/>
            <a:ext cx="2460306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26082" y="777136"/>
            <a:ext cx="1536068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971994" y="779709"/>
            <a:ext cx="5482906" cy="2286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360" y="222997"/>
            <a:ext cx="760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From the top of a light house, an observer looks at a ship and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finds the angle of depression to be 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If the height of the light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house is 90 m then find how far is that ship from the light house. 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1" name="Pie 50"/>
          <p:cNvSpPr/>
          <p:nvPr/>
        </p:nvSpPr>
        <p:spPr>
          <a:xfrm flipH="1">
            <a:off x="4504324" y="4004166"/>
            <a:ext cx="1014984" cy="1014984"/>
          </a:xfrm>
          <a:prstGeom prst="pie">
            <a:avLst>
              <a:gd name="adj1" fmla="val 19134988"/>
              <a:gd name="adj2" fmla="val 103868"/>
            </a:avLst>
          </a:prstGeom>
          <a:solidFill>
            <a:srgbClr val="0000FF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2" name="Pie 51"/>
          <p:cNvSpPr/>
          <p:nvPr/>
        </p:nvSpPr>
        <p:spPr>
          <a:xfrm rot="13450223" flipH="1">
            <a:off x="1092706" y="1109218"/>
            <a:ext cx="1014984" cy="1014984"/>
          </a:xfrm>
          <a:prstGeom prst="pie">
            <a:avLst>
              <a:gd name="adj1" fmla="val 233071"/>
              <a:gd name="adj2" fmla="val 2629913"/>
            </a:avLst>
          </a:prstGeom>
          <a:solidFill>
            <a:srgbClr val="0000FF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3" name="Arc 52"/>
          <p:cNvSpPr/>
          <p:nvPr/>
        </p:nvSpPr>
        <p:spPr>
          <a:xfrm>
            <a:off x="4498975" y="4003675"/>
            <a:ext cx="1014984" cy="1014984"/>
          </a:xfrm>
          <a:prstGeom prst="arc">
            <a:avLst>
              <a:gd name="adj1" fmla="val 10746429"/>
              <a:gd name="adj2" fmla="val 133477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19308" y="2298632"/>
            <a:ext cx="201729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 Observe </a:t>
            </a:r>
          </a:p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latin typeface="Bookman Old Style" panose="02050604050505020204" pitchFamily="18" charset="0"/>
              </a:rPr>
              <a:t>EAC and </a:t>
            </a:r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latin typeface="Bookman Old Style" panose="02050604050505020204" pitchFamily="18" charset="0"/>
              </a:rPr>
              <a:t>ACB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174421" y="2201367"/>
            <a:ext cx="2667000" cy="79887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34269" y="2285365"/>
            <a:ext cx="2387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EAC and 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ACB are what type of angles?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90744" y="241115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Alternate angles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344419" y="3241162"/>
            <a:ext cx="2865052" cy="75257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3529" y="3315156"/>
            <a:ext cx="286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What can we say about these two angles 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40215" y="339117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They are equal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2365441">
            <a:off x="2869306" y="2899932"/>
            <a:ext cx="1313058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97345" y="1307297"/>
            <a:ext cx="1474655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Horizontal line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6" grpId="0" animBg="1"/>
      <p:bldP spid="46" grpId="1" animBg="1"/>
      <p:bldP spid="40" grpId="0" animBg="1"/>
      <p:bldP spid="40" grpId="1" animBg="1"/>
      <p:bldP spid="38" grpId="0" animBg="1"/>
      <p:bldP spid="38" grpId="1" animBg="1"/>
      <p:bldP spid="19" grpId="0"/>
      <p:bldP spid="30" grpId="0"/>
      <p:bldP spid="31" grpId="0"/>
      <p:bldP spid="32" grpId="0"/>
      <p:bldP spid="33" grpId="0"/>
      <p:bldP spid="36" grpId="0"/>
      <p:bldP spid="35" grpId="0" animBg="1"/>
      <p:bldP spid="39" grpId="0"/>
      <p:bldP spid="43" grpId="0" animBg="1"/>
      <p:bldP spid="41" grpId="0" animBg="1"/>
      <p:bldP spid="41" grpId="1" animBg="1"/>
      <p:bldP spid="44" grpId="0" animBg="1"/>
      <p:bldP spid="44" grpId="1" animBg="1"/>
      <p:bldP spid="45" grpId="0" animBg="1"/>
      <p:bldP spid="45" grpId="1" animBg="1"/>
      <p:bldP spid="2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4" grpId="1" animBg="1"/>
      <p:bldP spid="55" grpId="0" animBg="1"/>
      <p:bldP spid="55" grpId="1" animBg="1"/>
      <p:bldP spid="56" grpId="0"/>
      <p:bldP spid="56" grpId="1"/>
      <p:bldP spid="57" grpId="0"/>
      <p:bldP spid="57" grpId="1"/>
      <p:bldP spid="58" grpId="0" animBg="1"/>
      <p:bldP spid="58" grpId="1" animBg="1"/>
      <p:bldP spid="59" grpId="0"/>
      <p:bldP spid="59" grpId="1"/>
      <p:bldP spid="60" grpId="0"/>
      <p:bldP spid="60" grpId="1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 rot="10800000">
            <a:off x="5782100" y="436780"/>
            <a:ext cx="629498" cy="629498"/>
          </a:xfrm>
          <a:prstGeom prst="arc">
            <a:avLst>
              <a:gd name="adj1" fmla="val 10728718"/>
              <a:gd name="adj2" fmla="val 13871015"/>
            </a:avLst>
          </a:prstGeom>
          <a:solidFill>
            <a:srgbClr val="0000FF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64" name="Arc 63"/>
          <p:cNvSpPr/>
          <p:nvPr/>
        </p:nvSpPr>
        <p:spPr>
          <a:xfrm rot="19009">
            <a:off x="7240805" y="2240849"/>
            <a:ext cx="629498" cy="629498"/>
          </a:xfrm>
          <a:prstGeom prst="arc">
            <a:avLst>
              <a:gd name="adj1" fmla="val 10728718"/>
              <a:gd name="adj2" fmla="val 13871015"/>
            </a:avLst>
          </a:prstGeom>
          <a:solidFill>
            <a:srgbClr val="0000FF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23302" y="2895600"/>
            <a:ext cx="214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[Alternate angles]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97065" y="488854"/>
            <a:ext cx="7609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From the top of a light house, an observer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looks at a ship and finds the angle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depression to be 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If the height of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light house is 90 m then find how far is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that ship from the light house. 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296508" y="1495425"/>
            <a:ext cx="704807" cy="2441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129828" y="3899918"/>
            <a:ext cx="363787" cy="2299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003523" y="3972641"/>
            <a:ext cx="842999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077213" y="745888"/>
            <a:ext cx="1478342" cy="1819092"/>
          </a:xfrm>
          <a:custGeom>
            <a:avLst/>
            <a:gdLst>
              <a:gd name="connsiteX0" fmla="*/ 4762 w 1819275"/>
              <a:gd name="connsiteY0" fmla="*/ 0 h 1938337"/>
              <a:gd name="connsiteX1" fmla="*/ 0 w 1819275"/>
              <a:gd name="connsiteY1" fmla="*/ 1933575 h 1938337"/>
              <a:gd name="connsiteX2" fmla="*/ 1819275 w 1819275"/>
              <a:gd name="connsiteY2" fmla="*/ 1938337 h 1938337"/>
              <a:gd name="connsiteX3" fmla="*/ 4762 w 1819275"/>
              <a:gd name="connsiteY3" fmla="*/ 0 h 19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1938337">
                <a:moveTo>
                  <a:pt x="4762" y="0"/>
                </a:moveTo>
                <a:cubicBezTo>
                  <a:pt x="3175" y="644525"/>
                  <a:pt x="1587" y="1289050"/>
                  <a:pt x="0" y="1933575"/>
                </a:cubicBezTo>
                <a:lnTo>
                  <a:pt x="1819275" y="1938337"/>
                </a:lnTo>
                <a:lnTo>
                  <a:pt x="47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 rot="19009">
            <a:off x="7248171" y="2250231"/>
            <a:ext cx="629498" cy="629498"/>
          </a:xfrm>
          <a:prstGeom prst="arc">
            <a:avLst>
              <a:gd name="adj1" fmla="val 10728718"/>
              <a:gd name="adj2" fmla="val 13871015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7241230" y="2244798"/>
            <a:ext cx="621604" cy="621604"/>
          </a:xfrm>
          <a:prstGeom prst="arc">
            <a:avLst>
              <a:gd name="adj1" fmla="val 10786703"/>
              <a:gd name="adj2" fmla="val 13909072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54" name="Arc 53"/>
          <p:cNvSpPr/>
          <p:nvPr/>
        </p:nvSpPr>
        <p:spPr>
          <a:xfrm>
            <a:off x="5765272" y="394171"/>
            <a:ext cx="639200" cy="702152"/>
          </a:xfrm>
          <a:prstGeom prst="arc">
            <a:avLst>
              <a:gd name="adj1" fmla="val 21571531"/>
              <a:gd name="adj2" fmla="val 308575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257800" y="374651"/>
            <a:ext cx="2621605" cy="2623780"/>
            <a:chOff x="5798281" y="1840605"/>
            <a:chExt cx="2621605" cy="3498375"/>
          </a:xfrm>
        </p:grpSpPr>
        <p:grpSp>
          <p:nvGrpSpPr>
            <p:cNvPr id="19" name="Group 18"/>
            <p:cNvGrpSpPr/>
            <p:nvPr/>
          </p:nvGrpSpPr>
          <p:grpSpPr>
            <a:xfrm>
              <a:off x="5798281" y="1840605"/>
              <a:ext cx="2621605" cy="3302707"/>
              <a:chOff x="5798281" y="1840605"/>
              <a:chExt cx="2621605" cy="3302707"/>
            </a:xfrm>
          </p:grpSpPr>
          <p:sp>
            <p:nvSpPr>
              <p:cNvPr id="5" name="Right Triangle 4"/>
              <p:cNvSpPr/>
              <p:nvPr/>
            </p:nvSpPr>
            <p:spPr>
              <a:xfrm>
                <a:off x="6629400" y="2329100"/>
                <a:ext cx="1466636" cy="2424667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798281" y="3246071"/>
                <a:ext cx="8382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90 </a:t>
                </a:r>
                <a:r>
                  <a:rPr lang="en-US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m</a:t>
                </a:r>
                <a:endParaRPr lang="en-US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291511" y="1951217"/>
                <a:ext cx="426575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US" sz="2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35029" y="4600007"/>
                <a:ext cx="387795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US" sz="2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993311" y="4609832"/>
                <a:ext cx="426575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US" sz="2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6633462" y="2332299"/>
                <a:ext cx="146587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855505" y="2348927"/>
                <a:ext cx="560662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60</a:t>
                </a:r>
                <a:r>
                  <a:rPr lang="en-US" sz="1600" b="1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342926" y="4268493"/>
                <a:ext cx="594360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60</a:t>
                </a:r>
                <a:r>
                  <a:rPr lang="en-US" sz="1600" b="1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627975" y="4515195"/>
                <a:ext cx="179011" cy="2386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64236" y="1840605"/>
                <a:ext cx="291356" cy="44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E</a:t>
                </a:r>
                <a:endParaRPr lang="en-US" sz="2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772186" y="2281499"/>
                <a:ext cx="76200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183865" y="4641353"/>
              <a:ext cx="391026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prstClr val="black"/>
                  </a:solidFill>
                  <a:latin typeface="Symbol" pitchFamily="18" charset="2"/>
                </a:rPr>
                <a:t>?</a:t>
              </a:r>
              <a:endParaRPr lang="en-US" sz="2800" b="1" dirty="0"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089373" y="3850125"/>
            <a:ext cx="4953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Bookman Old Style" pitchFamily="18" charset="0"/>
              </a:rPr>
              <a:t>AB</a:t>
            </a:r>
            <a:endParaRPr lang="en-US" sz="1500" b="1" dirty="0"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89373" y="4077385"/>
            <a:ext cx="4953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Bookman Old Style" pitchFamily="18" charset="0"/>
              </a:rPr>
              <a:t>BC</a:t>
            </a:r>
            <a:endParaRPr lang="en-US" sz="1500" b="1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89373" y="4383525"/>
            <a:ext cx="4762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Bookman Old Style" pitchFamily="18" charset="0"/>
              </a:rPr>
              <a:t>90</a:t>
            </a:r>
            <a:endParaRPr lang="en-US" sz="1500" b="1" dirty="0"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89373" y="4610785"/>
            <a:ext cx="4953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Bookman Old Style" pitchFamily="18" charset="0"/>
              </a:rPr>
              <a:t>BC</a:t>
            </a:r>
            <a:endParaRPr lang="en-US" sz="1500" b="1" dirty="0"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327373" y="4448824"/>
                <a:ext cx="819150" cy="361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  <m:r>
                      <a:rPr lang="en-US" sz="1600" b="1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1500" b="1" dirty="0" smtClean="0">
                    <a:solidFill>
                      <a:schemeClr val="tx1"/>
                    </a:solidFill>
                    <a:latin typeface="Bookman Old Style" pitchFamily="18" charset="0"/>
                  </a:rPr>
                  <a:t>   =</a:t>
                </a:r>
                <a:endParaRPr lang="en-US" sz="1500" b="1" dirty="0">
                  <a:solidFill>
                    <a:schemeClr val="tx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73" y="4448824"/>
                <a:ext cx="819150" cy="361766"/>
              </a:xfrm>
              <a:prstGeom prst="rect">
                <a:avLst/>
              </a:prstGeom>
              <a:blipFill rotWithShape="1">
                <a:blip r:embed="rId2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527273" y="1733550"/>
            <a:ext cx="679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Sol.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84473" y="1733550"/>
            <a:ext cx="628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 represents the height of the lighthouse.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4473" y="2019836"/>
            <a:ext cx="38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 represents the position of ship. 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84473" y="2309396"/>
            <a:ext cx="431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 represents the position of observer.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84473" y="2616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EAC  =  60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84474" y="2895600"/>
            <a:ext cx="1866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EAC =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  <a:sym typeface="Symbol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84473" y="3227457"/>
            <a:ext cx="1568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ACB  =  60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84473" y="3515896"/>
            <a:ext cx="248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right angled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ABC,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4473" y="3950077"/>
            <a:ext cx="1260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tan 60º =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2135160" y="4126499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123663" y="4654550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082732" y="2559520"/>
            <a:ext cx="1454704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flipH="1">
            <a:off x="4997205" y="997863"/>
            <a:ext cx="821059" cy="400110"/>
          </a:xfrm>
          <a:prstGeom prst="wedgeRectCallout">
            <a:avLst>
              <a:gd name="adj1" fmla="val -78278"/>
              <a:gd name="adj2" fmla="val 47790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93" name="TextBox 92"/>
          <p:cNvSpPr txBox="1"/>
          <p:nvPr/>
        </p:nvSpPr>
        <p:spPr>
          <a:xfrm>
            <a:off x="6447550" y="2766946"/>
            <a:ext cx="1082348" cy="246221"/>
          </a:xfrm>
          <a:prstGeom prst="wedgeRectCallout">
            <a:avLst>
              <a:gd name="adj1" fmla="val -34267"/>
              <a:gd name="adj2" fmla="val -131705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6092981" y="751663"/>
            <a:ext cx="0" cy="181812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37023" y="790533"/>
            <a:ext cx="1629186" cy="57302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Bookman Old Style" panose="02050604050505020204" pitchFamily="18" charset="0"/>
              </a:rPr>
              <a:t>Observe </a:t>
            </a:r>
            <a:r>
              <a:rPr lang="en-US" sz="1600" b="1" dirty="0"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>
                <a:latin typeface="Bookman Old Style" panose="02050604050505020204" pitchFamily="18" charset="0"/>
              </a:rPr>
              <a:t>C</a:t>
            </a:r>
            <a:r>
              <a:rPr lang="en-IN" sz="1600" b="1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942947" y="760630"/>
            <a:ext cx="201483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Consider </a:t>
            </a:r>
            <a:r>
              <a:rPr lang="en-US" sz="1600" b="1" dirty="0" smtClean="0"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latin typeface="Bookman Old Style" panose="02050604050505020204" pitchFamily="18" charset="0"/>
              </a:rPr>
              <a:t>ABC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7474180" y="2474225"/>
            <a:ext cx="162750" cy="1627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90500">
              <a:srgbClr val="FF00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013457" y="674517"/>
            <a:ext cx="162750" cy="1627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90500">
              <a:srgbClr val="FF00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1025" y="4444068"/>
            <a:ext cx="33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IN" sz="1600" b="1" dirty="0">
              <a:latin typeface="Symbol" panose="05050102010706020507" pitchFamily="18" charset="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81025" y="321206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IN" sz="1600" b="1" dirty="0">
              <a:latin typeface="Symbol" panose="05050102010706020507" pitchFamily="18" charset="2"/>
            </a:endParaRPr>
          </a:p>
        </p:txBody>
      </p:sp>
      <p:sp>
        <p:nvSpPr>
          <p:cNvPr id="113" name="Rounded Rectangular Callout 112"/>
          <p:cNvSpPr/>
          <p:nvPr/>
        </p:nvSpPr>
        <p:spPr>
          <a:xfrm>
            <a:off x="1321101" y="3110874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Bookman Old Style" panose="0205060405050502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91313" y="3228746"/>
            <a:ext cx="115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11850" y="323474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2483856" y="3218540"/>
                <a:ext cx="513410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56" y="3218540"/>
                <a:ext cx="513410" cy="367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ounded Rectangle 95"/>
          <p:cNvSpPr/>
          <p:nvPr/>
        </p:nvSpPr>
        <p:spPr>
          <a:xfrm>
            <a:off x="1727521" y="590532"/>
            <a:ext cx="2578139" cy="104307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Bookman Old Style" panose="0205060405050502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27443" y="669661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25309" y="949501"/>
            <a:ext cx="189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17689" y="1220377"/>
            <a:ext cx="1905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15929" y="975539"/>
            <a:ext cx="48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15929" y="1246415"/>
            <a:ext cx="487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BC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201913" y="668250"/>
            <a:ext cx="3175683" cy="999763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06723" y="760630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14028" y="1206421"/>
            <a:ext cx="76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5" grpId="2" animBg="1"/>
      <p:bldP spid="64" grpId="0" animBg="1"/>
      <p:bldP spid="64" grpId="1" animBg="1"/>
      <p:bldP spid="64" grpId="2" animBg="1"/>
      <p:bldP spid="118" grpId="0" animBg="1"/>
      <p:bldP spid="118" grpId="1" animBg="1"/>
      <p:bldP spid="117" grpId="0" animBg="1"/>
      <p:bldP spid="117" grpId="1" animBg="1"/>
      <p:bldP spid="112" grpId="0" animBg="1"/>
      <p:bldP spid="112" grpId="1" animBg="1"/>
      <p:bldP spid="89" grpId="0" animBg="1"/>
      <p:bldP spid="90" grpId="0" animBg="1"/>
      <p:bldP spid="90" grpId="1" animBg="1"/>
      <p:bldP spid="29" grpId="0"/>
      <p:bldP spid="34" grpId="0"/>
      <p:bldP spid="35" grpId="0"/>
      <p:bldP spid="36" grpId="0"/>
      <p:bldP spid="37" grpId="0"/>
      <p:bldP spid="76" grpId="0"/>
      <p:bldP spid="92" grpId="0" animBg="1"/>
      <p:bldP spid="92" grpId="1" animBg="1"/>
      <p:bldP spid="93" grpId="0" animBg="1"/>
      <p:bldP spid="93" grpId="1" animBg="1"/>
      <p:bldP spid="95" grpId="0" animBg="1"/>
      <p:bldP spid="95" grpId="1" animBg="1"/>
      <p:bldP spid="105" grpId="0" animBg="1"/>
      <p:bldP spid="105" grpId="1" animBg="1"/>
      <p:bldP spid="123" grpId="0" animBg="1"/>
      <p:bldP spid="123" grpId="1" animBg="1"/>
      <p:bldP spid="123" grpId="2" animBg="1"/>
      <p:bldP spid="125" grpId="0" animBg="1"/>
      <p:bldP spid="125" grpId="1" animBg="1"/>
      <p:bldP spid="125" grpId="2" animBg="1"/>
      <p:bldP spid="2" grpId="0"/>
      <p:bldP spid="129" grpId="0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/>
      <p:bldP spid="116" grpId="1"/>
      <p:bldP spid="96" grpId="0" animBg="1"/>
      <p:bldP spid="96" grpId="1" animBg="1"/>
      <p:bldP spid="97" grpId="0" build="allAtOnce"/>
      <p:bldP spid="98" grpId="0" build="allAtOnce"/>
      <p:bldP spid="99" grpId="0" build="allAtOnce"/>
      <p:bldP spid="100" grpId="0" build="allAtOnce"/>
      <p:bldP spid="101" grpId="0" build="allAtOnce"/>
      <p:bldP spid="102" grpId="0" animBg="1"/>
      <p:bldP spid="102" grpId="1" animBg="1"/>
      <p:bldP spid="103" grpId="0"/>
      <p:bldP spid="103" grpId="1"/>
      <p:bldP spid="104" grpId="0"/>
      <p:bldP spid="104" grpId="1"/>
      <p:bldP spid="10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397065" y="488854"/>
            <a:ext cx="7609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From the top of a light house, an observer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looks at a ship and finds the angle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depression to be 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If the height of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light house is 90 m then find how far is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that ship from the light house. 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544621" y="4227605"/>
            <a:ext cx="323172" cy="3127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67107" y="4233696"/>
            <a:ext cx="4691201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Arc 89"/>
          <p:cNvSpPr/>
          <p:nvPr/>
        </p:nvSpPr>
        <p:spPr>
          <a:xfrm rot="19009">
            <a:off x="7240458" y="2237393"/>
            <a:ext cx="629498" cy="629498"/>
          </a:xfrm>
          <a:prstGeom prst="arc">
            <a:avLst>
              <a:gd name="adj1" fmla="val 10728718"/>
              <a:gd name="adj2" fmla="val 13871015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303228" y="3453523"/>
            <a:ext cx="2314408" cy="108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377727" y="3706481"/>
            <a:ext cx="78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  =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65376" y="4236413"/>
            <a:ext cx="47628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The ship is 51.9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far from the lighthouse.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257800" y="374651"/>
            <a:ext cx="2621605" cy="2623780"/>
            <a:chOff x="5798281" y="1840605"/>
            <a:chExt cx="2621605" cy="3498375"/>
          </a:xfrm>
        </p:grpSpPr>
        <p:grpSp>
          <p:nvGrpSpPr>
            <p:cNvPr id="19" name="Group 18"/>
            <p:cNvGrpSpPr/>
            <p:nvPr/>
          </p:nvGrpSpPr>
          <p:grpSpPr>
            <a:xfrm>
              <a:off x="5798281" y="1840605"/>
              <a:ext cx="2621605" cy="3302707"/>
              <a:chOff x="5798281" y="1840605"/>
              <a:chExt cx="2621605" cy="3302707"/>
            </a:xfrm>
          </p:grpSpPr>
          <p:sp>
            <p:nvSpPr>
              <p:cNvPr id="5" name="Right Triangle 4"/>
              <p:cNvSpPr/>
              <p:nvPr/>
            </p:nvSpPr>
            <p:spPr>
              <a:xfrm>
                <a:off x="6629400" y="2329100"/>
                <a:ext cx="1466636" cy="2424667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798281" y="3246071"/>
                <a:ext cx="8382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90 </a:t>
                </a:r>
                <a:r>
                  <a:rPr lang="en-US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m</a:t>
                </a:r>
                <a:endParaRPr lang="en-US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291511" y="1951217"/>
                <a:ext cx="426575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US" sz="2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35029" y="4600007"/>
                <a:ext cx="387795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US" sz="2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993311" y="4609832"/>
                <a:ext cx="426575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US" sz="2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6633462" y="2332299"/>
                <a:ext cx="146587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855505" y="2348927"/>
                <a:ext cx="560662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60</a:t>
                </a:r>
                <a:r>
                  <a:rPr lang="en-US" sz="1600" b="1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342926" y="4268493"/>
                <a:ext cx="594360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60</a:t>
                </a:r>
                <a:r>
                  <a:rPr lang="en-US" sz="1600" b="1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627975" y="4515195"/>
                <a:ext cx="179011" cy="2386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64236" y="1840605"/>
                <a:ext cx="291356" cy="44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E</a:t>
                </a:r>
                <a:endParaRPr lang="en-US" sz="2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772186" y="2281499"/>
                <a:ext cx="76200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183865" y="4641353"/>
              <a:ext cx="391026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prstClr val="black"/>
                  </a:solidFill>
                  <a:latin typeface="Symbol" pitchFamily="18" charset="2"/>
                </a:rPr>
                <a:t>?</a:t>
              </a:r>
              <a:endParaRPr lang="en-US" sz="2800" b="1" dirty="0"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089373" y="1809750"/>
            <a:ext cx="4762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Bookman Old Style" pitchFamily="18" charset="0"/>
              </a:rPr>
              <a:t>90</a:t>
            </a:r>
            <a:endParaRPr lang="en-US" sz="1500" b="1" dirty="0"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89373" y="2037010"/>
            <a:ext cx="4953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Bookman Old Style" pitchFamily="18" charset="0"/>
              </a:rPr>
              <a:t>BC</a:t>
            </a:r>
            <a:endParaRPr lang="en-US" sz="1500" b="1" dirty="0"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327373" y="1875049"/>
                <a:ext cx="819150" cy="361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  <m:r>
                      <a:rPr lang="en-US" sz="1600" b="1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1500" b="1" dirty="0" smtClean="0">
                    <a:solidFill>
                      <a:schemeClr val="tx1"/>
                    </a:solidFill>
                    <a:latin typeface="Bookman Old Style" pitchFamily="18" charset="0"/>
                  </a:rPr>
                  <a:t>   =</a:t>
                </a:r>
                <a:endParaRPr lang="en-US" sz="1500" b="1" dirty="0">
                  <a:solidFill>
                    <a:schemeClr val="tx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73" y="1875049"/>
                <a:ext cx="819150" cy="361766"/>
              </a:xfrm>
              <a:prstGeom prst="rect">
                <a:avLst/>
              </a:prstGeom>
              <a:blipFill rotWithShape="1">
                <a:blip r:embed="rId2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156139" y="2313606"/>
            <a:ext cx="4953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Bookman Old Style" pitchFamily="18" charset="0"/>
              </a:rPr>
              <a:t>90</a:t>
            </a:r>
            <a:endParaRPr lang="en-US" sz="1500" b="1" dirty="0"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127473" y="2540866"/>
                <a:ext cx="338296" cy="3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schemeClr val="tx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73" y="2540866"/>
                <a:ext cx="338296" cy="333168"/>
              </a:xfrm>
              <a:prstGeom prst="rect">
                <a:avLst/>
              </a:prstGeom>
              <a:blipFill rotWithShape="1">
                <a:blip r:embed="rId3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095500" y="3621525"/>
                <a:ext cx="742950" cy="328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b="1" u="sng" dirty="0" smtClean="0">
                    <a:solidFill>
                      <a:schemeClr val="tx1"/>
                    </a:solidFill>
                    <a:latin typeface="Bookman Old Style" pitchFamily="18" charset="0"/>
                  </a:rPr>
                  <a:t>90</a:t>
                </a:r>
                <a:r>
                  <a:rPr lang="en-US" sz="1400" b="1" u="sng" dirty="0" smtClean="0">
                    <a:solidFill>
                      <a:schemeClr val="tx1"/>
                    </a:solidFill>
                    <a:latin typeface="Arial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400" b="1" i="1" u="sng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500" b="1" u="sng" dirty="0" smtClean="0">
                    <a:solidFill>
                      <a:schemeClr val="tx1"/>
                    </a:solidFill>
                    <a:latin typeface="Bookman Old Style" pitchFamily="18" charset="0"/>
                  </a:rPr>
                  <a:t> </a:t>
                </a:r>
                <a:endParaRPr lang="en-US" sz="1500" b="1" u="sng" dirty="0">
                  <a:solidFill>
                    <a:schemeClr val="tx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3621525"/>
                <a:ext cx="742950" cy="328039"/>
              </a:xfrm>
              <a:prstGeom prst="rect">
                <a:avLst/>
              </a:prstGeom>
              <a:blipFill rotWithShape="1">
                <a:blip r:embed="rId4"/>
                <a:stretch>
                  <a:fillRect l="-3279" t="-1852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2324100" y="3848785"/>
            <a:ext cx="2857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Bookman Old Style" pitchFamily="18" charset="0"/>
              </a:rPr>
              <a:t>3</a:t>
            </a:r>
            <a:endParaRPr lang="en-US" sz="1500" b="1" dirty="0"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7273" y="1733550"/>
            <a:ext cx="679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Sol.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2123663" y="2080775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387698" y="2405305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  =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187091" y="2569234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384300" y="4206478"/>
            <a:ext cx="774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12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2128083" y="4197534"/>
                <a:ext cx="831017" cy="361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30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83" y="4197534"/>
                <a:ext cx="831017" cy="361766"/>
              </a:xfrm>
              <a:prstGeom prst="rect">
                <a:avLst/>
              </a:prstGeom>
              <a:blipFill rotWithShape="1">
                <a:blip r:embed="rId5"/>
                <a:stretch>
                  <a:fillRect l="-3676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3499073" y="3250525"/>
            <a:ext cx="1171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BC  =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482631" y="3250525"/>
            <a:ext cx="471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499073" y="3617520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BC  =   51.9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851624" y="3250525"/>
            <a:ext cx="895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1.73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27273" y="2389916"/>
            <a:ext cx="33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ymbol" panose="05050102010706020507" pitchFamily="18" charset="2"/>
              </a:rPr>
              <a:t>\</a:t>
            </a:r>
            <a:endParaRPr lang="en-IN" b="1" dirty="0">
              <a:latin typeface="Symbol" panose="05050102010706020507" pitchFamily="18" charset="2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2789319" y="318026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508473" y="3014259"/>
            <a:ext cx="296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×</a:t>
            </a:r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7273" y="2923206"/>
            <a:ext cx="2120991" cy="560428"/>
            <a:chOff x="228600" y="4602122"/>
            <a:chExt cx="2120991" cy="560428"/>
          </a:xfrm>
        </p:grpSpPr>
        <p:sp>
          <p:nvSpPr>
            <p:cNvPr id="128" name="TextBox 127"/>
            <p:cNvSpPr txBox="1"/>
            <p:nvPr/>
          </p:nvSpPr>
          <p:spPr>
            <a:xfrm>
              <a:off x="228600" y="462915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Symbol" panose="05050102010706020507" pitchFamily="18" charset="2"/>
                </a:rPr>
                <a:t>\</a:t>
              </a:r>
              <a:endParaRPr lang="en-IN" b="1" dirty="0">
                <a:latin typeface="Symbol" panose="05050102010706020507" pitchFamily="18" charset="2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54291" y="4602122"/>
              <a:ext cx="49530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latin typeface="Bookman Old Style" pitchFamily="18" charset="0"/>
                </a:rPr>
                <a:t>90</a:t>
              </a:r>
              <a:endParaRPr lang="en-US" sz="1500" b="1" dirty="0"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1825625" y="4829382"/>
                  <a:ext cx="338296" cy="3331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500" b="1" dirty="0">
                    <a:solidFill>
                      <a:schemeClr val="tx1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625" y="4829382"/>
                  <a:ext cx="338296" cy="33316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89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TextBox 137"/>
            <p:cNvSpPr txBox="1"/>
            <p:nvPr/>
          </p:nvSpPr>
          <p:spPr>
            <a:xfrm>
              <a:off x="1085850" y="4693821"/>
              <a:ext cx="806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BC  =</a:t>
              </a: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1885243" y="4857750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2737073" y="3152982"/>
                <a:ext cx="338296" cy="3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schemeClr val="tx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73" y="3152982"/>
                <a:ext cx="338296" cy="333168"/>
              </a:xfrm>
              <a:prstGeom prst="rect">
                <a:avLst/>
              </a:prstGeom>
              <a:blipFill rotWithShape="1">
                <a:blip r:embed="rId8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2742220" y="2868161"/>
                <a:ext cx="338296" cy="3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schemeClr val="tx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220" y="2868161"/>
                <a:ext cx="338296" cy="333168"/>
              </a:xfrm>
              <a:prstGeom prst="rect">
                <a:avLst/>
              </a:prstGeom>
              <a:blipFill rotWithShape="1">
                <a:blip r:embed="rId9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H="1">
            <a:off x="2352676" y="3935002"/>
            <a:ext cx="257174" cy="12221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154993" y="3724436"/>
            <a:ext cx="326270" cy="12221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141049" y="3447915"/>
            <a:ext cx="4878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30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681335" y="3474627"/>
            <a:ext cx="1253010" cy="499618"/>
            <a:chOff x="5013379" y="5498759"/>
            <a:chExt cx="1253010" cy="499618"/>
          </a:xfrm>
        </p:grpSpPr>
        <p:sp>
          <p:nvSpPr>
            <p:cNvPr id="121" name="Rounded Rectangular Callout 120"/>
            <p:cNvSpPr/>
            <p:nvPr/>
          </p:nvSpPr>
          <p:spPr>
            <a:xfrm>
              <a:off x="5013379" y="5498759"/>
              <a:ext cx="1253010" cy="499618"/>
            </a:xfrm>
            <a:prstGeom prst="wedgeRoundRectCallout">
              <a:avLst>
                <a:gd name="adj1" fmla="val 28909"/>
                <a:gd name="adj2" fmla="val 1019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dirty="0" smtClean="0">
                      <a:solidFill>
                        <a:prstClr val="white"/>
                      </a:solidFill>
                    </a:rPr>
                    <a:t>  = 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1.73</a:t>
                  </a:r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4" name="Rounded Rectangle 143"/>
          <p:cNvSpPr/>
          <p:nvPr/>
        </p:nvSpPr>
        <p:spPr>
          <a:xfrm>
            <a:off x="3658406" y="1938909"/>
            <a:ext cx="1898067" cy="749393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Now, let us </a:t>
            </a:r>
            <a:r>
              <a:rPr lang="en-US" sz="1400" b="1" dirty="0" err="1" smtClean="0">
                <a:latin typeface="Bookman Old Style" panose="02050604050505020204" pitchFamily="18" charset="0"/>
              </a:rPr>
              <a:t>rationalise</a:t>
            </a:r>
            <a:r>
              <a:rPr lang="en-US" sz="1400" b="1" dirty="0" smtClean="0">
                <a:latin typeface="Bookman Old Style" panose="02050604050505020204" pitchFamily="18" charset="0"/>
              </a:rPr>
              <a:t> the denominator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25780" y="3675703"/>
            <a:ext cx="33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ymbol" panose="05050102010706020507" pitchFamily="18" charset="2"/>
              </a:rPr>
              <a:t>\</a:t>
            </a:r>
            <a:endParaRPr lang="en-IN" b="1" dirty="0">
              <a:latin typeface="Symbol" panose="05050102010706020507" pitchFamily="18" charset="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24287" y="4206478"/>
            <a:ext cx="33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ymbol" panose="05050102010706020507" pitchFamily="18" charset="2"/>
              </a:rPr>
              <a:t>\</a:t>
            </a:r>
            <a:endParaRPr lang="en-IN" b="1" dirty="0">
              <a:latin typeface="Symbol" panose="05050102010706020507" pitchFamily="18" charset="2"/>
            </a:endParaRPr>
          </a:p>
        </p:txBody>
      </p:sp>
      <p:sp>
        <p:nvSpPr>
          <p:cNvPr id="60" name="Arc 59"/>
          <p:cNvSpPr/>
          <p:nvPr/>
        </p:nvSpPr>
        <p:spPr>
          <a:xfrm>
            <a:off x="5765272" y="394171"/>
            <a:ext cx="639200" cy="702152"/>
          </a:xfrm>
          <a:prstGeom prst="arc">
            <a:avLst>
              <a:gd name="adj1" fmla="val 21571531"/>
              <a:gd name="adj2" fmla="val 308575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31" grpId="0" animBg="1"/>
      <p:bldP spid="30" grpId="0"/>
      <p:bldP spid="38" grpId="0"/>
      <p:bldP spid="39" grpId="0"/>
      <p:bldP spid="40" grpId="0"/>
      <p:bldP spid="41" grpId="0"/>
      <p:bldP spid="127" grpId="0"/>
      <p:bldP spid="135" grpId="0"/>
      <p:bldP spid="140" grpId="0"/>
      <p:bldP spid="141" grpId="0"/>
      <p:bldP spid="143" grpId="0"/>
      <p:bldP spid="144" grpId="0" animBg="1"/>
      <p:bldP spid="144" grpId="1" animBg="1"/>
      <p:bldP spid="130" grpId="0"/>
      <p:bldP spid="1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500946" y="978662"/>
            <a:ext cx="4376920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0" y="1268481"/>
            <a:ext cx="9143995" cy="3875019"/>
            <a:chOff x="0" y="1836986"/>
            <a:chExt cx="10068850" cy="313676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1" t="25593" r="26777" b="30914"/>
            <a:stretch/>
          </p:blipFill>
          <p:spPr bwMode="auto">
            <a:xfrm flipH="1">
              <a:off x="0" y="1836986"/>
              <a:ext cx="6775593" cy="313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1" t="25593" r="59477" b="30914"/>
            <a:stretch/>
          </p:blipFill>
          <p:spPr bwMode="auto">
            <a:xfrm flipH="1">
              <a:off x="6221198" y="1838257"/>
              <a:ext cx="3847652" cy="3135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ounded Rectangle 42"/>
          <p:cNvSpPr/>
          <p:nvPr/>
        </p:nvSpPr>
        <p:spPr>
          <a:xfrm>
            <a:off x="472898" y="732914"/>
            <a:ext cx="7957869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989399" y="485072"/>
            <a:ext cx="5272347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22" b="97357" l="6531" r="975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7956" y="3821090"/>
            <a:ext cx="1092044" cy="8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3650" r="919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1750" y="3875647"/>
            <a:ext cx="1139986" cy="75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Pie 31"/>
          <p:cNvSpPr/>
          <p:nvPr/>
        </p:nvSpPr>
        <p:spPr>
          <a:xfrm flipH="1">
            <a:off x="6324837" y="3867603"/>
            <a:ext cx="1463040" cy="1463040"/>
          </a:xfrm>
          <a:prstGeom prst="pie">
            <a:avLst>
              <a:gd name="adj1" fmla="val 20086755"/>
              <a:gd name="adj2" fmla="val 103868"/>
            </a:avLst>
          </a:prstGeom>
          <a:solidFill>
            <a:srgbClr val="0000FF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 flipH="1">
            <a:off x="3699510" y="3872683"/>
            <a:ext cx="1463040" cy="1463040"/>
          </a:xfrm>
          <a:prstGeom prst="pie">
            <a:avLst>
              <a:gd name="adj1" fmla="val 18817357"/>
              <a:gd name="adj2" fmla="val 71376"/>
            </a:avLst>
          </a:prstGeom>
          <a:solidFill>
            <a:srgbClr val="FFC00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 flipH="1">
            <a:off x="840156" y="1073950"/>
            <a:ext cx="1492378" cy="1492378"/>
          </a:xfrm>
          <a:prstGeom prst="pie">
            <a:avLst>
              <a:gd name="adj1" fmla="val 8108029"/>
              <a:gd name="adj2" fmla="val 10876480"/>
            </a:avLst>
          </a:prstGeom>
          <a:solidFill>
            <a:srgbClr val="FFC00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        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7" name="Pie 46"/>
          <p:cNvSpPr/>
          <p:nvPr/>
        </p:nvSpPr>
        <p:spPr>
          <a:xfrm rot="13450223" flipH="1">
            <a:off x="585216" y="804954"/>
            <a:ext cx="1975104" cy="1975104"/>
          </a:xfrm>
          <a:prstGeom prst="pie">
            <a:avLst>
              <a:gd name="adj1" fmla="val 986605"/>
              <a:gd name="adj2" fmla="val 2629913"/>
            </a:avLst>
          </a:prstGeom>
          <a:solidFill>
            <a:srgbClr val="0000FF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399679" y="233658"/>
            <a:ext cx="4692650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76820" y="1798773"/>
            <a:ext cx="9525" cy="283464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72018" y="1791153"/>
            <a:ext cx="2885028" cy="282908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72018" y="1791153"/>
            <a:ext cx="5514582" cy="282908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rot="5400000" flipH="1">
            <a:off x="1576120" y="4301847"/>
            <a:ext cx="326464" cy="326831"/>
            <a:chOff x="5562600" y="4016415"/>
            <a:chExt cx="152400" cy="152259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cxnSp>
          <p:nvCxnSpPr>
            <p:cNvPr id="12" name="Straight Connector 11"/>
            <p:cNvCxnSpPr/>
            <p:nvPr/>
          </p:nvCxnSpPr>
          <p:spPr>
            <a:xfrm>
              <a:off x="5562600" y="4018210"/>
              <a:ext cx="152400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5628497" y="4091751"/>
              <a:ext cx="152259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1563403" y="1793314"/>
            <a:ext cx="5358097" cy="396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835094" y="1048203"/>
            <a:ext cx="1490472" cy="1490472"/>
          </a:xfrm>
          <a:prstGeom prst="arc">
            <a:avLst>
              <a:gd name="adj1" fmla="val 61947"/>
              <a:gd name="adj2" fmla="val 265402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593725" y="813252"/>
            <a:ext cx="1971675" cy="1971675"/>
          </a:xfrm>
          <a:prstGeom prst="arc">
            <a:avLst>
              <a:gd name="adj1" fmla="val 11161"/>
              <a:gd name="adj2" fmla="val 159887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20021" y="1847544"/>
            <a:ext cx="54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/>
              </a:rPr>
              <a:t>30</a:t>
            </a:r>
            <a:r>
              <a:rPr lang="en-US" sz="1600" b="1" baseline="30000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/>
              </a:rPr>
              <a:t>o</a:t>
            </a:r>
            <a:endParaRPr lang="en-US" sz="1600" b="1" baseline="30000" dirty="0"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7487" y="142596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glow rad="127000">
                    <a:srgbClr val="FFFF00"/>
                  </a:glow>
                </a:effectLst>
                <a:latin typeface="Bookman Old Style"/>
              </a:rPr>
              <a:t>B</a:t>
            </a:r>
            <a:endParaRPr lang="en-US" b="1" dirty="0"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20" name="Arc 19"/>
          <p:cNvSpPr/>
          <p:nvPr/>
        </p:nvSpPr>
        <p:spPr>
          <a:xfrm>
            <a:off x="3680460" y="3879033"/>
            <a:ext cx="1463040" cy="1463040"/>
          </a:xfrm>
          <a:prstGeom prst="arc">
            <a:avLst>
              <a:gd name="adj1" fmla="val 10817140"/>
              <a:gd name="adj2" fmla="val 135724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>
            <a:off x="6324600" y="3883478"/>
            <a:ext cx="1460500" cy="1460500"/>
          </a:xfrm>
          <a:prstGeom prst="arc">
            <a:avLst>
              <a:gd name="adj1" fmla="val 10746429"/>
              <a:gd name="adj2" fmla="val 1249232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306220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/>
              </a:rPr>
              <a:t>75 </a:t>
            </a:r>
            <a:r>
              <a:rPr lang="en-US" b="1" i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/>
              </a:rPr>
              <a:t>m</a:t>
            </a:r>
            <a:endParaRPr lang="en-US" b="1" i="1" dirty="0"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81001" y="4122873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/>
              </a:rPr>
              <a:t>45</a:t>
            </a:r>
            <a:r>
              <a:rPr lang="en-US" b="1" baseline="30000" dirty="0" smtClean="0">
                <a:solidFill>
                  <a:srgbClr val="FFFF00"/>
                </a:solidFill>
                <a:latin typeface="Bookman Old Style"/>
              </a:rPr>
              <a:t>o</a:t>
            </a:r>
            <a:endParaRPr lang="en-US" b="1" baseline="30000" dirty="0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32384" y="4229553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/>
              </a:rPr>
              <a:t>30</a:t>
            </a:r>
            <a:r>
              <a:rPr lang="en-US" b="1" baseline="30000" dirty="0" smtClean="0">
                <a:solidFill>
                  <a:srgbClr val="FFFF00"/>
                </a:solidFill>
                <a:latin typeface="Bookman Old Style"/>
              </a:rPr>
              <a:t>o</a:t>
            </a:r>
            <a:endParaRPr lang="en-US" b="1" baseline="30000" dirty="0">
              <a:solidFill>
                <a:srgbClr val="FFFF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1317" y="463563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glow rad="127000">
                    <a:srgbClr val="FFFF00"/>
                  </a:glow>
                </a:effectLst>
                <a:latin typeface="Bookman Old Style"/>
              </a:rPr>
              <a:t>A</a:t>
            </a:r>
            <a:endParaRPr lang="en-US" b="1" dirty="0"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84926" y="462811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glow rad="127000">
                    <a:srgbClr val="FFFF00"/>
                  </a:glow>
                </a:effectLst>
                <a:latin typeface="Bookman Old Style"/>
              </a:rPr>
              <a:t>D</a:t>
            </a:r>
            <a:endParaRPr lang="en-US" b="1" dirty="0"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29743" y="461541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glow rad="127000">
                    <a:srgbClr val="FFFF00"/>
                  </a:glow>
                </a:effectLst>
                <a:latin typeface="Bookman Old Style"/>
              </a:rPr>
              <a:t>C</a:t>
            </a:r>
            <a:endParaRPr lang="en-US" b="1" dirty="0">
              <a:effectLst>
                <a:glow rad="127000">
                  <a:srgbClr val="FFFF00"/>
                </a:glo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63243" y="4615412"/>
            <a:ext cx="5541264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90351" y="1820139"/>
            <a:ext cx="54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/>
              </a:rPr>
              <a:t>45</a:t>
            </a:r>
            <a:r>
              <a:rPr lang="en-US" sz="1600" b="1" baseline="30000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/>
              </a:rPr>
              <a:t>o</a:t>
            </a:r>
            <a:endParaRPr lang="en-US" sz="1600" b="1" baseline="30000" dirty="0"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835190" y="1421821"/>
            <a:ext cx="364202" cy="418324"/>
            <a:chOff x="5835190" y="1211818"/>
            <a:chExt cx="364202" cy="418324"/>
          </a:xfrm>
        </p:grpSpPr>
        <p:sp>
          <p:nvSpPr>
            <p:cNvPr id="3" name="Oval 2"/>
            <p:cNvSpPr/>
            <p:nvPr/>
          </p:nvSpPr>
          <p:spPr>
            <a:xfrm flipV="1">
              <a:off x="5972692" y="1547816"/>
              <a:ext cx="82326" cy="823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effectLst>
                  <a:glow rad="127000">
                    <a:srgbClr val="FFFF00"/>
                  </a:glo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35190" y="1211818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effectLst>
                    <a:glow rad="127000">
                      <a:srgbClr val="FFFF00"/>
                    </a:glow>
                  </a:effectLst>
                  <a:latin typeface="Bookman Old Style"/>
                </a:rPr>
                <a:t>X</a:t>
              </a:r>
              <a:endParaRPr lang="en-US" b="1" dirty="0">
                <a:effectLst>
                  <a:glow rad="127000">
                    <a:srgbClr val="FFFF00"/>
                  </a:glow>
                </a:effectLst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989399" y="483479"/>
            <a:ext cx="5267325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411377" y="2111699"/>
            <a:ext cx="2667000" cy="83962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1225" y="2240104"/>
            <a:ext cx="2387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XBC and 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BCA are what type of angles?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27700" y="236589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Alternate angles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213369" y="2181405"/>
            <a:ext cx="2893703" cy="75257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76804" y="2270835"/>
            <a:ext cx="286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What can we say about these two angles 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23490" y="234685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They are equal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276804" y="2151193"/>
            <a:ext cx="2667000" cy="79887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36652" y="2235191"/>
            <a:ext cx="2387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XBD and 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BDA are what type of angles?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93127" y="236098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Alternate angles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48203" y="2223519"/>
            <a:ext cx="2865052" cy="75257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7313" y="2297513"/>
            <a:ext cx="286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What can we say about these two angles 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43999" y="2373534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They are equal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06232" y="482496"/>
            <a:ext cx="1039653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768" y="184618"/>
            <a:ext cx="876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As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observed from the top of a 75 m high lighthouse from the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sea-level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,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angles of depression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two ships are 30° and 45°.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If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one ship is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exactly behind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other on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same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side of the lighthouse,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find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distance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between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two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ships. </a:t>
            </a:r>
            <a:endParaRPr lang="en-US" sz="1600" dirty="0"/>
          </a:p>
        </p:txBody>
      </p:sp>
      <p:sp>
        <p:nvSpPr>
          <p:cNvPr id="59" name="Rectangular Callout 58"/>
          <p:cNvSpPr/>
          <p:nvPr/>
        </p:nvSpPr>
        <p:spPr>
          <a:xfrm>
            <a:off x="147729" y="1687091"/>
            <a:ext cx="1146202" cy="474138"/>
          </a:xfrm>
          <a:prstGeom prst="wedgeRectCallout">
            <a:avLst>
              <a:gd name="adj1" fmla="val 75134"/>
              <a:gd name="adj2" fmla="val -25623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Observer</a:t>
            </a:r>
            <a:endParaRPr lang="en-US" sz="14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575951" y="2277046"/>
            <a:ext cx="201729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 Observe </a:t>
            </a:r>
          </a:p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latin typeface="Bookman Old Style" panose="02050604050505020204" pitchFamily="18" charset="0"/>
              </a:rPr>
              <a:t>XBC and </a:t>
            </a:r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latin typeface="Bookman Old Style" panose="02050604050505020204" pitchFamily="18" charset="0"/>
              </a:rPr>
              <a:t>BCA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519308" y="2298632"/>
            <a:ext cx="201729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 Observe </a:t>
            </a:r>
          </a:p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latin typeface="Bookman Old Style" panose="02050604050505020204" pitchFamily="18" charset="0"/>
              </a:rPr>
              <a:t>XBD and </a:t>
            </a:r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latin typeface="Bookman Old Style" panose="02050604050505020204" pitchFamily="18" charset="0"/>
              </a:rPr>
              <a:t>BDA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83571">
            <a:off x="3842766" y="3005690"/>
            <a:ext cx="1460911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2725441">
            <a:off x="2647668" y="3149681"/>
            <a:ext cx="1313058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29941" y="1501607"/>
            <a:ext cx="1474655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Horizontal line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09827" y="4629150"/>
            <a:ext cx="1971973" cy="461665"/>
            <a:chOff x="4829098" y="5178873"/>
            <a:chExt cx="1971973" cy="46166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4829098" y="5409705"/>
              <a:ext cx="1971973" cy="0"/>
            </a:xfrm>
            <a:prstGeom prst="line">
              <a:avLst/>
            </a:prstGeom>
            <a:ln w="19050">
              <a:solidFill>
                <a:srgbClr val="FFFF00"/>
              </a:solidFill>
              <a:headEnd type="arrow" w="med" len="med"/>
              <a:tailEnd type="arrow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486400" y="5178873"/>
              <a:ext cx="574588" cy="461665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latin typeface="Symbol" pitchFamily="18" charset="2"/>
                </a:rPr>
                <a:t>?</a:t>
              </a:r>
              <a:endParaRPr lang="en-US" sz="24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494939" y="504261"/>
            <a:ext cx="1066153" cy="20448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43" grpId="0" animBg="1"/>
      <p:bldP spid="43" grpId="1" animBg="1"/>
      <p:bldP spid="42" grpId="0" animBg="1"/>
      <p:bldP spid="42" grpId="1" animBg="1"/>
      <p:bldP spid="32" grpId="0" animBg="1"/>
      <p:bldP spid="32" grpId="1" animBg="1"/>
      <p:bldP spid="28" grpId="0" animBg="1"/>
      <p:bldP spid="28" grpId="1" animBg="1"/>
      <p:bldP spid="29" grpId="0" animBg="1"/>
      <p:bldP spid="29" grpId="1" animBg="1"/>
      <p:bldP spid="47" grpId="0" animBg="1"/>
      <p:bldP spid="47" grpId="1" animBg="1"/>
      <p:bldP spid="39" grpId="0" animBg="1"/>
      <p:bldP spid="39" grpId="1" animBg="1"/>
      <p:bldP spid="15" grpId="0" animBg="1"/>
      <p:bldP spid="16" grpId="0" animBg="1"/>
      <p:bldP spid="18" grpId="0"/>
      <p:bldP spid="19" grpId="0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17" grpId="0"/>
      <p:bldP spid="44" grpId="0" animBg="1"/>
      <p:bldP spid="44" grpId="1" animBg="1"/>
      <p:bldP spid="45" grpId="0" animBg="1"/>
      <p:bldP spid="45" grpId="1" animBg="1"/>
      <p:bldP spid="46" grpId="0"/>
      <p:bldP spid="46" grpId="1"/>
      <p:bldP spid="48" grpId="0"/>
      <p:bldP spid="48" grpId="1"/>
      <p:bldP spid="49" grpId="0" animBg="1"/>
      <p:bldP spid="49" grpId="1" animBg="1"/>
      <p:bldP spid="50" grpId="0"/>
      <p:bldP spid="50" grpId="1"/>
      <p:bldP spid="51" grpId="0"/>
      <p:bldP spid="51" grpId="1"/>
      <p:bldP spid="52" grpId="0" animBg="1"/>
      <p:bldP spid="52" grpId="1" animBg="1"/>
      <p:bldP spid="53" grpId="0"/>
      <p:bldP spid="53" grpId="1"/>
      <p:bldP spid="54" grpId="0"/>
      <p:bldP spid="54" grpId="1"/>
      <p:bldP spid="55" grpId="0" animBg="1"/>
      <p:bldP spid="55" grpId="1" animBg="1"/>
      <p:bldP spid="56" grpId="0"/>
      <p:bldP spid="56" grpId="1"/>
      <p:bldP spid="57" grpId="0"/>
      <p:bldP spid="57" grpId="1"/>
      <p:bldP spid="58" grpId="0" animBg="1"/>
      <p:bldP spid="58" grpId="1" animBg="1"/>
      <p:bldP spid="2" grpId="0" build="p"/>
      <p:bldP spid="59" grpId="0" animBg="1"/>
      <p:bldP spid="60" grpId="0" animBg="1"/>
      <p:bldP spid="60" grpId="1" animBg="1"/>
      <p:bldP spid="61" grpId="0" animBg="1"/>
      <p:bldP spid="61" grpId="1" animBg="1"/>
      <p:bldP spid="30" grpId="0" animBg="1"/>
      <p:bldP spid="63" grpId="0" animBg="1"/>
      <p:bldP spid="64" grpId="0" animBg="1"/>
      <p:bldP spid="31" grpId="0" animBg="1"/>
      <p:bldP spid="3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417908" y="304800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As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observed from the top of a 75 m high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lighthouse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from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sea-level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,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angles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of depression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two ships are 30° and 45°.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If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one ship is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exactly behind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other on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the same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side of the lighthouse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distance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between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two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ships. </a:t>
            </a:r>
            <a:endParaRPr lang="en-US" sz="1600" dirty="0"/>
          </a:p>
        </p:txBody>
      </p:sp>
      <p:sp>
        <p:nvSpPr>
          <p:cNvPr id="2" name="Freeform 1"/>
          <p:cNvSpPr/>
          <p:nvPr/>
        </p:nvSpPr>
        <p:spPr>
          <a:xfrm>
            <a:off x="6180785" y="877470"/>
            <a:ext cx="1384310" cy="1460302"/>
          </a:xfrm>
          <a:custGeom>
            <a:avLst/>
            <a:gdLst>
              <a:gd name="connsiteX0" fmla="*/ 4762 w 1819275"/>
              <a:gd name="connsiteY0" fmla="*/ 0 h 1938337"/>
              <a:gd name="connsiteX1" fmla="*/ 0 w 1819275"/>
              <a:gd name="connsiteY1" fmla="*/ 1933575 h 1938337"/>
              <a:gd name="connsiteX2" fmla="*/ 1819275 w 1819275"/>
              <a:gd name="connsiteY2" fmla="*/ 1938337 h 1938337"/>
              <a:gd name="connsiteX3" fmla="*/ 4762 w 1819275"/>
              <a:gd name="connsiteY3" fmla="*/ 0 h 19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1938337">
                <a:moveTo>
                  <a:pt x="4762" y="0"/>
                </a:moveTo>
                <a:cubicBezTo>
                  <a:pt x="3175" y="644525"/>
                  <a:pt x="1587" y="1289050"/>
                  <a:pt x="0" y="1933575"/>
                </a:cubicBezTo>
                <a:lnTo>
                  <a:pt x="1819275" y="1938337"/>
                </a:lnTo>
                <a:lnTo>
                  <a:pt x="47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5435743" y="1470071"/>
            <a:ext cx="630217" cy="2643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152145" y="3521358"/>
            <a:ext cx="342704" cy="2299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88266" y="3606125"/>
            <a:ext cx="842999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Arc 51"/>
          <p:cNvSpPr/>
          <p:nvPr/>
        </p:nvSpPr>
        <p:spPr>
          <a:xfrm rot="19009">
            <a:off x="7192707" y="1947522"/>
            <a:ext cx="786384" cy="786384"/>
          </a:xfrm>
          <a:prstGeom prst="arc">
            <a:avLst>
              <a:gd name="adj1" fmla="val 10728718"/>
              <a:gd name="adj2" fmla="val 13539331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40876" y="1781175"/>
            <a:ext cx="6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31115" y="1781175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Height of light house (AB) = 75 m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931115" y="2057400"/>
            <a:ext cx="397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AD is the distance of one ship from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the foot of light house (AB)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31115" y="258127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Let the distance between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two ships </a:t>
            </a: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DC) be ‘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’ m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31115" y="3086100"/>
            <a:ext cx="191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BAD,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47877" y="3591900"/>
            <a:ext cx="98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45º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795362" y="3591900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089928" y="3463728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cxnSp>
        <p:nvCxnSpPr>
          <p:cNvPr id="163" name="Straight Connector 162"/>
          <p:cNvCxnSpPr/>
          <p:nvPr/>
        </p:nvCxnSpPr>
        <p:spPr>
          <a:xfrm>
            <a:off x="2130187" y="3765354"/>
            <a:ext cx="4007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087998" y="3725248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76771" y="4208643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553569" y="4218479"/>
            <a:ext cx="301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795362" y="4208643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111358" y="4073328"/>
            <a:ext cx="495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75</a:t>
            </a:r>
          </a:p>
        </p:txBody>
      </p:sp>
      <p:cxnSp>
        <p:nvCxnSpPr>
          <p:cNvPr id="169" name="Straight Connector 168"/>
          <p:cNvCxnSpPr/>
          <p:nvPr/>
        </p:nvCxnSpPr>
        <p:spPr>
          <a:xfrm>
            <a:off x="2148477" y="4374954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091017" y="4347548"/>
            <a:ext cx="531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728830" y="4662759"/>
            <a:ext cx="612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78703" y="4657996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359741" y="4657996"/>
            <a:ext cx="49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797294" y="4657996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113290" y="4657996"/>
            <a:ext cx="92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75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75465" y="2332692"/>
            <a:ext cx="2103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6173910" y="874791"/>
            <a:ext cx="0" cy="1463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2" idx="1"/>
          </p:cNvCxnSpPr>
          <p:nvPr/>
        </p:nvCxnSpPr>
        <p:spPr>
          <a:xfrm flipH="1" flipV="1">
            <a:off x="6180786" y="877471"/>
            <a:ext cx="1405113" cy="1463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6180785" y="877471"/>
            <a:ext cx="2104500" cy="146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6163843" y="872191"/>
            <a:ext cx="2286000" cy="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877424" y="2226262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7431536" y="2307091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115036" y="2297567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906582" y="616188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406852" y="1423195"/>
            <a:ext cx="79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75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2688" y="2154892"/>
            <a:ext cx="172672" cy="172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7190538" y="1946687"/>
            <a:ext cx="788053" cy="788053"/>
          </a:xfrm>
          <a:prstGeom prst="arc">
            <a:avLst>
              <a:gd name="adj1" fmla="val 10758609"/>
              <a:gd name="adj2" fmla="val 1366688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Arc 184"/>
          <p:cNvSpPr/>
          <p:nvPr/>
        </p:nvSpPr>
        <p:spPr>
          <a:xfrm>
            <a:off x="7956673" y="2026303"/>
            <a:ext cx="619342" cy="619342"/>
          </a:xfrm>
          <a:prstGeom prst="arc">
            <a:avLst>
              <a:gd name="adj1" fmla="val 10758609"/>
              <a:gd name="adj2" fmla="val 1310118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c 185"/>
          <p:cNvSpPr/>
          <p:nvPr/>
        </p:nvSpPr>
        <p:spPr>
          <a:xfrm>
            <a:off x="5681785" y="364192"/>
            <a:ext cx="1003627" cy="1003627"/>
          </a:xfrm>
          <a:prstGeom prst="arc">
            <a:avLst>
              <a:gd name="adj1" fmla="val 21509127"/>
              <a:gd name="adj2" fmla="val 28672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Arc 186"/>
          <p:cNvSpPr/>
          <p:nvPr/>
        </p:nvSpPr>
        <p:spPr>
          <a:xfrm>
            <a:off x="5395113" y="127810"/>
            <a:ext cx="1480316" cy="1480316"/>
          </a:xfrm>
          <a:prstGeom prst="arc">
            <a:avLst>
              <a:gd name="adj1" fmla="val 21560867"/>
              <a:gd name="adj2" fmla="val 201293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7894760" y="541236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14" name="Oval 13"/>
          <p:cNvSpPr/>
          <p:nvPr/>
        </p:nvSpPr>
        <p:spPr>
          <a:xfrm>
            <a:off x="8001114" y="827003"/>
            <a:ext cx="81186" cy="81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6630975" y="1935309"/>
            <a:ext cx="57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45º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487561" y="2052083"/>
            <a:ext cx="57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30º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796210" y="961062"/>
            <a:ext cx="57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30º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278848" y="835263"/>
            <a:ext cx="51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45º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7768547" y="2279003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6167560" y="881935"/>
            <a:ext cx="0" cy="145330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61489" y="2332692"/>
            <a:ext cx="1406554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566203" y="2332326"/>
            <a:ext cx="71302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143224" y="2333914"/>
            <a:ext cx="1426041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flipH="1">
            <a:off x="5025107" y="927595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6412180" y="2645645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174435" y="869675"/>
            <a:ext cx="0" cy="146067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ular Callout 65"/>
          <p:cNvSpPr/>
          <p:nvPr/>
        </p:nvSpPr>
        <p:spPr>
          <a:xfrm>
            <a:off x="1359741" y="2768755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29953" y="2886627"/>
            <a:ext cx="115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45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5799" y="288573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95547" y="289675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745841" y="659687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A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DB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689057" y="587616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02249" y="651407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00115" y="931247"/>
            <a:ext cx="189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92495" y="1202123"/>
            <a:ext cx="1905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90735" y="931247"/>
            <a:ext cx="48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90735" y="1202123"/>
            <a:ext cx="487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409904" y="617300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14714" y="709680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22019" y="1155471"/>
            <a:ext cx="76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664559" y="766542"/>
            <a:ext cx="201483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Consider </a:t>
            </a:r>
            <a:r>
              <a:rPr lang="en-US" sz="1600" b="1" dirty="0" smtClean="0"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latin typeface="Bookman Old Style" panose="02050604050505020204" pitchFamily="18" charset="0"/>
              </a:rPr>
              <a:t>BAD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50229" y="2302451"/>
            <a:ext cx="70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75</a:t>
            </a:r>
            <a:r>
              <a:rPr lang="en-US" sz="16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3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1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 animBg="1"/>
      <p:bldP spid="72" grpId="1" animBg="1"/>
      <p:bldP spid="71" grpId="0" animBg="1"/>
      <p:bldP spid="71" grpId="1" animBg="1"/>
      <p:bldP spid="65" grpId="0" animBg="1"/>
      <p:bldP spid="65" grpId="1" animBg="1"/>
      <p:bldP spid="52" grpId="0" animBg="1"/>
      <p:bldP spid="52" grpId="1" animBg="1"/>
      <p:bldP spid="154" grpId="0"/>
      <p:bldP spid="155" grpId="0"/>
      <p:bldP spid="156" grpId="0" build="p"/>
      <p:bldP spid="157" grpId="0" build="allAtOnce"/>
      <p:bldP spid="193" grpId="0"/>
      <p:bldP spid="54" grpId="0" animBg="1"/>
      <p:bldP spid="54" grpId="1" animBg="1"/>
      <p:bldP spid="55" grpId="0" animBg="1"/>
      <p:bldP spid="55" grpId="1" animBg="1"/>
      <p:bldP spid="66" grpId="0" animBg="1"/>
      <p:bldP spid="66" grpId="1" animBg="1"/>
      <p:bldP spid="67" grpId="0"/>
      <p:bldP spid="67" grpId="1"/>
      <p:bldP spid="68" grpId="0"/>
      <p:bldP spid="68" grpId="1"/>
      <p:bldP spid="69" grpId="0"/>
      <p:bldP spid="69" grpId="1"/>
      <p:bldP spid="56" grpId="0" animBg="1"/>
      <p:bldP spid="56" grpId="1" animBg="1"/>
      <p:bldP spid="58" grpId="0" animBg="1"/>
      <p:bldP spid="58" grpId="1" animBg="1"/>
      <p:bldP spid="59" grpId="0" build="allAtOnce"/>
      <p:bldP spid="60" grpId="0" build="allAtOnce"/>
      <p:bldP spid="61" grpId="0" build="allAtOnce"/>
      <p:bldP spid="75" grpId="0" build="allAtOnce"/>
      <p:bldP spid="76" grpId="0" build="allAtOnce"/>
      <p:bldP spid="62" grpId="0" animBg="1"/>
      <p:bldP spid="62" grpId="1" animBg="1"/>
      <p:bldP spid="63" grpId="0"/>
      <p:bldP spid="63" grpId="1"/>
      <p:bldP spid="64" grpId="0"/>
      <p:bldP spid="64" grpId="1"/>
      <p:bldP spid="64" grpId="2"/>
      <p:bldP spid="77" grpId="0" animBg="1"/>
      <p:bldP spid="7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5449330" y="1460303"/>
            <a:ext cx="630217" cy="2643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515997" y="3919468"/>
            <a:ext cx="335290" cy="27203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185062" y="4575231"/>
            <a:ext cx="4761350" cy="3349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2208626" y="2401285"/>
            <a:ext cx="342704" cy="2299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6173115" y="866005"/>
            <a:ext cx="2112170" cy="1467089"/>
          </a:xfrm>
          <a:custGeom>
            <a:avLst/>
            <a:gdLst>
              <a:gd name="connsiteX0" fmla="*/ 4762 w 1819275"/>
              <a:gd name="connsiteY0" fmla="*/ 0 h 1938337"/>
              <a:gd name="connsiteX1" fmla="*/ 0 w 1819275"/>
              <a:gd name="connsiteY1" fmla="*/ 1933575 h 1938337"/>
              <a:gd name="connsiteX2" fmla="*/ 1819275 w 1819275"/>
              <a:gd name="connsiteY2" fmla="*/ 1938337 h 1938337"/>
              <a:gd name="connsiteX3" fmla="*/ 4762 w 1819275"/>
              <a:gd name="connsiteY3" fmla="*/ 0 h 19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1938337">
                <a:moveTo>
                  <a:pt x="4762" y="0"/>
                </a:moveTo>
                <a:cubicBezTo>
                  <a:pt x="3175" y="644525"/>
                  <a:pt x="1587" y="1289050"/>
                  <a:pt x="0" y="1933575"/>
                </a:cubicBezTo>
                <a:lnTo>
                  <a:pt x="1819275" y="1938337"/>
                </a:lnTo>
                <a:lnTo>
                  <a:pt x="47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2210753" y="2149993"/>
            <a:ext cx="342704" cy="2299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064018" y="2238041"/>
            <a:ext cx="826388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6772" y="1797050"/>
            <a:ext cx="191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BAC,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912" y="2220688"/>
            <a:ext cx="98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 30º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1397" y="2220688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5963" y="2092516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186222" y="2394142"/>
            <a:ext cx="4007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4033" y="2354036"/>
            <a:ext cx="51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227" y="2752785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18421" y="2890936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21" y="2890936"/>
                <a:ext cx="452898" cy="3676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1466046" y="2922062"/>
            <a:ext cx="3344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7212" y="2617886"/>
            <a:ext cx="29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4818" y="275278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99695" y="2609850"/>
            <a:ext cx="511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75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181229" y="2919096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1134" y="2878990"/>
            <a:ext cx="106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+ 75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750" y="3214667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875" y="3214667"/>
            <a:ext cx="99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+ 75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4818" y="3209489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5096" y="3204445"/>
            <a:ext cx="539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10677" y="3175453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677" y="3175453"/>
                <a:ext cx="452898" cy="367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725212" y="3527968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36951" y="3513679"/>
            <a:ext cx="3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42280" y="3522790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27615" y="3534192"/>
            <a:ext cx="539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13196" y="3505200"/>
                <a:ext cx="452898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96" y="3505200"/>
                <a:ext cx="452898" cy="367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741977" y="3527553"/>
            <a:ext cx="65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75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5212" y="3871914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36951" y="3857625"/>
            <a:ext cx="3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42280" y="3866736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127615" y="3871371"/>
            <a:ext cx="1209574" cy="367601"/>
            <a:chOff x="1702440" y="3945641"/>
            <a:chExt cx="1209574" cy="367601"/>
          </a:xfrm>
        </p:grpSpPr>
        <p:sp>
          <p:nvSpPr>
            <p:cNvPr id="52" name="TextBox 51"/>
            <p:cNvSpPr txBox="1"/>
            <p:nvPr/>
          </p:nvSpPr>
          <p:spPr>
            <a:xfrm>
              <a:off x="1702440" y="3952408"/>
              <a:ext cx="539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75(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019771" y="3945641"/>
                  <a:ext cx="452898" cy="367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771" y="3945641"/>
                  <a:ext cx="452898" cy="36760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/>
            <p:cNvSpPr txBox="1"/>
            <p:nvPr/>
          </p:nvSpPr>
          <p:spPr>
            <a:xfrm>
              <a:off x="2348552" y="3945769"/>
              <a:ext cx="563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– 1)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29975" y="4557835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7175" y="4557835"/>
            <a:ext cx="4829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Distance between the two ships is 54.75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22355" y="4181475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534094" y="4181475"/>
            <a:ext cx="3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839423" y="4181475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124758" y="4181475"/>
            <a:ext cx="539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75(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44947" y="4181475"/>
            <a:ext cx="111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1.73 – 1)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866196" y="3519834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77941" y="3519834"/>
            <a:ext cx="3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583270" y="3519834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859481" y="3519834"/>
            <a:ext cx="124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75 ×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868366" y="3852448"/>
            <a:ext cx="38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280111" y="3852448"/>
            <a:ext cx="3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585440" y="3852448"/>
            <a:ext cx="28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861651" y="3852448"/>
            <a:ext cx="92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54.75 </a:t>
            </a:r>
            <a:endParaRPr lang="en-US" sz="1600" b="1" i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57600" y="2922270"/>
            <a:ext cx="0" cy="155448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417908" y="304800"/>
            <a:ext cx="56112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As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observed from the top of a 75 m high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lighthouse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from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sea-level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,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angles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of depression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two ships are 30° and 45°.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If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one ship is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exactly behind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other on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the same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side of the lighthouse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,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distance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between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two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ships. 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40876" y="1781175"/>
            <a:ext cx="6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6175465" y="2332692"/>
            <a:ext cx="2103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173910" y="874791"/>
            <a:ext cx="0" cy="1463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6180786" y="877471"/>
            <a:ext cx="1405113" cy="1463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6180785" y="877471"/>
            <a:ext cx="2104500" cy="1460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6163843" y="872191"/>
            <a:ext cx="2286000" cy="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877424" y="2226262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431536" y="2307091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115036" y="2297567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906582" y="616188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6172688" y="2154892"/>
            <a:ext cx="172672" cy="172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 162"/>
          <p:cNvSpPr/>
          <p:nvPr/>
        </p:nvSpPr>
        <p:spPr>
          <a:xfrm>
            <a:off x="7190538" y="1946687"/>
            <a:ext cx="788053" cy="788053"/>
          </a:xfrm>
          <a:prstGeom prst="arc">
            <a:avLst>
              <a:gd name="adj1" fmla="val 10758609"/>
              <a:gd name="adj2" fmla="val 1366688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c 163"/>
          <p:cNvSpPr/>
          <p:nvPr/>
        </p:nvSpPr>
        <p:spPr>
          <a:xfrm>
            <a:off x="7956673" y="2026303"/>
            <a:ext cx="619342" cy="619342"/>
          </a:xfrm>
          <a:prstGeom prst="arc">
            <a:avLst>
              <a:gd name="adj1" fmla="val 10758609"/>
              <a:gd name="adj2" fmla="val 1310118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rc 164"/>
          <p:cNvSpPr/>
          <p:nvPr/>
        </p:nvSpPr>
        <p:spPr>
          <a:xfrm>
            <a:off x="5681785" y="364192"/>
            <a:ext cx="1003627" cy="1003627"/>
          </a:xfrm>
          <a:prstGeom prst="arc">
            <a:avLst>
              <a:gd name="adj1" fmla="val 21509127"/>
              <a:gd name="adj2" fmla="val 28672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7894760" y="541236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167" name="Oval 166"/>
          <p:cNvSpPr/>
          <p:nvPr/>
        </p:nvSpPr>
        <p:spPr>
          <a:xfrm>
            <a:off x="8001114" y="827003"/>
            <a:ext cx="81186" cy="81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630975" y="1935309"/>
            <a:ext cx="57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45º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487561" y="2052083"/>
            <a:ext cx="57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30º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796210" y="961062"/>
            <a:ext cx="57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30º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278848" y="835263"/>
            <a:ext cx="51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45º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768547" y="2279003"/>
            <a:ext cx="306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550229" y="2302451"/>
            <a:ext cx="70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75</a:t>
            </a:r>
            <a:r>
              <a:rPr lang="en-US" sz="1600" b="1" i="1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406852" y="1423195"/>
            <a:ext cx="79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75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151119" y="2571750"/>
            <a:ext cx="2194216" cy="307777"/>
            <a:chOff x="6160727" y="3932480"/>
            <a:chExt cx="2194216" cy="30777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160727" y="4091404"/>
              <a:ext cx="21942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716019" y="3932480"/>
              <a:ext cx="10567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(</a:t>
              </a:r>
              <a:r>
                <a:rPr lang="en-US" sz="1400" b="1" i="1" dirty="0" smtClean="0">
                  <a:latin typeface="Bookman Old Style" pitchFamily="18" charset="0"/>
                </a:rPr>
                <a:t>x</a:t>
              </a:r>
              <a:r>
                <a:rPr lang="en-US" sz="1400" b="1" dirty="0" smtClean="0">
                  <a:latin typeface="Bookman Old Style" pitchFamily="18" charset="0"/>
                </a:rPr>
                <a:t> + 75)</a:t>
              </a:r>
              <a:r>
                <a:rPr lang="en-US" sz="1400" b="1" i="1" dirty="0" smtClean="0">
                  <a:latin typeface="Bookman Old Style" pitchFamily="18" charset="0"/>
                </a:rPr>
                <a:t>m</a:t>
              </a:r>
              <a:endParaRPr lang="en-US" sz="1400" b="1" i="1" dirty="0">
                <a:latin typeface="Bookman Old Style" pitchFamily="18" charset="0"/>
              </a:endParaRPr>
            </a:p>
          </p:txBody>
        </p:sp>
      </p:grpSp>
      <p:sp>
        <p:nvSpPr>
          <p:cNvPr id="72" name="Arc 71"/>
          <p:cNvSpPr/>
          <p:nvPr/>
        </p:nvSpPr>
        <p:spPr>
          <a:xfrm rot="19009">
            <a:off x="7954387" y="2017404"/>
            <a:ext cx="621792" cy="621792"/>
          </a:xfrm>
          <a:prstGeom prst="arc">
            <a:avLst>
              <a:gd name="adj1" fmla="val 10728718"/>
              <a:gd name="adj2" fmla="val 12879331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6171479" y="2330681"/>
            <a:ext cx="2117880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flipH="1">
            <a:off x="5041511" y="965234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18467" y="2619164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6173368" y="898512"/>
            <a:ext cx="0" cy="146067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600196" y="606065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13388" y="669856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ACB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11254" y="949294"/>
            <a:ext cx="194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03634" y="1224933"/>
            <a:ext cx="1955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99606" y="949294"/>
            <a:ext cx="49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499606" y="1224933"/>
            <a:ext cx="49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0" name="Rounded Rectangular Callout 109"/>
          <p:cNvSpPr/>
          <p:nvPr/>
        </p:nvSpPr>
        <p:spPr>
          <a:xfrm>
            <a:off x="1696090" y="1287848"/>
            <a:ext cx="1828800" cy="838200"/>
          </a:xfrm>
          <a:prstGeom prst="wedgeRoundRectCallout">
            <a:avLst>
              <a:gd name="adj1" fmla="val -72569"/>
              <a:gd name="adj2" fmla="val 70833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65950" y="151862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30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96184" y="14973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2851790" y="1415840"/>
            <a:ext cx="532646" cy="589234"/>
            <a:chOff x="8347034" y="-1387456"/>
            <a:chExt cx="532646" cy="589234"/>
          </a:xfrm>
        </p:grpSpPr>
        <p:sp>
          <p:nvSpPr>
            <p:cNvPr id="114" name="Rectangle 113"/>
            <p:cNvSpPr/>
            <p:nvPr/>
          </p:nvSpPr>
          <p:spPr>
            <a:xfrm>
              <a:off x="8485440" y="-138745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8505457" y="-1122864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schemeClr val="bg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ounded Rectangle 81"/>
          <p:cNvSpPr/>
          <p:nvPr/>
        </p:nvSpPr>
        <p:spPr>
          <a:xfrm>
            <a:off x="1057134" y="674716"/>
            <a:ext cx="3371051" cy="106127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59628" y="797850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4708" y="1240466"/>
            <a:ext cx="79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948023" y="797850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</a:t>
            </a:r>
            <a:r>
              <a:rPr lang="en-IN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2492410" y="3138932"/>
            <a:ext cx="1253010" cy="499618"/>
            <a:chOff x="5013379" y="5498759"/>
            <a:chExt cx="1253010" cy="499618"/>
          </a:xfrm>
        </p:grpSpPr>
        <p:sp>
          <p:nvSpPr>
            <p:cNvPr id="132" name="Rounded Rectangular Callout 131"/>
            <p:cNvSpPr/>
            <p:nvPr/>
          </p:nvSpPr>
          <p:spPr>
            <a:xfrm>
              <a:off x="5013379" y="5498759"/>
              <a:ext cx="1253010" cy="499618"/>
            </a:xfrm>
            <a:prstGeom prst="wedgeRoundRectCallout">
              <a:avLst>
                <a:gd name="adj1" fmla="val -40013"/>
                <a:gd name="adj2" fmla="val 10834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dirty="0" smtClean="0">
                      <a:solidFill>
                        <a:schemeClr val="bg1"/>
                      </a:solidFill>
                    </a:rPr>
                    <a:t>  =  </a:t>
                  </a:r>
                  <a:r>
                    <a:rPr lang="en-US" sz="1400" b="1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1.73</a:t>
                  </a:r>
                  <a:endParaRPr lang="en-US" b="1" dirty="0">
                    <a:solidFill>
                      <a:schemeClr val="bg1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5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Arc 127"/>
          <p:cNvSpPr/>
          <p:nvPr/>
        </p:nvSpPr>
        <p:spPr>
          <a:xfrm>
            <a:off x="5395113" y="127810"/>
            <a:ext cx="1480316" cy="1480316"/>
          </a:xfrm>
          <a:prstGeom prst="arc">
            <a:avLst>
              <a:gd name="adj1" fmla="val 21560867"/>
              <a:gd name="adj2" fmla="val 201293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08236" y="3519834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0.73</a:t>
            </a:r>
          </a:p>
        </p:txBody>
      </p:sp>
    </p:spTree>
    <p:extLst>
      <p:ext uri="{BB962C8B-B14F-4D97-AF65-F5344CB8AC3E}">
        <p14:creationId xmlns:p14="http://schemas.microsoft.com/office/powerpoint/2010/main" val="21424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000"/>
                            </p:stCondLst>
                            <p:childTnLst>
                              <p:par>
                                <p:cTn id="4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30" grpId="0" animBg="1"/>
      <p:bldP spid="130" grpId="1" animBg="1"/>
      <p:bldP spid="123" grpId="0" animBg="1"/>
      <p:bldP spid="122" grpId="0" animBg="1"/>
      <p:bldP spid="122" grpId="1" animBg="1"/>
      <p:bldP spid="121" grpId="0" animBg="1"/>
      <p:bldP spid="117" grpId="0" animBg="1"/>
      <p:bldP spid="117" grpId="1" animBg="1"/>
      <p:bldP spid="109" grpId="0" animBg="1"/>
      <p:bldP spid="109" grpId="1" animBg="1"/>
      <p:bldP spid="138" grpId="0"/>
      <p:bldP spid="140" grpId="0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8" grpId="0" animBg="1"/>
      <p:bldP spid="78" grpId="1" animBg="1"/>
      <p:bldP spid="79" grpId="0" build="allAtOnce"/>
      <p:bldP spid="80" grpId="0" build="allAtOnce"/>
      <p:bldP spid="81" grpId="0" build="allAtOnce"/>
      <p:bldP spid="119" grpId="0" build="allAtOnce"/>
      <p:bldP spid="120" grpId="0" build="allAtOnce"/>
      <p:bldP spid="110" grpId="0" animBg="1"/>
      <p:bldP spid="110" grpId="1" animBg="1"/>
      <p:bldP spid="111" grpId="0"/>
      <p:bldP spid="111" grpId="1"/>
      <p:bldP spid="112" grpId="0"/>
      <p:bldP spid="112" grpId="1"/>
      <p:bldP spid="82" grpId="0" animBg="1"/>
      <p:bldP spid="82" grpId="1" animBg="1"/>
      <p:bldP spid="83" grpId="0"/>
      <p:bldP spid="83" grpId="1"/>
      <p:bldP spid="84" grpId="0"/>
      <p:bldP spid="84" grpId="1"/>
      <p:bldP spid="84" grpId="2"/>
      <p:bldP spid="76" grpId="0" animBg="1"/>
      <p:bldP spid="76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22</a:t>
            </a:r>
            <a:br>
              <a:rPr lang="en-US" dirty="0" smtClean="0"/>
            </a:br>
            <a:r>
              <a:rPr lang="en-US" dirty="0" smtClean="0"/>
              <a:t>Solved Example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9B48D0F-F757-46E5-9366-1785D8DBC6A2}"/>
  <p:tag name="GENSWF_ADVANCE_TIME" val="131.218"/>
  <p:tag name="TIMING" val="|2.944|3.555|1.87|2.009|0.842|3.9|0.833|5.17|1.231|1.104|1.268|3.748|1.447|2.055|5.219|3.579|0.227|0.952|1.291|0.695|2.11|0.527|1.106|1.612|1.59|1.021|1.763|1.106|0.981|0.598|4.464|1.687|1.164|1.474|0.741|0.531|0.747|1.22|0.843|0.274|0.856|0.526|0.64|2.466|0.646|0.778|5.108|4.222|0.911|3.059|3.169|3.389|1.259|0.612|0.168|1.274|0.951|0.712|2.207|0.885|1.674|1.725|0.848|3.82|0.968|0.983|0.672|1.074|0.345|0.382|0.723|0.603|0.661|0.523|0.537|2.424|1.77|0.973|0.759"/>
  <p:tag name="ISPRING_CUSTOM_TIMING_US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16443</TotalTime>
  <Words>1715</Words>
  <Application>Microsoft Office PowerPoint</Application>
  <PresentationFormat>On-screen Show (16:9)</PresentationFormat>
  <Paragraphs>535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Rounded MT Bold</vt:lpstr>
      <vt:lpstr>Bookman Old Style</vt:lpstr>
      <vt:lpstr>Calibri</vt:lpstr>
      <vt:lpstr>Cambria Math</vt:lpstr>
      <vt:lpstr>Comic Sans MS</vt:lpstr>
      <vt:lpstr>Symbol</vt:lpstr>
      <vt:lpstr>Wingdings</vt:lpstr>
      <vt:lpstr>Office Theme</vt:lpstr>
      <vt:lpstr>Custom Design</vt:lpstr>
      <vt:lpstr>Equation</vt:lpstr>
      <vt:lpstr>Module 20</vt:lpstr>
      <vt:lpstr>PowerPoint Presentation</vt:lpstr>
      <vt:lpstr>PowerPoint Presentation</vt:lpstr>
      <vt:lpstr>PowerPoint Presentation</vt:lpstr>
      <vt:lpstr>Module 21</vt:lpstr>
      <vt:lpstr>PowerPoint Presentation</vt:lpstr>
      <vt:lpstr>PowerPoint Presentation</vt:lpstr>
      <vt:lpstr>PowerPoint Presentation</vt:lpstr>
      <vt:lpstr>Module 22 Solved Example 7</vt:lpstr>
      <vt:lpstr>Module 23 Solved Example 6</vt:lpstr>
      <vt:lpstr>Module 24</vt:lpstr>
      <vt:lpstr>PowerPoint Presentation</vt:lpstr>
      <vt:lpstr>PowerPoint Presentation</vt:lpstr>
      <vt:lpstr>PowerPoint Presentation</vt:lpstr>
      <vt:lpstr>Module 25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2042</cp:revision>
  <dcterms:created xsi:type="dcterms:W3CDTF">2013-07-31T12:47:49Z</dcterms:created>
  <dcterms:modified xsi:type="dcterms:W3CDTF">2022-04-23T05:10:26Z</dcterms:modified>
</cp:coreProperties>
</file>