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</p:sldMasterIdLst>
  <p:notesMasterIdLst>
    <p:notesMasterId r:id="rId23"/>
  </p:notesMasterIdLst>
  <p:sldIdLst>
    <p:sldId id="650" r:id="rId3"/>
    <p:sldId id="632" r:id="rId4"/>
    <p:sldId id="633" r:id="rId5"/>
    <p:sldId id="634" r:id="rId6"/>
    <p:sldId id="651" r:id="rId7"/>
    <p:sldId id="594" r:id="rId8"/>
    <p:sldId id="595" r:id="rId9"/>
    <p:sldId id="598" r:id="rId10"/>
    <p:sldId id="599" r:id="rId11"/>
    <p:sldId id="652" r:id="rId12"/>
    <p:sldId id="637" r:id="rId13"/>
    <p:sldId id="638" r:id="rId14"/>
    <p:sldId id="641" r:id="rId15"/>
    <p:sldId id="642" r:id="rId16"/>
    <p:sldId id="653" r:id="rId17"/>
    <p:sldId id="644" r:id="rId18"/>
    <p:sldId id="645" r:id="rId19"/>
    <p:sldId id="648" r:id="rId20"/>
    <p:sldId id="649" r:id="rId21"/>
    <p:sldId id="65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FFA521"/>
    <a:srgbClr val="800000"/>
    <a:srgbClr val="7030A0"/>
    <a:srgbClr val="CCECFF"/>
    <a:srgbClr val="996600"/>
    <a:srgbClr val="9E4F00"/>
    <a:srgbClr val="CC6600"/>
    <a:srgbClr val="C8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 autoAdjust="0"/>
    <p:restoredTop sz="97314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954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7AB04-3B77-4F1E-89C1-6551CC5BD79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0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7AB04-3B77-4F1E-89C1-6551CC5BD79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5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7AB04-3B77-4F1E-89C1-6551CC5BD79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8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7AB04-3B77-4F1E-89C1-6551CC5BD79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8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7AB04-3B77-4F1E-89C1-6551CC5BD79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8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9987-9680-472B-BD04-00699659592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2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43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6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0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8" r:id="rId4"/>
    <p:sldLayoutId id="214748379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0.png"/><Relationship Id="rId3" Type="http://schemas.openxmlformats.org/officeDocument/2006/relationships/image" Target="../media/image154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8.png"/><Relationship Id="rId5" Type="http://schemas.openxmlformats.org/officeDocument/2006/relationships/image" Target="../media/image1670.png"/><Relationship Id="rId10" Type="http://schemas.openxmlformats.org/officeDocument/2006/relationships/image" Target="../media/image172.png"/><Relationship Id="rId4" Type="http://schemas.openxmlformats.org/officeDocument/2006/relationships/image" Target="../media/image1631.png"/><Relationship Id="rId9" Type="http://schemas.openxmlformats.org/officeDocument/2006/relationships/image" Target="../media/image17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26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28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0" y="1332214"/>
            <a:ext cx="9144000" cy="4229100"/>
            <a:chOff x="0" y="1752600"/>
            <a:chExt cx="8534400" cy="5638800"/>
          </a:xfrm>
        </p:grpSpPr>
        <p:pic>
          <p:nvPicPr>
            <p:cNvPr id="48" name="Picture 47" descr="beach4.jpg"/>
            <p:cNvPicPr>
              <a:picLocks noChangeAspect="1"/>
            </p:cNvPicPr>
            <p:nvPr/>
          </p:nvPicPr>
          <p:blipFill>
            <a:blip r:embed="rId4"/>
            <a:srcRect l="88630"/>
            <a:stretch>
              <a:fillRect/>
            </a:stretch>
          </p:blipFill>
          <p:spPr>
            <a:xfrm>
              <a:off x="5638800" y="1752600"/>
              <a:ext cx="2895600" cy="5638800"/>
            </a:xfrm>
            <a:prstGeom prst="rect">
              <a:avLst/>
            </a:prstGeom>
          </p:spPr>
        </p:pic>
        <p:pic>
          <p:nvPicPr>
            <p:cNvPr id="46" name="Picture 45" descr="beach4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752600"/>
              <a:ext cx="3756483" cy="5638800"/>
            </a:xfrm>
            <a:prstGeom prst="rect">
              <a:avLst/>
            </a:prstGeom>
          </p:spPr>
        </p:pic>
        <p:pic>
          <p:nvPicPr>
            <p:cNvPr id="47" name="Picture 46" descr="beach4.jpg"/>
            <p:cNvPicPr>
              <a:picLocks noChangeAspect="1"/>
            </p:cNvPicPr>
            <p:nvPr/>
          </p:nvPicPr>
          <p:blipFill>
            <a:blip r:embed="rId4"/>
            <a:srcRect l="88550"/>
            <a:stretch>
              <a:fillRect/>
            </a:stretch>
          </p:blipFill>
          <p:spPr>
            <a:xfrm>
              <a:off x="3581400" y="1752600"/>
              <a:ext cx="2133600" cy="5638800"/>
            </a:xfrm>
            <a:prstGeom prst="rect">
              <a:avLst/>
            </a:prstGeom>
          </p:spPr>
        </p:pic>
      </p:grpSp>
      <p:sp>
        <p:nvSpPr>
          <p:cNvPr id="112" name="Rounded Rectangle 111"/>
          <p:cNvSpPr/>
          <p:nvPr/>
        </p:nvSpPr>
        <p:spPr>
          <a:xfrm>
            <a:off x="524216" y="1323601"/>
            <a:ext cx="1097113" cy="2267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33400" y="1105209"/>
            <a:ext cx="8153400" cy="2267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883226" y="895603"/>
            <a:ext cx="2574974" cy="2267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Pie 77"/>
          <p:cNvSpPr/>
          <p:nvPr/>
        </p:nvSpPr>
        <p:spPr>
          <a:xfrm flipH="1">
            <a:off x="-169127" y="837688"/>
            <a:ext cx="2615184" cy="2615184"/>
          </a:xfrm>
          <a:prstGeom prst="pie">
            <a:avLst>
              <a:gd name="adj1" fmla="val 8765004"/>
              <a:gd name="adj2" fmla="val 10876480"/>
            </a:avLst>
          </a:prstGeom>
          <a:solidFill>
            <a:srgbClr val="FFC00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       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2" name="Pie 81"/>
          <p:cNvSpPr/>
          <p:nvPr/>
        </p:nvSpPr>
        <p:spPr>
          <a:xfrm flipH="1">
            <a:off x="454022" y="1438667"/>
            <a:ext cx="1380744" cy="1380744"/>
          </a:xfrm>
          <a:prstGeom prst="pie">
            <a:avLst>
              <a:gd name="adj1" fmla="val 9513151"/>
              <a:gd name="adj2" fmla="val 10835577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754" y="4261788"/>
            <a:ext cx="1297646" cy="519995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rot="16200000" flipH="1">
            <a:off x="-130266" y="3378184"/>
            <a:ext cx="253746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04900" y="2132316"/>
            <a:ext cx="621800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>
            <a:off x="-168032" y="821815"/>
            <a:ext cx="2612538" cy="2612538"/>
          </a:xfrm>
          <a:prstGeom prst="arc">
            <a:avLst>
              <a:gd name="adj1" fmla="val 11812"/>
              <a:gd name="adj2" fmla="val 20705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52600" y="2104323"/>
            <a:ext cx="609600" cy="40626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30</a:t>
            </a:r>
            <a:r>
              <a:rPr lang="en-US" b="1" baseline="30000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r>
              <a:rPr lang="en-US" baseline="30000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endParaRPr lang="en-US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164970" y="2132318"/>
            <a:ext cx="6474080" cy="2521745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10916" y="2113982"/>
            <a:ext cx="3651584" cy="2529362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24104" y="2460931"/>
            <a:ext cx="606393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60</a:t>
            </a:r>
            <a:r>
              <a:rPr lang="en-US" b="1" baseline="30000" dirty="0" smtClean="0">
                <a:solidFill>
                  <a:srgbClr val="FF0000"/>
                </a:solidFill>
                <a:latin typeface="Bookman Old Style" pitchFamily="18" charset="0"/>
              </a:rPr>
              <a:t>o</a:t>
            </a:r>
            <a:r>
              <a:rPr lang="en-US" baseline="30000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endParaRPr lang="en-US" baseline="30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4764881" y="4646916"/>
            <a:ext cx="2852738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3"/>
          <p:cNvGrpSpPr/>
          <p:nvPr/>
        </p:nvGrpSpPr>
        <p:grpSpPr>
          <a:xfrm>
            <a:off x="1142999" y="4404027"/>
            <a:ext cx="228006" cy="242887"/>
            <a:chOff x="6096000" y="1581101"/>
            <a:chExt cx="304800" cy="324693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096000" y="1600200"/>
              <a:ext cx="3048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400006" y="1581101"/>
              <a:ext cx="0" cy="3246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>
            <a:off x="1123950" y="4646916"/>
            <a:ext cx="3650456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4380" y="449451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B</a:t>
            </a:r>
            <a:endParaRPr lang="en-US" sz="28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67600" y="458898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D</a:t>
            </a:r>
            <a:endParaRPr lang="en-US" sz="28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90144" y="4588981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C</a:t>
            </a:r>
            <a:endParaRPr lang="en-US" sz="28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3420" y="189282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A</a:t>
            </a:r>
            <a:endParaRPr lang="en-US" sz="28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91300" y="1675114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</a:rPr>
              <a:t>E</a:t>
            </a:r>
            <a:endParaRPr lang="en-US" sz="28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60481" y="2083102"/>
            <a:ext cx="118838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6" y="1446127"/>
            <a:ext cx="927623" cy="69571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15000" y="2679674"/>
            <a:ext cx="1219200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Time  =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60657"/>
              </p:ext>
            </p:extLst>
          </p:nvPr>
        </p:nvGraphicFramePr>
        <p:xfrm>
          <a:off x="6972300" y="2574810"/>
          <a:ext cx="1257300" cy="624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1257120" imgH="660240" progId="Equation.DSMT4">
                  <p:embed/>
                </p:oleObj>
              </mc:Choice>
              <mc:Fallback>
                <p:oleObj name="Equation" r:id="rId7" imgW="1257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2574810"/>
                        <a:ext cx="1257300" cy="6243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05200" y="1880927"/>
            <a:ext cx="1575824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847486" y="1356971"/>
            <a:ext cx="1855786" cy="491831"/>
            <a:chOff x="3943558" y="3285042"/>
            <a:chExt cx="1855786" cy="49183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ounded Rectangle 39"/>
            <p:cNvSpPr/>
            <p:nvPr/>
          </p:nvSpPr>
          <p:spPr>
            <a:xfrm>
              <a:off x="3953573" y="3285042"/>
              <a:ext cx="1827407" cy="49183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558" y="3332072"/>
              <a:ext cx="1855786" cy="384912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>
                  <a:solidFill>
                    <a:prstClr val="white"/>
                  </a:solidFill>
                </a:rPr>
                <a:t>Height </a:t>
              </a:r>
              <a:r>
                <a:rPr lang="en-US" sz="1200" dirty="0" smtClean="0">
                  <a:solidFill>
                    <a:prstClr val="white"/>
                  </a:solidFill>
                </a:rPr>
                <a:t>of the person </a:t>
              </a:r>
            </a:p>
            <a:p>
              <a:r>
                <a:rPr lang="en-US" sz="1200" dirty="0" smtClean="0">
                  <a:solidFill>
                    <a:prstClr val="white"/>
                  </a:solidFill>
                </a:rPr>
                <a:t>is </a:t>
              </a:r>
              <a:r>
                <a:rPr lang="en-US" sz="1200" dirty="0">
                  <a:solidFill>
                    <a:prstClr val="white"/>
                  </a:solidFill>
                </a:rPr>
                <a:t>neglected 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 rot="1342584">
            <a:off x="3505200" y="3108730"/>
            <a:ext cx="1575824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3" name="Arc 42"/>
          <p:cNvSpPr/>
          <p:nvPr/>
        </p:nvSpPr>
        <p:spPr>
          <a:xfrm rot="5400000">
            <a:off x="447672" y="1442275"/>
            <a:ext cx="1381128" cy="1381128"/>
          </a:xfrm>
          <a:prstGeom prst="arc">
            <a:avLst>
              <a:gd name="adj1" fmla="val 16213236"/>
              <a:gd name="adj2" fmla="val 174500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42584" y="886817"/>
            <a:ext cx="5324816" cy="2267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654581" y="662543"/>
            <a:ext cx="2184619" cy="22671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58615" y="432305"/>
            <a:ext cx="6438866" cy="2493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2062584">
            <a:off x="2337713" y="3255038"/>
            <a:ext cx="1575824" cy="261610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5" name="Pie 74"/>
          <p:cNvSpPr/>
          <p:nvPr/>
        </p:nvSpPr>
        <p:spPr>
          <a:xfrm flipH="1">
            <a:off x="6843271" y="3901789"/>
            <a:ext cx="1463040" cy="1463040"/>
          </a:xfrm>
          <a:prstGeom prst="pie">
            <a:avLst>
              <a:gd name="adj1" fmla="val 20283507"/>
              <a:gd name="adj2" fmla="val 103868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6" name="Pie 75"/>
          <p:cNvSpPr/>
          <p:nvPr/>
        </p:nvSpPr>
        <p:spPr>
          <a:xfrm flipH="1">
            <a:off x="4021454" y="3911824"/>
            <a:ext cx="1463040" cy="1463040"/>
          </a:xfrm>
          <a:prstGeom prst="pie">
            <a:avLst>
              <a:gd name="adj1" fmla="val 19503765"/>
              <a:gd name="adj2" fmla="val 47755"/>
            </a:avLst>
          </a:prstGeom>
          <a:solidFill>
            <a:srgbClr val="FFC00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3" name="Arc 82"/>
          <p:cNvSpPr/>
          <p:nvPr/>
        </p:nvSpPr>
        <p:spPr>
          <a:xfrm>
            <a:off x="4020549" y="3920839"/>
            <a:ext cx="1463040" cy="1463040"/>
          </a:xfrm>
          <a:prstGeom prst="arc">
            <a:avLst>
              <a:gd name="adj1" fmla="val 10817140"/>
              <a:gd name="adj2" fmla="val 12944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>
            <a:off x="6843484" y="3917719"/>
            <a:ext cx="1460500" cy="1460500"/>
          </a:xfrm>
          <a:prstGeom prst="arc">
            <a:avLst>
              <a:gd name="adj1" fmla="val 10746429"/>
              <a:gd name="adj2" fmla="val 1210849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509984" y="2392821"/>
            <a:ext cx="2667000" cy="83962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69832" y="2521226"/>
            <a:ext cx="2387374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EAD and 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ADB are what type of angles?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26307" y="2647015"/>
            <a:ext cx="2146742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Alternate angles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457698" y="2418064"/>
            <a:ext cx="2893703" cy="75257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21133" y="2507494"/>
            <a:ext cx="286128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What can we say about these two angles 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48325" y="2602565"/>
            <a:ext cx="1955985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459056" y="2433572"/>
            <a:ext cx="2667000" cy="79887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8904" y="2517570"/>
            <a:ext cx="2387374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EAC and 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ACB are what type of angles?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75379" y="2643359"/>
            <a:ext cx="2146742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Alternate angles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476748" y="2466625"/>
            <a:ext cx="2740910" cy="75257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25858" y="2540619"/>
            <a:ext cx="2861286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What can we say about these two angles 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93662" y="2635690"/>
            <a:ext cx="1955985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775379" y="2466028"/>
            <a:ext cx="201729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Observe </a:t>
            </a:r>
          </a:p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EAD and </a:t>
            </a:r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ADB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803943" y="2590447"/>
            <a:ext cx="201729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Observe </a:t>
            </a:r>
          </a:p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EAC and </a:t>
            </a:r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ACB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94120" y="430222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39949" y="4188871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20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2000" baseline="300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20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68" name="Picture 2" descr="C:\Users\ADMIN\Desktop\7eiMz7Kcn.jpe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AF8"/>
              </a:clrFrom>
              <a:clrTo>
                <a:srgbClr val="FFFAF8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901" y="1356971"/>
            <a:ext cx="1708166" cy="16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8169048" y="1410518"/>
            <a:ext cx="4762" cy="1613859"/>
            <a:chOff x="7996238" y="1760832"/>
            <a:chExt cx="4762" cy="1613859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8001000" y="1760832"/>
              <a:ext cx="0" cy="8077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996238" y="2566988"/>
              <a:ext cx="0" cy="807703"/>
            </a:xfrm>
            <a:prstGeom prst="line">
              <a:avLst/>
            </a:prstGeom>
            <a:ln w="3175">
              <a:solidFill>
                <a:srgbClr val="CCEC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08"/>
          <p:cNvSpPr/>
          <p:nvPr/>
        </p:nvSpPr>
        <p:spPr>
          <a:xfrm>
            <a:off x="8107930" y="2151977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965" y="4342226"/>
            <a:ext cx="1476635" cy="338554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Time = ?</a:t>
            </a:r>
            <a:endParaRPr lang="en-US" sz="16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52652" y="432305"/>
            <a:ext cx="1580948" cy="2493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078358" y="432305"/>
            <a:ext cx="699690" cy="2493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54536" y="427011"/>
            <a:ext cx="3223511" cy="2493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94639" y="432305"/>
            <a:ext cx="2548723" cy="2493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660554" y="651207"/>
            <a:ext cx="2178645" cy="2493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915633" y="872932"/>
            <a:ext cx="4888309" cy="24938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49" y="403990"/>
            <a:ext cx="9036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man on cliff observes a boat at an angle of depression 30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which is sailing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towards the point of the shore immediately beneath him. Three minutes later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boat is found to be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Assuming that the boat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sails at uniform speed, determine how much more time it will take to reach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shore.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074107" y="2061673"/>
            <a:ext cx="125516" cy="12551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">
                                      <p:cBhvr>
                                        <p:cTn id="15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08092E-6 L -0.35313 -0.00208 " pathEditMode="relative" rAng="0" ptsTypes="AA">
                                      <p:cBhvr>
                                        <p:cTn id="154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0" y="-10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1" grpId="0" animBg="1"/>
      <p:bldP spid="110" grpId="0" animBg="1"/>
      <p:bldP spid="78" grpId="0" animBg="1"/>
      <p:bldP spid="78" grpId="1" animBg="1"/>
      <p:bldP spid="82" grpId="0" animBg="1"/>
      <p:bldP spid="82" grpId="1" animBg="1"/>
      <p:bldP spid="79" grpId="0" animBg="1"/>
      <p:bldP spid="72" grpId="0" animBg="1"/>
      <p:bldP spid="80" grpId="0" animBg="1"/>
      <p:bldP spid="90" grpId="0"/>
      <p:bldP spid="91" grpId="0"/>
      <p:bldP spid="92" grpId="0"/>
      <p:bldP spid="93" grpId="0"/>
      <p:bldP spid="94" grpId="0"/>
      <p:bldP spid="95" grpId="0" animBg="1"/>
      <p:bldP spid="31" grpId="0"/>
      <p:bldP spid="36" grpId="0" animBg="1"/>
      <p:bldP spid="42" grpId="0" animBg="1"/>
      <p:bldP spid="43" grpId="0" animBg="1"/>
      <p:bldP spid="35" grpId="0" animBg="1"/>
      <p:bldP spid="35" grpId="1" animBg="1"/>
      <p:bldP spid="34" grpId="0" animBg="1"/>
      <p:bldP spid="34" grpId="1" animBg="1"/>
      <p:bldP spid="33" grpId="0" animBg="1"/>
      <p:bldP spid="33" grpId="1" animBg="1"/>
      <p:bldP spid="45" grpId="0" animBg="1"/>
      <p:bldP spid="75" grpId="0" animBg="1"/>
      <p:bldP spid="75" grpId="1" animBg="1"/>
      <p:bldP spid="76" grpId="0" animBg="1"/>
      <p:bldP spid="76" grpId="1" animBg="1"/>
      <p:bldP spid="83" grpId="0" animBg="1"/>
      <p:bldP spid="84" grpId="0" animBg="1"/>
      <p:bldP spid="87" grpId="0" animBg="1"/>
      <p:bldP spid="87" grpId="1" animBg="1"/>
      <p:bldP spid="88" grpId="0"/>
      <p:bldP spid="88" grpId="1"/>
      <p:bldP spid="89" grpId="0"/>
      <p:bldP spid="89" grpId="1"/>
      <p:bldP spid="96" grpId="0" animBg="1"/>
      <p:bldP spid="96" grpId="1" animBg="1"/>
      <p:bldP spid="97" grpId="0"/>
      <p:bldP spid="97" grpId="1"/>
      <p:bldP spid="98" grpId="0"/>
      <p:bldP spid="98" grpId="1"/>
      <p:bldP spid="99" grpId="0" animBg="1"/>
      <p:bldP spid="99" grpId="1" animBg="1"/>
      <p:bldP spid="100" grpId="0"/>
      <p:bldP spid="100" grpId="1"/>
      <p:bldP spid="101" grpId="0"/>
      <p:bldP spid="101" grpId="1"/>
      <p:bldP spid="102" grpId="0" animBg="1"/>
      <p:bldP spid="102" grpId="1" animBg="1"/>
      <p:bldP spid="103" grpId="0"/>
      <p:bldP spid="103" grpId="1"/>
      <p:bldP spid="104" grpId="0"/>
      <p:bldP spid="104" grpId="1"/>
      <p:bldP spid="105" grpId="0" animBg="1"/>
      <p:bldP spid="105" grpId="1" animBg="1"/>
      <p:bldP spid="106" grpId="0" animBg="1"/>
      <p:bldP spid="106" grpId="1" animBg="1"/>
      <p:bldP spid="107" grpId="0"/>
      <p:bldP spid="108" grpId="0"/>
      <p:bldP spid="109" grpId="0" animBg="1"/>
      <p:bldP spid="109" grpId="1" animBg="1"/>
      <p:bldP spid="7" grpId="0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0" grpId="0" animBg="1"/>
      <p:bldP spid="120" grpId="1" animBg="1"/>
      <p:bldP spid="12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ie 115"/>
          <p:cNvSpPr/>
          <p:nvPr/>
        </p:nvSpPr>
        <p:spPr>
          <a:xfrm flipH="1">
            <a:off x="6367852" y="2265904"/>
            <a:ext cx="1234440" cy="1234440"/>
          </a:xfrm>
          <a:prstGeom prst="pie">
            <a:avLst>
              <a:gd name="adj1" fmla="val 19475681"/>
              <a:gd name="adj2" fmla="val 11036"/>
            </a:avLst>
          </a:prstGeom>
          <a:solidFill>
            <a:srgbClr val="FFC00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       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5" name="Pie 114"/>
          <p:cNvSpPr/>
          <p:nvPr/>
        </p:nvSpPr>
        <p:spPr>
          <a:xfrm flipH="1">
            <a:off x="7998460" y="2270149"/>
            <a:ext cx="1234440" cy="1234440"/>
          </a:xfrm>
          <a:prstGeom prst="pie">
            <a:avLst>
              <a:gd name="adj1" fmla="val 20305347"/>
              <a:gd name="adj2" fmla="val 21599224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2" name="Pie 111"/>
          <p:cNvSpPr/>
          <p:nvPr/>
        </p:nvSpPr>
        <p:spPr>
          <a:xfrm flipH="1">
            <a:off x="3889544" y="448703"/>
            <a:ext cx="2057400" cy="2057400"/>
          </a:xfrm>
          <a:prstGeom prst="pie">
            <a:avLst>
              <a:gd name="adj1" fmla="val 8765004"/>
              <a:gd name="adj2" fmla="val 10876480"/>
            </a:avLst>
          </a:prstGeom>
          <a:solidFill>
            <a:srgbClr val="FFC00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       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4" name="Pie 113"/>
          <p:cNvSpPr/>
          <p:nvPr/>
        </p:nvSpPr>
        <p:spPr>
          <a:xfrm flipH="1">
            <a:off x="4359493" y="886603"/>
            <a:ext cx="1152144" cy="1152144"/>
          </a:xfrm>
          <a:prstGeom prst="pie">
            <a:avLst>
              <a:gd name="adj1" fmla="val 9513151"/>
              <a:gd name="adj2" fmla="val 10835577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350" y="1477403"/>
            <a:ext cx="420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 and C are the initial and final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positions of the ship.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299" y="1477403"/>
            <a:ext cx="634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34069" y="450071"/>
            <a:ext cx="903605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A man on cliff observes a boat at an angle of depression 30</a:t>
            </a:r>
            <a:r>
              <a:rPr lang="en-US" sz="15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, which is sailing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	towards the point of the shore immediately beneath him. Three minutes later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boat is found to be 60</a:t>
            </a:r>
            <a:r>
              <a:rPr lang="en-US" sz="15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 Assuming that the boat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sails at uniform speed, determine how much more time it will take to reach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the shore.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5725" y="419100"/>
            <a:ext cx="5347760" cy="3090912"/>
            <a:chOff x="3487273" y="489046"/>
            <a:chExt cx="6210374" cy="35895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3837736" y="2516773"/>
              <a:ext cx="16875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659170" y="1688220"/>
              <a:ext cx="4358140" cy="79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317276" y="1657918"/>
              <a:ext cx="647754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663171" y="1676030"/>
              <a:ext cx="2428449" cy="1682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83"/>
            <p:cNvGrpSpPr/>
            <p:nvPr/>
          </p:nvGrpSpPr>
          <p:grpSpPr>
            <a:xfrm>
              <a:off x="4684352" y="3190396"/>
              <a:ext cx="152096" cy="174298"/>
              <a:chOff x="6096000" y="1563854"/>
              <a:chExt cx="305746" cy="350368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6096000" y="1600200"/>
                <a:ext cx="3048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6225613" y="1738089"/>
                <a:ext cx="350368" cy="18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4440780" y="3329285"/>
              <a:ext cx="394723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82050" y="3322527"/>
              <a:ext cx="368670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76996" y="3329284"/>
              <a:ext cx="403896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32808" y="1406718"/>
              <a:ext cx="342557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382000" y="1700958"/>
              <a:ext cx="485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8500097" y="1643078"/>
              <a:ext cx="94282" cy="94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34858" y="3018214"/>
              <a:ext cx="720819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6897" y="2932741"/>
              <a:ext cx="689375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663171" y="1674222"/>
              <a:ext cx="4341470" cy="16910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51084" y="3360529"/>
              <a:ext cx="1961163" cy="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53137" y="3360529"/>
              <a:ext cx="2432450" cy="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790154" y="1777763"/>
              <a:ext cx="710164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9" name="Arc 78"/>
            <p:cNvSpPr/>
            <p:nvPr/>
          </p:nvSpPr>
          <p:spPr>
            <a:xfrm>
              <a:off x="3487273" y="489046"/>
              <a:ext cx="2390122" cy="2390123"/>
            </a:xfrm>
            <a:prstGeom prst="arc">
              <a:avLst>
                <a:gd name="adj1" fmla="val 64390"/>
                <a:gd name="adj2" fmla="val 208195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25" name="Arc 124"/>
            <p:cNvSpPr/>
            <p:nvPr/>
          </p:nvSpPr>
          <p:spPr>
            <a:xfrm>
              <a:off x="4015105" y="1018025"/>
              <a:ext cx="1341457" cy="1341458"/>
            </a:xfrm>
            <a:prstGeom prst="arc">
              <a:avLst>
                <a:gd name="adj1" fmla="val 21546235"/>
                <a:gd name="adj2" fmla="val 12481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26" name="Arc 125"/>
            <p:cNvSpPr/>
            <p:nvPr/>
          </p:nvSpPr>
          <p:spPr>
            <a:xfrm>
              <a:off x="6358163" y="2643031"/>
              <a:ext cx="1434207" cy="1434206"/>
            </a:xfrm>
            <a:prstGeom prst="arc">
              <a:avLst>
                <a:gd name="adj1" fmla="val 10842152"/>
                <a:gd name="adj2" fmla="val 130069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27" name="Arc 126"/>
            <p:cNvSpPr/>
            <p:nvPr/>
          </p:nvSpPr>
          <p:spPr>
            <a:xfrm>
              <a:off x="8263440" y="2644340"/>
              <a:ext cx="1434207" cy="1434206"/>
            </a:xfrm>
            <a:prstGeom prst="arc">
              <a:avLst>
                <a:gd name="adj1" fmla="val 10827424"/>
                <a:gd name="adj2" fmla="val 1210141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61975" y="2047343"/>
            <a:ext cx="420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 represents the position of observer.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3400" y="2374746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EAD and 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EAC are the angles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of depression.  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6070" y="4001036"/>
            <a:ext cx="499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ship took 3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mins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to travel from D to 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929335" y="2831354"/>
            <a:ext cx="112030" cy="1120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545616" y="2827109"/>
            <a:ext cx="112030" cy="1120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518910" y="3133105"/>
            <a:ext cx="1183337" cy="246221"/>
          </a:xfrm>
          <a:prstGeom prst="wedgeRectCallout">
            <a:avLst>
              <a:gd name="adj1" fmla="val -39089"/>
              <a:gd name="adj2" fmla="val -138994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Initial position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flipH="1">
            <a:off x="6135719" y="3133045"/>
            <a:ext cx="1112805" cy="246221"/>
          </a:xfrm>
          <a:prstGeom prst="wedgeRectCallout">
            <a:avLst>
              <a:gd name="adj1" fmla="val -27051"/>
              <a:gd name="adj2" fmla="val -138076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Final position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3400" y="2977575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EAD = 30º,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004060" y="2975610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EAC = 60º,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33400" y="3315236"/>
            <a:ext cx="304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EAD = 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ADB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30º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42925" y="3650516"/>
            <a:ext cx="2352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EAC = 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ACB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60º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0516" y="1395145"/>
            <a:ext cx="112030" cy="1120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907755" y="1450329"/>
            <a:ext cx="3752799" cy="68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911200" y="1438275"/>
            <a:ext cx="3738445" cy="1456171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10133" y="1472586"/>
            <a:ext cx="3752799" cy="682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13578" y="1443039"/>
            <a:ext cx="2091140" cy="1448476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6990294" y="2887369"/>
            <a:ext cx="159172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2776227" y="3405085"/>
            <a:ext cx="132065" cy="497409"/>
          </a:xfrm>
          <a:prstGeom prst="rightBrace">
            <a:avLst>
              <a:gd name="adj1" fmla="val 4337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903220" y="3452396"/>
            <a:ext cx="250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[Alternate angles] 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6" grpId="2" animBg="1"/>
      <p:bldP spid="115" grpId="0" animBg="1"/>
      <p:bldP spid="115" grpId="1" animBg="1"/>
      <p:bldP spid="115" grpId="2" animBg="1"/>
      <p:bldP spid="112" grpId="0" animBg="1"/>
      <p:bldP spid="112" grpId="1" animBg="1"/>
      <p:bldP spid="112" grpId="2" animBg="1"/>
      <p:bldP spid="112" grpId="3" animBg="1"/>
      <p:bldP spid="112" grpId="4" animBg="1"/>
      <p:bldP spid="114" grpId="0" animBg="1"/>
      <p:bldP spid="114" grpId="1" animBg="1"/>
      <p:bldP spid="114" grpId="2" animBg="1"/>
      <p:bldP spid="114" grpId="3" animBg="1"/>
      <p:bldP spid="114" grpId="4" animBg="1"/>
      <p:bldP spid="73" grpId="0" build="p"/>
      <p:bldP spid="88" grpId="0"/>
      <p:bldP spid="74" grpId="0" build="p"/>
      <p:bldP spid="76" grpId="0" build="p"/>
      <p:bldP spid="78" grpId="0" animBg="1"/>
      <p:bldP spid="78" grpId="1" animBg="1"/>
      <p:bldP spid="78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4" grpId="0" animBg="1"/>
      <p:bldP spid="84" grpId="1" animBg="1"/>
      <p:bldP spid="106" grpId="0" animBg="1"/>
      <p:bldP spid="106" grpId="1" animBg="1"/>
      <p:bldP spid="106" grpId="2" animBg="1"/>
      <p:bldP spid="4" grpId="0" animBg="1"/>
      <p:bldP spid="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46915" y="3159395"/>
            <a:ext cx="2151471" cy="104791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400894" y="3475073"/>
            <a:ext cx="697677" cy="2232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283743" y="3219601"/>
            <a:ext cx="998218" cy="21663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527330" y="3611245"/>
            <a:ext cx="868542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620" y="1962150"/>
            <a:ext cx="4125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Time taken from C to D = 3 minutes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4898" y="1645898"/>
            <a:ext cx="323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Let the uniform speed be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583" y="2278101"/>
            <a:ext cx="4449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Distance from C to D = Speed </a:t>
            </a:r>
            <a:r>
              <a:rPr lang="en-US" sz="1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Time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4735" y="2571750"/>
            <a:ext cx="203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  =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  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  ×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4735" y="2865399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CD  =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units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Arial" charset="0"/>
              </a:rPr>
              <a:t>  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2495" y="3589849"/>
            <a:ext cx="1439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tan 60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40994" y="3464828"/>
            <a:ext cx="493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42796" y="3692088"/>
            <a:ext cx="48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010595" y="4102323"/>
                <a:ext cx="720626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=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5" y="4102323"/>
                <a:ext cx="720626" cy="361766"/>
              </a:xfrm>
              <a:prstGeom prst="rect">
                <a:avLst/>
              </a:prstGeom>
              <a:blipFill rotWithShape="1">
                <a:blip r:embed="rId3"/>
                <a:stretch>
                  <a:fillRect r="-169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969221" y="4586858"/>
            <a:ext cx="751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4299" y="1477403"/>
            <a:ext cx="634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8459" y="435520"/>
            <a:ext cx="9036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man on cliff observes a boat at an angle of depression 30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which is sailing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towards the point of the shore immediately beneath him. Three minutes later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boat is found to be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Assuming that the boat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sails at uniform speed, determine how much more time it will take to reach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shore.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786795" y="3752776"/>
            <a:ext cx="37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709194" y="4010774"/>
            <a:ext cx="493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710996" y="4238034"/>
            <a:ext cx="48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1754995" y="4298722"/>
            <a:ext cx="37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583707" y="4575252"/>
                <a:ext cx="908259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BC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07" y="4575252"/>
                <a:ext cx="908259" cy="361766"/>
              </a:xfrm>
              <a:prstGeom prst="rect">
                <a:avLst/>
              </a:prstGeom>
              <a:blipFill rotWithShape="1">
                <a:blip r:embed="rId4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/>
          <p:cNvSpPr txBox="1"/>
          <p:nvPr/>
        </p:nvSpPr>
        <p:spPr>
          <a:xfrm>
            <a:off x="502641" y="3181350"/>
            <a:ext cx="248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ABC,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052460" y="843393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627783" y="571555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40975" y="635346"/>
            <a:ext cx="135346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738841" y="915186"/>
            <a:ext cx="189828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731221" y="1186062"/>
            <a:ext cx="190590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529461" y="941224"/>
            <a:ext cx="48023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29461" y="1212100"/>
            <a:ext cx="48785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 flipH="1">
            <a:off x="3811852" y="1585125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208050" y="605435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212860" y="697815"/>
            <a:ext cx="314992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420165" y="1143606"/>
            <a:ext cx="76606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867061" y="831475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ounded Rectangular Callout 159"/>
          <p:cNvSpPr/>
          <p:nvPr/>
        </p:nvSpPr>
        <p:spPr>
          <a:xfrm>
            <a:off x="1043888" y="2771685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14100" y="2889557"/>
            <a:ext cx="115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34637" y="289556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2206643" y="2879351"/>
                <a:ext cx="513410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643" y="2879351"/>
                <a:ext cx="513410" cy="367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94735" y="4116213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4735" y="4586858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Arial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922821" y="1430055"/>
            <a:ext cx="2051678" cy="1462451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Arc 157"/>
          <p:cNvSpPr/>
          <p:nvPr/>
        </p:nvSpPr>
        <p:spPr>
          <a:xfrm rot="19009">
            <a:off x="6372454" y="2278341"/>
            <a:ext cx="1234440" cy="1234440"/>
          </a:xfrm>
          <a:prstGeom prst="arc">
            <a:avLst>
              <a:gd name="adj1" fmla="val 10817227"/>
              <a:gd name="adj2" fmla="val 12977036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5725" y="419100"/>
            <a:ext cx="5347760" cy="3090912"/>
            <a:chOff x="3487273" y="489046"/>
            <a:chExt cx="6210374" cy="35895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3837736" y="2516773"/>
              <a:ext cx="16875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659170" y="1688220"/>
              <a:ext cx="4358140" cy="79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317276" y="1657918"/>
              <a:ext cx="647754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663171" y="1676030"/>
              <a:ext cx="2428449" cy="1682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83"/>
            <p:cNvGrpSpPr/>
            <p:nvPr/>
          </p:nvGrpSpPr>
          <p:grpSpPr>
            <a:xfrm>
              <a:off x="4684352" y="3190396"/>
              <a:ext cx="152096" cy="174298"/>
              <a:chOff x="6096000" y="1563854"/>
              <a:chExt cx="305746" cy="350368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6096000" y="1600200"/>
                <a:ext cx="3048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6225613" y="1738089"/>
                <a:ext cx="350368" cy="18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4440780" y="3329285"/>
              <a:ext cx="394723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82050" y="3322527"/>
              <a:ext cx="368670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76996" y="3329284"/>
              <a:ext cx="403896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20603" y="1443334"/>
              <a:ext cx="342557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382000" y="1700958"/>
              <a:ext cx="485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8500097" y="1643078"/>
              <a:ext cx="94282" cy="94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34858" y="3018214"/>
              <a:ext cx="720819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6897" y="2932741"/>
              <a:ext cx="689375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663171" y="1674222"/>
              <a:ext cx="4341470" cy="16910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51084" y="3360529"/>
              <a:ext cx="1961163" cy="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53137" y="3360529"/>
              <a:ext cx="2432450" cy="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790154" y="1777763"/>
              <a:ext cx="710164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9" name="Arc 78"/>
            <p:cNvSpPr/>
            <p:nvPr/>
          </p:nvSpPr>
          <p:spPr>
            <a:xfrm>
              <a:off x="3487273" y="489046"/>
              <a:ext cx="2390122" cy="2390123"/>
            </a:xfrm>
            <a:prstGeom prst="arc">
              <a:avLst>
                <a:gd name="adj1" fmla="val 64390"/>
                <a:gd name="adj2" fmla="val 208195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25" name="Arc 124"/>
            <p:cNvSpPr/>
            <p:nvPr/>
          </p:nvSpPr>
          <p:spPr>
            <a:xfrm>
              <a:off x="4015105" y="1018025"/>
              <a:ext cx="1341457" cy="1341458"/>
            </a:xfrm>
            <a:prstGeom prst="arc">
              <a:avLst>
                <a:gd name="adj1" fmla="val 21546235"/>
                <a:gd name="adj2" fmla="val 120297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26" name="Arc 125"/>
            <p:cNvSpPr/>
            <p:nvPr/>
          </p:nvSpPr>
          <p:spPr>
            <a:xfrm>
              <a:off x="6358163" y="2643031"/>
              <a:ext cx="1434207" cy="1434206"/>
            </a:xfrm>
            <a:prstGeom prst="arc">
              <a:avLst>
                <a:gd name="adj1" fmla="val 10842152"/>
                <a:gd name="adj2" fmla="val 130069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27" name="Arc 126"/>
            <p:cNvSpPr/>
            <p:nvPr/>
          </p:nvSpPr>
          <p:spPr>
            <a:xfrm>
              <a:off x="8263440" y="2644340"/>
              <a:ext cx="1434207" cy="1434206"/>
            </a:xfrm>
            <a:prstGeom prst="arc">
              <a:avLst>
                <a:gd name="adj1" fmla="val 10827424"/>
                <a:gd name="adj2" fmla="val 1210141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575271" y="2883799"/>
            <a:ext cx="57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 flipV="1">
            <a:off x="4937840" y="2887369"/>
            <a:ext cx="2040334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895826" y="3177928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4922821" y="1462172"/>
            <a:ext cx="0" cy="142823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6990294" y="2887369"/>
            <a:ext cx="159172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64819" y="3691863"/>
            <a:ext cx="492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6" y="3909596"/>
            <a:ext cx="323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56332" y="3793730"/>
            <a:ext cx="287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76600" y="3283988"/>
            <a:ext cx="1031173" cy="34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Time  =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43619" y="3158463"/>
            <a:ext cx="1135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67038" y="3400012"/>
            <a:ext cx="804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speed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276960" y="3453993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99704" y="3966240"/>
            <a:ext cx="4299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4312321" y="3756379"/>
            <a:ext cx="383254" cy="2000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05340" y="3640931"/>
            <a:ext cx="323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638218" y="749708"/>
            <a:ext cx="2403768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BC belongs to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ABC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1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9" grpId="0" animBg="1"/>
      <p:bldP spid="89" grpId="1" animBg="1"/>
      <p:bldP spid="84" grpId="0" animBg="1"/>
      <p:bldP spid="84" grpId="1" animBg="1"/>
      <p:bldP spid="159" grpId="0" animBg="1"/>
      <p:bldP spid="159" grpId="1" animBg="1"/>
      <p:bldP spid="41" grpId="0"/>
      <p:bldP spid="42" grpId="0"/>
      <p:bldP spid="43" grpId="0"/>
      <p:bldP spid="44" grpId="0"/>
      <p:bldP spid="49" grpId="0"/>
      <p:bldP spid="97" grpId="0"/>
      <p:bldP spid="53" grpId="0"/>
      <p:bldP spid="54" grpId="0"/>
      <p:bldP spid="58" grpId="0"/>
      <p:bldP spid="59" grpId="0"/>
      <p:bldP spid="100" grpId="0"/>
      <p:bldP spid="102" grpId="0"/>
      <p:bldP spid="104" grpId="0"/>
      <p:bldP spid="132" grpId="0" animBg="1"/>
      <p:bldP spid="132" grpId="1" animBg="1"/>
      <p:bldP spid="133" grpId="0" animBg="1"/>
      <p:bldP spid="133" grpId="1" animBg="1"/>
      <p:bldP spid="134" grpId="0" build="allAtOnce"/>
      <p:bldP spid="135" grpId="0" build="allAtOnce"/>
      <p:bldP spid="136" grpId="0" build="allAtOnce"/>
      <p:bldP spid="137" grpId="0" build="allAtOnce"/>
      <p:bldP spid="138" grpId="0" build="allAtOnce"/>
      <p:bldP spid="143" grpId="0" animBg="1"/>
      <p:bldP spid="143" grpId="1" animBg="1"/>
      <p:bldP spid="139" grpId="0" animBg="1"/>
      <p:bldP spid="139" grpId="1" animBg="1"/>
      <p:bldP spid="140" grpId="0"/>
      <p:bldP spid="140" grpId="1"/>
      <p:bldP spid="141" grpId="0"/>
      <p:bldP spid="141" grpId="1"/>
      <p:bldP spid="141" grpId="2"/>
      <p:bldP spid="142" grpId="0" animBg="1"/>
      <p:bldP spid="142" grpId="1" animBg="1"/>
      <p:bldP spid="160" grpId="0" animBg="1"/>
      <p:bldP spid="160" grpId="1" animBg="1"/>
      <p:bldP spid="161" grpId="0"/>
      <p:bldP spid="161" grpId="1"/>
      <p:bldP spid="162" grpId="0"/>
      <p:bldP spid="162" grpId="1"/>
      <p:bldP spid="163" grpId="0"/>
      <p:bldP spid="163" grpId="1"/>
      <p:bldP spid="68" grpId="0"/>
      <p:bldP spid="69" grpId="0"/>
      <p:bldP spid="128" grpId="0" animBg="1"/>
      <p:bldP spid="128" grpId="1" animBg="1"/>
      <p:bldP spid="158" grpId="0" animBg="1"/>
      <p:bldP spid="158" grpId="1" animBg="1"/>
      <p:bldP spid="158" grpId="2" animBg="1"/>
      <p:bldP spid="52" grpId="0"/>
      <p:bldP spid="130" grpId="0" animBg="1"/>
      <p:bldP spid="130" grpId="1" animBg="1"/>
      <p:bldP spid="71" grpId="0"/>
      <p:bldP spid="73" grpId="0"/>
      <p:bldP spid="74" grpId="0"/>
      <p:bldP spid="75" grpId="0"/>
      <p:bldP spid="76" grpId="0"/>
      <p:bldP spid="78" grpId="0"/>
      <p:bldP spid="96" grpId="0" animBg="1"/>
      <p:bldP spid="101" grpId="0"/>
      <p:bldP spid="105" grpId="0" animBg="1"/>
      <p:bldP spid="10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2889215" y="2079102"/>
            <a:ext cx="1477518" cy="32835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934940" y="2111245"/>
            <a:ext cx="1408460" cy="258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030342" y="2963166"/>
            <a:ext cx="403481" cy="23857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603936" y="2941948"/>
            <a:ext cx="403481" cy="23857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05" name="Freeform 204"/>
          <p:cNvSpPr/>
          <p:nvPr/>
        </p:nvSpPr>
        <p:spPr>
          <a:xfrm>
            <a:off x="4924521" y="1445818"/>
            <a:ext cx="3765179" cy="1447971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895725" y="419100"/>
            <a:ext cx="5347760" cy="3090912"/>
            <a:chOff x="3487273" y="489046"/>
            <a:chExt cx="6210374" cy="3589500"/>
          </a:xfrm>
        </p:grpSpPr>
        <p:cxnSp>
          <p:nvCxnSpPr>
            <p:cNvPr id="131" name="Straight Connector 130"/>
            <p:cNvCxnSpPr/>
            <p:nvPr/>
          </p:nvCxnSpPr>
          <p:spPr>
            <a:xfrm rot="16200000" flipH="1">
              <a:off x="3837736" y="2516773"/>
              <a:ext cx="16875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659170" y="1688220"/>
              <a:ext cx="4358140" cy="79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317276" y="1657918"/>
              <a:ext cx="647754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4663171" y="1676030"/>
              <a:ext cx="2428449" cy="1682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83"/>
            <p:cNvGrpSpPr/>
            <p:nvPr/>
          </p:nvGrpSpPr>
          <p:grpSpPr>
            <a:xfrm>
              <a:off x="4684352" y="3190396"/>
              <a:ext cx="152096" cy="174298"/>
              <a:chOff x="6096000" y="1563854"/>
              <a:chExt cx="305746" cy="350368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>
                <a:off x="6096000" y="1600200"/>
                <a:ext cx="3048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>
                <a:off x="6225613" y="1738089"/>
                <a:ext cx="350368" cy="18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/>
            <p:cNvSpPr txBox="1"/>
            <p:nvPr/>
          </p:nvSpPr>
          <p:spPr>
            <a:xfrm>
              <a:off x="4440780" y="3329285"/>
              <a:ext cx="394723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782050" y="3322527"/>
              <a:ext cx="368670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76996" y="3329284"/>
              <a:ext cx="403896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32808" y="1406718"/>
              <a:ext cx="342557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382000" y="1700958"/>
              <a:ext cx="485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8500097" y="1643078"/>
              <a:ext cx="94282" cy="942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734858" y="3018214"/>
              <a:ext cx="720819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796897" y="2932741"/>
              <a:ext cx="689375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4663171" y="1674222"/>
              <a:ext cx="4341470" cy="16910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051084" y="3360529"/>
              <a:ext cx="1961163" cy="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653137" y="3360529"/>
              <a:ext cx="2432450" cy="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5790154" y="1777763"/>
              <a:ext cx="710164" cy="39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60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r>
                <a:rPr lang="en-US" sz="1600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endParaRPr lang="en-US" sz="1600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5" name="Arc 194"/>
            <p:cNvSpPr/>
            <p:nvPr/>
          </p:nvSpPr>
          <p:spPr>
            <a:xfrm>
              <a:off x="3487273" y="489046"/>
              <a:ext cx="2390122" cy="2390123"/>
            </a:xfrm>
            <a:prstGeom prst="arc">
              <a:avLst>
                <a:gd name="adj1" fmla="val 64390"/>
                <a:gd name="adj2" fmla="val 208195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96" name="Arc 195"/>
            <p:cNvSpPr/>
            <p:nvPr/>
          </p:nvSpPr>
          <p:spPr>
            <a:xfrm>
              <a:off x="4015105" y="1018025"/>
              <a:ext cx="1341457" cy="1341458"/>
            </a:xfrm>
            <a:prstGeom prst="arc">
              <a:avLst>
                <a:gd name="adj1" fmla="val 21546235"/>
                <a:gd name="adj2" fmla="val 117341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97" name="Arc 196"/>
            <p:cNvSpPr/>
            <p:nvPr/>
          </p:nvSpPr>
          <p:spPr>
            <a:xfrm>
              <a:off x="6358163" y="2643031"/>
              <a:ext cx="1434207" cy="1434206"/>
            </a:xfrm>
            <a:prstGeom prst="arc">
              <a:avLst>
                <a:gd name="adj1" fmla="val 10842152"/>
                <a:gd name="adj2" fmla="val 130069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98" name="Arc 197"/>
            <p:cNvSpPr/>
            <p:nvPr/>
          </p:nvSpPr>
          <p:spPr>
            <a:xfrm>
              <a:off x="8263440" y="2644340"/>
              <a:ext cx="1434207" cy="1434206"/>
            </a:xfrm>
            <a:prstGeom prst="arc">
              <a:avLst>
                <a:gd name="adj1" fmla="val 10827424"/>
                <a:gd name="adj2" fmla="val 1210141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7575271" y="2883799"/>
            <a:ext cx="57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776266" y="3895859"/>
            <a:ext cx="384175" cy="258215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282002" y="4530581"/>
            <a:ext cx="1971752" cy="23857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954739" y="3304985"/>
            <a:ext cx="397922" cy="238570"/>
          </a:xfrm>
          <a:prstGeom prst="round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4024837" y="3524788"/>
            <a:ext cx="403481" cy="23857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564666" y="1907918"/>
            <a:ext cx="846117" cy="3029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Arc 205"/>
          <p:cNvSpPr/>
          <p:nvPr/>
        </p:nvSpPr>
        <p:spPr>
          <a:xfrm rot="19009">
            <a:off x="7994878" y="2279880"/>
            <a:ext cx="1234440" cy="1234440"/>
          </a:xfrm>
          <a:prstGeom prst="arc">
            <a:avLst>
              <a:gd name="adj1" fmla="val 10817227"/>
              <a:gd name="adj2" fmla="val 12096401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559058" y="4279191"/>
            <a:ext cx="2778930" cy="50910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1451" y="3859569"/>
            <a:ext cx="213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3BC =   BD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1452" y="4206505"/>
            <a:ext cx="163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3BC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1451" y="4541023"/>
            <a:ext cx="213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2BC =   CD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5600" y="3594912"/>
            <a:ext cx="160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BC  =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95600" y="4067347"/>
            <a:ext cx="160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BC  =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95600" y="4477320"/>
            <a:ext cx="250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BC  =  1.5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units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267074" y="3860224"/>
            <a:ext cx="1495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 1.5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min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59453" y="4236720"/>
            <a:ext cx="2880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 time taken to reach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 shore is 1.5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min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9034" y="1889988"/>
            <a:ext cx="140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tan 30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38449" y="2314776"/>
            <a:ext cx="284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="1" u="sng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857250" y="2531659"/>
                <a:ext cx="494649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531659"/>
                <a:ext cx="494649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171450" y="2396211"/>
            <a:ext cx="357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423991" y="2412179"/>
            <a:ext cx="30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1451" y="2905717"/>
            <a:ext cx="304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24207" y="2806739"/>
            <a:ext cx="510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1724207" y="3033998"/>
                <a:ext cx="481726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207" y="3033998"/>
                <a:ext cx="481726" cy="367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698865" y="3433395"/>
                <a:ext cx="1085485" cy="361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  <m:r>
                      <a:rPr lang="en-US" sz="16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BC =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5" y="3433395"/>
                <a:ext cx="1085485" cy="361766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3989510" y="3478188"/>
            <a:ext cx="514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68686" y="3705447"/>
            <a:ext cx="323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30872" y="3949813"/>
            <a:ext cx="455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84648" y="4177072"/>
            <a:ext cx="323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553387" y="3761392"/>
            <a:ext cx="7618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1.5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744453" y="3979125"/>
            <a:ext cx="323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77959" y="3863259"/>
            <a:ext cx="287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14299" y="1476686"/>
            <a:ext cx="6345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8459" y="424293"/>
            <a:ext cx="9036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A man on cliff observes a boat at an angle of depression 30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 which is sailing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	towards the point of the shore immediately beneath him. Three minutes later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boat is found to be 60</a:t>
            </a:r>
            <a:r>
              <a:rPr lang="en-US" sz="1600" b="1" baseline="3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Assuming that the boat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sails at uniform speed, determine how much more time it will take to reach </a:t>
            </a:r>
          </a:p>
          <a:p>
            <a:pPr marL="346075" indent="-346075"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shore.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33546" y="1479663"/>
            <a:ext cx="248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ABD,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758194" y="1784463"/>
            <a:ext cx="493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759996" y="2011723"/>
            <a:ext cx="48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1803995" y="2072411"/>
            <a:ext cx="37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0629" y="2584540"/>
            <a:ext cx="3345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730571" y="2297469"/>
            <a:ext cx="493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732373" y="2524729"/>
            <a:ext cx="489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776372" y="2585417"/>
            <a:ext cx="3732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997018" y="2911612"/>
            <a:ext cx="8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764491" y="3078448"/>
            <a:ext cx="388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736907" y="3354879"/>
            <a:ext cx="510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/>
              <p:cNvSpPr/>
              <p:nvPr/>
            </p:nvSpPr>
            <p:spPr>
              <a:xfrm>
                <a:off x="1736907" y="3582138"/>
                <a:ext cx="481726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07" y="3582138"/>
                <a:ext cx="481726" cy="3676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/>
          <p:cNvCxnSpPr/>
          <p:nvPr/>
        </p:nvCxnSpPr>
        <p:spPr>
          <a:xfrm>
            <a:off x="1777191" y="3626588"/>
            <a:ext cx="388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029077" y="3763972"/>
            <a:ext cx="388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072137" y="4239632"/>
            <a:ext cx="388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598227" y="3373550"/>
            <a:ext cx="1031173" cy="34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Time  =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565246" y="3248025"/>
            <a:ext cx="11357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Distance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688665" y="3489574"/>
            <a:ext cx="804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speed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598587" y="3543555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609397" y="4035769"/>
            <a:ext cx="64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4927918" y="2895600"/>
            <a:ext cx="3695865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488151" y="3155378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620761" y="523887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1968353" y="456454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081545" y="520245"/>
            <a:ext cx="135346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ADB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079411" y="800085"/>
            <a:ext cx="189828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071791" y="1070961"/>
            <a:ext cx="190590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870031" y="826123"/>
            <a:ext cx="48023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870031" y="1096999"/>
            <a:ext cx="48785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 flipH="1">
            <a:off x="3815405" y="1668288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4921250" y="1464851"/>
            <a:ext cx="0" cy="144251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1360245" y="432867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365055" y="525247"/>
            <a:ext cx="314992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72360" y="971038"/>
            <a:ext cx="76606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2822805" y="585321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ABD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3" name="Rounded Rectangular Callout 222"/>
          <p:cNvSpPr/>
          <p:nvPr/>
        </p:nvSpPr>
        <p:spPr>
          <a:xfrm>
            <a:off x="1011505" y="884765"/>
            <a:ext cx="1665148" cy="625471"/>
          </a:xfrm>
          <a:prstGeom prst="wedgeRoundRectCallout">
            <a:avLst>
              <a:gd name="adj1" fmla="val -41426"/>
              <a:gd name="adj2" fmla="val 11366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46736" y="1014620"/>
            <a:ext cx="115929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2141066" y="899967"/>
            <a:ext cx="373776" cy="585790"/>
            <a:chOff x="811105" y="4000864"/>
            <a:chExt cx="373776" cy="585790"/>
          </a:xfrm>
          <a:effectLst/>
        </p:grpSpPr>
        <p:grpSp>
          <p:nvGrpSpPr>
            <p:cNvPr id="226" name="Group 225"/>
            <p:cNvGrpSpPr/>
            <p:nvPr/>
          </p:nvGrpSpPr>
          <p:grpSpPr>
            <a:xfrm>
              <a:off x="849530" y="4278877"/>
              <a:ext cx="335349" cy="307777"/>
              <a:chOff x="985699" y="3576636"/>
              <a:chExt cx="335349" cy="307777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27" name="Straight Connector 226"/>
            <p:cNvCxnSpPr/>
            <p:nvPr/>
          </p:nvCxnSpPr>
          <p:spPr>
            <a:xfrm>
              <a:off x="811105" y="4279473"/>
              <a:ext cx="3657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873577" y="4000864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5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2141066" y="1014620"/>
            <a:ext cx="3209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20460000">
            <a:off x="6832244" y="4095519"/>
            <a:ext cx="125337" cy="165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20460000">
            <a:off x="7055895" y="3879160"/>
            <a:ext cx="125337" cy="165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4947125" y="2895600"/>
            <a:ext cx="3732824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4922037" y="2886075"/>
            <a:ext cx="2046907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6982706" y="2886075"/>
            <a:ext cx="1655589" cy="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2488212" y="471930"/>
            <a:ext cx="2257272" cy="83431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97469" y="592377"/>
            <a:ext cx="227341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BD is made up of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BC and CD 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745530" y="4206505"/>
            <a:ext cx="117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 + CD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2895600" y="3308463"/>
            <a:ext cx="0" cy="1554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10200" y="3341850"/>
            <a:ext cx="0" cy="1554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73404" y="2057584"/>
            <a:ext cx="1522745" cy="361766"/>
            <a:chOff x="2667516" y="2330872"/>
            <a:chExt cx="1522745" cy="361766"/>
          </a:xfrm>
        </p:grpSpPr>
        <p:sp>
          <p:nvSpPr>
            <p:cNvPr id="142" name="Rectangle 141"/>
            <p:cNvSpPr/>
            <p:nvPr/>
          </p:nvSpPr>
          <p:spPr>
            <a:xfrm>
              <a:off x="2667516" y="2342478"/>
              <a:ext cx="7516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  =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3282002" y="2330872"/>
                  <a:ext cx="908259" cy="3617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a14:m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  BC</a:t>
                  </a:r>
                  <a:endParaRPr lang="en-US" sz="1600" b="1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02" y="2330872"/>
                  <a:ext cx="908259" cy="3617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2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Rounded Rectangle 146"/>
          <p:cNvSpPr/>
          <p:nvPr/>
        </p:nvSpPr>
        <p:spPr>
          <a:xfrm>
            <a:off x="2892562" y="2497934"/>
            <a:ext cx="1686097" cy="58578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840610" y="2546482"/>
            <a:ext cx="492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905467" y="2764215"/>
            <a:ext cx="323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09547" y="2641577"/>
            <a:ext cx="1031173" cy="34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Time  =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3875495" y="2820859"/>
            <a:ext cx="4299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3888112" y="2610998"/>
            <a:ext cx="383254" cy="2000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181131" y="2495550"/>
            <a:ext cx="323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Bookman Old Style" pitchFamily="18" charset="0"/>
              </a:rPr>
              <a:t>?</a:t>
            </a:r>
            <a:endParaRPr lang="en-US" sz="20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160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31" y="2397757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/>
          <p:cNvSpPr/>
          <p:nvPr/>
        </p:nvSpPr>
        <p:spPr>
          <a:xfrm>
            <a:off x="7918716" y="3260118"/>
            <a:ext cx="499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991431" y="3454374"/>
            <a:ext cx="302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958334" y="3555648"/>
            <a:ext cx="3960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634979" y="3384841"/>
            <a:ext cx="287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1" y="343339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/>
          </a:p>
        </p:txBody>
      </p:sp>
      <p:sp>
        <p:nvSpPr>
          <p:cNvPr id="148" name="Right Arrow 147"/>
          <p:cNvSpPr/>
          <p:nvPr/>
        </p:nvSpPr>
        <p:spPr>
          <a:xfrm rot="951449" flipH="1">
            <a:off x="1145222" y="3644109"/>
            <a:ext cx="655814" cy="143751"/>
          </a:xfrm>
          <a:prstGeom prst="rightArrow">
            <a:avLst>
              <a:gd name="adj1" fmla="val 50000"/>
              <a:gd name="adj2" fmla="val 7668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00"/>
                            </p:stCondLst>
                            <p:childTnLst>
                              <p:par>
                                <p:cTn id="4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00"/>
                            </p:stCondLst>
                            <p:childTnLst>
                              <p:par>
                                <p:cTn id="5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46" grpId="1" animBg="1"/>
      <p:bldP spid="145" grpId="0" animBg="1"/>
      <p:bldP spid="145" grpId="1" animBg="1"/>
      <p:bldP spid="233" grpId="0" animBg="1"/>
      <p:bldP spid="233" grpId="1" animBg="1"/>
      <p:bldP spid="205" grpId="0" animBg="1"/>
      <p:bldP spid="205" grpId="1" animBg="1"/>
      <p:bldP spid="124" grpId="0" animBg="1"/>
      <p:bldP spid="124" grpId="1" animBg="1"/>
      <p:bldP spid="236" grpId="0" animBg="1"/>
      <p:bldP spid="236" grpId="1" animBg="1"/>
      <p:bldP spid="234" grpId="0" animBg="1"/>
      <p:bldP spid="234" grpId="1" animBg="1"/>
      <p:bldP spid="232" grpId="0" animBg="1"/>
      <p:bldP spid="232" grpId="1" animBg="1"/>
      <p:bldP spid="222" grpId="0" animBg="1"/>
      <p:bldP spid="222" grpId="1" animBg="1"/>
      <p:bldP spid="206" grpId="0" animBg="1"/>
      <p:bldP spid="206" grpId="1" animBg="1"/>
      <p:bldP spid="206" grpId="2" animBg="1"/>
      <p:bldP spid="105" grpId="0" animBg="1"/>
      <p:bldP spid="65" grpId="0"/>
      <p:bldP spid="68" grpId="0"/>
      <p:bldP spid="69" grpId="0"/>
      <p:bldP spid="73" grpId="0"/>
      <p:bldP spid="76" grpId="0"/>
      <p:bldP spid="82" grpId="0"/>
      <p:bldP spid="89" grpId="0"/>
      <p:bldP spid="101" grpId="0"/>
      <p:bldP spid="74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  <p:bldP spid="116" grpId="0"/>
      <p:bldP spid="117" grpId="0"/>
      <p:bldP spid="118" grpId="0"/>
      <p:bldP spid="121" grpId="0"/>
      <p:bldP spid="122" grpId="0"/>
      <p:bldP spid="123" grpId="0"/>
      <p:bldP spid="170" grpId="0"/>
      <p:bldP spid="171" grpId="0"/>
      <p:bldP spid="174" grpId="0"/>
      <p:bldP spid="175" grpId="0"/>
      <p:bldP spid="177" grpId="0"/>
      <p:bldP spid="179" grpId="0"/>
      <p:bldP spid="180" grpId="0"/>
      <p:bldP spid="184" grpId="0"/>
      <p:bldP spid="185" grpId="0"/>
      <p:bldP spid="186" grpId="0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build="allAtOnce"/>
      <p:bldP spid="212" grpId="0" build="allAtOnce"/>
      <p:bldP spid="213" grpId="0" build="allAtOnce"/>
      <p:bldP spid="214" grpId="0" build="allAtOnce"/>
      <p:bldP spid="215" grpId="0" build="allAtOnce"/>
      <p:bldP spid="216" grpId="0" animBg="1"/>
      <p:bldP spid="216" grpId="1" animBg="1"/>
      <p:bldP spid="218" grpId="0" animBg="1"/>
      <p:bldP spid="218" grpId="1" animBg="1"/>
      <p:bldP spid="219" grpId="0"/>
      <p:bldP spid="219" grpId="1"/>
      <p:bldP spid="220" grpId="0"/>
      <p:bldP spid="220" grpId="1"/>
      <p:bldP spid="220" grpId="2"/>
      <p:bldP spid="221" grpId="0" animBg="1"/>
      <p:bldP spid="221" grpId="1" animBg="1"/>
      <p:bldP spid="223" grpId="0" animBg="1"/>
      <p:bldP spid="223" grpId="1" animBg="1"/>
      <p:bldP spid="224" grpId="0"/>
      <p:bldP spid="224" grpId="1"/>
      <p:bldP spid="231" grpId="0"/>
      <p:bldP spid="231" grpId="1"/>
      <p:bldP spid="126" grpId="0" animBg="1"/>
      <p:bldP spid="126" grpId="1" animBg="1"/>
      <p:bldP spid="127" grpId="0"/>
      <p:bldP spid="127" grpId="1"/>
      <p:bldP spid="128" grpId="0"/>
      <p:bldP spid="147" grpId="0" animBg="1"/>
      <p:bldP spid="150" grpId="0"/>
      <p:bldP spid="151" grpId="0"/>
      <p:bldP spid="153" grpId="0"/>
      <p:bldP spid="158" grpId="0" animBg="1"/>
      <p:bldP spid="159" grpId="0"/>
      <p:bldP spid="161" grpId="0"/>
      <p:bldP spid="162" grpId="0"/>
      <p:bldP spid="164" grpId="0"/>
      <p:bldP spid="5" grpId="0"/>
      <p:bldP spid="148" grpId="0" animBg="1"/>
      <p:bldP spid="14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29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585410" y="1238858"/>
            <a:ext cx="3335949" cy="2095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50545" y="954008"/>
            <a:ext cx="674163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65901" y="718300"/>
            <a:ext cx="7109045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7326" y="471603"/>
            <a:ext cx="7787524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9825" y="949528"/>
            <a:ext cx="116410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 meter,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267" y="1175562"/>
            <a:ext cx="3542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Find the speed of the jet plane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3815" y="1177528"/>
            <a:ext cx="1614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  3 = 1.732) 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19548" y="1248384"/>
            <a:ext cx="259080" cy="161721"/>
            <a:chOff x="3987133" y="1325186"/>
            <a:chExt cx="259080" cy="161721"/>
          </a:xfrm>
          <a:effectLst/>
        </p:grpSpPr>
        <p:cxnSp>
          <p:nvCxnSpPr>
            <p:cNvPr id="14" name="Straight Connector 13"/>
            <p:cNvCxnSpPr/>
            <p:nvPr/>
          </p:nvCxnSpPr>
          <p:spPr>
            <a:xfrm flipH="1" flipV="1">
              <a:off x="3987133" y="1437713"/>
              <a:ext cx="50446" cy="4919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037579" y="1325186"/>
              <a:ext cx="25754" cy="152399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63333" y="1325186"/>
              <a:ext cx="18288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 descr="3911697-typical_scenery_Al_Wilayah_ash_Shamaliyah.jpg"/>
          <p:cNvPicPr>
            <a:picLocks noChangeAspect="1"/>
          </p:cNvPicPr>
          <p:nvPr/>
        </p:nvPicPr>
        <p:blipFill rotWithShape="1">
          <a:blip r:embed="rId2"/>
          <a:srcRect l="1000" r="961" b="8497"/>
          <a:stretch/>
        </p:blipFill>
        <p:spPr>
          <a:xfrm>
            <a:off x="0" y="1469629"/>
            <a:ext cx="9144000" cy="3651249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22461">
            <a:off x="1063782" y="3257932"/>
            <a:ext cx="884164" cy="132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349851" y="4454128"/>
            <a:ext cx="7680960" cy="0"/>
          </a:xfrm>
          <a:prstGeom prst="line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49852" y="2015728"/>
            <a:ext cx="1384877" cy="2438400"/>
          </a:xfrm>
          <a:prstGeom prst="line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349852" y="2015728"/>
            <a:ext cx="5549027" cy="2438401"/>
          </a:xfrm>
          <a:prstGeom prst="line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191250" y="1001315"/>
            <a:ext cx="285750" cy="176213"/>
          </a:xfrm>
          <a:custGeom>
            <a:avLst/>
            <a:gdLst>
              <a:gd name="connsiteX0" fmla="*/ 0 w 285750"/>
              <a:gd name="connsiteY0" fmla="*/ 121444 h 176213"/>
              <a:gd name="connsiteX1" fmla="*/ 59531 w 285750"/>
              <a:gd name="connsiteY1" fmla="*/ 176213 h 176213"/>
              <a:gd name="connsiteX2" fmla="*/ 109538 w 285750"/>
              <a:gd name="connsiteY2" fmla="*/ 0 h 176213"/>
              <a:gd name="connsiteX3" fmla="*/ 285750 w 285750"/>
              <a:gd name="connsiteY3" fmla="*/ 0 h 1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176213">
                <a:moveTo>
                  <a:pt x="0" y="121444"/>
                </a:moveTo>
                <a:lnTo>
                  <a:pt x="59531" y="176213"/>
                </a:lnTo>
                <a:lnTo>
                  <a:pt x="109538" y="0"/>
                </a:lnTo>
                <a:lnTo>
                  <a:pt x="285750" y="0"/>
                </a:lnTo>
              </a:path>
            </a:pathLst>
          </a:custGeom>
          <a:noFill/>
          <a:ln w="2857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734729" y="2015728"/>
            <a:ext cx="0" cy="2438400"/>
          </a:xfrm>
          <a:prstGeom prst="line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10385" y="2015728"/>
            <a:ext cx="0" cy="2438400"/>
          </a:xfrm>
          <a:prstGeom prst="line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16100" y="4133810"/>
            <a:ext cx="663871" cy="369332"/>
          </a:xfrm>
          <a:prstGeom prst="rect">
            <a:avLst/>
          </a:prstGeom>
          <a:noFill/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r>
              <a:rPr lang="en-US" b="1" baseline="4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endParaRPr lang="en-US" b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584109" y="4301282"/>
            <a:ext cx="149566" cy="146942"/>
          </a:xfrm>
          <a:custGeom>
            <a:avLst/>
            <a:gdLst>
              <a:gd name="connsiteX0" fmla="*/ 180975 w 180975"/>
              <a:gd name="connsiteY0" fmla="*/ 0 h 177800"/>
              <a:gd name="connsiteX1" fmla="*/ 0 w 180975"/>
              <a:gd name="connsiteY1" fmla="*/ 0 h 177800"/>
              <a:gd name="connsiteX2" fmla="*/ 0 w 180975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177800">
                <a:moveTo>
                  <a:pt x="180975" y="0"/>
                </a:moveTo>
                <a:lnTo>
                  <a:pt x="0" y="0"/>
                </a:lnTo>
                <a:lnTo>
                  <a:pt x="0" y="177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768927" y="4301282"/>
            <a:ext cx="149566" cy="146942"/>
          </a:xfrm>
          <a:custGeom>
            <a:avLst/>
            <a:gdLst>
              <a:gd name="connsiteX0" fmla="*/ 180975 w 180975"/>
              <a:gd name="connsiteY0" fmla="*/ 0 h 177800"/>
              <a:gd name="connsiteX1" fmla="*/ 0 w 180975"/>
              <a:gd name="connsiteY1" fmla="*/ 0 h 177800"/>
              <a:gd name="connsiteX2" fmla="*/ 0 w 180975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177800">
                <a:moveTo>
                  <a:pt x="180975" y="0"/>
                </a:moveTo>
                <a:lnTo>
                  <a:pt x="0" y="0"/>
                </a:lnTo>
                <a:lnTo>
                  <a:pt x="0" y="177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733025" y="2017180"/>
            <a:ext cx="4177711" cy="0"/>
          </a:xfrm>
          <a:prstGeom prst="line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C:\Users\Admin\Desktop\N787ZA-flight-test-airplane-boeing-787-8-fsx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89405" y="1657588"/>
            <a:ext cx="1236663" cy="77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/>
          <p:cNvSpPr/>
          <p:nvPr/>
        </p:nvSpPr>
        <p:spPr>
          <a:xfrm>
            <a:off x="1282034" y="4374753"/>
            <a:ext cx="152400" cy="152400"/>
          </a:xfrm>
          <a:prstGeom prst="ellipse">
            <a:avLst/>
          </a:prstGeom>
          <a:ln/>
          <a:effectLst>
            <a:glow rad="101600">
              <a:schemeClr val="tx1">
                <a:lumMod val="50000"/>
                <a:lumOff val="5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769100" y="2987218"/>
            <a:ext cx="1663700" cy="400110"/>
            <a:chOff x="5727700" y="2843540"/>
            <a:chExt cx="1663700" cy="400110"/>
          </a:xfr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grpSpPr>
        <p:sp>
          <p:nvSpPr>
            <p:cNvPr id="42" name="Rectangle 41"/>
            <p:cNvSpPr/>
            <p:nvPr/>
          </p:nvSpPr>
          <p:spPr>
            <a:xfrm>
              <a:off x="5727700" y="2843540"/>
              <a:ext cx="9509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3600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85921" y="2843540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3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629400" y="2905218"/>
              <a:ext cx="362808" cy="218980"/>
            </a:xfrm>
            <a:custGeom>
              <a:avLst/>
              <a:gdLst>
                <a:gd name="connsiteX0" fmla="*/ 0 w 250825"/>
                <a:gd name="connsiteY0" fmla="*/ 107950 h 180975"/>
                <a:gd name="connsiteX1" fmla="*/ 57150 w 250825"/>
                <a:gd name="connsiteY1" fmla="*/ 180975 h 180975"/>
                <a:gd name="connsiteX2" fmla="*/ 85725 w 250825"/>
                <a:gd name="connsiteY2" fmla="*/ 0 h 180975"/>
                <a:gd name="connsiteX3" fmla="*/ 250825 w 250825"/>
                <a:gd name="connsiteY3" fmla="*/ 0 h 180975"/>
                <a:gd name="connsiteX0" fmla="*/ 0 w 225275"/>
                <a:gd name="connsiteY0" fmla="*/ 98111 h 180975"/>
                <a:gd name="connsiteX1" fmla="*/ 31600 w 225275"/>
                <a:gd name="connsiteY1" fmla="*/ 180975 h 180975"/>
                <a:gd name="connsiteX2" fmla="*/ 60175 w 225275"/>
                <a:gd name="connsiteY2" fmla="*/ 0 h 180975"/>
                <a:gd name="connsiteX3" fmla="*/ 225275 w 2252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75" h="180975">
                  <a:moveTo>
                    <a:pt x="0" y="98111"/>
                  </a:moveTo>
                  <a:lnTo>
                    <a:pt x="31600" y="180975"/>
                  </a:lnTo>
                  <a:lnTo>
                    <a:pt x="60175" y="0"/>
                  </a:lnTo>
                  <a:lnTo>
                    <a:pt x="22527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63691" y="2843540"/>
              <a:ext cx="5277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i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m</a:t>
              </a:r>
              <a:endParaRPr lang="en-US" sz="2000" b="1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90800" y="2987218"/>
            <a:ext cx="1663700" cy="400110"/>
            <a:chOff x="5727700" y="2843540"/>
            <a:chExt cx="1663700" cy="400110"/>
          </a:xfrm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grpSpPr>
        <p:sp>
          <p:nvSpPr>
            <p:cNvPr id="50" name="Rectangle 49"/>
            <p:cNvSpPr/>
            <p:nvPr/>
          </p:nvSpPr>
          <p:spPr>
            <a:xfrm>
              <a:off x="5727700" y="2843540"/>
              <a:ext cx="9509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3600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85921" y="2843540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3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629400" y="2905218"/>
              <a:ext cx="362808" cy="218980"/>
            </a:xfrm>
            <a:custGeom>
              <a:avLst/>
              <a:gdLst>
                <a:gd name="connsiteX0" fmla="*/ 0 w 250825"/>
                <a:gd name="connsiteY0" fmla="*/ 107950 h 180975"/>
                <a:gd name="connsiteX1" fmla="*/ 57150 w 250825"/>
                <a:gd name="connsiteY1" fmla="*/ 180975 h 180975"/>
                <a:gd name="connsiteX2" fmla="*/ 85725 w 250825"/>
                <a:gd name="connsiteY2" fmla="*/ 0 h 180975"/>
                <a:gd name="connsiteX3" fmla="*/ 250825 w 250825"/>
                <a:gd name="connsiteY3" fmla="*/ 0 h 180975"/>
                <a:gd name="connsiteX0" fmla="*/ 0 w 225275"/>
                <a:gd name="connsiteY0" fmla="*/ 98111 h 180975"/>
                <a:gd name="connsiteX1" fmla="*/ 31600 w 225275"/>
                <a:gd name="connsiteY1" fmla="*/ 180975 h 180975"/>
                <a:gd name="connsiteX2" fmla="*/ 60175 w 225275"/>
                <a:gd name="connsiteY2" fmla="*/ 0 h 180975"/>
                <a:gd name="connsiteX3" fmla="*/ 225275 w 2252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75" h="180975">
                  <a:moveTo>
                    <a:pt x="0" y="98111"/>
                  </a:moveTo>
                  <a:lnTo>
                    <a:pt x="31600" y="180975"/>
                  </a:lnTo>
                  <a:lnTo>
                    <a:pt x="60175" y="0"/>
                  </a:lnTo>
                  <a:lnTo>
                    <a:pt x="22527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63691" y="2843540"/>
              <a:ext cx="5277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i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m</a:t>
              </a:r>
              <a:endParaRPr lang="en-US" sz="2000" b="1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Arc 1026"/>
          <p:cNvSpPr/>
          <p:nvPr/>
        </p:nvSpPr>
        <p:spPr>
          <a:xfrm rot="5400000" flipH="1">
            <a:off x="1153094" y="3831794"/>
            <a:ext cx="381001" cy="858390"/>
          </a:xfrm>
          <a:custGeom>
            <a:avLst/>
            <a:gdLst>
              <a:gd name="connsiteX0" fmla="*/ 21551 w 182880"/>
              <a:gd name="connsiteY0" fmla="*/ 32476 h 182880"/>
              <a:gd name="connsiteX1" fmla="*/ 122830 w 182880"/>
              <a:gd name="connsiteY1" fmla="*/ 5557 h 182880"/>
              <a:gd name="connsiteX2" fmla="*/ 182881 w 182880"/>
              <a:gd name="connsiteY2" fmla="*/ 91441 h 182880"/>
              <a:gd name="connsiteX3" fmla="*/ 91440 w 182880"/>
              <a:gd name="connsiteY3" fmla="*/ 91440 h 182880"/>
              <a:gd name="connsiteX4" fmla="*/ 21551 w 182880"/>
              <a:gd name="connsiteY4" fmla="*/ 32476 h 182880"/>
              <a:gd name="connsiteX0" fmla="*/ 21551 w 182880"/>
              <a:gd name="connsiteY0" fmla="*/ 32476 h 182880"/>
              <a:gd name="connsiteX1" fmla="*/ 122830 w 182880"/>
              <a:gd name="connsiteY1" fmla="*/ 5557 h 182880"/>
              <a:gd name="connsiteX2" fmla="*/ 182881 w 182880"/>
              <a:gd name="connsiteY2" fmla="*/ 91441 h 182880"/>
              <a:gd name="connsiteX0" fmla="*/ 0 w 161330"/>
              <a:gd name="connsiteY0" fmla="*/ 32480 h 389156"/>
              <a:gd name="connsiteX1" fmla="*/ 101279 w 161330"/>
              <a:gd name="connsiteY1" fmla="*/ 5561 h 389156"/>
              <a:gd name="connsiteX2" fmla="*/ 161330 w 161330"/>
              <a:gd name="connsiteY2" fmla="*/ 91445 h 389156"/>
              <a:gd name="connsiteX3" fmla="*/ 8752 w 161330"/>
              <a:gd name="connsiteY3" fmla="*/ 389156 h 389156"/>
              <a:gd name="connsiteX4" fmla="*/ 0 w 161330"/>
              <a:gd name="connsiteY4" fmla="*/ 32480 h 389156"/>
              <a:gd name="connsiteX0" fmla="*/ 0 w 161330"/>
              <a:gd name="connsiteY0" fmla="*/ 32480 h 389156"/>
              <a:gd name="connsiteX1" fmla="*/ 101279 w 161330"/>
              <a:gd name="connsiteY1" fmla="*/ 5561 h 389156"/>
              <a:gd name="connsiteX2" fmla="*/ 161330 w 161330"/>
              <a:gd name="connsiteY2" fmla="*/ 91445 h 38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330" h="389156" stroke="0" extrusionOk="0">
                <a:moveTo>
                  <a:pt x="0" y="32480"/>
                </a:moveTo>
                <a:cubicBezTo>
                  <a:pt x="24759" y="3133"/>
                  <a:pt x="65216" y="-7620"/>
                  <a:pt x="101279" y="5561"/>
                </a:cubicBezTo>
                <a:cubicBezTo>
                  <a:pt x="137342" y="18742"/>
                  <a:pt x="161330" y="53048"/>
                  <a:pt x="161330" y="91445"/>
                </a:cubicBezTo>
                <a:lnTo>
                  <a:pt x="8752" y="389156"/>
                </a:lnTo>
                <a:cubicBezTo>
                  <a:pt x="-14544" y="369501"/>
                  <a:pt x="23296" y="52135"/>
                  <a:pt x="0" y="32480"/>
                </a:cubicBezTo>
                <a:close/>
              </a:path>
              <a:path w="161330" h="389156" fill="none">
                <a:moveTo>
                  <a:pt x="0" y="32480"/>
                </a:moveTo>
                <a:cubicBezTo>
                  <a:pt x="24759" y="3133"/>
                  <a:pt x="65216" y="-7620"/>
                  <a:pt x="101279" y="5561"/>
                </a:cubicBezTo>
                <a:cubicBezTo>
                  <a:pt x="137342" y="18742"/>
                  <a:pt x="161330" y="53048"/>
                  <a:pt x="161330" y="91445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33116" y="3881527"/>
            <a:ext cx="884363" cy="461665"/>
          </a:xfrm>
          <a:prstGeom prst="rect">
            <a:avLst/>
          </a:prstGeom>
          <a:noFill/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2400" b="1" baseline="4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endParaRPr lang="en-US" sz="2400" b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Arc 1026"/>
          <p:cNvSpPr/>
          <p:nvPr/>
        </p:nvSpPr>
        <p:spPr>
          <a:xfrm rot="5400000" flipH="1">
            <a:off x="1361307" y="4039154"/>
            <a:ext cx="428613" cy="609600"/>
          </a:xfrm>
          <a:prstGeom prst="arc">
            <a:avLst>
              <a:gd name="adj1" fmla="val 14819351"/>
              <a:gd name="adj2" fmla="val 17511502"/>
            </a:avLst>
          </a:prstGeom>
          <a:noFill/>
          <a:ln w="19050">
            <a:solidFill>
              <a:schemeClr val="tx1"/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66" name="Picture 3" descr="C:\Users\ADMIN\Desktop\48482_rclockb_lg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8528"/>
            <a:ext cx="1371600" cy="1371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990600" y="1695688"/>
            <a:ext cx="3019" cy="1097280"/>
            <a:chOff x="2219612" y="1562193"/>
            <a:chExt cx="3019" cy="1097280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219612" y="1562193"/>
              <a:ext cx="735" cy="1097280"/>
            </a:xfrm>
            <a:prstGeom prst="line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222631" y="1562193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390320" y="1504950"/>
            <a:ext cx="2858080" cy="385744"/>
            <a:chOff x="4472108" y="2993261"/>
            <a:chExt cx="2858080" cy="385744"/>
          </a:xfrm>
          <a:effectLst/>
        </p:grpSpPr>
        <p:sp>
          <p:nvSpPr>
            <p:cNvPr id="74" name="Rounded Rectangle 73"/>
            <p:cNvSpPr/>
            <p:nvPr/>
          </p:nvSpPr>
          <p:spPr>
            <a:xfrm>
              <a:off x="4472108" y="3028325"/>
              <a:ext cx="2858080" cy="325142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86370" y="2993261"/>
              <a:ext cx="2843818" cy="38574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 b="1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/>
                <a:t>Height </a:t>
              </a:r>
              <a:r>
                <a:rPr lang="en-US" sz="1200" dirty="0" smtClean="0"/>
                <a:t>of the person is neglected</a:t>
              </a:r>
              <a:endParaRPr lang="en-US" sz="12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459346" y="1616539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Bookman Old Style" panose="02050604050505020204" pitchFamily="18" charset="0"/>
              </a:rPr>
              <a:t>P</a:t>
            </a:r>
            <a:endParaRPr lang="en-US" sz="24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85097" y="1616539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Bookman Old Style" panose="02050604050505020204" pitchFamily="18" charset="0"/>
              </a:rPr>
              <a:t>Q</a:t>
            </a:r>
            <a:endParaRPr lang="en-US" sz="24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85097" y="4371811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Bookman Old Style" panose="02050604050505020204" pitchFamily="18" charset="0"/>
              </a:rPr>
              <a:t>R</a:t>
            </a:r>
            <a:endParaRPr lang="en-US" sz="24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59346" y="4371811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Bookman Old Style" panose="02050604050505020204" pitchFamily="18" charset="0"/>
              </a:rPr>
              <a:t>S</a:t>
            </a:r>
            <a:endParaRPr lang="en-US" sz="24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8200" y="4371811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sz="24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358265" y="750685"/>
            <a:ext cx="2194560" cy="2095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77640" y="757670"/>
            <a:ext cx="3657600" cy="2095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7958737">
            <a:off x="1250267" y="2956919"/>
            <a:ext cx="1460911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20124749">
            <a:off x="4012230" y="2690087"/>
            <a:ext cx="1460911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14322" y="517322"/>
            <a:ext cx="1164785" cy="2095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952540" y="516370"/>
            <a:ext cx="2601115" cy="2095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04610" y="4179976"/>
            <a:ext cx="1474655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72851" y="516688"/>
            <a:ext cx="1980404" cy="2095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53260" y="507163"/>
            <a:ext cx="672976" cy="20955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" y="438150"/>
            <a:ext cx="896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The angle of elevation of a jet plane from a point A on the ground is 60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After a flight of 30 seconds, the angle of elevation changes to 30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If the jet plane is flying at a constant height of 3600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26756" y="1272617"/>
            <a:ext cx="1864844" cy="542173"/>
            <a:chOff x="7126756" y="1272617"/>
            <a:chExt cx="1864844" cy="542173"/>
          </a:xfrm>
        </p:grpSpPr>
        <p:sp>
          <p:nvSpPr>
            <p:cNvPr id="72" name="Rounded Rectangle 71"/>
            <p:cNvSpPr/>
            <p:nvPr/>
          </p:nvSpPr>
          <p:spPr>
            <a:xfrm>
              <a:off x="7129531" y="1272617"/>
              <a:ext cx="1862069" cy="53429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126756" y="1287939"/>
              <a:ext cx="1837584" cy="526851"/>
              <a:chOff x="5065060" y="-1228724"/>
              <a:chExt cx="1837584" cy="526851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065060" y="-1128296"/>
                <a:ext cx="117828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  <a:sym typeface="Symbol"/>
                  </a:rPr>
                  <a:t>Speed = 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920755" y="-963782"/>
                <a:ext cx="929751" cy="0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5903653" y="-1228724"/>
                <a:ext cx="998991" cy="307777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  <a:sym typeface="Symbol"/>
                  </a:rPr>
                  <a:t>Distance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094157" y="-1009650"/>
                <a:ext cx="657552" cy="307777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  <a:sym typeface="Symbol"/>
                  </a:rPr>
                  <a:t>Time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2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07474E-6 L 0.46233 0.00432 " pathEditMode="relative" rAng="0" ptsTypes="AA">
                                      <p:cBhvr>
                                        <p:cTn id="1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08" y="21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1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25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7" grpId="0" animBg="1"/>
      <p:bldP spid="57" grpId="1" animBg="1"/>
      <p:bldP spid="55" grpId="0" animBg="1"/>
      <p:bldP spid="55" grpId="1" animBg="1"/>
      <p:bldP spid="44" grpId="0" animBg="1"/>
      <p:bldP spid="44" grpId="1" animBg="1"/>
      <p:bldP spid="7" grpId="0"/>
      <p:bldP spid="12" grpId="0"/>
      <p:bldP spid="13" grpId="0"/>
      <p:bldP spid="31" grpId="0" animBg="1"/>
      <p:bldP spid="37" grpId="0"/>
      <p:bldP spid="38" grpId="0" animBg="1"/>
      <p:bldP spid="39" grpId="0" animBg="1"/>
      <p:bldP spid="41" grpId="0" animBg="1"/>
      <p:bldP spid="46" grpId="0" animBg="1"/>
      <p:bldP spid="54" grpId="0"/>
      <p:bldP spid="56" grpId="0" animBg="1"/>
      <p:bldP spid="76" grpId="0"/>
      <p:bldP spid="77" grpId="0"/>
      <p:bldP spid="78" grpId="0"/>
      <p:bldP spid="79" grpId="0"/>
      <p:bldP spid="80" grpId="0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5" grpId="1" animBg="1"/>
      <p:bldP spid="70" grpId="0" animBg="1"/>
      <p:bldP spid="7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387251" y="3245574"/>
            <a:ext cx="135594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135563" y="692082"/>
            <a:ext cx="1294770" cy="24655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32919" y="1190111"/>
            <a:ext cx="3385795" cy="22024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15896" y="3240816"/>
            <a:ext cx="713356" cy="338554"/>
            <a:chOff x="2123472" y="2902538"/>
            <a:chExt cx="713356" cy="338554"/>
          </a:xfrm>
        </p:grpSpPr>
        <p:sp>
          <p:nvSpPr>
            <p:cNvPr id="111" name="Rectangle 110"/>
            <p:cNvSpPr/>
            <p:nvPr/>
          </p:nvSpPr>
          <p:spPr>
            <a:xfrm>
              <a:off x="2129639" y="2902538"/>
              <a:ext cx="7071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 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m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2123472" y="2952750"/>
              <a:ext cx="250825" cy="180975"/>
            </a:xfrm>
            <a:custGeom>
              <a:avLst/>
              <a:gdLst>
                <a:gd name="connsiteX0" fmla="*/ 0 w 250825"/>
                <a:gd name="connsiteY0" fmla="*/ 107950 h 180975"/>
                <a:gd name="connsiteX1" fmla="*/ 57150 w 250825"/>
                <a:gd name="connsiteY1" fmla="*/ 180975 h 180975"/>
                <a:gd name="connsiteX2" fmla="*/ 85725 w 250825"/>
                <a:gd name="connsiteY2" fmla="*/ 0 h 180975"/>
                <a:gd name="connsiteX3" fmla="*/ 250825 w 25082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825" h="180975">
                  <a:moveTo>
                    <a:pt x="0" y="107950"/>
                  </a:moveTo>
                  <a:lnTo>
                    <a:pt x="57150" y="180975"/>
                  </a:lnTo>
                  <a:lnTo>
                    <a:pt x="85725" y="0"/>
                  </a:lnTo>
                  <a:lnTo>
                    <a:pt x="2508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431801" y="3240816"/>
            <a:ext cx="414367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768946" y="3773022"/>
            <a:ext cx="414367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449745" y="3919147"/>
            <a:ext cx="859943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050395" y="886812"/>
            <a:ext cx="1186326" cy="338554"/>
            <a:chOff x="6149975" y="954883"/>
            <a:chExt cx="1186326" cy="338554"/>
          </a:xfrm>
        </p:grpSpPr>
        <p:sp>
          <p:nvSpPr>
            <p:cNvPr id="7" name="Rectangle 6"/>
            <p:cNvSpPr/>
            <p:nvPr/>
          </p:nvSpPr>
          <p:spPr>
            <a:xfrm>
              <a:off x="6172200" y="954883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3 meter, 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6149975" y="1019178"/>
              <a:ext cx="250825" cy="180975"/>
            </a:xfrm>
            <a:custGeom>
              <a:avLst/>
              <a:gdLst>
                <a:gd name="connsiteX0" fmla="*/ 0 w 250825"/>
                <a:gd name="connsiteY0" fmla="*/ 107950 h 180975"/>
                <a:gd name="connsiteX1" fmla="*/ 57150 w 250825"/>
                <a:gd name="connsiteY1" fmla="*/ 180975 h 180975"/>
                <a:gd name="connsiteX2" fmla="*/ 85725 w 250825"/>
                <a:gd name="connsiteY2" fmla="*/ 0 h 180975"/>
                <a:gd name="connsiteX3" fmla="*/ 250825 w 25082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825" h="180975">
                  <a:moveTo>
                    <a:pt x="0" y="107950"/>
                  </a:moveTo>
                  <a:lnTo>
                    <a:pt x="57150" y="180975"/>
                  </a:lnTo>
                  <a:lnTo>
                    <a:pt x="85725" y="0"/>
                  </a:lnTo>
                  <a:lnTo>
                    <a:pt x="250825" y="0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395663" y="1109872"/>
            <a:ext cx="361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Find the speed of the jet plane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-66210" y="403990"/>
            <a:ext cx="896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Q.  The angle of elevation of a jet plane from a point A on the ground is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60</a:t>
            </a:r>
            <a:r>
              <a:rPr lang="en-US" sz="15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After a flight of 30 seconds, the angle of elevation changes to 30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If the jet plane is flying at a constant height of 3600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37704" y="1370184"/>
            <a:ext cx="50877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Let P and Q be the first and second position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of a jet plane.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20771" y="1871189"/>
            <a:ext cx="4653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 represents the point on the ground.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04429" y="2142012"/>
            <a:ext cx="550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PAS and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QAR are the angles of elevation.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04428" y="2430883"/>
            <a:ext cx="1554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PAS = 60</a:t>
            </a:r>
            <a:r>
              <a:rPr lang="en-US" sz="1600" b="1" baseline="42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,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4430" y="2698750"/>
            <a:ext cx="4640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PS and QR represents constant height at</a:t>
            </a:r>
          </a:p>
          <a:p>
            <a:pPr marL="476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which the jet plane is flying.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12303" y="3225797"/>
            <a:ext cx="19498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PS = QR = 3600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31801" y="3498621"/>
            <a:ext cx="2539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PSA,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31801" y="3894980"/>
            <a:ext cx="127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tan 60</a:t>
            </a:r>
            <a:r>
              <a:rPr lang="en-US" sz="1600" b="1" baseline="42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 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19263" y="375586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1757363" y="4065905"/>
            <a:ext cx="447072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712120" y="401169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985235" y="4493022"/>
            <a:ext cx="314928" cy="338554"/>
            <a:chOff x="2123472" y="2902538"/>
            <a:chExt cx="314928" cy="338554"/>
          </a:xfrm>
        </p:grpSpPr>
        <p:sp>
          <p:nvSpPr>
            <p:cNvPr id="163" name="Rectangle 162"/>
            <p:cNvSpPr/>
            <p:nvPr/>
          </p:nvSpPr>
          <p:spPr>
            <a:xfrm>
              <a:off x="2129639" y="2902538"/>
              <a:ext cx="3087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2123472" y="2952750"/>
              <a:ext cx="250825" cy="180975"/>
            </a:xfrm>
            <a:custGeom>
              <a:avLst/>
              <a:gdLst>
                <a:gd name="connsiteX0" fmla="*/ 0 w 250825"/>
                <a:gd name="connsiteY0" fmla="*/ 107950 h 180975"/>
                <a:gd name="connsiteX1" fmla="*/ 57150 w 250825"/>
                <a:gd name="connsiteY1" fmla="*/ 180975 h 180975"/>
                <a:gd name="connsiteX2" fmla="*/ 85725 w 250825"/>
                <a:gd name="connsiteY2" fmla="*/ 0 h 180975"/>
                <a:gd name="connsiteX3" fmla="*/ 250825 w 25082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825" h="180975">
                  <a:moveTo>
                    <a:pt x="0" y="107950"/>
                  </a:moveTo>
                  <a:lnTo>
                    <a:pt x="57150" y="180975"/>
                  </a:lnTo>
                  <a:lnTo>
                    <a:pt x="85725" y="0"/>
                  </a:lnTo>
                  <a:lnTo>
                    <a:pt x="2508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1343399" y="445603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1689027" y="4621054"/>
            <a:ext cx="105417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905000" y="457874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1600200" y="4301490"/>
            <a:ext cx="1066800" cy="339350"/>
            <a:chOff x="1447800" y="4241939"/>
            <a:chExt cx="1066800" cy="339350"/>
          </a:xfrm>
        </p:grpSpPr>
        <p:sp>
          <p:nvSpPr>
            <p:cNvPr id="169" name="TextBox 168"/>
            <p:cNvSpPr txBox="1"/>
            <p:nvPr/>
          </p:nvSpPr>
          <p:spPr>
            <a:xfrm>
              <a:off x="1447800" y="4241939"/>
              <a:ext cx="91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199672" y="4242735"/>
              <a:ext cx="314928" cy="338554"/>
              <a:chOff x="2123472" y="2902538"/>
              <a:chExt cx="314928" cy="338554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129639" y="2902538"/>
                <a:ext cx="30876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2123472" y="2952750"/>
                <a:ext cx="250825" cy="180975"/>
              </a:xfrm>
              <a:custGeom>
                <a:avLst/>
                <a:gdLst>
                  <a:gd name="connsiteX0" fmla="*/ 0 w 250825"/>
                  <a:gd name="connsiteY0" fmla="*/ 107950 h 180975"/>
                  <a:gd name="connsiteX1" fmla="*/ 57150 w 250825"/>
                  <a:gd name="connsiteY1" fmla="*/ 180975 h 180975"/>
                  <a:gd name="connsiteX2" fmla="*/ 85725 w 250825"/>
                  <a:gd name="connsiteY2" fmla="*/ 0 h 180975"/>
                  <a:gd name="connsiteX3" fmla="*/ 250825 w 250825"/>
                  <a:gd name="connsiteY3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825" h="180975">
                    <a:moveTo>
                      <a:pt x="0" y="107950"/>
                    </a:moveTo>
                    <a:lnTo>
                      <a:pt x="57150" y="180975"/>
                    </a:lnTo>
                    <a:lnTo>
                      <a:pt x="85725" y="0"/>
                    </a:lnTo>
                    <a:lnTo>
                      <a:pt x="2508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73" name="Straight Connector 172"/>
          <p:cNvCxnSpPr/>
          <p:nvPr/>
        </p:nvCxnSpPr>
        <p:spPr>
          <a:xfrm>
            <a:off x="3048000" y="3486150"/>
            <a:ext cx="0" cy="14995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4399344" y="4094792"/>
            <a:ext cx="314928" cy="338554"/>
            <a:chOff x="2123472" y="2902538"/>
            <a:chExt cx="314928" cy="338554"/>
          </a:xfrm>
        </p:grpSpPr>
        <p:sp>
          <p:nvSpPr>
            <p:cNvPr id="175" name="Rectangle 174"/>
            <p:cNvSpPr/>
            <p:nvPr/>
          </p:nvSpPr>
          <p:spPr>
            <a:xfrm>
              <a:off x="2129639" y="2902538"/>
              <a:ext cx="3087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2123472" y="2952750"/>
              <a:ext cx="250825" cy="180975"/>
            </a:xfrm>
            <a:custGeom>
              <a:avLst/>
              <a:gdLst>
                <a:gd name="connsiteX0" fmla="*/ 0 w 250825"/>
                <a:gd name="connsiteY0" fmla="*/ 107950 h 180975"/>
                <a:gd name="connsiteX1" fmla="*/ 57150 w 250825"/>
                <a:gd name="connsiteY1" fmla="*/ 180975 h 180975"/>
                <a:gd name="connsiteX2" fmla="*/ 85725 w 250825"/>
                <a:gd name="connsiteY2" fmla="*/ 0 h 180975"/>
                <a:gd name="connsiteX3" fmla="*/ 250825 w 25082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825" h="180975">
                  <a:moveTo>
                    <a:pt x="0" y="107950"/>
                  </a:moveTo>
                  <a:lnTo>
                    <a:pt x="57150" y="180975"/>
                  </a:lnTo>
                  <a:lnTo>
                    <a:pt x="85725" y="0"/>
                  </a:lnTo>
                  <a:lnTo>
                    <a:pt x="2508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3746500" y="38788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4051227" y="4034314"/>
            <a:ext cx="105417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352800" y="387618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3962400" y="3714750"/>
            <a:ext cx="1066800" cy="339350"/>
            <a:chOff x="3733800" y="3533457"/>
            <a:chExt cx="1066800" cy="339350"/>
          </a:xfrm>
        </p:grpSpPr>
        <p:sp>
          <p:nvSpPr>
            <p:cNvPr id="181" name="TextBox 180"/>
            <p:cNvSpPr txBox="1"/>
            <p:nvPr/>
          </p:nvSpPr>
          <p:spPr>
            <a:xfrm>
              <a:off x="3733800" y="3533457"/>
              <a:ext cx="91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485672" y="3534253"/>
              <a:ext cx="314928" cy="338554"/>
              <a:chOff x="2123472" y="2902538"/>
              <a:chExt cx="314928" cy="33855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2129639" y="2902538"/>
                <a:ext cx="30876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2123472" y="2952750"/>
                <a:ext cx="250825" cy="180975"/>
              </a:xfrm>
              <a:custGeom>
                <a:avLst/>
                <a:gdLst>
                  <a:gd name="connsiteX0" fmla="*/ 0 w 250825"/>
                  <a:gd name="connsiteY0" fmla="*/ 107950 h 180975"/>
                  <a:gd name="connsiteX1" fmla="*/ 57150 w 250825"/>
                  <a:gd name="connsiteY1" fmla="*/ 180975 h 180975"/>
                  <a:gd name="connsiteX2" fmla="*/ 85725 w 250825"/>
                  <a:gd name="connsiteY2" fmla="*/ 0 h 180975"/>
                  <a:gd name="connsiteX3" fmla="*/ 250825 w 250825"/>
                  <a:gd name="connsiteY3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825" h="180975">
                    <a:moveTo>
                      <a:pt x="0" y="107950"/>
                    </a:moveTo>
                    <a:lnTo>
                      <a:pt x="57150" y="180975"/>
                    </a:lnTo>
                    <a:lnTo>
                      <a:pt x="85725" y="0"/>
                    </a:lnTo>
                    <a:lnTo>
                      <a:pt x="2508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3352800" y="4369846"/>
            <a:ext cx="108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AS  =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4724400" y="3714750"/>
            <a:ext cx="292222" cy="290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4379284" y="4090171"/>
            <a:ext cx="292222" cy="290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88919" y="4377466"/>
            <a:ext cx="1027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9" name="Rounded Rectangular Callout 208"/>
          <p:cNvSpPr/>
          <p:nvPr/>
        </p:nvSpPr>
        <p:spPr>
          <a:xfrm>
            <a:off x="816819" y="3093599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987032" y="321147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089758" y="319024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/>
              <p:cNvSpPr/>
              <p:nvPr/>
            </p:nvSpPr>
            <p:spPr>
              <a:xfrm>
                <a:off x="1991202" y="3167989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prstClr val="white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02" y="3167989"/>
                <a:ext cx="532646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0" y="1367503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833815" y="1105436"/>
            <a:ext cx="1614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  3 = 1.732) 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4019548" y="1207822"/>
            <a:ext cx="259080" cy="161721"/>
            <a:chOff x="3987133" y="1325186"/>
            <a:chExt cx="259080" cy="161721"/>
          </a:xfrm>
          <a:effectLst/>
        </p:grpSpPr>
        <p:cxnSp>
          <p:nvCxnSpPr>
            <p:cNvPr id="217" name="Straight Connector 216"/>
            <p:cNvCxnSpPr/>
            <p:nvPr/>
          </p:nvCxnSpPr>
          <p:spPr>
            <a:xfrm flipH="1" flipV="1">
              <a:off x="3987133" y="1437713"/>
              <a:ext cx="50446" cy="4919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037579" y="1325186"/>
              <a:ext cx="25754" cy="152399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4063333" y="1325186"/>
              <a:ext cx="18288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ounded Rectangle 194"/>
          <p:cNvSpPr/>
          <p:nvPr/>
        </p:nvSpPr>
        <p:spPr>
          <a:xfrm>
            <a:off x="2971800" y="677844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891911" y="468707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005103" y="564028"/>
            <a:ext cx="135346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002969" y="843868"/>
            <a:ext cx="189828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995349" y="1083214"/>
            <a:ext cx="190590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793589" y="869906"/>
            <a:ext cx="48023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PS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793589" y="1109252"/>
            <a:ext cx="48785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AS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2613210" y="487586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618020" y="579966"/>
            <a:ext cx="314992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825325" y="1025757"/>
            <a:ext cx="76606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179770" y="705457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SR is part of AR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062968" y="588787"/>
            <a:ext cx="2079015" cy="78916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18152" y="662116"/>
            <a:ext cx="17143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AS + SR = AR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55340" y="959401"/>
            <a:ext cx="191941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prstClr val="white"/>
                </a:solidFill>
                <a:latin typeface="Symbol" panose="05050102010706020507" pitchFamily="18" charset="2"/>
                <a:sym typeface="Symbol"/>
              </a:rPr>
              <a:t>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SR = AR – AS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3271210" y="677844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AS belongs to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PSA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752600" y="2430883"/>
            <a:ext cx="15119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QAR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600" b="1" baseline="42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Freeform 190"/>
          <p:cNvSpPr/>
          <p:nvPr/>
        </p:nvSpPr>
        <p:spPr>
          <a:xfrm flipH="1">
            <a:off x="5378840" y="1677739"/>
            <a:ext cx="642816" cy="1145477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Arc 146"/>
          <p:cNvSpPr/>
          <p:nvPr/>
        </p:nvSpPr>
        <p:spPr>
          <a:xfrm>
            <a:off x="5164866" y="2596973"/>
            <a:ext cx="451344" cy="451342"/>
          </a:xfrm>
          <a:prstGeom prst="arc">
            <a:avLst>
              <a:gd name="adj1" fmla="val 20027934"/>
              <a:gd name="adj2" fmla="val 2155314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8617" y="3414460"/>
            <a:ext cx="2205258" cy="73462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151143" y="3523492"/>
            <a:ext cx="975947" cy="2465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4283663" y="3768040"/>
            <a:ext cx="658548" cy="2465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Arc 191"/>
          <p:cNvSpPr/>
          <p:nvPr/>
        </p:nvSpPr>
        <p:spPr>
          <a:xfrm rot="19009">
            <a:off x="5193769" y="2636150"/>
            <a:ext cx="374904" cy="374904"/>
          </a:xfrm>
          <a:prstGeom prst="arc">
            <a:avLst>
              <a:gd name="adj1" fmla="val 17933695"/>
              <a:gd name="adj2" fmla="val 218167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96830" y="1382382"/>
            <a:ext cx="3924572" cy="1730474"/>
            <a:chOff x="4950315" y="2104545"/>
            <a:chExt cx="3924572" cy="1730474"/>
          </a:xfrm>
        </p:grpSpPr>
        <p:grpSp>
          <p:nvGrpSpPr>
            <p:cNvPr id="3" name="Group 2"/>
            <p:cNvGrpSpPr/>
            <p:nvPr/>
          </p:nvGrpSpPr>
          <p:grpSpPr>
            <a:xfrm>
              <a:off x="4950315" y="2104545"/>
              <a:ext cx="3924572" cy="1730474"/>
              <a:chOff x="4950315" y="2104545"/>
              <a:chExt cx="3924572" cy="173047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217015" y="3544807"/>
                <a:ext cx="270778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875020" y="2409427"/>
                <a:ext cx="20497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217015" y="2407046"/>
                <a:ext cx="658005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217015" y="2409427"/>
                <a:ext cx="2707785" cy="1135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75020" y="2409427"/>
                <a:ext cx="0" cy="1135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922419" y="2399903"/>
                <a:ext cx="0" cy="11521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4950315" y="348554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57850" y="210454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734300" y="210454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Q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76900" y="349646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S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848600" y="346860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R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786438" y="3468607"/>
                <a:ext cx="88714" cy="73740"/>
              </a:xfrm>
              <a:custGeom>
                <a:avLst/>
                <a:gdLst>
                  <a:gd name="connsiteX0" fmla="*/ 142875 w 142875"/>
                  <a:gd name="connsiteY0" fmla="*/ 0 h 138113"/>
                  <a:gd name="connsiteX1" fmla="*/ 0 w 142875"/>
                  <a:gd name="connsiteY1" fmla="*/ 0 h 138113"/>
                  <a:gd name="connsiteX2" fmla="*/ 0 w 142875"/>
                  <a:gd name="connsiteY2" fmla="*/ 138113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38113">
                    <a:moveTo>
                      <a:pt x="142875" y="0"/>
                    </a:moveTo>
                    <a:lnTo>
                      <a:pt x="0" y="0"/>
                    </a:lnTo>
                    <a:lnTo>
                      <a:pt x="0" y="138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825208" y="3457238"/>
                <a:ext cx="97585" cy="85757"/>
              </a:xfrm>
              <a:custGeom>
                <a:avLst/>
                <a:gdLst>
                  <a:gd name="connsiteX0" fmla="*/ 142875 w 142875"/>
                  <a:gd name="connsiteY0" fmla="*/ 0 h 138113"/>
                  <a:gd name="connsiteX1" fmla="*/ 0 w 142875"/>
                  <a:gd name="connsiteY1" fmla="*/ 0 h 138113"/>
                  <a:gd name="connsiteX2" fmla="*/ 0 w 142875"/>
                  <a:gd name="connsiteY2" fmla="*/ 138113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38113">
                    <a:moveTo>
                      <a:pt x="142875" y="0"/>
                    </a:moveTo>
                    <a:lnTo>
                      <a:pt x="0" y="0"/>
                    </a:lnTo>
                    <a:lnTo>
                      <a:pt x="0" y="138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55602" y="3362592"/>
                <a:ext cx="374314" cy="374312"/>
              </a:xfrm>
              <a:prstGeom prst="arc">
                <a:avLst>
                  <a:gd name="adj1" fmla="val 17427135"/>
                  <a:gd name="adj2" fmla="val 2149195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332531" y="3256117"/>
                <a:ext cx="4419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000" b="1" baseline="48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000" b="1" baseline="48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7832846" y="2837599"/>
                <a:ext cx="1042041" cy="267551"/>
                <a:chOff x="7832846" y="2843540"/>
                <a:chExt cx="1042041" cy="267551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832846" y="2849481"/>
                  <a:ext cx="820621" cy="261610"/>
                  <a:chOff x="3458381" y="-628650"/>
                  <a:chExt cx="820621" cy="261610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3458381" y="-628650"/>
                    <a:ext cx="604653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3600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2" name="Freeform 71"/>
                  <p:cNvSpPr/>
                  <p:nvPr/>
                </p:nvSpPr>
                <p:spPr>
                  <a:xfrm>
                    <a:off x="3982034" y="-571498"/>
                    <a:ext cx="228023" cy="123608"/>
                  </a:xfrm>
                  <a:custGeom>
                    <a:avLst/>
                    <a:gdLst>
                      <a:gd name="connsiteX0" fmla="*/ 0 w 250825"/>
                      <a:gd name="connsiteY0" fmla="*/ 107950 h 180975"/>
                      <a:gd name="connsiteX1" fmla="*/ 57150 w 250825"/>
                      <a:gd name="connsiteY1" fmla="*/ 180975 h 180975"/>
                      <a:gd name="connsiteX2" fmla="*/ 85725 w 250825"/>
                      <a:gd name="connsiteY2" fmla="*/ 0 h 180975"/>
                      <a:gd name="connsiteX3" fmla="*/ 250825 w 250825"/>
                      <a:gd name="connsiteY3" fmla="*/ 0 h 18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0825" h="180975">
                        <a:moveTo>
                          <a:pt x="0" y="107950"/>
                        </a:moveTo>
                        <a:lnTo>
                          <a:pt x="57150" y="180975"/>
                        </a:lnTo>
                        <a:lnTo>
                          <a:pt x="85725" y="0"/>
                        </a:lnTo>
                        <a:lnTo>
                          <a:pt x="25082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953272" y="-628650"/>
                    <a:ext cx="32573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8501067" y="2843540"/>
                  <a:ext cx="37382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i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 m</a:t>
                  </a:r>
                  <a:endParaRPr lang="en-US" sz="11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727700" y="2837599"/>
                <a:ext cx="1042041" cy="267551"/>
                <a:chOff x="7789979" y="2843540"/>
                <a:chExt cx="1042041" cy="26755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7789979" y="2849481"/>
                  <a:ext cx="820621" cy="261610"/>
                  <a:chOff x="3415514" y="-628650"/>
                  <a:chExt cx="820621" cy="26161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3415514" y="-628650"/>
                    <a:ext cx="604653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3600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0" name="Freeform 79"/>
                  <p:cNvSpPr/>
                  <p:nvPr/>
                </p:nvSpPr>
                <p:spPr>
                  <a:xfrm>
                    <a:off x="3939167" y="-571498"/>
                    <a:ext cx="228023" cy="123608"/>
                  </a:xfrm>
                  <a:custGeom>
                    <a:avLst/>
                    <a:gdLst>
                      <a:gd name="connsiteX0" fmla="*/ 0 w 250825"/>
                      <a:gd name="connsiteY0" fmla="*/ 107950 h 180975"/>
                      <a:gd name="connsiteX1" fmla="*/ 57150 w 250825"/>
                      <a:gd name="connsiteY1" fmla="*/ 180975 h 180975"/>
                      <a:gd name="connsiteX2" fmla="*/ 85725 w 250825"/>
                      <a:gd name="connsiteY2" fmla="*/ 0 h 180975"/>
                      <a:gd name="connsiteX3" fmla="*/ 250825 w 250825"/>
                      <a:gd name="connsiteY3" fmla="*/ 0 h 18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0825" h="180975">
                        <a:moveTo>
                          <a:pt x="0" y="107950"/>
                        </a:moveTo>
                        <a:lnTo>
                          <a:pt x="57150" y="180975"/>
                        </a:lnTo>
                        <a:lnTo>
                          <a:pt x="85725" y="0"/>
                        </a:lnTo>
                        <a:lnTo>
                          <a:pt x="25082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910405" y="-628650"/>
                    <a:ext cx="32573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78" name="Rectangle 77"/>
                <p:cNvSpPr/>
                <p:nvPr/>
              </p:nvSpPr>
              <p:spPr>
                <a:xfrm>
                  <a:off x="8458200" y="2843540"/>
                  <a:ext cx="37382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i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 m</a:t>
                  </a:r>
                  <a:endParaRPr lang="en-US" sz="11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9" name="Arc 138"/>
              <p:cNvSpPr/>
              <p:nvPr/>
            </p:nvSpPr>
            <p:spPr>
              <a:xfrm>
                <a:off x="5018351" y="3324375"/>
                <a:ext cx="451344" cy="451342"/>
              </a:xfrm>
              <a:prstGeom prst="arc">
                <a:avLst>
                  <a:gd name="adj1" fmla="val 20027934"/>
                  <a:gd name="adj2" fmla="val 2155314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5406386" y="3378988"/>
              <a:ext cx="3584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800" b="1" baseline="48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  <a:endParaRPr lang="en-US" sz="800" b="1" baseline="48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5964773" y="1629955"/>
            <a:ext cx="114618" cy="114618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8011625" y="1637575"/>
            <a:ext cx="114618" cy="114618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5321531" y="2759785"/>
            <a:ext cx="114618" cy="114618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6017135" y="1709068"/>
            <a:ext cx="0" cy="110266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066373" y="1717318"/>
            <a:ext cx="0" cy="110266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5369780" y="2815287"/>
            <a:ext cx="64008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96912" y="3077832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 flipH="1">
            <a:off x="4953000" y="1605493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6019900" y="1680862"/>
            <a:ext cx="0" cy="114183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132462" y="3488323"/>
            <a:ext cx="2079406" cy="567154"/>
            <a:chOff x="5065060" y="-1238250"/>
            <a:chExt cx="2079406" cy="567154"/>
          </a:xfrm>
        </p:grpSpPr>
        <p:sp>
          <p:nvSpPr>
            <p:cNvPr id="116" name="Rectangle 115"/>
            <p:cNvSpPr/>
            <p:nvPr/>
          </p:nvSpPr>
          <p:spPr>
            <a:xfrm>
              <a:off x="5065060" y="-1128296"/>
              <a:ext cx="11782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Speed = 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6026531" y="-959019"/>
              <a:ext cx="1068724" cy="0"/>
            </a:xfrm>
            <a:prstGeom prst="line">
              <a:avLst/>
            </a:prstGeom>
            <a:ln w="127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6028455" y="-1238250"/>
              <a:ext cx="1116011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Distance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180855" y="-1009650"/>
              <a:ext cx="726481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Time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124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12" y="3737005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Connector 125"/>
          <p:cNvCxnSpPr/>
          <p:nvPr/>
        </p:nvCxnSpPr>
        <p:spPr>
          <a:xfrm flipH="1" flipV="1">
            <a:off x="6007622" y="1687264"/>
            <a:ext cx="2082297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6009860" y="2822644"/>
            <a:ext cx="20848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764652" y="3045741"/>
            <a:ext cx="1021433" cy="307777"/>
          </a:xfrm>
          <a:prstGeom prst="wedgeRectCallout">
            <a:avLst>
              <a:gd name="adj1" fmla="val 13210"/>
              <a:gd name="adj2" fmla="val 117334"/>
            </a:avLst>
          </a:prstGeom>
          <a:solidFill>
            <a:srgbClr val="FFC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PQ or SR</a:t>
            </a:r>
            <a:endParaRPr lang="en-IN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94020" y="1358394"/>
            <a:ext cx="32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?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794020" y="2797003"/>
            <a:ext cx="32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?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681752" y="3048000"/>
            <a:ext cx="1679192" cy="41855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895150" y="3081665"/>
            <a:ext cx="381666" cy="35695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751047" y="3086100"/>
            <a:ext cx="160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SR = AR – AS</a:t>
            </a:r>
            <a:endParaRPr lang="en-IN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 flipH="1">
            <a:off x="5350484" y="2817184"/>
            <a:ext cx="2715889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flipH="1">
            <a:off x="7086600" y="1273969"/>
            <a:ext cx="973343" cy="246221"/>
          </a:xfrm>
          <a:prstGeom prst="wedgeRectCallout">
            <a:avLst>
              <a:gd name="adj1" fmla="val -46917"/>
              <a:gd name="adj2" fmla="val 110522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  <a:r>
              <a:rPr lang="en-US" sz="10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nd</a:t>
            </a: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 position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5988107" y="1258729"/>
            <a:ext cx="946093" cy="246221"/>
          </a:xfrm>
          <a:prstGeom prst="wedgeRectCallout">
            <a:avLst>
              <a:gd name="adj1" fmla="val 45941"/>
              <a:gd name="adj2" fmla="val 116276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1</a:t>
            </a:r>
            <a:r>
              <a:rPr lang="en-US" sz="1000" b="1" baseline="30000" dirty="0" smtClean="0">
                <a:solidFill>
                  <a:prstClr val="white"/>
                </a:solidFill>
                <a:latin typeface="Bookman Old Style" pitchFamily="18" charset="0"/>
              </a:rPr>
              <a:t>st</a:t>
            </a: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 position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Freeform 145"/>
          <p:cNvSpPr/>
          <p:nvPr/>
        </p:nvSpPr>
        <p:spPr>
          <a:xfrm>
            <a:off x="5359195" y="1685135"/>
            <a:ext cx="2712120" cy="1136398"/>
          </a:xfrm>
          <a:custGeom>
            <a:avLst/>
            <a:gdLst>
              <a:gd name="connsiteX0" fmla="*/ 652462 w 652462"/>
              <a:gd name="connsiteY0" fmla="*/ 0 h 1147762"/>
              <a:gd name="connsiteX1" fmla="*/ 0 w 652462"/>
              <a:gd name="connsiteY1" fmla="*/ 1147762 h 1147762"/>
              <a:gd name="connsiteX2" fmla="*/ 652462 w 652462"/>
              <a:gd name="connsiteY2" fmla="*/ 1147762 h 114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462" h="1147762">
                <a:moveTo>
                  <a:pt x="652462" y="0"/>
                </a:moveTo>
                <a:lnTo>
                  <a:pt x="0" y="1147762"/>
                </a:lnTo>
                <a:lnTo>
                  <a:pt x="652462" y="1147762"/>
                </a:lnTo>
              </a:path>
            </a:pathLst>
          </a:custGeom>
          <a:noFill/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368561" y="1682149"/>
            <a:ext cx="652462" cy="1136398"/>
          </a:xfrm>
          <a:custGeom>
            <a:avLst/>
            <a:gdLst>
              <a:gd name="connsiteX0" fmla="*/ 652462 w 652462"/>
              <a:gd name="connsiteY0" fmla="*/ 0 h 1147762"/>
              <a:gd name="connsiteX1" fmla="*/ 0 w 652462"/>
              <a:gd name="connsiteY1" fmla="*/ 1147762 h 1147762"/>
              <a:gd name="connsiteX2" fmla="*/ 652462 w 652462"/>
              <a:gd name="connsiteY2" fmla="*/ 1147762 h 114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462" h="1147762">
                <a:moveTo>
                  <a:pt x="652462" y="0"/>
                </a:moveTo>
                <a:lnTo>
                  <a:pt x="0" y="1147762"/>
                </a:lnTo>
                <a:lnTo>
                  <a:pt x="652462" y="1147762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338820" y="4493022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093720" y="3876189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093720" y="4369846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299074" y="2803647"/>
            <a:ext cx="723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 </a:t>
            </a: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0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4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55" y="3125175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4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4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7600"/>
                            </p:stCondLst>
                            <p:childTnLst>
                              <p:par>
                                <p:cTn id="2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2" dur="4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8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6" dur="4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7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000"/>
                            </p:stCondLst>
                            <p:childTnLst>
                              <p:par>
                                <p:cTn id="4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000"/>
                            </p:stCondLst>
                            <p:childTnLst>
                              <p:par>
                                <p:cTn id="5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00"/>
                            </p:stCondLst>
                            <p:childTnLst>
                              <p:par>
                                <p:cTn id="5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23" grpId="0" animBg="1"/>
      <p:bldP spid="123" grpId="1" animBg="1"/>
      <p:bldP spid="121" grpId="0" animBg="1"/>
      <p:bldP spid="114" grpId="0" animBg="1"/>
      <p:bldP spid="114" grpId="1" animBg="1"/>
      <p:bldP spid="113" grpId="0" animBg="1"/>
      <p:bldP spid="113" grpId="1" animBg="1"/>
      <p:bldP spid="208" grpId="0" animBg="1"/>
      <p:bldP spid="208" grpId="1" animBg="1"/>
      <p:bldP spid="159" grpId="0"/>
      <p:bldP spid="161" grpId="0"/>
      <p:bldP spid="165" grpId="0"/>
      <p:bldP spid="167" grpId="0"/>
      <p:bldP spid="177" grpId="0"/>
      <p:bldP spid="179" grpId="0"/>
      <p:bldP spid="185" grpId="0"/>
      <p:bldP spid="188" grpId="0"/>
      <p:bldP spid="209" grpId="0" animBg="1"/>
      <p:bldP spid="209" grpId="1" animBg="1"/>
      <p:bldP spid="210" grpId="0"/>
      <p:bldP spid="210" grpId="1"/>
      <p:bldP spid="211" grpId="0"/>
      <p:bldP spid="211" grpId="1"/>
      <p:bldP spid="212" grpId="0"/>
      <p:bldP spid="212" grpId="1"/>
      <p:bldP spid="140" grpId="0"/>
      <p:bldP spid="195" grpId="0" animBg="1"/>
      <p:bldP spid="195" grpId="1" animBg="1"/>
      <p:bldP spid="196" grpId="0" animBg="1"/>
      <p:bldP spid="196" grpId="1" animBg="1"/>
      <p:bldP spid="197" grpId="0" build="allAtOnce"/>
      <p:bldP spid="198" grpId="0" build="allAtOnce"/>
      <p:bldP spid="199" grpId="0" build="allAtOnce"/>
      <p:bldP spid="200" grpId="0" build="allAtOnce"/>
      <p:bldP spid="201" grpId="0" build="allAtOnce"/>
      <p:bldP spid="204" grpId="0" animBg="1"/>
      <p:bldP spid="204" grpId="1" animBg="1"/>
      <p:bldP spid="205" grpId="0"/>
      <p:bldP spid="205" grpId="1"/>
      <p:bldP spid="206" grpId="0"/>
      <p:bldP spid="206" grpId="1"/>
      <p:bldP spid="206" grpId="2"/>
      <p:bldP spid="133" grpId="0" animBg="1"/>
      <p:bldP spid="133" grpId="1" animBg="1"/>
      <p:bldP spid="134" grpId="0" animBg="1"/>
      <p:bldP spid="134" grpId="1" animBg="1"/>
      <p:bldP spid="135" grpId="0"/>
      <p:bldP spid="135" grpId="1"/>
      <p:bldP spid="136" grpId="0"/>
      <p:bldP spid="136" grpId="1"/>
      <p:bldP spid="213" grpId="0" animBg="1"/>
      <p:bldP spid="213" grpId="1" animBg="1"/>
      <p:bldP spid="191" grpId="0" animBg="1"/>
      <p:bldP spid="191" grpId="1" animBg="1"/>
      <p:bldP spid="147" grpId="0" animBg="1"/>
      <p:bldP spid="147" grpId="1" animBg="1"/>
      <p:bldP spid="147" grpId="2" animBg="1"/>
      <p:bldP spid="6" grpId="0" animBg="1"/>
      <p:bldP spid="6" grpId="1" animBg="1"/>
      <p:bldP spid="125" grpId="0" animBg="1"/>
      <p:bldP spid="125" grpId="1" animBg="1"/>
      <p:bldP spid="122" grpId="0" animBg="1"/>
      <p:bldP spid="122" grpId="1" animBg="1"/>
      <p:bldP spid="192" grpId="0" animBg="1"/>
      <p:bldP spid="192" grpId="1" animBg="1"/>
      <p:bldP spid="192" grpId="2" animBg="1"/>
      <p:bldP spid="192" grpId="3" animBg="1"/>
      <p:bldP spid="192" grpId="4" animBg="1"/>
      <p:bldP spid="192" grpId="5" animBg="1"/>
      <p:bldP spid="9" grpId="0" animBg="1"/>
      <p:bldP spid="9" grpId="1" animBg="1"/>
      <p:bldP spid="9" grpId="2" animBg="1"/>
      <p:bldP spid="84" grpId="0" animBg="1"/>
      <p:bldP spid="84" grpId="1" animBg="1"/>
      <p:bldP spid="84" grpId="2" animBg="1"/>
      <p:bldP spid="90" grpId="0" animBg="1"/>
      <p:bldP spid="90" grpId="1" animBg="1"/>
      <p:bldP spid="90" grpId="2" animBg="1"/>
      <p:bldP spid="194" grpId="0" animBg="1"/>
      <p:bldP spid="194" grpId="1" animBg="1"/>
      <p:bldP spid="202" grpId="0" animBg="1"/>
      <p:bldP spid="202" grpId="1" animBg="1"/>
      <p:bldP spid="129" grpId="0" animBg="1"/>
      <p:bldP spid="129" grpId="1" animBg="1"/>
      <p:bldP spid="130" grpId="0"/>
      <p:bldP spid="131" grpId="0"/>
      <p:bldP spid="141" grpId="0" animBg="1"/>
      <p:bldP spid="155" grpId="0" animBg="1"/>
      <p:bldP spid="155" grpId="1" animBg="1"/>
      <p:bldP spid="142" grpId="0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5" grpId="0" animBg="1"/>
      <p:bldP spid="5" grpId="1" animBg="1"/>
      <p:bldP spid="220" grpId="0"/>
      <p:bldP spid="221" grpId="0"/>
      <p:bldP spid="222" grpId="0"/>
      <p:bldP spid="2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/>
          <p:cNvSpPr txBox="1"/>
          <p:nvPr/>
        </p:nvSpPr>
        <p:spPr>
          <a:xfrm>
            <a:off x="5379719" y="2518410"/>
            <a:ext cx="723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 </a:t>
            </a: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0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5407207" y="2729024"/>
            <a:ext cx="2775998" cy="276999"/>
            <a:chOff x="3372686" y="5553904"/>
            <a:chExt cx="2775998" cy="276999"/>
          </a:xfrm>
          <a:effectLst/>
        </p:grpSpPr>
        <p:cxnSp>
          <p:nvCxnSpPr>
            <p:cNvPr id="170" name="Straight Connector 169"/>
            <p:cNvCxnSpPr/>
            <p:nvPr/>
          </p:nvCxnSpPr>
          <p:spPr>
            <a:xfrm flipV="1">
              <a:off x="3372686" y="5695950"/>
              <a:ext cx="27759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4374974" y="5553904"/>
              <a:ext cx="90550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black"/>
                  </a:solidFill>
                  <a:effectLst/>
                  <a:latin typeface="Bookman Old Style" pitchFamily="18" charset="0"/>
                </a:rPr>
                <a:t>10800 </a:t>
              </a:r>
              <a:r>
                <a:rPr lang="en-US" sz="1200" b="1" i="1" dirty="0" smtClean="0">
                  <a:solidFill>
                    <a:prstClr val="black"/>
                  </a:solidFill>
                  <a:effectLst/>
                  <a:latin typeface="Bookman Old Style" pitchFamily="18" charset="0"/>
                </a:rPr>
                <a:t>m</a:t>
              </a:r>
              <a:endParaRPr lang="en-US" sz="1200" i="1" dirty="0">
                <a:solidFill>
                  <a:prstClr val="black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6" name="Rounded Rectangle 385"/>
          <p:cNvSpPr/>
          <p:nvPr/>
        </p:nvSpPr>
        <p:spPr>
          <a:xfrm>
            <a:off x="931869" y="3470965"/>
            <a:ext cx="1781070" cy="2891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2240137" y="3762317"/>
            <a:ext cx="378781" cy="2891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73872" y="1482328"/>
            <a:ext cx="1644898" cy="34186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931931" y="3764569"/>
            <a:ext cx="378781" cy="2891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8153913" y="1826698"/>
            <a:ext cx="895554" cy="246552"/>
          </a:xfrm>
          <a:prstGeom prst="roundRect">
            <a:avLst/>
          </a:prstGeom>
          <a:solidFill>
            <a:srgbClr val="66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1724674" y="1689005"/>
            <a:ext cx="407686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493799" y="1849654"/>
            <a:ext cx="851429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9" name="Freeform 348"/>
          <p:cNvSpPr/>
          <p:nvPr/>
        </p:nvSpPr>
        <p:spPr>
          <a:xfrm flipH="1">
            <a:off x="5459530" y="1378847"/>
            <a:ext cx="2685578" cy="1145477"/>
          </a:xfrm>
          <a:custGeom>
            <a:avLst/>
            <a:gdLst>
              <a:gd name="connsiteX0" fmla="*/ 4762 w 1819275"/>
              <a:gd name="connsiteY0" fmla="*/ 0 h 1938337"/>
              <a:gd name="connsiteX1" fmla="*/ 0 w 1819275"/>
              <a:gd name="connsiteY1" fmla="*/ 1933575 h 1938337"/>
              <a:gd name="connsiteX2" fmla="*/ 1819275 w 1819275"/>
              <a:gd name="connsiteY2" fmla="*/ 1938337 h 1938337"/>
              <a:gd name="connsiteX3" fmla="*/ 4762 w 1819275"/>
              <a:gd name="connsiteY3" fmla="*/ 0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275" h="1938337">
                <a:moveTo>
                  <a:pt x="4762" y="0"/>
                </a:moveTo>
                <a:cubicBezTo>
                  <a:pt x="3175" y="644525"/>
                  <a:pt x="1587" y="1289050"/>
                  <a:pt x="0" y="1933575"/>
                </a:cubicBezTo>
                <a:lnTo>
                  <a:pt x="1819275" y="1938337"/>
                </a:lnTo>
                <a:lnTo>
                  <a:pt x="476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0" name="Arc 349"/>
          <p:cNvSpPr/>
          <p:nvPr/>
        </p:nvSpPr>
        <p:spPr>
          <a:xfrm rot="19009">
            <a:off x="5234755" y="2295573"/>
            <a:ext cx="448056" cy="448056"/>
          </a:xfrm>
          <a:prstGeom prst="arc">
            <a:avLst>
              <a:gd name="adj1" fmla="val 20235192"/>
              <a:gd name="adj2" fmla="val 218167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0079" y="361950"/>
            <a:ext cx="1266259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The angle of elevation of a jet plane from a point A on the ground is 60</a:t>
            </a:r>
            <a:r>
              <a:rPr lang="en-US" sz="15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After a flight of 30 seconds, the angle of elevation changes to 30</a:t>
            </a:r>
            <a:r>
              <a:rPr lang="en-US" sz="15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If the jet plane is flying at a constant height of 3600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 Find 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the speed of the jet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plane.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52669" y="80877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 meter,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722733" y="878023"/>
            <a:ext cx="250825" cy="180975"/>
          </a:xfrm>
          <a:custGeom>
            <a:avLst/>
            <a:gdLst>
              <a:gd name="connsiteX0" fmla="*/ 0 w 250825"/>
              <a:gd name="connsiteY0" fmla="*/ 107950 h 180975"/>
              <a:gd name="connsiteX1" fmla="*/ 57150 w 250825"/>
              <a:gd name="connsiteY1" fmla="*/ 180975 h 180975"/>
              <a:gd name="connsiteX2" fmla="*/ 85725 w 250825"/>
              <a:gd name="connsiteY2" fmla="*/ 0 h 180975"/>
              <a:gd name="connsiteX3" fmla="*/ 250825 w 25082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25" h="180975">
                <a:moveTo>
                  <a:pt x="0" y="107950"/>
                </a:moveTo>
                <a:lnTo>
                  <a:pt x="57150" y="180975"/>
                </a:lnTo>
                <a:lnTo>
                  <a:pt x="85725" y="0"/>
                </a:lnTo>
                <a:lnTo>
                  <a:pt x="250825" y="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5167086" y="1088025"/>
            <a:ext cx="3924572" cy="1730474"/>
            <a:chOff x="4950315" y="2104545"/>
            <a:chExt cx="3924572" cy="1730474"/>
          </a:xfrm>
        </p:grpSpPr>
        <p:grpSp>
          <p:nvGrpSpPr>
            <p:cNvPr id="171" name="Group 170"/>
            <p:cNvGrpSpPr/>
            <p:nvPr/>
          </p:nvGrpSpPr>
          <p:grpSpPr>
            <a:xfrm>
              <a:off x="4950315" y="2104545"/>
              <a:ext cx="3924572" cy="1730474"/>
              <a:chOff x="4950315" y="2104545"/>
              <a:chExt cx="3924572" cy="1730474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5217015" y="3544807"/>
                <a:ext cx="270778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5875020" y="2409427"/>
                <a:ext cx="20497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217015" y="2407046"/>
                <a:ext cx="658005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217015" y="2409427"/>
                <a:ext cx="2707785" cy="1135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875020" y="2409427"/>
                <a:ext cx="0" cy="1135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922419" y="2399903"/>
                <a:ext cx="0" cy="11521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4950315" y="348554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657850" y="210454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734300" y="210454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Q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76900" y="349646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S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48600" y="346860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R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5786438" y="3468607"/>
                <a:ext cx="88714" cy="73740"/>
              </a:xfrm>
              <a:custGeom>
                <a:avLst/>
                <a:gdLst>
                  <a:gd name="connsiteX0" fmla="*/ 142875 w 142875"/>
                  <a:gd name="connsiteY0" fmla="*/ 0 h 138113"/>
                  <a:gd name="connsiteX1" fmla="*/ 0 w 142875"/>
                  <a:gd name="connsiteY1" fmla="*/ 0 h 138113"/>
                  <a:gd name="connsiteX2" fmla="*/ 0 w 142875"/>
                  <a:gd name="connsiteY2" fmla="*/ 138113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38113">
                    <a:moveTo>
                      <a:pt x="142875" y="0"/>
                    </a:moveTo>
                    <a:lnTo>
                      <a:pt x="0" y="0"/>
                    </a:lnTo>
                    <a:lnTo>
                      <a:pt x="0" y="138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825208" y="3457238"/>
                <a:ext cx="97585" cy="85757"/>
              </a:xfrm>
              <a:custGeom>
                <a:avLst/>
                <a:gdLst>
                  <a:gd name="connsiteX0" fmla="*/ 142875 w 142875"/>
                  <a:gd name="connsiteY0" fmla="*/ 0 h 138113"/>
                  <a:gd name="connsiteX1" fmla="*/ 0 w 142875"/>
                  <a:gd name="connsiteY1" fmla="*/ 0 h 138113"/>
                  <a:gd name="connsiteX2" fmla="*/ 0 w 142875"/>
                  <a:gd name="connsiteY2" fmla="*/ 138113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38113">
                    <a:moveTo>
                      <a:pt x="142875" y="0"/>
                    </a:moveTo>
                    <a:lnTo>
                      <a:pt x="0" y="0"/>
                    </a:lnTo>
                    <a:lnTo>
                      <a:pt x="0" y="138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Arc 185"/>
              <p:cNvSpPr/>
              <p:nvPr/>
            </p:nvSpPr>
            <p:spPr>
              <a:xfrm>
                <a:off x="5055602" y="3362592"/>
                <a:ext cx="374314" cy="374312"/>
              </a:xfrm>
              <a:prstGeom prst="arc">
                <a:avLst>
                  <a:gd name="adj1" fmla="val 17427135"/>
                  <a:gd name="adj2" fmla="val 1997088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283648" y="3233253"/>
                <a:ext cx="4087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000" b="1" baseline="48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000" b="1" baseline="48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7832846" y="2837599"/>
                <a:ext cx="1042041" cy="267551"/>
                <a:chOff x="7832846" y="2843540"/>
                <a:chExt cx="1042041" cy="267551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7832846" y="2849481"/>
                  <a:ext cx="820621" cy="261610"/>
                  <a:chOff x="3458381" y="-628650"/>
                  <a:chExt cx="820621" cy="261610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458381" y="-628650"/>
                    <a:ext cx="604653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3600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>
                  <a:xfrm>
                    <a:off x="3982034" y="-571498"/>
                    <a:ext cx="228023" cy="123608"/>
                  </a:xfrm>
                  <a:custGeom>
                    <a:avLst/>
                    <a:gdLst>
                      <a:gd name="connsiteX0" fmla="*/ 0 w 250825"/>
                      <a:gd name="connsiteY0" fmla="*/ 107950 h 180975"/>
                      <a:gd name="connsiteX1" fmla="*/ 57150 w 250825"/>
                      <a:gd name="connsiteY1" fmla="*/ 180975 h 180975"/>
                      <a:gd name="connsiteX2" fmla="*/ 85725 w 250825"/>
                      <a:gd name="connsiteY2" fmla="*/ 0 h 180975"/>
                      <a:gd name="connsiteX3" fmla="*/ 250825 w 250825"/>
                      <a:gd name="connsiteY3" fmla="*/ 0 h 18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0825" h="180975">
                        <a:moveTo>
                          <a:pt x="0" y="107950"/>
                        </a:moveTo>
                        <a:lnTo>
                          <a:pt x="57150" y="180975"/>
                        </a:lnTo>
                        <a:lnTo>
                          <a:pt x="85725" y="0"/>
                        </a:lnTo>
                        <a:lnTo>
                          <a:pt x="25082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3953272" y="-628650"/>
                    <a:ext cx="32573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97" name="Rectangle 196"/>
                <p:cNvSpPr/>
                <p:nvPr/>
              </p:nvSpPr>
              <p:spPr>
                <a:xfrm>
                  <a:off x="8501067" y="2843540"/>
                  <a:ext cx="37382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i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 m</a:t>
                  </a:r>
                  <a:endParaRPr lang="en-US" sz="11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5727700" y="2837599"/>
                <a:ext cx="1042041" cy="267551"/>
                <a:chOff x="7789979" y="2843540"/>
                <a:chExt cx="1042041" cy="26755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7789979" y="2849481"/>
                  <a:ext cx="820621" cy="261610"/>
                  <a:chOff x="3415514" y="-628650"/>
                  <a:chExt cx="820621" cy="261610"/>
                </a:xfrm>
              </p:grpSpPr>
              <p:sp>
                <p:nvSpPr>
                  <p:cNvPr id="193" name="Rectangle 192"/>
                  <p:cNvSpPr/>
                  <p:nvPr/>
                </p:nvSpPr>
                <p:spPr>
                  <a:xfrm>
                    <a:off x="3415514" y="-628650"/>
                    <a:ext cx="604653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3600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4" name="Freeform 193"/>
                  <p:cNvSpPr/>
                  <p:nvPr/>
                </p:nvSpPr>
                <p:spPr>
                  <a:xfrm>
                    <a:off x="3939167" y="-571498"/>
                    <a:ext cx="228023" cy="123608"/>
                  </a:xfrm>
                  <a:custGeom>
                    <a:avLst/>
                    <a:gdLst>
                      <a:gd name="connsiteX0" fmla="*/ 0 w 250825"/>
                      <a:gd name="connsiteY0" fmla="*/ 107950 h 180975"/>
                      <a:gd name="connsiteX1" fmla="*/ 57150 w 250825"/>
                      <a:gd name="connsiteY1" fmla="*/ 180975 h 180975"/>
                      <a:gd name="connsiteX2" fmla="*/ 85725 w 250825"/>
                      <a:gd name="connsiteY2" fmla="*/ 0 h 180975"/>
                      <a:gd name="connsiteX3" fmla="*/ 250825 w 250825"/>
                      <a:gd name="connsiteY3" fmla="*/ 0 h 18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0825" h="180975">
                        <a:moveTo>
                          <a:pt x="0" y="107950"/>
                        </a:moveTo>
                        <a:lnTo>
                          <a:pt x="57150" y="180975"/>
                        </a:lnTo>
                        <a:lnTo>
                          <a:pt x="85725" y="0"/>
                        </a:lnTo>
                        <a:lnTo>
                          <a:pt x="25082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3910405" y="-628650"/>
                    <a:ext cx="32573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92" name="Rectangle 191"/>
                <p:cNvSpPr/>
                <p:nvPr/>
              </p:nvSpPr>
              <p:spPr>
                <a:xfrm>
                  <a:off x="8458200" y="2843540"/>
                  <a:ext cx="37382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i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 m</a:t>
                  </a:r>
                  <a:endParaRPr lang="en-US" sz="11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0" name="Arc 189"/>
              <p:cNvSpPr/>
              <p:nvPr/>
            </p:nvSpPr>
            <p:spPr>
              <a:xfrm>
                <a:off x="5018351" y="3324375"/>
                <a:ext cx="451344" cy="451342"/>
              </a:xfrm>
              <a:prstGeom prst="arc">
                <a:avLst>
                  <a:gd name="adj1" fmla="val 20027934"/>
                  <a:gd name="adj2" fmla="val 2155314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5406386" y="3378988"/>
              <a:ext cx="3584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800" b="1" baseline="48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  <a:endParaRPr lang="en-US" sz="800" b="1" baseline="48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436927" y="1389194"/>
            <a:ext cx="2611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right angled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QRA,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47629" y="1829574"/>
            <a:ext cx="1038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tan 30</a:t>
            </a:r>
            <a:r>
              <a:rPr lang="en-US" sz="1600" b="1" baseline="42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663700" y="166661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1701800" y="2005231"/>
            <a:ext cx="447072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663700" y="19629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891540" y="2301589"/>
            <a:ext cx="455219" cy="582543"/>
            <a:chOff x="763981" y="2514711"/>
            <a:chExt cx="455219" cy="582543"/>
          </a:xfrm>
          <a:effectLst/>
        </p:grpSpPr>
        <p:grpSp>
          <p:nvGrpSpPr>
            <p:cNvPr id="212" name="Group 211"/>
            <p:cNvGrpSpPr/>
            <p:nvPr/>
          </p:nvGrpSpPr>
          <p:grpSpPr>
            <a:xfrm>
              <a:off x="840181" y="2758700"/>
              <a:ext cx="314928" cy="338554"/>
              <a:chOff x="2123472" y="2902538"/>
              <a:chExt cx="314928" cy="338554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2129639" y="2902538"/>
                <a:ext cx="30876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2123472" y="2952750"/>
                <a:ext cx="250825" cy="180975"/>
              </a:xfrm>
              <a:custGeom>
                <a:avLst/>
                <a:gdLst>
                  <a:gd name="connsiteX0" fmla="*/ 0 w 250825"/>
                  <a:gd name="connsiteY0" fmla="*/ 107950 h 180975"/>
                  <a:gd name="connsiteX1" fmla="*/ 57150 w 250825"/>
                  <a:gd name="connsiteY1" fmla="*/ 180975 h 180975"/>
                  <a:gd name="connsiteX2" fmla="*/ 85725 w 250825"/>
                  <a:gd name="connsiteY2" fmla="*/ 0 h 180975"/>
                  <a:gd name="connsiteX3" fmla="*/ 250825 w 250825"/>
                  <a:gd name="connsiteY3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825" h="180975">
                    <a:moveTo>
                      <a:pt x="0" y="107950"/>
                    </a:moveTo>
                    <a:lnTo>
                      <a:pt x="57150" y="180975"/>
                    </a:lnTo>
                    <a:lnTo>
                      <a:pt x="85725" y="0"/>
                    </a:lnTo>
                    <a:lnTo>
                      <a:pt x="2508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820153" y="2514711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763981" y="2775571"/>
              <a:ext cx="455219" cy="0"/>
            </a:xfrm>
            <a:prstGeom prst="line">
              <a:avLst/>
            </a:prstGeom>
            <a:ln w="190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Rectangle 216"/>
          <p:cNvSpPr/>
          <p:nvPr/>
        </p:nvSpPr>
        <p:spPr>
          <a:xfrm>
            <a:off x="1363980" y="2381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782635" y="2557412"/>
            <a:ext cx="975805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1935035" y="252897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1630235" y="2274808"/>
            <a:ext cx="1066800" cy="339350"/>
            <a:chOff x="1524000" y="2495550"/>
            <a:chExt cx="1066800" cy="339350"/>
          </a:xfrm>
        </p:grpSpPr>
        <p:sp>
          <p:nvSpPr>
            <p:cNvPr id="221" name="TextBox 220"/>
            <p:cNvSpPr txBox="1"/>
            <p:nvPr/>
          </p:nvSpPr>
          <p:spPr>
            <a:xfrm>
              <a:off x="1524000" y="2495550"/>
              <a:ext cx="91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2275872" y="2496346"/>
              <a:ext cx="314928" cy="338554"/>
              <a:chOff x="2123472" y="2902538"/>
              <a:chExt cx="314928" cy="338554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129639" y="2902538"/>
                <a:ext cx="30876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2123472" y="2952750"/>
                <a:ext cx="250825" cy="180975"/>
              </a:xfrm>
              <a:custGeom>
                <a:avLst/>
                <a:gdLst>
                  <a:gd name="connsiteX0" fmla="*/ 0 w 250825"/>
                  <a:gd name="connsiteY0" fmla="*/ 107950 h 180975"/>
                  <a:gd name="connsiteX1" fmla="*/ 57150 w 250825"/>
                  <a:gd name="connsiteY1" fmla="*/ 180975 h 180975"/>
                  <a:gd name="connsiteX2" fmla="*/ 85725 w 250825"/>
                  <a:gd name="connsiteY2" fmla="*/ 0 h 180975"/>
                  <a:gd name="connsiteX3" fmla="*/ 250825 w 250825"/>
                  <a:gd name="connsiteY3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825" h="180975">
                    <a:moveTo>
                      <a:pt x="0" y="107950"/>
                    </a:moveTo>
                    <a:lnTo>
                      <a:pt x="57150" y="180975"/>
                    </a:lnTo>
                    <a:lnTo>
                      <a:pt x="85725" y="0"/>
                    </a:lnTo>
                    <a:lnTo>
                      <a:pt x="2508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228600" y="237600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28600" y="285793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91540" y="2857936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345046" y="28579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600200" y="2856192"/>
            <a:ext cx="984250" cy="340298"/>
            <a:chOff x="1530350" y="3031214"/>
            <a:chExt cx="984250" cy="340298"/>
          </a:xfrm>
        </p:grpSpPr>
        <p:sp>
          <p:nvSpPr>
            <p:cNvPr id="258" name="TextBox 257"/>
            <p:cNvSpPr txBox="1"/>
            <p:nvPr/>
          </p:nvSpPr>
          <p:spPr>
            <a:xfrm>
              <a:off x="1530350" y="3032958"/>
              <a:ext cx="918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3600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2199672" y="3031214"/>
              <a:ext cx="314928" cy="338554"/>
              <a:chOff x="2123472" y="2902538"/>
              <a:chExt cx="314928" cy="338554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2129639" y="2902538"/>
                <a:ext cx="30876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260"/>
              <p:cNvSpPr/>
              <p:nvPr/>
            </p:nvSpPr>
            <p:spPr>
              <a:xfrm>
                <a:off x="2123472" y="2952750"/>
                <a:ext cx="250825" cy="180975"/>
              </a:xfrm>
              <a:custGeom>
                <a:avLst/>
                <a:gdLst>
                  <a:gd name="connsiteX0" fmla="*/ 0 w 250825"/>
                  <a:gd name="connsiteY0" fmla="*/ 107950 h 180975"/>
                  <a:gd name="connsiteX1" fmla="*/ 57150 w 250825"/>
                  <a:gd name="connsiteY1" fmla="*/ 180975 h 180975"/>
                  <a:gd name="connsiteX2" fmla="*/ 85725 w 250825"/>
                  <a:gd name="connsiteY2" fmla="*/ 0 h 180975"/>
                  <a:gd name="connsiteX3" fmla="*/ 250825 w 250825"/>
                  <a:gd name="connsiteY3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825" h="180975">
                    <a:moveTo>
                      <a:pt x="0" y="107950"/>
                    </a:moveTo>
                    <a:lnTo>
                      <a:pt x="57150" y="180975"/>
                    </a:lnTo>
                    <a:lnTo>
                      <a:pt x="85725" y="0"/>
                    </a:lnTo>
                    <a:lnTo>
                      <a:pt x="250825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2" name="Group 261"/>
          <p:cNvGrpSpPr/>
          <p:nvPr/>
        </p:nvGrpSpPr>
        <p:grpSpPr>
          <a:xfrm>
            <a:off x="2823361" y="2856192"/>
            <a:ext cx="314928" cy="338554"/>
            <a:chOff x="2123472" y="2902538"/>
            <a:chExt cx="314928" cy="338554"/>
          </a:xfrm>
        </p:grpSpPr>
        <p:sp>
          <p:nvSpPr>
            <p:cNvPr id="263" name="Rectangle 262"/>
            <p:cNvSpPr/>
            <p:nvPr/>
          </p:nvSpPr>
          <p:spPr>
            <a:xfrm>
              <a:off x="2129639" y="2902538"/>
              <a:ext cx="3087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64" name="Freeform 263"/>
            <p:cNvSpPr/>
            <p:nvPr/>
          </p:nvSpPr>
          <p:spPr>
            <a:xfrm>
              <a:off x="2123472" y="2952750"/>
              <a:ext cx="250825" cy="180975"/>
            </a:xfrm>
            <a:custGeom>
              <a:avLst/>
              <a:gdLst>
                <a:gd name="connsiteX0" fmla="*/ 0 w 250825"/>
                <a:gd name="connsiteY0" fmla="*/ 107950 h 180975"/>
                <a:gd name="connsiteX1" fmla="*/ 57150 w 250825"/>
                <a:gd name="connsiteY1" fmla="*/ 180975 h 180975"/>
                <a:gd name="connsiteX2" fmla="*/ 85725 w 250825"/>
                <a:gd name="connsiteY2" fmla="*/ 0 h 180975"/>
                <a:gd name="connsiteX3" fmla="*/ 250825 w 25082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825" h="180975">
                  <a:moveTo>
                    <a:pt x="0" y="107950"/>
                  </a:moveTo>
                  <a:lnTo>
                    <a:pt x="57150" y="180975"/>
                  </a:lnTo>
                  <a:lnTo>
                    <a:pt x="85725" y="0"/>
                  </a:lnTo>
                  <a:lnTo>
                    <a:pt x="25082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2512211" y="2815828"/>
            <a:ext cx="36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228600" y="34480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891540" y="3448050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600200" y="3448050"/>
            <a:ext cx="1383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10800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345046" y="34480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345046" y="18241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891540" y="3743325"/>
            <a:ext cx="471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333500" y="37433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579824" y="3743325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960907" y="37433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2189424" y="3743325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228600" y="4057650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81025" y="4057650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3600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228725" y="40576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457325" y="4057650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895475" y="40576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165913" y="4057650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10800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28600" y="437578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09600" y="4375785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032222" y="437578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255407" y="4375785"/>
            <a:ext cx="865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10800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2057400" y="4375785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226593" y="4375785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3600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>
            <a:off x="3276600" y="2411968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228600" y="4703445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632460" y="4703445"/>
            <a:ext cx="481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027877" y="47034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251062" y="4703445"/>
            <a:ext cx="1131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7200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m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3352800" y="2804934"/>
            <a:ext cx="2591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PQRS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is a rectangle.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3352800" y="3109734"/>
            <a:ext cx="587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PQ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3733628" y="3109734"/>
            <a:ext cx="381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3962228" y="3109734"/>
            <a:ext cx="568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SR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4343228" y="3109734"/>
            <a:ext cx="5688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4571828" y="3109734"/>
            <a:ext cx="976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7200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m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3352801" y="3366433"/>
            <a:ext cx="2195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Distance covered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in 30 sec. = 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4661214" y="3604559"/>
            <a:ext cx="977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7200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m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3352800" y="3992728"/>
            <a:ext cx="1178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Speed = </a:t>
            </a:r>
          </a:p>
        </p:txBody>
      </p:sp>
      <p:cxnSp>
        <p:nvCxnSpPr>
          <p:cNvPr id="340" name="Straight Connector 339"/>
          <p:cNvCxnSpPr/>
          <p:nvPr/>
        </p:nvCxnSpPr>
        <p:spPr>
          <a:xfrm>
            <a:off x="4314271" y="4162005"/>
            <a:ext cx="1068724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316195" y="3882774"/>
            <a:ext cx="111601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Distance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4468595" y="4111374"/>
            <a:ext cx="72648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Time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>
            <a:off x="4331435" y="4695670"/>
            <a:ext cx="88324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4542425" y="4385694"/>
            <a:ext cx="4844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PQ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4366944" y="4648048"/>
            <a:ext cx="9428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30 sec.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4026635" y="452255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47" name="Right Arrow 346"/>
          <p:cNvSpPr/>
          <p:nvPr/>
        </p:nvSpPr>
        <p:spPr>
          <a:xfrm rot="951449" flipH="1">
            <a:off x="1164291" y="2492986"/>
            <a:ext cx="856963" cy="143751"/>
          </a:xfrm>
          <a:prstGeom prst="rightArrow">
            <a:avLst>
              <a:gd name="adj1" fmla="val 50000"/>
              <a:gd name="adj2" fmla="val 7668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b="1">
              <a:solidFill>
                <a:prstClr val="white"/>
              </a:solidFill>
            </a:endParaRPr>
          </a:p>
        </p:txBody>
      </p:sp>
      <p:sp>
        <p:nvSpPr>
          <p:cNvPr id="348" name="Right Arrow 347"/>
          <p:cNvSpPr/>
          <p:nvPr/>
        </p:nvSpPr>
        <p:spPr>
          <a:xfrm rot="9720959" flipH="1">
            <a:off x="1159767" y="2528973"/>
            <a:ext cx="693082" cy="143751"/>
          </a:xfrm>
          <a:prstGeom prst="rightArrow">
            <a:avLst>
              <a:gd name="adj1" fmla="val 50000"/>
              <a:gd name="adj2" fmla="val 7668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b="1">
              <a:solidFill>
                <a:prstClr val="white"/>
              </a:solidFill>
            </a:endParaRPr>
          </a:p>
        </p:txBody>
      </p:sp>
      <p:cxnSp>
        <p:nvCxnSpPr>
          <p:cNvPr id="356" name="Straight Connector 355"/>
          <p:cNvCxnSpPr/>
          <p:nvPr/>
        </p:nvCxnSpPr>
        <p:spPr>
          <a:xfrm flipH="1" flipV="1">
            <a:off x="5457897" y="2526230"/>
            <a:ext cx="2678278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6802319" y="2821393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 flipH="1">
            <a:off x="7060474" y="1511761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66" name="Straight Connector 365"/>
          <p:cNvCxnSpPr/>
          <p:nvPr/>
        </p:nvCxnSpPr>
        <p:spPr>
          <a:xfrm>
            <a:off x="8140278" y="1393924"/>
            <a:ext cx="0" cy="114183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ounded Rectangular Callout 371"/>
          <p:cNvSpPr/>
          <p:nvPr/>
        </p:nvSpPr>
        <p:spPr>
          <a:xfrm>
            <a:off x="1177051" y="833093"/>
            <a:ext cx="1828800" cy="744354"/>
          </a:xfrm>
          <a:prstGeom prst="wedgeRoundRectCallout">
            <a:avLst>
              <a:gd name="adj1" fmla="val -45069"/>
              <a:gd name="adj2" fmla="val 87082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346911" y="1016943"/>
            <a:ext cx="115929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2477145" y="995720"/>
            <a:ext cx="3209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5" name="Group 374"/>
          <p:cNvGrpSpPr/>
          <p:nvPr/>
        </p:nvGrpSpPr>
        <p:grpSpPr>
          <a:xfrm>
            <a:off x="2332751" y="914162"/>
            <a:ext cx="532646" cy="589234"/>
            <a:chOff x="8347034" y="-1387456"/>
            <a:chExt cx="532646" cy="589234"/>
          </a:xfrm>
          <a:effectLst/>
        </p:grpSpPr>
        <p:sp>
          <p:nvSpPr>
            <p:cNvPr id="376" name="Rectangle 375"/>
            <p:cNvSpPr/>
            <p:nvPr/>
          </p:nvSpPr>
          <p:spPr>
            <a:xfrm>
              <a:off x="8485440" y="-13874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77" name="Straight Connector 376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Rectangle 377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prstClr val="white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378" name="Rectangle 3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4" name="Rounded Rectangle 383"/>
          <p:cNvSpPr/>
          <p:nvPr/>
        </p:nvSpPr>
        <p:spPr>
          <a:xfrm>
            <a:off x="4019277" y="1500402"/>
            <a:ext cx="1533572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74978" y="1482328"/>
            <a:ext cx="1663822" cy="338554"/>
            <a:chOff x="3314376" y="5463540"/>
            <a:chExt cx="1663822" cy="338554"/>
          </a:xfrm>
          <a:effectLst/>
        </p:grpSpPr>
        <p:sp>
          <p:nvSpPr>
            <p:cNvPr id="382" name="TextBox 381"/>
            <p:cNvSpPr txBox="1"/>
            <p:nvPr/>
          </p:nvSpPr>
          <p:spPr>
            <a:xfrm>
              <a:off x="3314376" y="5463540"/>
              <a:ext cx="1087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AS  = 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950495" y="5463540"/>
              <a:ext cx="1027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3600 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  <a:endParaRPr lang="en-US" sz="16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87" name="Rectangle 386"/>
          <p:cNvSpPr/>
          <p:nvPr/>
        </p:nvSpPr>
        <p:spPr>
          <a:xfrm>
            <a:off x="6796141" y="1151751"/>
            <a:ext cx="7476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7200</a:t>
            </a:r>
            <a:r>
              <a:rPr lang="en-US" sz="1100" b="1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m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6643741" y="2495550"/>
            <a:ext cx="976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7200</a:t>
            </a:r>
            <a:r>
              <a:rPr lang="en-US" sz="1100" b="1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m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856675" y="1101090"/>
            <a:ext cx="1614545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  3 = 1.732) 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4042408" y="1171946"/>
            <a:ext cx="259080" cy="161721"/>
            <a:chOff x="3987133" y="1325186"/>
            <a:chExt cx="259080" cy="161721"/>
          </a:xfrm>
          <a:effectLst/>
        </p:grpSpPr>
        <p:cxnSp>
          <p:nvCxnSpPr>
            <p:cNvPr id="160" name="Straight Connector 159"/>
            <p:cNvCxnSpPr/>
            <p:nvPr/>
          </p:nvCxnSpPr>
          <p:spPr>
            <a:xfrm flipH="1" flipV="1">
              <a:off x="3987133" y="1437713"/>
              <a:ext cx="50446" cy="4919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037579" y="1325186"/>
              <a:ext cx="25754" cy="152399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063333" y="1325186"/>
              <a:ext cx="18288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Rounded Rectangle 357"/>
          <p:cNvSpPr/>
          <p:nvPr/>
        </p:nvSpPr>
        <p:spPr>
          <a:xfrm>
            <a:off x="2481947" y="610018"/>
            <a:ext cx="2132617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QAR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2248983" y="511970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2362175" y="575761"/>
            <a:ext cx="135346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QAR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360041" y="855601"/>
            <a:ext cx="189828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352421" y="1126477"/>
            <a:ext cx="190590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4150661" y="881639"/>
            <a:ext cx="56455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QR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150661" y="1152515"/>
            <a:ext cx="48785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AR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2144062" y="524601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2148872" y="616981"/>
            <a:ext cx="314992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3356177" y="1062772"/>
            <a:ext cx="76606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0" y="1367503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2465750" y="530680"/>
            <a:ext cx="2219562" cy="811238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315605" y="645390"/>
            <a:ext cx="250371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 is made up of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AS and SR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H="1" flipV="1">
            <a:off x="5454883" y="2529703"/>
            <a:ext cx="639112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6092293" y="2530513"/>
            <a:ext cx="2052115" cy="0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8141" y="1396361"/>
            <a:ext cx="2048487" cy="11371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>
            <a:off x="3458284" y="1922926"/>
            <a:ext cx="1679192" cy="41855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4139064" y="1956591"/>
            <a:ext cx="381666" cy="35695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527579" y="1961026"/>
            <a:ext cx="160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SR = AR – AS</a:t>
            </a:r>
            <a:endParaRPr lang="en-IN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2395423" y="723056"/>
            <a:ext cx="2246199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AR belongs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QRA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H="1" flipV="1">
            <a:off x="5458109" y="2528287"/>
            <a:ext cx="2678958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12" y="2013179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500" descr="C:\Users\ADMIN\Desktop\Green-Check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37" y="2081587"/>
            <a:ext cx="543574" cy="5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ectangle 201"/>
          <p:cNvSpPr/>
          <p:nvPr/>
        </p:nvSpPr>
        <p:spPr>
          <a:xfrm>
            <a:off x="228600" y="3147596"/>
            <a:ext cx="36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891540" y="3147596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345046" y="31475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600200" y="3147596"/>
            <a:ext cx="752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219579" y="3149600"/>
            <a:ext cx="538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4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500"/>
                            </p:stCondLst>
                            <p:childTnLst>
                              <p:par>
                                <p:cTn id="5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 animBg="1"/>
      <p:bldP spid="386" grpId="1" animBg="1"/>
      <p:bldP spid="385" grpId="0" animBg="1"/>
      <p:bldP spid="385" grpId="1" animBg="1"/>
      <p:bldP spid="381" grpId="0" animBg="1"/>
      <p:bldP spid="381" grpId="1" animBg="1"/>
      <p:bldP spid="380" grpId="0" animBg="1"/>
      <p:bldP spid="380" grpId="1" animBg="1"/>
      <p:bldP spid="379" grpId="0" animBg="1"/>
      <p:bldP spid="379" grpId="1" animBg="1"/>
      <p:bldP spid="371" grpId="0" animBg="1"/>
      <p:bldP spid="371" grpId="1" animBg="1"/>
      <p:bldP spid="349" grpId="0" animBg="1"/>
      <p:bldP spid="349" grpId="1" animBg="1"/>
      <p:bldP spid="350" grpId="0" animBg="1"/>
      <p:bldP spid="350" grpId="1" animBg="1"/>
      <p:bldP spid="350" grpId="2" animBg="1"/>
      <p:bldP spid="207" grpId="0"/>
      <p:bldP spid="209" grpId="0"/>
      <p:bldP spid="217" grpId="0"/>
      <p:bldP spid="219" grpId="0"/>
      <p:bldP spid="225" grpId="0"/>
      <p:bldP spid="226" grpId="0"/>
      <p:bldP spid="227" grpId="0"/>
      <p:bldP spid="228" grpId="0"/>
      <p:bldP spid="265" grpId="0"/>
      <p:bldP spid="266" grpId="0"/>
      <p:bldP spid="267" grpId="0"/>
      <p:bldP spid="268" grpId="0"/>
      <p:bldP spid="269" grpId="0"/>
      <p:bldP spid="270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90" grpId="0"/>
      <p:bldP spid="291" grpId="0"/>
      <p:bldP spid="292" grpId="0"/>
      <p:bldP spid="293" grpId="0"/>
      <p:bldP spid="294" grpId="0"/>
      <p:bldP spid="317" grpId="0"/>
      <p:bldP spid="318" grpId="0"/>
      <p:bldP spid="319" grpId="0"/>
      <p:bldP spid="320" grpId="0"/>
      <p:bldP spid="321" grpId="0"/>
      <p:bldP spid="338" grpId="0"/>
      <p:bldP spid="339" grpId="0"/>
      <p:bldP spid="341" grpId="0"/>
      <p:bldP spid="342" grpId="0"/>
      <p:bldP spid="344" grpId="0"/>
      <p:bldP spid="345" grpId="0"/>
      <p:bldP spid="346" grpId="0"/>
      <p:bldP spid="347" grpId="0" animBg="1"/>
      <p:bldP spid="347" grpId="1" animBg="1"/>
      <p:bldP spid="348" grpId="0" animBg="1"/>
      <p:bldP spid="348" grpId="1" animBg="1"/>
      <p:bldP spid="357" grpId="0" animBg="1"/>
      <p:bldP spid="357" grpId="1" animBg="1"/>
      <p:bldP spid="365" grpId="0" animBg="1"/>
      <p:bldP spid="365" grpId="1" animBg="1"/>
      <p:bldP spid="372" grpId="0" animBg="1"/>
      <p:bldP spid="372" grpId="1" animBg="1"/>
      <p:bldP spid="373" grpId="0"/>
      <p:bldP spid="373" grpId="1"/>
      <p:bldP spid="374" grpId="0"/>
      <p:bldP spid="374" grpId="1"/>
      <p:bldP spid="384" grpId="0" animBg="1"/>
      <p:bldP spid="384" grpId="1" animBg="1"/>
      <p:bldP spid="387" grpId="0"/>
      <p:bldP spid="388" grpId="0"/>
      <p:bldP spid="358" grpId="0" animBg="1"/>
      <p:bldP spid="358" grpId="1" animBg="1"/>
      <p:bldP spid="359" grpId="0" animBg="1"/>
      <p:bldP spid="359" grpId="1" animBg="1"/>
      <p:bldP spid="360" grpId="0" build="allAtOnce"/>
      <p:bldP spid="361" grpId="0" build="allAtOnce"/>
      <p:bldP spid="362" grpId="0" build="allAtOnce"/>
      <p:bldP spid="363" grpId="0" build="allAtOnce"/>
      <p:bldP spid="364" grpId="0" build="allAtOnce"/>
      <p:bldP spid="367" grpId="0" animBg="1"/>
      <p:bldP spid="367" grpId="1" animBg="1"/>
      <p:bldP spid="368" grpId="0"/>
      <p:bldP spid="368" grpId="1"/>
      <p:bldP spid="369" grpId="0"/>
      <p:bldP spid="369" grpId="1"/>
      <p:bldP spid="369" grpId="2"/>
      <p:bldP spid="163" grpId="0" animBg="1"/>
      <p:bldP spid="163" grpId="1" animBg="1"/>
      <p:bldP spid="164" grpId="0"/>
      <p:bldP spid="164" grpId="1"/>
      <p:bldP spid="3" grpId="0" animBg="1"/>
      <p:bldP spid="203" grpId="0" animBg="1"/>
      <p:bldP spid="204" grpId="0" animBg="1"/>
      <p:bldP spid="204" grpId="1" animBg="1"/>
      <p:bldP spid="210" grpId="0"/>
      <p:bldP spid="230" grpId="0" animBg="1"/>
      <p:bldP spid="230" grpId="1" animBg="1"/>
      <p:bldP spid="202" grpId="0"/>
      <p:bldP spid="234" grpId="0"/>
      <p:bldP spid="235" grpId="0"/>
      <p:bldP spid="237" grpId="0"/>
      <p:bldP spid="2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6844391" y="1174750"/>
            <a:ext cx="654959" cy="21474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777029" y="1606296"/>
            <a:ext cx="379612" cy="24440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598338" y="2401086"/>
            <a:ext cx="828000" cy="25229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576950" y="2108001"/>
            <a:ext cx="878938" cy="2672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88000" y="4431802"/>
            <a:ext cx="4460287" cy="34855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7559" y="827910"/>
            <a:ext cx="116410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 meter,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758509" y="897160"/>
            <a:ext cx="250825" cy="180975"/>
          </a:xfrm>
          <a:custGeom>
            <a:avLst/>
            <a:gdLst>
              <a:gd name="connsiteX0" fmla="*/ 0 w 250825"/>
              <a:gd name="connsiteY0" fmla="*/ 107950 h 180975"/>
              <a:gd name="connsiteX1" fmla="*/ 57150 w 250825"/>
              <a:gd name="connsiteY1" fmla="*/ 180975 h 180975"/>
              <a:gd name="connsiteX2" fmla="*/ 85725 w 250825"/>
              <a:gd name="connsiteY2" fmla="*/ 0 h 180975"/>
              <a:gd name="connsiteX3" fmla="*/ 250825 w 25082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25" h="180975">
                <a:moveTo>
                  <a:pt x="0" y="107950"/>
                </a:moveTo>
                <a:lnTo>
                  <a:pt x="57150" y="180975"/>
                </a:lnTo>
                <a:lnTo>
                  <a:pt x="85725" y="0"/>
                </a:lnTo>
                <a:lnTo>
                  <a:pt x="250825" y="0"/>
                </a:lnTo>
              </a:path>
            </a:pathLst>
          </a:cu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6529" y="1097844"/>
            <a:ext cx="1689886" cy="338554"/>
            <a:chOff x="3755729" y="1196666"/>
            <a:chExt cx="1689886" cy="338554"/>
          </a:xfrm>
          <a:effectLst/>
        </p:grpSpPr>
        <p:sp>
          <p:nvSpPr>
            <p:cNvPr id="9" name="Rectangle 8"/>
            <p:cNvSpPr/>
            <p:nvPr/>
          </p:nvSpPr>
          <p:spPr>
            <a:xfrm>
              <a:off x="3755729" y="1196666"/>
              <a:ext cx="16898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Bookman Old Style" pitchFamily="18" charset="0"/>
                  <a:sym typeface="Symbol"/>
                </a:rPr>
                <a:t>   3 = 1.732 )  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788210" y="1196666"/>
              <a:ext cx="413110" cy="338554"/>
              <a:chOff x="3788210" y="1196666"/>
              <a:chExt cx="413110" cy="33855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3950495" y="1262272"/>
                <a:ext cx="250825" cy="180975"/>
              </a:xfrm>
              <a:custGeom>
                <a:avLst/>
                <a:gdLst>
                  <a:gd name="connsiteX0" fmla="*/ 0 w 250825"/>
                  <a:gd name="connsiteY0" fmla="*/ 107950 h 180975"/>
                  <a:gd name="connsiteX1" fmla="*/ 57150 w 250825"/>
                  <a:gd name="connsiteY1" fmla="*/ 180975 h 180975"/>
                  <a:gd name="connsiteX2" fmla="*/ 85725 w 250825"/>
                  <a:gd name="connsiteY2" fmla="*/ 0 h 180975"/>
                  <a:gd name="connsiteX3" fmla="*/ 250825 w 250825"/>
                  <a:gd name="connsiteY3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825" h="180975">
                    <a:moveTo>
                      <a:pt x="0" y="107950"/>
                    </a:moveTo>
                    <a:lnTo>
                      <a:pt x="57150" y="180975"/>
                    </a:lnTo>
                    <a:lnTo>
                      <a:pt x="85725" y="0"/>
                    </a:lnTo>
                    <a:lnTo>
                      <a:pt x="250825" y="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88210" y="1196666"/>
                <a:ext cx="2503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(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Rectangle 77"/>
          <p:cNvSpPr/>
          <p:nvPr/>
        </p:nvSpPr>
        <p:spPr>
          <a:xfrm>
            <a:off x="473763" y="1668482"/>
            <a:ext cx="2193237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Speed  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524000" y="1868504"/>
            <a:ext cx="883243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734990" y="1558528"/>
            <a:ext cx="48442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PQ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46809" y="1820882"/>
            <a:ext cx="9428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30 sec.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19200" y="168015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1569446" y="2375299"/>
            <a:ext cx="88324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524000" y="2091928"/>
            <a:ext cx="99738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7200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m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57424" y="2354282"/>
            <a:ext cx="9428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30 sec.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19200" y="221355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1524000" y="2993591"/>
            <a:ext cx="663594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524000" y="2710220"/>
            <a:ext cx="7296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7200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30142" y="2972574"/>
            <a:ext cx="7296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1000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19200" y="2831842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2503043" y="2993591"/>
            <a:ext cx="663594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590800" y="2710220"/>
            <a:ext cx="4571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30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09185" y="2972574"/>
            <a:ext cx="7296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3600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203296" y="2797373"/>
            <a:ext cx="311304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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524000" y="3670699"/>
            <a:ext cx="663594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524000" y="3387328"/>
            <a:ext cx="7296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7200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30142" y="3649682"/>
            <a:ext cx="7296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1000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219200" y="3508950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503043" y="3670699"/>
            <a:ext cx="663594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509185" y="3387328"/>
            <a:ext cx="729687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3600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90800" y="3649682"/>
            <a:ext cx="457176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203296" y="3474481"/>
            <a:ext cx="298480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19200" y="3996928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524000" y="3996928"/>
            <a:ext cx="593432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864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981200" y="3996928"/>
            <a:ext cx="96693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km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/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hr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73764" y="4420374"/>
            <a:ext cx="4557449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The speed of the jet plane is 864 km/hr. 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777559" y="827910"/>
            <a:ext cx="1164101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3 meter, 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>
            <a:off x="5758509" y="897160"/>
            <a:ext cx="250825" cy="180975"/>
          </a:xfrm>
          <a:custGeom>
            <a:avLst/>
            <a:gdLst>
              <a:gd name="connsiteX0" fmla="*/ 0 w 250825"/>
              <a:gd name="connsiteY0" fmla="*/ 107950 h 180975"/>
              <a:gd name="connsiteX1" fmla="*/ 57150 w 250825"/>
              <a:gd name="connsiteY1" fmla="*/ 180975 h 180975"/>
              <a:gd name="connsiteX2" fmla="*/ 85725 w 250825"/>
              <a:gd name="connsiteY2" fmla="*/ 0 h 180975"/>
              <a:gd name="connsiteX3" fmla="*/ 250825 w 25082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25" h="180975">
                <a:moveTo>
                  <a:pt x="0" y="107950"/>
                </a:moveTo>
                <a:lnTo>
                  <a:pt x="57150" y="180975"/>
                </a:lnTo>
                <a:lnTo>
                  <a:pt x="85725" y="0"/>
                </a:lnTo>
                <a:lnTo>
                  <a:pt x="250825" y="0"/>
                </a:lnTo>
              </a:path>
            </a:pathLst>
          </a:cu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61847" y="1610325"/>
            <a:ext cx="1852727" cy="421113"/>
          </a:xfrm>
          <a:prstGeom prst="roundRect">
            <a:avLst/>
          </a:prstGeom>
          <a:gradFill flip="none" rotWithShape="1">
            <a:gsLst>
              <a:gs pos="0">
                <a:srgbClr val="FF66FF">
                  <a:tint val="66000"/>
                  <a:satMod val="160000"/>
                </a:srgbClr>
              </a:gs>
              <a:gs pos="50000">
                <a:srgbClr val="FF66FF">
                  <a:tint val="44500"/>
                  <a:satMod val="160000"/>
                </a:srgbClr>
              </a:gs>
              <a:gs pos="100000">
                <a:srgbClr val="FF66FF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1 km = 1000 m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744369" y="1608964"/>
            <a:ext cx="2022720" cy="412816"/>
          </a:xfrm>
          <a:prstGeom prst="roundRect">
            <a:avLst/>
          </a:prstGeom>
          <a:gradFill flip="none" rotWithShape="1">
            <a:gsLst>
              <a:gs pos="0">
                <a:srgbClr val="FF66FF">
                  <a:tint val="66000"/>
                  <a:satMod val="160000"/>
                </a:srgbClr>
              </a:gs>
              <a:gs pos="50000">
                <a:srgbClr val="FF66FF">
                  <a:tint val="44500"/>
                  <a:satMod val="160000"/>
                </a:srgbClr>
              </a:gs>
              <a:gs pos="100000">
                <a:srgbClr val="FF66FF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1 hr. = 3600 sec.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167086" y="1088025"/>
            <a:ext cx="3924572" cy="1730474"/>
            <a:chOff x="4950315" y="2104545"/>
            <a:chExt cx="3924572" cy="1730474"/>
          </a:xfrm>
          <a:effectLst/>
        </p:grpSpPr>
        <p:grpSp>
          <p:nvGrpSpPr>
            <p:cNvPr id="98" name="Group 97"/>
            <p:cNvGrpSpPr/>
            <p:nvPr/>
          </p:nvGrpSpPr>
          <p:grpSpPr>
            <a:xfrm>
              <a:off x="4950315" y="2104545"/>
              <a:ext cx="3924572" cy="1730474"/>
              <a:chOff x="4950315" y="2104545"/>
              <a:chExt cx="3924572" cy="1730474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5217015" y="3544807"/>
                <a:ext cx="270778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5875020" y="2409427"/>
                <a:ext cx="20497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5217015" y="2407046"/>
                <a:ext cx="658005" cy="1143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5217015" y="2409427"/>
                <a:ext cx="2707785" cy="1135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875020" y="2409427"/>
                <a:ext cx="0" cy="1135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922419" y="2399903"/>
                <a:ext cx="0" cy="11521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4950315" y="348554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657850" y="210454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734300" y="210454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Q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676900" y="349646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S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848600" y="346860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R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786438" y="3468607"/>
                <a:ext cx="88714" cy="73740"/>
              </a:xfrm>
              <a:custGeom>
                <a:avLst/>
                <a:gdLst>
                  <a:gd name="connsiteX0" fmla="*/ 142875 w 142875"/>
                  <a:gd name="connsiteY0" fmla="*/ 0 h 138113"/>
                  <a:gd name="connsiteX1" fmla="*/ 0 w 142875"/>
                  <a:gd name="connsiteY1" fmla="*/ 0 h 138113"/>
                  <a:gd name="connsiteX2" fmla="*/ 0 w 142875"/>
                  <a:gd name="connsiteY2" fmla="*/ 138113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38113">
                    <a:moveTo>
                      <a:pt x="142875" y="0"/>
                    </a:moveTo>
                    <a:lnTo>
                      <a:pt x="0" y="0"/>
                    </a:lnTo>
                    <a:lnTo>
                      <a:pt x="0" y="138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7825208" y="3457238"/>
                <a:ext cx="97585" cy="85757"/>
              </a:xfrm>
              <a:custGeom>
                <a:avLst/>
                <a:gdLst>
                  <a:gd name="connsiteX0" fmla="*/ 142875 w 142875"/>
                  <a:gd name="connsiteY0" fmla="*/ 0 h 138113"/>
                  <a:gd name="connsiteX1" fmla="*/ 0 w 142875"/>
                  <a:gd name="connsiteY1" fmla="*/ 0 h 138113"/>
                  <a:gd name="connsiteX2" fmla="*/ 0 w 142875"/>
                  <a:gd name="connsiteY2" fmla="*/ 138113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38113">
                    <a:moveTo>
                      <a:pt x="142875" y="0"/>
                    </a:moveTo>
                    <a:lnTo>
                      <a:pt x="0" y="0"/>
                    </a:lnTo>
                    <a:lnTo>
                      <a:pt x="0" y="13811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Arc 126"/>
              <p:cNvSpPr/>
              <p:nvPr/>
            </p:nvSpPr>
            <p:spPr>
              <a:xfrm>
                <a:off x="5055602" y="3362592"/>
                <a:ext cx="374314" cy="374312"/>
              </a:xfrm>
              <a:prstGeom prst="arc">
                <a:avLst>
                  <a:gd name="adj1" fmla="val 17427135"/>
                  <a:gd name="adj2" fmla="val 1997088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283648" y="3233253"/>
                <a:ext cx="4087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000" b="1" baseline="48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000" b="1" baseline="48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7832846" y="2837599"/>
                <a:ext cx="1042041" cy="267551"/>
                <a:chOff x="7832846" y="2843540"/>
                <a:chExt cx="1042041" cy="267551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7832846" y="2849481"/>
                  <a:ext cx="820621" cy="261610"/>
                  <a:chOff x="3458381" y="-628650"/>
                  <a:chExt cx="820621" cy="261610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458381" y="-628650"/>
                    <a:ext cx="604653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3600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>
                  <a:xfrm>
                    <a:off x="3982034" y="-571498"/>
                    <a:ext cx="228023" cy="123608"/>
                  </a:xfrm>
                  <a:custGeom>
                    <a:avLst/>
                    <a:gdLst>
                      <a:gd name="connsiteX0" fmla="*/ 0 w 250825"/>
                      <a:gd name="connsiteY0" fmla="*/ 107950 h 180975"/>
                      <a:gd name="connsiteX1" fmla="*/ 57150 w 250825"/>
                      <a:gd name="connsiteY1" fmla="*/ 180975 h 180975"/>
                      <a:gd name="connsiteX2" fmla="*/ 85725 w 250825"/>
                      <a:gd name="connsiteY2" fmla="*/ 0 h 180975"/>
                      <a:gd name="connsiteX3" fmla="*/ 250825 w 250825"/>
                      <a:gd name="connsiteY3" fmla="*/ 0 h 18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0825" h="180975">
                        <a:moveTo>
                          <a:pt x="0" y="107950"/>
                        </a:moveTo>
                        <a:lnTo>
                          <a:pt x="57150" y="180975"/>
                        </a:lnTo>
                        <a:lnTo>
                          <a:pt x="85725" y="0"/>
                        </a:lnTo>
                        <a:lnTo>
                          <a:pt x="25082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3953272" y="-628650"/>
                    <a:ext cx="32573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71" name="Rectangle 170"/>
                <p:cNvSpPr/>
                <p:nvPr/>
              </p:nvSpPr>
              <p:spPr>
                <a:xfrm>
                  <a:off x="8501067" y="2843540"/>
                  <a:ext cx="37382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i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 m</a:t>
                  </a:r>
                  <a:endParaRPr lang="en-US" sz="11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727700" y="2837599"/>
                <a:ext cx="1042041" cy="267551"/>
                <a:chOff x="7789979" y="2843540"/>
                <a:chExt cx="1042041" cy="267551"/>
              </a:xfrm>
            </p:grpSpPr>
            <p:grpSp>
              <p:nvGrpSpPr>
                <p:cNvPr id="164" name="Group 163"/>
                <p:cNvGrpSpPr/>
                <p:nvPr/>
              </p:nvGrpSpPr>
              <p:grpSpPr>
                <a:xfrm>
                  <a:off x="7789979" y="2849481"/>
                  <a:ext cx="820621" cy="261610"/>
                  <a:chOff x="3415514" y="-628650"/>
                  <a:chExt cx="820621" cy="261610"/>
                </a:xfrm>
              </p:grpSpPr>
              <p:sp>
                <p:nvSpPr>
                  <p:cNvPr id="166" name="Rectangle 165"/>
                  <p:cNvSpPr/>
                  <p:nvPr/>
                </p:nvSpPr>
                <p:spPr>
                  <a:xfrm>
                    <a:off x="3415514" y="-628650"/>
                    <a:ext cx="604653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3600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>
                  <a:xfrm>
                    <a:off x="3939167" y="-571498"/>
                    <a:ext cx="228023" cy="123608"/>
                  </a:xfrm>
                  <a:custGeom>
                    <a:avLst/>
                    <a:gdLst>
                      <a:gd name="connsiteX0" fmla="*/ 0 w 250825"/>
                      <a:gd name="connsiteY0" fmla="*/ 107950 h 180975"/>
                      <a:gd name="connsiteX1" fmla="*/ 57150 w 250825"/>
                      <a:gd name="connsiteY1" fmla="*/ 180975 h 180975"/>
                      <a:gd name="connsiteX2" fmla="*/ 85725 w 250825"/>
                      <a:gd name="connsiteY2" fmla="*/ 0 h 180975"/>
                      <a:gd name="connsiteX3" fmla="*/ 250825 w 250825"/>
                      <a:gd name="connsiteY3" fmla="*/ 0 h 18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0825" h="180975">
                        <a:moveTo>
                          <a:pt x="0" y="107950"/>
                        </a:moveTo>
                        <a:lnTo>
                          <a:pt x="57150" y="180975"/>
                        </a:lnTo>
                        <a:lnTo>
                          <a:pt x="85725" y="0"/>
                        </a:lnTo>
                        <a:lnTo>
                          <a:pt x="250825" y="0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910405" y="-628650"/>
                    <a:ext cx="325730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Bookman Old Style" pitchFamily="18" charset="0"/>
                        <a:sym typeface="Symbol"/>
                      </a:rPr>
                      <a:t> 3</a:t>
                    </a:r>
                    <a:endParaRPr lang="en-US" sz="1100" b="1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65" name="Rectangle 164"/>
                <p:cNvSpPr/>
                <p:nvPr/>
              </p:nvSpPr>
              <p:spPr>
                <a:xfrm>
                  <a:off x="8458200" y="2843540"/>
                  <a:ext cx="37382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i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 m</a:t>
                  </a:r>
                  <a:endParaRPr lang="en-US" sz="11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3" name="Arc 162"/>
              <p:cNvSpPr/>
              <p:nvPr/>
            </p:nvSpPr>
            <p:spPr>
              <a:xfrm>
                <a:off x="5018351" y="3324375"/>
                <a:ext cx="451344" cy="451342"/>
              </a:xfrm>
              <a:prstGeom prst="arc">
                <a:avLst>
                  <a:gd name="adj1" fmla="val 20027934"/>
                  <a:gd name="adj2" fmla="val 2155314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5406386" y="3378988"/>
              <a:ext cx="3584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800" b="1" baseline="48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</a:t>
              </a:r>
              <a:endParaRPr lang="en-US" sz="800" b="1" baseline="48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1896463" y="3761392"/>
            <a:ext cx="264808" cy="11513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887934" y="3497669"/>
            <a:ext cx="264808" cy="11513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691106" y="3755468"/>
            <a:ext cx="264808" cy="11513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624113" y="3532047"/>
            <a:ext cx="500087" cy="5756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57462" y="3208108"/>
            <a:ext cx="61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120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303088" y="3515885"/>
            <a:ext cx="30809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607888" y="3515885"/>
            <a:ext cx="99418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72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× 12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1619841" y="3761392"/>
            <a:ext cx="264808" cy="11513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20220000" flipV="1">
            <a:off x="2910520" y="3323033"/>
            <a:ext cx="147950" cy="7334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206750" y="2824591"/>
            <a:ext cx="917239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km/hr.</a:t>
            </a:r>
            <a:endParaRPr lang="en-US" sz="1600" b="1" i="1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359" y="382970"/>
            <a:ext cx="8813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Q. The angle of elevation of a jet plane from a point A on the ground is 60</a:t>
            </a:r>
            <a:r>
              <a:rPr lang="en-US" sz="15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After a flight of 30 seconds, the angle of elevation changes to 30</a:t>
            </a:r>
            <a:r>
              <a:rPr lang="en-US" sz="15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 If the jet plane is flying at a constant height of 3600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 Find the speed of the jet plane.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0" y="1367503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5407207" y="2729024"/>
            <a:ext cx="2775998" cy="276999"/>
            <a:chOff x="3372686" y="5553904"/>
            <a:chExt cx="2775998" cy="276999"/>
          </a:xfrm>
          <a:effectLst/>
        </p:grpSpPr>
        <p:cxnSp>
          <p:nvCxnSpPr>
            <p:cNvPr id="145" name="Straight Connector 144"/>
            <p:cNvCxnSpPr/>
            <p:nvPr/>
          </p:nvCxnSpPr>
          <p:spPr>
            <a:xfrm flipV="1">
              <a:off x="3372686" y="5695950"/>
              <a:ext cx="27759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4374974" y="5553904"/>
              <a:ext cx="90550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prstClr val="black"/>
                  </a:solidFill>
                  <a:effectLst/>
                  <a:latin typeface="Bookman Old Style" pitchFamily="18" charset="0"/>
                </a:rPr>
                <a:t>10800 </a:t>
              </a:r>
              <a:r>
                <a:rPr lang="en-US" sz="1200" b="1" i="1" dirty="0" smtClean="0">
                  <a:solidFill>
                    <a:prstClr val="black"/>
                  </a:solidFill>
                  <a:effectLst/>
                  <a:latin typeface="Bookman Old Style" pitchFamily="18" charset="0"/>
                </a:rPr>
                <a:t>m</a:t>
              </a:r>
              <a:endParaRPr lang="en-US" sz="1200" i="1" dirty="0">
                <a:solidFill>
                  <a:prstClr val="black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6796141" y="1151751"/>
            <a:ext cx="8238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anose="02050604050505020204" pitchFamily="18" charset="0"/>
                <a:sym typeface="Symbol"/>
              </a:rPr>
              <a:t>7200</a:t>
            </a:r>
            <a:r>
              <a:rPr lang="en-US" sz="1100" b="1" i="1" dirty="0" smtClean="0">
                <a:latin typeface="Bookman Old Style" panose="02050604050505020204" pitchFamily="18" charset="0"/>
                <a:sym typeface="Symbol"/>
              </a:rPr>
              <a:t>m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643741" y="2495550"/>
            <a:ext cx="9762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Bookman Old Style" panose="02050604050505020204" pitchFamily="18" charset="0"/>
                <a:sym typeface="Symbol"/>
              </a:rPr>
              <a:t>7200</a:t>
            </a:r>
            <a:r>
              <a:rPr lang="en-US" sz="1100" b="1" i="1" dirty="0" smtClean="0">
                <a:latin typeface="Bookman Old Style" panose="02050604050505020204" pitchFamily="18" charset="0"/>
                <a:sym typeface="Symbol"/>
              </a:rPr>
              <a:t>m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79719" y="2518410"/>
            <a:ext cx="723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 </a:t>
            </a: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0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3" grpId="1" animBg="1"/>
      <p:bldP spid="142" grpId="0" animBg="1"/>
      <p:bldP spid="142" grpId="1" animBg="1"/>
      <p:bldP spid="79" grpId="0" animBg="1"/>
      <p:bldP spid="79" grpId="1" animBg="1"/>
      <p:bldP spid="76" grpId="0" animBg="1"/>
      <p:bldP spid="76" grpId="1" animBg="1"/>
      <p:bldP spid="112" grpId="0" animBg="1"/>
      <p:bldP spid="87" grpId="0"/>
      <p:bldP spid="88" grpId="0"/>
      <p:bldP spid="89" grpId="0"/>
      <p:bldP spid="91" grpId="0"/>
      <p:bldP spid="92" grpId="0"/>
      <p:bldP spid="93" grpId="0"/>
      <p:bldP spid="96" grpId="0"/>
      <p:bldP spid="97" grpId="0"/>
      <p:bldP spid="99" grpId="0"/>
      <p:bldP spid="101" grpId="0"/>
      <p:bldP spid="102" grpId="0"/>
      <p:bldP spid="103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3" grpId="0" animBg="1"/>
      <p:bldP spid="13" grpId="1" animBg="1"/>
      <p:bldP spid="80" grpId="0" animBg="1"/>
      <p:bldP spid="80" grpId="1" animBg="1"/>
      <p:bldP spid="5" grpId="0"/>
      <p:bldP spid="134" grpId="0"/>
      <p:bldP spid="135" grpId="0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462532" y="845852"/>
            <a:ext cx="1631459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53479" y="845852"/>
            <a:ext cx="5024478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030152" y="594473"/>
            <a:ext cx="5068557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7200" y="359894"/>
            <a:ext cx="6901815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781513" y="594473"/>
            <a:ext cx="2072511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57200" y="359894"/>
            <a:ext cx="3581400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1852" y="594473"/>
            <a:ext cx="727798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62183" y="594473"/>
            <a:ext cx="703440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572000" y="359894"/>
            <a:ext cx="2787015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1" y="1263399"/>
            <a:ext cx="4495799" cy="37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\Desktop\Man+1+by+Klearchos+Kapoutsi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5950"/>
            <a:ext cx="314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Admin\Desktop\Man+1+by+Klearchos+Kapoutsis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24000" y="401955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8" idx="2"/>
          </p:cNvCxnSpPr>
          <p:nvPr/>
        </p:nvCxnSpPr>
        <p:spPr>
          <a:xfrm>
            <a:off x="1681163" y="2200275"/>
            <a:ext cx="1824037" cy="0"/>
          </a:xfrm>
          <a:prstGeom prst="line">
            <a:avLst/>
          </a:prstGeom>
          <a:ln>
            <a:headEnd type="none" w="med" len="med"/>
            <a:tailEnd type="arrow" w="med" len="med"/>
          </a:ln>
          <a:effectLst>
            <a:glow rad="63500">
              <a:srgbClr val="FFFF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1300" y="1504950"/>
            <a:ext cx="0" cy="1683560"/>
          </a:xfrm>
          <a:prstGeom prst="line">
            <a:avLst/>
          </a:prstGeom>
          <a:effectLst>
            <a:glow rad="63500">
              <a:srgbClr val="FFFF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81163" y="1504950"/>
            <a:ext cx="1100137" cy="695326"/>
          </a:xfrm>
          <a:prstGeom prst="line">
            <a:avLst/>
          </a:prstGeom>
          <a:effectLst>
            <a:glow rad="63500">
              <a:srgbClr val="FFFF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</p:cNvCxnSpPr>
          <p:nvPr/>
        </p:nvCxnSpPr>
        <p:spPr>
          <a:xfrm>
            <a:off x="1681163" y="2200275"/>
            <a:ext cx="1100137" cy="2505075"/>
          </a:xfrm>
          <a:prstGeom prst="line">
            <a:avLst/>
          </a:prstGeom>
          <a:effectLst>
            <a:glow rad="63500">
              <a:srgbClr val="FFFF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29116" y="2148229"/>
            <a:ext cx="104091" cy="104091"/>
          </a:xfrm>
          <a:prstGeom prst="ellipse">
            <a:avLst/>
          </a:prstGeom>
          <a:solidFill>
            <a:schemeClr val="tx1"/>
          </a:solidFill>
          <a:ln/>
          <a:effectLst>
            <a:glow rad="101600">
              <a:srgbClr val="CCECFF">
                <a:alpha val="6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681161" y="2200276"/>
            <a:ext cx="0" cy="981074"/>
          </a:xfrm>
          <a:prstGeom prst="line">
            <a:avLst/>
          </a:prstGeom>
          <a:effectLst>
            <a:glow rad="63500">
              <a:srgbClr val="FFFF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3401" y="3188510"/>
            <a:ext cx="4495799" cy="0"/>
          </a:xfrm>
          <a:prstGeom prst="line">
            <a:avLst/>
          </a:prstGeom>
          <a:ln w="38100"/>
          <a:effectLst>
            <a:glow rad="63500">
              <a:srgbClr val="FFFF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71600" y="18214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b="1" dirty="0">
              <a:solidFill>
                <a:srgbClr val="FFFF00"/>
              </a:solidFill>
              <a:effectLst>
                <a:glow rad="1397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9200" y="30406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b="1" dirty="0">
              <a:solidFill>
                <a:srgbClr val="FFFF00"/>
              </a:solidFill>
              <a:effectLst>
                <a:glow rad="1397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1281" y="30406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b="1" dirty="0">
              <a:solidFill>
                <a:srgbClr val="FFFF00"/>
              </a:solidFill>
              <a:effectLst>
                <a:glow rad="1397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0800" y="21262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b="1" dirty="0">
              <a:solidFill>
                <a:srgbClr val="FFFF00"/>
              </a:solidFill>
              <a:effectLst>
                <a:glow rad="1397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0800" y="121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P</a:t>
            </a:r>
            <a:endParaRPr lang="en-US" b="1" dirty="0">
              <a:solidFill>
                <a:srgbClr val="FFFF00"/>
              </a:solidFill>
              <a:effectLst>
                <a:glow rad="1397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1280" y="45646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glow rad="1397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Q</a:t>
            </a:r>
            <a:endParaRPr lang="en-US" b="1" dirty="0">
              <a:solidFill>
                <a:srgbClr val="FFFF00"/>
              </a:solidFill>
              <a:effectLst>
                <a:glow rad="1397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467" y="1986288"/>
            <a:ext cx="459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r>
              <a:rPr lang="en-US" sz="1100" b="1" baseline="44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endParaRPr lang="en-US" sz="1100" b="1" baseline="44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Arc 38"/>
          <p:cNvSpPr/>
          <p:nvPr/>
        </p:nvSpPr>
        <p:spPr>
          <a:xfrm>
            <a:off x="1678780" y="2079903"/>
            <a:ext cx="219075" cy="219075"/>
          </a:xfrm>
          <a:prstGeom prst="arc">
            <a:avLst>
              <a:gd name="adj1" fmla="val 18131905"/>
              <a:gd name="adj2" fmla="val 7705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7847" y="2235011"/>
            <a:ext cx="564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100" b="1" baseline="44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  <a:endParaRPr lang="en-US" sz="1100" b="1" baseline="44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Arc 40"/>
          <p:cNvSpPr/>
          <p:nvPr/>
        </p:nvSpPr>
        <p:spPr>
          <a:xfrm>
            <a:off x="1629116" y="2148229"/>
            <a:ext cx="261938" cy="261938"/>
          </a:xfrm>
          <a:prstGeom prst="arc">
            <a:avLst>
              <a:gd name="adj1" fmla="val 19674783"/>
              <a:gd name="adj2" fmla="val 4737378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9200" y="2571750"/>
            <a:ext cx="457200" cy="230832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9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9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786059" y="1504950"/>
            <a:ext cx="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039215" y="1218724"/>
            <a:ext cx="1875903" cy="631806"/>
            <a:chOff x="3953573" y="3227199"/>
            <a:chExt cx="1875903" cy="631806"/>
          </a:xfrm>
        </p:grpSpPr>
        <p:sp>
          <p:nvSpPr>
            <p:cNvPr id="52" name="Rounded Rectangle 51"/>
            <p:cNvSpPr/>
            <p:nvPr/>
          </p:nvSpPr>
          <p:spPr>
            <a:xfrm>
              <a:off x="3953573" y="3285042"/>
              <a:ext cx="1827407" cy="491831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73690" y="3227199"/>
              <a:ext cx="1855786" cy="631806"/>
            </a:xfrm>
            <a:prstGeom prst="rect">
              <a:avLst/>
            </a:prstGeom>
            <a:noFill/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>
                  <a:solidFill>
                    <a:prstClr val="white"/>
                  </a:solidFill>
                </a:rPr>
                <a:t>Height </a:t>
              </a:r>
              <a:r>
                <a:rPr lang="en-US" sz="1200" dirty="0" smtClean="0">
                  <a:solidFill>
                    <a:prstClr val="white"/>
                  </a:solidFill>
                </a:rPr>
                <a:t>of the person </a:t>
              </a:r>
            </a:p>
            <a:p>
              <a:r>
                <a:rPr lang="en-US" sz="1200" dirty="0" smtClean="0">
                  <a:solidFill>
                    <a:prstClr val="white"/>
                  </a:solidFill>
                </a:rPr>
                <a:t>is </a:t>
              </a:r>
              <a:r>
                <a:rPr lang="en-US" sz="1200" dirty="0">
                  <a:solidFill>
                    <a:prstClr val="white"/>
                  </a:solidFill>
                </a:rPr>
                <a:t>neglected </a:t>
              </a:r>
            </a:p>
          </p:txBody>
        </p:sp>
      </p:grpSp>
      <p:sp>
        <p:nvSpPr>
          <p:cNvPr id="57" name="Freeform 56"/>
          <p:cNvSpPr/>
          <p:nvPr/>
        </p:nvSpPr>
        <p:spPr>
          <a:xfrm>
            <a:off x="1686095" y="3051883"/>
            <a:ext cx="128931" cy="131459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ln/>
          <a:effectLst>
            <a:glow rad="101600">
              <a:schemeClr val="tx1">
                <a:lumMod val="65000"/>
                <a:lumOff val="35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127697" y="4446588"/>
            <a:ext cx="995389" cy="327678"/>
            <a:chOff x="1127697" y="4446588"/>
            <a:chExt cx="995389" cy="327678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1140300" y="4446588"/>
              <a:ext cx="905347" cy="327678"/>
            </a:xfrm>
            <a:prstGeom prst="wedgeRoundRectCallout">
              <a:avLst>
                <a:gd name="adj1" fmla="val 98351"/>
                <a:gd name="adj2" fmla="val 17450"/>
                <a:gd name="adj3" fmla="val 16667"/>
              </a:avLst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27697" y="4459585"/>
              <a:ext cx="995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reflection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781300" y="3181350"/>
            <a:ext cx="0" cy="1524000"/>
          </a:xfrm>
          <a:prstGeom prst="line">
            <a:avLst/>
          </a:prstGeom>
          <a:effectLst>
            <a:glow rad="63500">
              <a:srgbClr val="FFFF0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 rot="16200000">
            <a:off x="2655864" y="3050620"/>
            <a:ext cx="128931" cy="131459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ln/>
          <a:effectLst>
            <a:glow rad="101600">
              <a:schemeClr val="tx1">
                <a:lumMod val="65000"/>
                <a:lumOff val="35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Horizontal Scroll 73"/>
          <p:cNvSpPr/>
          <p:nvPr/>
        </p:nvSpPr>
        <p:spPr>
          <a:xfrm>
            <a:off x="5105400" y="2157411"/>
            <a:ext cx="3657599" cy="1481139"/>
          </a:xfrm>
          <a:prstGeom prst="horizontalScroll">
            <a:avLst>
              <a:gd name="adj" fmla="val 16254"/>
            </a:avLst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4952" y="2571891"/>
            <a:ext cx="17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of 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cloud from 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lake surface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18939" y="2724150"/>
            <a:ext cx="491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34200" y="2571891"/>
            <a:ext cx="17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of its reflection from lake surface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533401" y="1781447"/>
            <a:ext cx="964565" cy="275477"/>
          </a:xfrm>
          <a:prstGeom prst="wedgeRoundRectCallout">
            <a:avLst>
              <a:gd name="adj1" fmla="val 66041"/>
              <a:gd name="adj2" fmla="val 41285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Observer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9854" y="2162098"/>
            <a:ext cx="1403083" cy="230832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9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19649751">
            <a:off x="1642451" y="1625824"/>
            <a:ext cx="1209256" cy="230832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9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478891" y="1328527"/>
            <a:ext cx="804602" cy="309557"/>
            <a:chOff x="1283752" y="1316832"/>
            <a:chExt cx="804602" cy="309557"/>
          </a:xfrm>
        </p:grpSpPr>
        <p:sp>
          <p:nvSpPr>
            <p:cNvPr id="58" name="Rounded Rectangular Callout 57"/>
            <p:cNvSpPr/>
            <p:nvPr/>
          </p:nvSpPr>
          <p:spPr>
            <a:xfrm>
              <a:off x="1288580" y="1321589"/>
              <a:ext cx="690239" cy="304800"/>
            </a:xfrm>
            <a:prstGeom prst="wedgeRoundRectCallout">
              <a:avLst>
                <a:gd name="adj1" fmla="val 102258"/>
                <a:gd name="adj2" fmla="val 19404"/>
                <a:gd name="adj3" fmla="val 16667"/>
              </a:avLst>
            </a:prstGeom>
            <a:solidFill>
              <a:srgbClr val="FFFF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3752" y="1316832"/>
              <a:ext cx="804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cloud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 rot="3893966">
            <a:off x="1545773" y="3326052"/>
            <a:ext cx="1209256" cy="230832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9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034159" y="594473"/>
            <a:ext cx="2114168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1027" y="845852"/>
            <a:ext cx="653460" cy="2194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39" y="285750"/>
            <a:ext cx="7985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angle of elevation of a cloud from a point 60m above a lake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is 30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the angle of depression of the reflection of cloud 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lake is 60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Find the height of the cloud from lake surface.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4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48" grpId="0" animBg="1"/>
      <p:bldP spid="46" grpId="0" animBg="1"/>
      <p:bldP spid="46" grpId="1" animBg="1"/>
      <p:bldP spid="44" grpId="0" animBg="1"/>
      <p:bldP spid="44" grpId="1" animBg="1"/>
      <p:bldP spid="56" grpId="0" animBg="1"/>
      <p:bldP spid="56" grpId="1" animBg="1"/>
      <p:bldP spid="66" grpId="0" animBg="1"/>
      <p:bldP spid="66" grpId="1" animBg="1"/>
      <p:bldP spid="49" grpId="0" animBg="1"/>
      <p:bldP spid="49" grpId="1" animBg="1"/>
      <p:bldP spid="67" grpId="0" animBg="1"/>
      <p:bldP spid="67" grpId="1" animBg="1"/>
      <p:bldP spid="65" grpId="0" animBg="1"/>
      <p:bldP spid="65" grpId="1" animBg="1"/>
      <p:bldP spid="2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 animBg="1"/>
      <p:bldP spid="57" grpId="0" animBg="1"/>
      <p:bldP spid="73" grpId="0" animBg="1"/>
      <p:bldP spid="74" grpId="0" animBg="1"/>
      <p:bldP spid="75" grpId="0"/>
      <p:bldP spid="76" grpId="0"/>
      <p:bldP spid="77" grpId="0"/>
      <p:bldP spid="55" grpId="0" animBg="1"/>
      <p:bldP spid="64" grpId="0" animBg="1"/>
      <p:bldP spid="68" grpId="0" animBg="1"/>
      <p:bldP spid="70" grpId="0" animBg="1"/>
      <p:bldP spid="71" grpId="0" animBg="1"/>
      <p:bldP spid="71" grpId="1" animBg="1"/>
      <p:bldP spid="72" grpId="0" animBg="1"/>
      <p:bldP spid="7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2170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ounded Rectangle 174"/>
          <p:cNvSpPr/>
          <p:nvPr/>
        </p:nvSpPr>
        <p:spPr>
          <a:xfrm>
            <a:off x="1185067" y="3793770"/>
            <a:ext cx="797081" cy="3029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10753" y="327478"/>
            <a:ext cx="79857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angle of elevation of a cloud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 point 60m above a lake is 30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the reflection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cloud in the lake is 60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Find the height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the cloud from lake surface.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860826" y="517525"/>
            <a:ext cx="1393825" cy="933450"/>
          </a:xfrm>
          <a:custGeom>
            <a:avLst/>
            <a:gdLst>
              <a:gd name="connsiteX0" fmla="*/ 0 w 1393825"/>
              <a:gd name="connsiteY0" fmla="*/ 933450 h 933450"/>
              <a:gd name="connsiteX1" fmla="*/ 1393825 w 1393825"/>
              <a:gd name="connsiteY1" fmla="*/ 933450 h 933450"/>
              <a:gd name="connsiteX2" fmla="*/ 1393825 w 1393825"/>
              <a:gd name="connsiteY2" fmla="*/ 0 h 933450"/>
              <a:gd name="connsiteX3" fmla="*/ 0 w 139382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825" h="933450">
                <a:moveTo>
                  <a:pt x="0" y="933450"/>
                </a:moveTo>
                <a:lnTo>
                  <a:pt x="1393825" y="933450"/>
                </a:lnTo>
                <a:lnTo>
                  <a:pt x="1393825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C000"/>
          </a:solidFill>
          <a:ln w="3810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80" name="Arc 179"/>
          <p:cNvSpPr/>
          <p:nvPr/>
        </p:nvSpPr>
        <p:spPr>
          <a:xfrm rot="19009">
            <a:off x="5667311" y="1261589"/>
            <a:ext cx="393192" cy="393192"/>
          </a:xfrm>
          <a:prstGeom prst="arc">
            <a:avLst>
              <a:gd name="adj1" fmla="val 19545003"/>
              <a:gd name="adj2" fmla="val 21538601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31519" y="3695948"/>
            <a:ext cx="438750" cy="25324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257800" y="209550"/>
            <a:ext cx="2737594" cy="3996154"/>
            <a:chOff x="6324824" y="895350"/>
            <a:chExt cx="2737594" cy="3996154"/>
          </a:xfrm>
        </p:grpSpPr>
        <p:grpSp>
          <p:nvGrpSpPr>
            <p:cNvPr id="6" name="Group 5"/>
            <p:cNvGrpSpPr/>
            <p:nvPr/>
          </p:nvGrpSpPr>
          <p:grpSpPr>
            <a:xfrm>
              <a:off x="6324824" y="895350"/>
              <a:ext cx="2737594" cy="3996154"/>
              <a:chOff x="6019800" y="1015568"/>
              <a:chExt cx="2737594" cy="399615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153484" y="2999226"/>
                <a:ext cx="26039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618468" y="2255251"/>
                <a:ext cx="0" cy="7439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612656" y="2263969"/>
                <a:ext cx="14007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6621145" y="1329087"/>
                <a:ext cx="1387512" cy="9285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625907" y="2263969"/>
                <a:ext cx="1387512" cy="2452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013420" y="1325283"/>
                <a:ext cx="0" cy="3391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246480" y="1976261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3899" y="2958031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27426" y="1015568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835176" y="4673168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Q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20423" y="2958031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20423" y="2057378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D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04668" y="2053115"/>
                <a:ext cx="69166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30</a:t>
                </a:r>
                <a:r>
                  <a:rPr lang="en-US" sz="105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05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04987" y="2262569"/>
                <a:ext cx="460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20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20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19800" y="2493955"/>
                <a:ext cx="6916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100" b="1" i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m</a:t>
                </a:r>
                <a:endParaRPr lang="en-US" sz="1100" b="1" i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64" name="Arc 63"/>
            <p:cNvSpPr/>
            <p:nvPr/>
          </p:nvSpPr>
          <p:spPr>
            <a:xfrm>
              <a:off x="6732155" y="1945483"/>
              <a:ext cx="394930" cy="394930"/>
            </a:xfrm>
            <a:prstGeom prst="arc">
              <a:avLst>
                <a:gd name="adj1" fmla="val 19553871"/>
                <a:gd name="adj2" fmla="val 1231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07" name="Arc 106"/>
            <p:cNvSpPr/>
            <p:nvPr/>
          </p:nvSpPr>
          <p:spPr>
            <a:xfrm>
              <a:off x="6745998" y="1962063"/>
              <a:ext cx="366796" cy="366796"/>
            </a:xfrm>
            <a:prstGeom prst="arc">
              <a:avLst>
                <a:gd name="adj1" fmla="val 21586088"/>
                <a:gd name="adj2" fmla="val 36977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59969" y="1595664"/>
            <a:ext cx="5155822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         A represents observer above the lake.</a:t>
            </a:r>
          </a:p>
          <a:p>
            <a:pPr defTabSz="685800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	AB = 60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m</a:t>
            </a:r>
            <a:endParaRPr lang="en-US" sz="1500" b="1" i="1" dirty="0" smtClean="0">
              <a:solidFill>
                <a:prstClr val="black"/>
              </a:solidFill>
              <a:latin typeface="Book Antiqua" panose="02040602050305030304" pitchFamily="18" charset="0"/>
            </a:endParaRPr>
          </a:p>
          <a:p>
            <a:pPr defTabSz="685800"/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P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represents the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cloud.</a:t>
            </a:r>
          </a:p>
          <a:p>
            <a:pPr defTabSz="685800"/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PAD  is the angle of elevation.</a:t>
            </a:r>
          </a:p>
          <a:p>
            <a:pPr defTabSz="685800"/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	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PAD = 30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	</a:t>
            </a:r>
          </a:p>
          <a:p>
            <a:pPr defTabSz="685800"/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	Q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represents the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reflection of cloud.</a:t>
            </a:r>
          </a:p>
          <a:p>
            <a:pPr defTabSz="685800"/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	</a:t>
            </a:r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DAQ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is the angle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depression.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  <a:p>
            <a:pPr defTabSz="685800"/>
            <a:r>
              <a:rPr lang="en-US" sz="1500" b="1" dirty="0" smtClean="0">
                <a:solidFill>
                  <a:prstClr val="black"/>
                </a:solidFill>
                <a:latin typeface="Symbol" pitchFamily="18" charset="2"/>
              </a:rPr>
              <a:t>	Ð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DAQ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  <a:p>
            <a:pPr defTabSz="6858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	In </a:t>
            </a:r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right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angled </a:t>
            </a:r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/>
                <a:cs typeface="Sakkal Majalla" panose="02000000000000000000" pitchFamily="2" charset="-78"/>
                <a:sym typeface="Wingdings"/>
              </a:rPr>
              <a:t>D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ADP,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  <a:ea typeface="Cambria Math"/>
              <a:sym typeface="Wingdings"/>
            </a:endParaRPr>
          </a:p>
          <a:p>
            <a:pPr defTabSz="685800">
              <a:lnSpc>
                <a:spcPct val="180000"/>
              </a:lnSpc>
              <a:buFont typeface="Symbol"/>
              <a:buChar char=" "/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	tan 30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</a:p>
        </p:txBody>
      </p:sp>
      <p:sp>
        <p:nvSpPr>
          <p:cNvPr id="23" name="Oval 22"/>
          <p:cNvSpPr/>
          <p:nvPr/>
        </p:nvSpPr>
        <p:spPr>
          <a:xfrm>
            <a:off x="5823179" y="1394238"/>
            <a:ext cx="102424" cy="102424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054180" y="765098"/>
            <a:ext cx="2404682" cy="72986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4923" y="859632"/>
            <a:ext cx="247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does point ‘A’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represent?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4283" y="94500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Observer</a:t>
            </a:r>
            <a:endParaRPr lang="en-IN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13093" y="3668777"/>
            <a:ext cx="4619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PD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363539" y="395289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13093" y="3919041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11306" y="4147205"/>
            <a:ext cx="8499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60 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314079" y="4431321"/>
            <a:ext cx="712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70275" y="4285311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58519" y="4151967"/>
            <a:ext cx="373776" cy="585790"/>
            <a:chOff x="811105" y="4000864"/>
            <a:chExt cx="373776" cy="585790"/>
          </a:xfrm>
        </p:grpSpPr>
        <p:grpSp>
          <p:nvGrpSpPr>
            <p:cNvPr id="35" name="Group 34"/>
            <p:cNvGrpSpPr/>
            <p:nvPr/>
          </p:nvGrpSpPr>
          <p:grpSpPr>
            <a:xfrm>
              <a:off x="849530" y="4278877"/>
              <a:ext cx="335349" cy="307777"/>
              <a:chOff x="985699" y="3576636"/>
              <a:chExt cx="335349" cy="3077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811105" y="4279473"/>
              <a:ext cx="3657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873577" y="4000864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5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404443" y="4401480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402765" y="563463"/>
            <a:ext cx="262957" cy="1529281"/>
          </a:xfrm>
          <a:prstGeom prst="rightBrace">
            <a:avLst>
              <a:gd name="adj1" fmla="val 33813"/>
              <a:gd name="adj2" fmla="val 50000"/>
            </a:avLst>
          </a:prstGeom>
          <a:ln w="12700"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653" y="1128477"/>
            <a:ext cx="6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b="1" i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7406740" y="2324838"/>
            <a:ext cx="273634" cy="1529281"/>
          </a:xfrm>
          <a:prstGeom prst="rightBrace">
            <a:avLst>
              <a:gd name="adj1" fmla="val 3797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26587" y="2889852"/>
            <a:ext cx="6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b="1" i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07717" y="4668959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58981" y="4668959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95581" y="4674285"/>
            <a:ext cx="9749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(</a:t>
            </a:r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60) 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983139" y="4678483"/>
            <a:ext cx="335349" cy="307777"/>
            <a:chOff x="985699" y="3576636"/>
            <a:chExt cx="335349" cy="307777"/>
          </a:xfrm>
        </p:grpSpPr>
        <p:sp>
          <p:nvSpPr>
            <p:cNvPr id="48" name="Rectangle 47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3215594" y="4674285"/>
            <a:ext cx="3658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endParaRPr lang="en-US" sz="1500" b="1" i="1" dirty="0">
              <a:solidFill>
                <a:prstClr val="black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854914" y="2088415"/>
            <a:ext cx="100367" cy="102335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 rot="10800000">
            <a:off x="7148897" y="1452991"/>
            <a:ext cx="100367" cy="102335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 rot="16200000">
            <a:off x="7149881" y="2088738"/>
            <a:ext cx="100367" cy="102335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7190132" y="488126"/>
            <a:ext cx="102424" cy="102424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841592" y="645781"/>
            <a:ext cx="2439835" cy="74859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21874" y="719595"/>
            <a:ext cx="232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does point ‘P’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represent?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50436" y="80728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cloud</a:t>
            </a:r>
            <a:endParaRPr lang="en-IN" sz="2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5864795" y="514350"/>
            <a:ext cx="1385888" cy="941832"/>
          </a:xfrm>
          <a:custGeom>
            <a:avLst/>
            <a:gdLst>
              <a:gd name="connsiteX0" fmla="*/ 1381125 w 1385888"/>
              <a:gd name="connsiteY0" fmla="*/ 0 h 928688"/>
              <a:gd name="connsiteX1" fmla="*/ 0 w 1385888"/>
              <a:gd name="connsiteY1" fmla="*/ 928688 h 928688"/>
              <a:gd name="connsiteX2" fmla="*/ 1385888 w 1385888"/>
              <a:gd name="connsiteY2" fmla="*/ 928688 h 92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888" h="928688">
                <a:moveTo>
                  <a:pt x="1381125" y="0"/>
                </a:moveTo>
                <a:lnTo>
                  <a:pt x="0" y="928688"/>
                </a:lnTo>
                <a:lnTo>
                  <a:pt x="1385888" y="928688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863366" y="1457960"/>
            <a:ext cx="1390650" cy="2447925"/>
          </a:xfrm>
          <a:custGeom>
            <a:avLst/>
            <a:gdLst>
              <a:gd name="connsiteX0" fmla="*/ 1390650 w 1390650"/>
              <a:gd name="connsiteY0" fmla="*/ 0 h 2447925"/>
              <a:gd name="connsiteX1" fmla="*/ 0 w 1390650"/>
              <a:gd name="connsiteY1" fmla="*/ 0 h 2447925"/>
              <a:gd name="connsiteX2" fmla="*/ 1385887 w 1390650"/>
              <a:gd name="connsiteY2" fmla="*/ 2447925 h 244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650" h="2447925">
                <a:moveTo>
                  <a:pt x="1390650" y="0"/>
                </a:moveTo>
                <a:lnTo>
                  <a:pt x="0" y="0"/>
                </a:lnTo>
                <a:lnTo>
                  <a:pt x="1385887" y="2447925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199471" y="3849642"/>
            <a:ext cx="102424" cy="102424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21218" y="750124"/>
            <a:ext cx="2298436" cy="763637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31427" y="868129"/>
            <a:ext cx="254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does point ‘Q’ </a:t>
            </a:r>
          </a:p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represent?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53888" y="793127"/>
            <a:ext cx="178446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Reflection </a:t>
            </a:r>
          </a:p>
          <a:p>
            <a:r>
              <a:rPr lang="en-IN" sz="20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of the cloud</a:t>
            </a:r>
            <a:endParaRPr lang="en-IN" sz="20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1590269" y="2765194"/>
            <a:ext cx="1665148" cy="625471"/>
          </a:xfrm>
          <a:prstGeom prst="wedgeRoundRectCallout">
            <a:avLst>
              <a:gd name="adj1" fmla="val -41426"/>
              <a:gd name="adj2" fmla="val 113668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25500" y="289504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2719830" y="2780396"/>
            <a:ext cx="373776" cy="585790"/>
            <a:chOff x="811105" y="4000864"/>
            <a:chExt cx="373776" cy="585790"/>
          </a:xfrm>
        </p:grpSpPr>
        <p:grpSp>
          <p:nvGrpSpPr>
            <p:cNvPr id="182" name="Group 181"/>
            <p:cNvGrpSpPr/>
            <p:nvPr/>
          </p:nvGrpSpPr>
          <p:grpSpPr>
            <a:xfrm>
              <a:off x="849530" y="4278877"/>
              <a:ext cx="335349" cy="307777"/>
              <a:chOff x="985699" y="3576636"/>
              <a:chExt cx="335349" cy="307777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017760" y="3576636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985699" y="3629906"/>
                <a:ext cx="280273" cy="190167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811105" y="4279473"/>
              <a:ext cx="3657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873577" y="4000864"/>
              <a:ext cx="31130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5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719830" y="28950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293057" y="1225550"/>
            <a:ext cx="791779" cy="249166"/>
            <a:chOff x="1552107" y="4768707"/>
            <a:chExt cx="791779" cy="249166"/>
          </a:xfrm>
        </p:grpSpPr>
        <p:sp>
          <p:nvSpPr>
            <p:cNvPr id="250" name="Rectangle 249"/>
            <p:cNvSpPr/>
            <p:nvPr/>
          </p:nvSpPr>
          <p:spPr>
            <a:xfrm>
              <a:off x="1552107" y="477165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 Antiqua" panose="02040602050305030304" pitchFamily="18" charset="0"/>
                  <a:sym typeface="Symbol"/>
                </a:rPr>
                <a:t>(</a:t>
              </a:r>
              <a:r>
                <a:rPr lang="en-US" sz="1000" b="1" i="1" dirty="0" smtClean="0">
                  <a:solidFill>
                    <a:prstClr val="black"/>
                  </a:solidFill>
                  <a:latin typeface="Book Antiqua" panose="02040602050305030304" pitchFamily="18" charset="0"/>
                  <a:sym typeface="Symbol"/>
                </a:rPr>
                <a:t>x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– 60) 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2074260" y="4768707"/>
              <a:ext cx="269626" cy="246221"/>
              <a:chOff x="720294" y="3569493"/>
              <a:chExt cx="269626" cy="246221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720294" y="3569493"/>
                <a:ext cx="2696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731323" y="3632610"/>
                <a:ext cx="210574" cy="118078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60" name="Rectangle 259"/>
          <p:cNvSpPr/>
          <p:nvPr/>
        </p:nvSpPr>
        <p:spPr>
          <a:xfrm>
            <a:off x="5863907" y="1457951"/>
            <a:ext cx="1377437" cy="7321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156712" y="1680872"/>
            <a:ext cx="69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1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100" b="1" i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2636865" y="805191"/>
            <a:ext cx="1734792" cy="734912"/>
            <a:chOff x="3459456" y="5948613"/>
            <a:chExt cx="1734792" cy="734912"/>
          </a:xfrm>
        </p:grpSpPr>
        <p:sp>
          <p:nvSpPr>
            <p:cNvPr id="262" name="Rounded Rectangle 261"/>
            <p:cNvSpPr/>
            <p:nvPr/>
          </p:nvSpPr>
          <p:spPr>
            <a:xfrm>
              <a:off x="3492552" y="5948613"/>
              <a:ext cx="1701696" cy="73491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459456" y="6000750"/>
              <a:ext cx="1725996" cy="646331"/>
            </a:xfrm>
            <a:prstGeom prst="rect">
              <a:avLst/>
            </a:prstGeom>
            <a:noFill/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err="1">
                  <a:solidFill>
                    <a:prstClr val="white"/>
                  </a:solidFill>
                  <a:latin typeface="Wingdings" panose="05000000000000000000" pitchFamily="2" charset="2"/>
                </a:rPr>
                <a:t>o</a:t>
              </a:r>
              <a:r>
                <a:rPr lang="en-US" dirty="0" err="1">
                  <a:solidFill>
                    <a:prstClr val="white"/>
                  </a:solidFill>
                </a:rPr>
                <a:t>ABCD</a:t>
              </a:r>
              <a:r>
                <a:rPr lang="en-US" dirty="0">
                  <a:solidFill>
                    <a:prstClr val="white"/>
                  </a:solidFill>
                </a:rPr>
                <a:t> is a  rectangle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054552" y="778601"/>
            <a:ext cx="2088380" cy="567058"/>
            <a:chOff x="3270635" y="5905215"/>
            <a:chExt cx="2088380" cy="567058"/>
          </a:xfrm>
        </p:grpSpPr>
        <p:sp>
          <p:nvSpPr>
            <p:cNvPr id="266" name="Rounded Rectangle 265"/>
            <p:cNvSpPr/>
            <p:nvPr/>
          </p:nvSpPr>
          <p:spPr>
            <a:xfrm>
              <a:off x="3270635" y="5905215"/>
              <a:ext cx="2088380" cy="56705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310908" y="6000750"/>
              <a:ext cx="2023092" cy="369332"/>
            </a:xfrm>
            <a:prstGeom prst="rect">
              <a:avLst/>
            </a:prstGeom>
            <a:noFill/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prstClr val="white"/>
                  </a:solidFill>
                </a:rPr>
                <a:t>AB = CD = 60m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078356" y="730047"/>
            <a:ext cx="2274475" cy="98040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2077813" y="734911"/>
            <a:ext cx="233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  PD + CD = PC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Symbol" panose="05050102010706020507" pitchFamily="18" charset="2"/>
                <a:cs typeface="Sakkal Majalla" panose="02000000000000000000" pitchFamily="2" charset="-78"/>
              </a:rPr>
              <a:t>\ 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 + 60 = </a:t>
            </a:r>
            <a:r>
              <a:rPr lang="en-US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\ 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PD = (</a:t>
            </a:r>
            <a:r>
              <a:rPr lang="en-US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- 60)</a:t>
            </a:r>
            <a:r>
              <a:rPr lang="en-US" b="1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</a:t>
            </a:r>
            <a:endParaRPr lang="en-US" b="1" i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2571842" y="997355"/>
            <a:ext cx="1597328" cy="396883"/>
            <a:chOff x="3252853" y="5860018"/>
            <a:chExt cx="1597328" cy="396883"/>
          </a:xfrm>
        </p:grpSpPr>
        <p:sp>
          <p:nvSpPr>
            <p:cNvPr id="178" name="Rounded Rectangle 177"/>
            <p:cNvSpPr/>
            <p:nvPr/>
          </p:nvSpPr>
          <p:spPr>
            <a:xfrm>
              <a:off x="3252853" y="5870151"/>
              <a:ext cx="1597328" cy="38675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74039" y="5860018"/>
              <a:ext cx="1576142" cy="369332"/>
            </a:xfrm>
            <a:prstGeom prst="rect">
              <a:avLst/>
            </a:prstGeom>
            <a:noFill/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Let PC = x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861645" y="1100784"/>
            <a:ext cx="1307525" cy="397025"/>
            <a:chOff x="3011490" y="5858664"/>
            <a:chExt cx="1307525" cy="397025"/>
          </a:xfrm>
        </p:grpSpPr>
        <p:sp>
          <p:nvSpPr>
            <p:cNvPr id="193" name="Rounded Rectangle 192"/>
            <p:cNvSpPr/>
            <p:nvPr/>
          </p:nvSpPr>
          <p:spPr>
            <a:xfrm>
              <a:off x="3011490" y="5858664"/>
              <a:ext cx="1307525" cy="39702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57899" y="5860018"/>
              <a:ext cx="1192414" cy="369332"/>
            </a:xfrm>
            <a:prstGeom prst="rect">
              <a:avLst/>
            </a:prstGeom>
            <a:noFill/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prstClr val="white"/>
                  </a:solidFill>
                </a:rPr>
                <a:t>PC = CQ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392591" y="888146"/>
            <a:ext cx="1268504" cy="396183"/>
            <a:chOff x="3474414" y="5860018"/>
            <a:chExt cx="1268504" cy="396183"/>
          </a:xfrm>
        </p:grpSpPr>
        <p:sp>
          <p:nvSpPr>
            <p:cNvPr id="196" name="Rounded Rectangle 195"/>
            <p:cNvSpPr/>
            <p:nvPr/>
          </p:nvSpPr>
          <p:spPr>
            <a:xfrm>
              <a:off x="3474414" y="5870852"/>
              <a:ext cx="1268504" cy="38534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489208" y="5860018"/>
              <a:ext cx="1247376" cy="369332"/>
            </a:xfrm>
            <a:prstGeom prst="rect">
              <a:avLst/>
            </a:prstGeom>
            <a:noFill/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prstClr val="white"/>
                  </a:solidFill>
                  <a:latin typeface="Symbol" panose="05050102010706020507" pitchFamily="18" charset="2"/>
                </a:rPr>
                <a:t>\</a:t>
              </a:r>
              <a:r>
                <a:rPr lang="en-US" dirty="0">
                  <a:solidFill>
                    <a:prstClr val="white"/>
                  </a:solidFill>
                </a:rPr>
                <a:t> CQ = </a:t>
              </a:r>
              <a:r>
                <a:rPr lang="en-US" i="1" dirty="0">
                  <a:solidFill>
                    <a:prstClr val="white"/>
                  </a:solidFill>
                </a:rPr>
                <a:t>x</a:t>
              </a:r>
            </a:p>
          </p:txBody>
        </p:sp>
      </p:grpSp>
      <p:cxnSp>
        <p:nvCxnSpPr>
          <p:cNvPr id="235" name="Straight Connector 234"/>
          <p:cNvCxnSpPr/>
          <p:nvPr/>
        </p:nvCxnSpPr>
        <p:spPr>
          <a:xfrm>
            <a:off x="5862413" y="1442088"/>
            <a:ext cx="0" cy="741594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7185044" y="864095"/>
            <a:ext cx="1336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1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-60)</a:t>
            </a:r>
            <a:endParaRPr lang="en-US" sz="1100" b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H="1" flipV="1">
            <a:off x="5865533" y="1457964"/>
            <a:ext cx="1371600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 flipH="1">
            <a:off x="6118825" y="395793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344239" y="1754997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239719" y="748944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7256183" y="531676"/>
            <a:ext cx="0" cy="91440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654574" y="606313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659384" y="698693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844464" y="1141309"/>
            <a:ext cx="7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1980214" y="517525"/>
            <a:ext cx="2552613" cy="105350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152133" y="571389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PAD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149999" y="850827"/>
            <a:ext cx="19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142379" y="1126466"/>
            <a:ext cx="195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938351" y="850827"/>
            <a:ext cx="4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PD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938351" y="1126466"/>
            <a:ext cx="4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7250336" y="512723"/>
            <a:ext cx="0" cy="168762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253802" y="521087"/>
            <a:ext cx="3800" cy="935437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7255099" y="1449631"/>
            <a:ext cx="3800" cy="74408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2274801" y="823717"/>
            <a:ext cx="1784086" cy="62173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PC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2054180" y="693606"/>
            <a:ext cx="2240598" cy="8170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PC is made up of PD and CD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2438335" y="730047"/>
            <a:ext cx="2131852" cy="64992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b="1" dirty="0" smtClean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ADP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09600" y="4246853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03756" y="4668958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49264" y="1577396"/>
            <a:ext cx="808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: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10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0" dur="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6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4" dur="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5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10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50"/>
                            </p:stCondLst>
                            <p:childTnLst>
                              <p:par>
                                <p:cTn id="4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500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5" grpId="1" animBg="1"/>
      <p:bldP spid="67" grpId="0" animBg="1"/>
      <p:bldP spid="67" grpId="1" animBg="1"/>
      <p:bldP spid="180" grpId="0" animBg="1"/>
      <p:bldP spid="180" grpId="1" animBg="1"/>
      <p:bldP spid="180" grpId="2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/>
      <p:bldP spid="26" grpId="1"/>
      <p:bldP spid="28" grpId="0"/>
      <p:bldP spid="30" grpId="0"/>
      <p:bldP spid="32" grpId="0"/>
      <p:bldP spid="34" grpId="0"/>
      <p:bldP spid="40" grpId="0"/>
      <p:bldP spid="2" grpId="0" animBg="1"/>
      <p:bldP spid="41" grpId="0"/>
      <p:bldP spid="42" grpId="0" animBg="1"/>
      <p:bldP spid="43" grpId="0"/>
      <p:bldP spid="44" grpId="0"/>
      <p:bldP spid="45" grpId="0"/>
      <p:bldP spid="46" grpId="0"/>
      <p:bldP spid="50" grpId="0"/>
      <p:bldP spid="89" grpId="0" animBg="1"/>
      <p:bldP spid="89" grpId="1" animBg="1"/>
      <p:bldP spid="90" grpId="0" animBg="1"/>
      <p:bldP spid="90" grpId="1" animBg="1"/>
      <p:bldP spid="91" grpId="0"/>
      <p:bldP spid="91" grpId="1"/>
      <p:bldP spid="92" grpId="0"/>
      <p:bldP spid="92" grpId="1"/>
      <p:bldP spid="63" grpId="0" animBg="1"/>
      <p:bldP spid="63" grpId="1" animBg="1"/>
      <p:bldP spid="66" grpId="0" animBg="1"/>
      <p:bldP spid="66" grpId="1" animBg="1"/>
      <p:bldP spid="108" grpId="0" animBg="1"/>
      <p:bldP spid="108" grpId="1" animBg="1"/>
      <p:bldP spid="115" grpId="0" animBg="1"/>
      <p:bldP spid="115" grpId="1" animBg="1"/>
      <p:bldP spid="116" grpId="0"/>
      <p:bldP spid="116" grpId="1"/>
      <p:bldP spid="117" grpId="0"/>
      <p:bldP spid="117" grpId="1"/>
      <p:bldP spid="172" grpId="0" animBg="1"/>
      <p:bldP spid="172" grpId="1" animBg="1"/>
      <p:bldP spid="173" grpId="0"/>
      <p:bldP spid="173" grpId="1"/>
      <p:bldP spid="187" grpId="0"/>
      <p:bldP spid="187" grpId="1"/>
      <p:bldP spid="260" grpId="0" animBg="1"/>
      <p:bldP spid="260" grpId="1" animBg="1"/>
      <p:bldP spid="261" grpId="0"/>
      <p:bldP spid="168" grpId="0" animBg="1"/>
      <p:bldP spid="168" grpId="1" animBg="1"/>
      <p:bldP spid="174" grpId="0" build="allAtOnce"/>
      <p:bldP spid="198" grpId="0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4" grpId="0" animBg="1"/>
      <p:bldP spid="204" grpId="1" animBg="1"/>
      <p:bldP spid="205" grpId="0"/>
      <p:bldP spid="205" grpId="1"/>
      <p:bldP spid="206" grpId="0"/>
      <p:bldP spid="206" grpId="1"/>
      <p:bldP spid="206" grpId="2"/>
      <p:bldP spid="214" grpId="0" animBg="1"/>
      <p:bldP spid="214" grpId="1" animBg="1"/>
      <p:bldP spid="215" grpId="0" build="allAtOnce"/>
      <p:bldP spid="216" grpId="0" build="allAtOnce"/>
      <p:bldP spid="217" grpId="0" build="allAtOnce"/>
      <p:bldP spid="218" grpId="0" build="allAtOnce"/>
      <p:bldP spid="219" grpId="0" build="allAtOnce"/>
      <p:bldP spid="190" grpId="0" animBg="1"/>
      <p:bldP spid="190" grpId="1" animBg="1"/>
      <p:bldP spid="191" grpId="0" animBg="1"/>
      <p:bldP spid="191" grpId="1" animBg="1"/>
      <p:bldP spid="231" grpId="0" animBg="1"/>
      <p:bldP spid="231" grpId="1" animBg="1"/>
      <p:bldP spid="232" grpId="0"/>
      <p:bldP spid="2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410753" y="327478"/>
            <a:ext cx="79857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UcPeriod" startAt="17"/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angle of elevation of a cloud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 point 60m above a lake is 30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the reflection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cloud in the lake is 60</a:t>
            </a:r>
            <a:r>
              <a:rPr lang="en-US" sz="1600" b="1" baseline="50000" dirty="0" smtClean="0">
                <a:solidFill>
                  <a:srgbClr val="0000FF"/>
                </a:solidFill>
                <a:latin typeface="Bookman Old Style" pitchFamily="18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 Find the height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of the cloud from lake surface.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33400" y="2849076"/>
            <a:ext cx="38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33400" y="3121188"/>
            <a:ext cx="38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33400" y="3399657"/>
            <a:ext cx="38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33400" y="3686525"/>
            <a:ext cx="38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33400" y="3960188"/>
            <a:ext cx="38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3400" y="4235741"/>
            <a:ext cx="38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33400" y="4583586"/>
            <a:ext cx="389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361694" y="1935033"/>
            <a:ext cx="797081" cy="3029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33400" y="2413105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5844373" y="1445975"/>
            <a:ext cx="1390650" cy="2457450"/>
          </a:xfrm>
          <a:custGeom>
            <a:avLst/>
            <a:gdLst>
              <a:gd name="connsiteX0" fmla="*/ 0 w 1390650"/>
              <a:gd name="connsiteY0" fmla="*/ 0 h 2457450"/>
              <a:gd name="connsiteX1" fmla="*/ 1390650 w 1390650"/>
              <a:gd name="connsiteY1" fmla="*/ 0 h 2457450"/>
              <a:gd name="connsiteX2" fmla="*/ 1390650 w 1390650"/>
              <a:gd name="connsiteY2" fmla="*/ 2457450 h 2457450"/>
              <a:gd name="connsiteX3" fmla="*/ 0 w 1390650"/>
              <a:gd name="connsiteY3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0650" h="2457450">
                <a:moveTo>
                  <a:pt x="0" y="0"/>
                </a:moveTo>
                <a:lnTo>
                  <a:pt x="1390650" y="0"/>
                </a:lnTo>
                <a:lnTo>
                  <a:pt x="1390650" y="245745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20" name="Arc 219"/>
          <p:cNvSpPr/>
          <p:nvPr/>
        </p:nvSpPr>
        <p:spPr>
          <a:xfrm rot="19009">
            <a:off x="5659062" y="1258082"/>
            <a:ext cx="365760" cy="365760"/>
          </a:xfrm>
          <a:prstGeom prst="arc">
            <a:avLst>
              <a:gd name="adj1" fmla="val 21513312"/>
              <a:gd name="adj2" fmla="val 3696272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238266" y="195036"/>
            <a:ext cx="2737594" cy="3996154"/>
            <a:chOff x="6324824" y="895350"/>
            <a:chExt cx="2737594" cy="3996154"/>
          </a:xfrm>
        </p:grpSpPr>
        <p:grpSp>
          <p:nvGrpSpPr>
            <p:cNvPr id="6" name="Group 5"/>
            <p:cNvGrpSpPr/>
            <p:nvPr/>
          </p:nvGrpSpPr>
          <p:grpSpPr>
            <a:xfrm>
              <a:off x="6324824" y="895350"/>
              <a:ext cx="2737594" cy="3996154"/>
              <a:chOff x="6019800" y="1015568"/>
              <a:chExt cx="2737594" cy="399615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153484" y="2999226"/>
                <a:ext cx="26039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618468" y="2255251"/>
                <a:ext cx="0" cy="7439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612656" y="2263969"/>
                <a:ext cx="14007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6621145" y="1329087"/>
                <a:ext cx="1387512" cy="9285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625907" y="2263969"/>
                <a:ext cx="1387512" cy="2452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013420" y="1325283"/>
                <a:ext cx="0" cy="33911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246480" y="1976261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3899" y="2958031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827426" y="1015568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835176" y="4673168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Q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20423" y="2958031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920423" y="2057378"/>
                <a:ext cx="464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D</a:t>
                </a:r>
                <a:endPara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14662" y="2055995"/>
                <a:ext cx="69166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30</a:t>
                </a:r>
                <a:r>
                  <a:rPr lang="en-US" sz="105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05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94512" y="2252759"/>
                <a:ext cx="6916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200" b="1" baseline="40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  <a:endParaRPr lang="en-US" sz="1200" b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19800" y="2493955"/>
                <a:ext cx="6916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60</a:t>
                </a:r>
                <a:r>
                  <a:rPr lang="en-US" sz="1100" b="1" i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m</a:t>
                </a:r>
                <a:endParaRPr lang="en-US" sz="1100" b="1" i="1" baseline="40000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64" name="Arc 63"/>
            <p:cNvSpPr/>
            <p:nvPr/>
          </p:nvSpPr>
          <p:spPr>
            <a:xfrm>
              <a:off x="6732155" y="1945483"/>
              <a:ext cx="394930" cy="394930"/>
            </a:xfrm>
            <a:prstGeom prst="arc">
              <a:avLst>
                <a:gd name="adj1" fmla="val 19553871"/>
                <a:gd name="adj2" fmla="val 1231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07" name="Arc 106"/>
            <p:cNvSpPr/>
            <p:nvPr/>
          </p:nvSpPr>
          <p:spPr>
            <a:xfrm>
              <a:off x="6745998" y="1962063"/>
              <a:ext cx="366796" cy="366796"/>
            </a:xfrm>
            <a:prstGeom prst="arc">
              <a:avLst>
                <a:gd name="adj1" fmla="val 21586088"/>
                <a:gd name="adj2" fmla="val 36977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888185" y="4595781"/>
            <a:ext cx="4525368" cy="3124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383231" y="548949"/>
            <a:ext cx="262957" cy="1529281"/>
          </a:xfrm>
          <a:prstGeom prst="rightBrace">
            <a:avLst>
              <a:gd name="adj1" fmla="val 33813"/>
              <a:gd name="adj2" fmla="val 50000"/>
            </a:avLst>
          </a:prstGeom>
          <a:ln w="12700">
            <a:solidFill>
              <a:srgbClr val="FF0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0119" y="1113963"/>
            <a:ext cx="6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b="1" i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7387206" y="2310324"/>
            <a:ext cx="273634" cy="1529281"/>
          </a:xfrm>
          <a:prstGeom prst="rightBrace">
            <a:avLst>
              <a:gd name="adj1" fmla="val 3797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07053" y="2875338"/>
            <a:ext cx="6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b="1" i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6476" y="1807095"/>
            <a:ext cx="13596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80000"/>
              </a:lnSpc>
              <a:buFont typeface="Symbol"/>
              <a:buChar char=" "/>
            </a:pP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tan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r>
              <a:rPr lang="en-US" sz="1500" b="1" baseline="5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= 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85796" y="1814588"/>
            <a:ext cx="4924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DQ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436242" y="209870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85796" y="2064852"/>
            <a:ext cx="4700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86601" y="2274999"/>
            <a:ext cx="8691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+ 60 </a:t>
            </a:r>
            <a:endParaRPr lang="en-US" sz="1500" b="1" dirty="0">
              <a:solidFill>
                <a:prstClr val="black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384024" y="2559115"/>
            <a:ext cx="1005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01382" y="2413105"/>
            <a:ext cx="3000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28051" y="2413415"/>
            <a:ext cx="335349" cy="307777"/>
            <a:chOff x="985699" y="3576636"/>
            <a:chExt cx="335349" cy="307777"/>
          </a:xfrm>
        </p:grpSpPr>
        <p:sp>
          <p:nvSpPr>
            <p:cNvPr id="60" name="Rectangle 59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2617050" y="2533153"/>
            <a:ext cx="9749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 Antiqua" panose="02040602050305030304" pitchFamily="18" charset="0"/>
                <a:sym typeface="Symbol"/>
              </a:rPr>
              <a:t>(</a:t>
            </a:r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60) </a:t>
            </a:r>
            <a:endParaRPr lang="en-US" sz="1500" b="1" dirty="0">
              <a:solidFill>
                <a:prstClr val="black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22318" y="2549509"/>
            <a:ext cx="335349" cy="307777"/>
            <a:chOff x="985699" y="3576636"/>
            <a:chExt cx="335349" cy="307777"/>
          </a:xfrm>
        </p:grpSpPr>
        <p:sp>
          <p:nvSpPr>
            <p:cNvPr id="74" name="Rectangle 73"/>
            <p:cNvSpPr/>
            <p:nvPr/>
          </p:nvSpPr>
          <p:spPr>
            <a:xfrm>
              <a:off x="1017760" y="3576636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985699" y="3629906"/>
              <a:ext cx="280273" cy="190167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13896" y="3121188"/>
            <a:ext cx="127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180 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09941" y="3686525"/>
            <a:ext cx="688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32290" y="3960188"/>
            <a:ext cx="1138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  120  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60100" y="2849076"/>
            <a:ext cx="134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 (</a:t>
            </a:r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60) 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01464" y="2835770"/>
            <a:ext cx="8691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+ 60 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09132" y="3121188"/>
            <a:ext cx="8691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+ 60 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71220" y="3399657"/>
            <a:ext cx="1022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– </a:t>
            </a:r>
            <a:r>
              <a:rPr lang="en-US" sz="1500" b="1" i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09132" y="3399657"/>
            <a:ext cx="11304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 + 180 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308224" y="3686525"/>
            <a:ext cx="63030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240</a:t>
            </a:r>
            <a:endParaRPr lang="en-US" sz="1500" b="1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81419" y="4583586"/>
            <a:ext cx="4985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The height of cloud above the lake is 120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835380" y="2073901"/>
            <a:ext cx="100367" cy="102335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 rot="10800000">
            <a:off x="7129363" y="1438477"/>
            <a:ext cx="100367" cy="102335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 rot="16200000">
            <a:off x="7130347" y="2074224"/>
            <a:ext cx="100367" cy="102335"/>
          </a:xfrm>
          <a:custGeom>
            <a:avLst/>
            <a:gdLst>
              <a:gd name="connsiteX0" fmla="*/ 0 w 121444"/>
              <a:gd name="connsiteY0" fmla="*/ 0 h 123825"/>
              <a:gd name="connsiteX1" fmla="*/ 121444 w 121444"/>
              <a:gd name="connsiteY1" fmla="*/ 0 h 123825"/>
              <a:gd name="connsiteX2" fmla="*/ 121444 w 121444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23825">
                <a:moveTo>
                  <a:pt x="0" y="0"/>
                </a:moveTo>
                <a:lnTo>
                  <a:pt x="121444" y="0"/>
                </a:lnTo>
                <a:lnTo>
                  <a:pt x="121444" y="1238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684976" y="4235741"/>
            <a:ext cx="722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PC  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25590" y="4235741"/>
            <a:ext cx="8700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120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5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400185" y="2610167"/>
            <a:ext cx="1498783" cy="447819"/>
          </a:xfrm>
          <a:prstGeom prst="wedgeRoundRectCallout">
            <a:avLst>
              <a:gd name="adj1" fmla="val 46277"/>
              <a:gd name="adj2" fmla="val -136585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03671" y="268644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475147" y="2680033"/>
            <a:ext cx="354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IN" sz="20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1511722" y="2687062"/>
            <a:ext cx="348054" cy="338554"/>
            <a:chOff x="2398166" y="6628368"/>
            <a:chExt cx="348054" cy="338554"/>
          </a:xfrm>
        </p:grpSpPr>
        <p:sp>
          <p:nvSpPr>
            <p:cNvPr id="245" name="Freeform 244"/>
            <p:cNvSpPr/>
            <p:nvPr/>
          </p:nvSpPr>
          <p:spPr>
            <a:xfrm>
              <a:off x="2398166" y="6686550"/>
              <a:ext cx="281435" cy="182405"/>
            </a:xfrm>
            <a:custGeom>
              <a:avLst/>
              <a:gdLst>
                <a:gd name="connsiteX0" fmla="*/ 254794 w 254794"/>
                <a:gd name="connsiteY0" fmla="*/ 0 h 142875"/>
                <a:gd name="connsiteX1" fmla="*/ 85725 w 254794"/>
                <a:gd name="connsiteY1" fmla="*/ 0 h 142875"/>
                <a:gd name="connsiteX2" fmla="*/ 47625 w 254794"/>
                <a:gd name="connsiteY2" fmla="*/ 142875 h 142875"/>
                <a:gd name="connsiteX3" fmla="*/ 0 w 254794"/>
                <a:gd name="connsiteY3" fmla="*/ 9048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94" h="142875">
                  <a:moveTo>
                    <a:pt x="254794" y="0"/>
                  </a:moveTo>
                  <a:lnTo>
                    <a:pt x="85725" y="0"/>
                  </a:lnTo>
                  <a:lnTo>
                    <a:pt x="47625" y="142875"/>
                  </a:lnTo>
                  <a:lnTo>
                    <a:pt x="0" y="90487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25298" y="662836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3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273523" y="1211036"/>
            <a:ext cx="791779" cy="249166"/>
            <a:chOff x="1552107" y="4768707"/>
            <a:chExt cx="791779" cy="249166"/>
          </a:xfrm>
        </p:grpSpPr>
        <p:sp>
          <p:nvSpPr>
            <p:cNvPr id="250" name="Rectangle 249"/>
            <p:cNvSpPr/>
            <p:nvPr/>
          </p:nvSpPr>
          <p:spPr>
            <a:xfrm>
              <a:off x="1552107" y="477165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 Antiqua" panose="02040602050305030304" pitchFamily="18" charset="0"/>
                  <a:sym typeface="Symbol"/>
                </a:rPr>
                <a:t>(</a:t>
              </a:r>
              <a:r>
                <a:rPr lang="en-US" sz="1000" b="1" i="1" dirty="0" smtClean="0">
                  <a:solidFill>
                    <a:prstClr val="black"/>
                  </a:solidFill>
                  <a:latin typeface="Book Antiqua" panose="02040602050305030304" pitchFamily="18" charset="0"/>
                  <a:sym typeface="Symbol"/>
                </a:rPr>
                <a:t>x</a:t>
              </a:r>
              <a:r>
                <a:rPr lang="en-US" sz="10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– 60) 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2074260" y="4768707"/>
              <a:ext cx="269626" cy="246221"/>
              <a:chOff x="720294" y="3569493"/>
              <a:chExt cx="269626" cy="246221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720294" y="3569493"/>
                <a:ext cx="26962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731323" y="3632610"/>
                <a:ext cx="210574" cy="118078"/>
              </a:xfrm>
              <a:custGeom>
                <a:avLst/>
                <a:gdLst>
                  <a:gd name="connsiteX0" fmla="*/ 254794 w 254794"/>
                  <a:gd name="connsiteY0" fmla="*/ 0 h 142875"/>
                  <a:gd name="connsiteX1" fmla="*/ 85725 w 254794"/>
                  <a:gd name="connsiteY1" fmla="*/ 0 h 142875"/>
                  <a:gd name="connsiteX2" fmla="*/ 47625 w 254794"/>
                  <a:gd name="connsiteY2" fmla="*/ 142875 h 142875"/>
                  <a:gd name="connsiteX3" fmla="*/ 0 w 254794"/>
                  <a:gd name="connsiteY3" fmla="*/ 90487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794" h="142875">
                    <a:moveTo>
                      <a:pt x="254794" y="0"/>
                    </a:moveTo>
                    <a:lnTo>
                      <a:pt x="85725" y="0"/>
                    </a:lnTo>
                    <a:lnTo>
                      <a:pt x="47625" y="142875"/>
                    </a:lnTo>
                    <a:lnTo>
                      <a:pt x="0" y="90487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 b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1" name="Rectangle 70"/>
          <p:cNvSpPr/>
          <p:nvPr/>
        </p:nvSpPr>
        <p:spPr>
          <a:xfrm>
            <a:off x="1207559" y="1600200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In right angled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ea typeface="Cambria Math"/>
                <a:cs typeface="Sakkal Majalla" panose="02000000000000000000" pitchFamily="2" charset="-78"/>
                <a:sym typeface="Wingdings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ea typeface="Cambria Math"/>
                <a:sym typeface="Wingdings"/>
              </a:rPr>
              <a:t>AQD,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137178" y="1666358"/>
            <a:ext cx="691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1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  <a:endParaRPr lang="en-US" sz="1100" b="1" i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2194669" y="756408"/>
            <a:ext cx="2023092" cy="576784"/>
            <a:chOff x="3310908" y="5917932"/>
            <a:chExt cx="2023092" cy="576784"/>
          </a:xfrm>
        </p:grpSpPr>
        <p:sp>
          <p:nvSpPr>
            <p:cNvPr id="269" name="Rounded Rectangle 268"/>
            <p:cNvSpPr/>
            <p:nvPr/>
          </p:nvSpPr>
          <p:spPr>
            <a:xfrm>
              <a:off x="3331151" y="5917932"/>
              <a:ext cx="1967349" cy="57678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310908" y="6000750"/>
              <a:ext cx="2023092" cy="369332"/>
            </a:xfrm>
            <a:prstGeom prst="rect">
              <a:avLst/>
            </a:prstGeom>
            <a:noFill/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prstClr val="white"/>
                  </a:solidFill>
                </a:rPr>
                <a:t>QD = CQ + CD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1908912" y="670557"/>
            <a:ext cx="2024526" cy="514560"/>
            <a:chOff x="3309474" y="5943330"/>
            <a:chExt cx="2024526" cy="514560"/>
          </a:xfrm>
        </p:grpSpPr>
        <p:sp>
          <p:nvSpPr>
            <p:cNvPr id="272" name="Rounded Rectangle 271"/>
            <p:cNvSpPr/>
            <p:nvPr/>
          </p:nvSpPr>
          <p:spPr>
            <a:xfrm>
              <a:off x="3309474" y="5943330"/>
              <a:ext cx="2006892" cy="51456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310908" y="6000750"/>
              <a:ext cx="2023092" cy="369332"/>
            </a:xfrm>
            <a:prstGeom prst="rect">
              <a:avLst/>
            </a:prstGeom>
            <a:noFill/>
            <a:ln w="127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Bookman Old Style" panose="0205060405050502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prstClr val="white"/>
                  </a:solidFill>
                </a:rPr>
                <a:t>QD </a:t>
              </a:r>
              <a:r>
                <a:rPr lang="en-US" dirty="0">
                  <a:solidFill>
                    <a:prstClr val="white"/>
                  </a:solidFill>
                </a:rPr>
                <a:t>= (</a:t>
              </a:r>
              <a:r>
                <a:rPr lang="en-US" i="1" dirty="0">
                  <a:solidFill>
                    <a:prstClr val="white"/>
                  </a:solidFill>
                </a:rPr>
                <a:t>x</a:t>
              </a:r>
              <a:r>
                <a:rPr lang="en-US" dirty="0">
                  <a:solidFill>
                    <a:prstClr val="white"/>
                  </a:solidFill>
                </a:rPr>
                <a:t> + 60)</a:t>
              </a:r>
              <a:r>
                <a:rPr lang="en-US" i="1" dirty="0">
                  <a:solidFill>
                    <a:prstClr val="white"/>
                  </a:solidFill>
                </a:rPr>
                <a:t>m</a:t>
              </a: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7165510" y="849581"/>
            <a:ext cx="668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1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-60)</a:t>
            </a:r>
            <a:endParaRPr lang="en-US" sz="1100" b="1" baseline="4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 flipH="1" flipV="1">
            <a:off x="5844242" y="1436284"/>
            <a:ext cx="1371600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 flipH="1">
            <a:off x="6120974" y="2475228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419115" y="976735"/>
            <a:ext cx="1082348" cy="246221"/>
          </a:xfrm>
          <a:prstGeom prst="wedgeRectCallout">
            <a:avLst>
              <a:gd name="adj1" fmla="val 68814"/>
              <a:gd name="adj2" fmla="val 135902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2140602" y="585128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</a:t>
            </a:r>
            <a:r>
              <a:rPr lang="en-IN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247" name="Straight Connector 246"/>
          <p:cNvCxnSpPr/>
          <p:nvPr/>
        </p:nvCxnSpPr>
        <p:spPr>
          <a:xfrm>
            <a:off x="7233474" y="1435302"/>
            <a:ext cx="0" cy="246888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ounded Rectangle 247"/>
          <p:cNvSpPr/>
          <p:nvPr/>
        </p:nvSpPr>
        <p:spPr>
          <a:xfrm>
            <a:off x="1332464" y="546043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337274" y="638423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522354" y="1081039"/>
            <a:ext cx="7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1808318" y="604086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1510" y="667877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DAQ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919376" y="947315"/>
            <a:ext cx="1948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911756" y="1222954"/>
            <a:ext cx="195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707727" y="947315"/>
            <a:ext cx="62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DQ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707728" y="1222954"/>
            <a:ext cx="49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7219242" y="1477080"/>
            <a:ext cx="0" cy="244506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/>
          <p:cNvSpPr/>
          <p:nvPr/>
        </p:nvSpPr>
        <p:spPr>
          <a:xfrm>
            <a:off x="2235451" y="546043"/>
            <a:ext cx="2240598" cy="8170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QD is made up of QC and CD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2140289" y="760026"/>
            <a:ext cx="2131852" cy="64992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Observe QD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6605133" y="1430936"/>
            <a:ext cx="687928" cy="2472489"/>
            <a:chOff x="6751601" y="5143500"/>
            <a:chExt cx="687928" cy="1603375"/>
          </a:xfrm>
        </p:grpSpPr>
        <p:cxnSp>
          <p:nvCxnSpPr>
            <p:cNvPr id="213" name="Straight Connector 212"/>
            <p:cNvCxnSpPr/>
            <p:nvPr/>
          </p:nvCxnSpPr>
          <p:spPr bwMode="auto">
            <a:xfrm>
              <a:off x="7081090" y="5143500"/>
              <a:ext cx="0" cy="16033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cxnSp>
        <p:sp>
          <p:nvSpPr>
            <p:cNvPr id="222" name="Text Box 5"/>
            <p:cNvSpPr txBox="1">
              <a:spLocks noChangeArrowheads="1"/>
            </p:cNvSpPr>
            <p:nvPr/>
          </p:nvSpPr>
          <p:spPr bwMode="auto">
            <a:xfrm>
              <a:off x="6751601" y="5545982"/>
              <a:ext cx="687928" cy="15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(</a:t>
              </a:r>
              <a:r>
                <a:rPr lang="en-US" altLang="en-US" sz="1000" b="1" i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altLang="en-US" sz="10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 + 60) </a:t>
              </a:r>
              <a:endParaRPr lang="en-US" altLang="en-US" sz="1000" b="1" baseline="30000" dirty="0" smtClean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07" name="Straight Connector 206"/>
          <p:cNvCxnSpPr/>
          <p:nvPr/>
        </p:nvCxnSpPr>
        <p:spPr>
          <a:xfrm>
            <a:off x="7234260" y="1437100"/>
            <a:ext cx="0" cy="708922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7244642" y="2187597"/>
            <a:ext cx="0" cy="1734544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2212355" y="684220"/>
            <a:ext cx="2131852" cy="64992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Consider </a:t>
            </a:r>
            <a:r>
              <a:rPr lang="en-US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AQD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49264" y="1577396"/>
            <a:ext cx="808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: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4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4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5" grpId="0"/>
      <p:bldP spid="226" grpId="0"/>
      <p:bldP spid="227" grpId="0"/>
      <p:bldP spid="228" grpId="0"/>
      <p:bldP spid="229" grpId="0"/>
      <p:bldP spid="240" grpId="0"/>
      <p:bldP spid="256" grpId="0" animBg="1"/>
      <p:bldP spid="256" grpId="1" animBg="1"/>
      <p:bldP spid="239" grpId="0"/>
      <p:bldP spid="69" grpId="0" animBg="1"/>
      <p:bldP spid="69" grpId="1" animBg="1"/>
      <p:bldP spid="220" grpId="0" animBg="1"/>
      <p:bldP spid="220" grpId="1" animBg="1"/>
      <p:bldP spid="86" grpId="0" animBg="1"/>
      <p:bldP spid="3" grpId="0"/>
      <p:bldP spid="52" grpId="0"/>
      <p:bldP spid="54" grpId="0"/>
      <p:bldP spid="56" grpId="0"/>
      <p:bldP spid="58" grpId="0"/>
      <p:bldP spid="72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145" grpId="0"/>
      <p:bldP spid="146" grpId="0"/>
      <p:bldP spid="241" grpId="0" animBg="1"/>
      <p:bldP spid="241" grpId="1" animBg="1"/>
      <p:bldP spid="242" grpId="0"/>
      <p:bldP spid="242" grpId="1"/>
      <p:bldP spid="243" grpId="0"/>
      <p:bldP spid="243" grpId="1"/>
      <p:bldP spid="71" grpId="0"/>
      <p:bldP spid="234" grpId="0" animBg="1"/>
      <p:bldP spid="234" grpId="1" animBg="1"/>
      <p:bldP spid="236" grpId="0" animBg="1"/>
      <p:bldP spid="236" grpId="1" animBg="1"/>
      <p:bldP spid="237" grpId="0" animBg="1"/>
      <p:bldP spid="237" grpId="1" animBg="1"/>
      <p:bldP spid="248" grpId="0" animBg="1"/>
      <p:bldP spid="248" grpId="1" animBg="1"/>
      <p:bldP spid="249" grpId="0"/>
      <p:bldP spid="249" grpId="1"/>
      <p:bldP spid="254" grpId="0"/>
      <p:bldP spid="254" grpId="1"/>
      <p:bldP spid="254" grpId="2"/>
      <p:bldP spid="255" grpId="0" animBg="1"/>
      <p:bldP spid="255" grpId="1" animBg="1"/>
      <p:bldP spid="257" grpId="0" build="allAtOnce"/>
      <p:bldP spid="258" grpId="0" build="allAtOnce"/>
      <p:bldP spid="259" grpId="0" build="allAtOnce"/>
      <p:bldP spid="274" grpId="0" build="allAtOnce"/>
      <p:bldP spid="275" grpId="0" build="allAtOnce"/>
      <p:bldP spid="211" grpId="0" animBg="1"/>
      <p:bldP spid="211" grpId="1" animBg="1"/>
      <p:bldP spid="212" grpId="0" animBg="1"/>
      <p:bldP spid="212" grpId="1" animBg="1"/>
      <p:bldP spid="223" grpId="0" animBg="1"/>
      <p:bldP spid="2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793478"/>
            <a:ext cx="8229600" cy="857250"/>
          </a:xfrm>
        </p:spPr>
        <p:txBody>
          <a:bodyPr/>
          <a:lstStyle/>
          <a:p>
            <a:r>
              <a:rPr lang="en-US" dirty="0" smtClean="0"/>
              <a:t>Module 27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5644"/>
            <a:ext cx="6872615" cy="3714750"/>
          </a:xfrm>
          <a:prstGeom prst="rect">
            <a:avLst/>
          </a:prstGeom>
          <a:effectLst/>
        </p:spPr>
      </p:pic>
      <p:sp>
        <p:nvSpPr>
          <p:cNvPr id="58" name="Pie 57"/>
          <p:cNvSpPr/>
          <p:nvPr/>
        </p:nvSpPr>
        <p:spPr>
          <a:xfrm flipH="1">
            <a:off x="1655705" y="1497099"/>
            <a:ext cx="713232" cy="713232"/>
          </a:xfrm>
          <a:prstGeom prst="pie">
            <a:avLst>
              <a:gd name="adj1" fmla="val 8900352"/>
              <a:gd name="adj2" fmla="val 10779135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8"/>
          <a:stretch/>
        </p:blipFill>
        <p:spPr>
          <a:xfrm>
            <a:off x="6941508" y="1445644"/>
            <a:ext cx="2202492" cy="3714750"/>
          </a:xfrm>
          <a:prstGeom prst="rect">
            <a:avLst/>
          </a:prstGeom>
          <a:effectLst/>
        </p:spPr>
      </p:pic>
      <p:sp>
        <p:nvSpPr>
          <p:cNvPr id="73" name="TextBox 72"/>
          <p:cNvSpPr txBox="1"/>
          <p:nvPr/>
        </p:nvSpPr>
        <p:spPr>
          <a:xfrm rot="1984483">
            <a:off x="3149993" y="2752682"/>
            <a:ext cx="1460911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 rot="3234643">
            <a:off x="2484426" y="3202639"/>
            <a:ext cx="1313058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line of sight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2652" y="1081201"/>
            <a:ext cx="7816948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12321" y="1838325"/>
            <a:ext cx="0" cy="259556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07558" y="1852609"/>
            <a:ext cx="4167188" cy="256699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4"/>
          <p:cNvGrpSpPr/>
          <p:nvPr/>
        </p:nvGrpSpPr>
        <p:grpSpPr>
          <a:xfrm>
            <a:off x="2003408" y="4239217"/>
            <a:ext cx="228600" cy="189906"/>
            <a:chOff x="6096000" y="1600994"/>
            <a:chExt cx="305594" cy="25386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96000" y="1619298"/>
              <a:ext cx="3048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01594" y="1600994"/>
              <a:ext cx="0" cy="253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3779208" y="4430318"/>
            <a:ext cx="240744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1652860" y="1503596"/>
            <a:ext cx="713232" cy="708586"/>
          </a:xfrm>
          <a:prstGeom prst="arc">
            <a:avLst>
              <a:gd name="adj1" fmla="val 21554173"/>
              <a:gd name="adj2" fmla="val 18529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>
            <a:off x="1336041" y="1181098"/>
            <a:ext cx="1347785" cy="1347785"/>
          </a:xfrm>
          <a:prstGeom prst="arc">
            <a:avLst>
              <a:gd name="adj1" fmla="val 42373"/>
              <a:gd name="adj2" fmla="val 337407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3308" y="1837551"/>
            <a:ext cx="4883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r>
              <a:rPr lang="en-US" sz="12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 </a:t>
            </a:r>
            <a:endParaRPr lang="en-US" sz="12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8108" y="2005251"/>
            <a:ext cx="533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 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83708" y="4382100"/>
            <a:ext cx="381000" cy="400110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0908" y="4382100"/>
            <a:ext cx="381000" cy="400110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508" y="4382100"/>
            <a:ext cx="381000" cy="400110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3283" y="1715100"/>
            <a:ext cx="381000" cy="400110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46146" y="1471256"/>
            <a:ext cx="381000" cy="400110"/>
          </a:xfrm>
          <a:prstGeom prst="rect">
            <a:avLst/>
          </a:prstGeom>
          <a:noFill/>
          <a:effectLst>
            <a:glow rad="101600">
              <a:srgbClr val="FFFF0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E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 flipH="1" flipV="1">
            <a:off x="6044729" y="1791326"/>
            <a:ext cx="124778" cy="1247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9808" y="2849154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Time =</a:t>
            </a:r>
            <a:endParaRPr lang="en-US" sz="20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329110" y="1531584"/>
            <a:ext cx="938398" cy="195514"/>
          </a:xfrm>
          <a:prstGeom prst="wedgeRoundRectCallout">
            <a:avLst>
              <a:gd name="adj1" fmla="val -83083"/>
              <a:gd name="adj2" fmla="val 80224"/>
              <a:gd name="adj3" fmla="val 16667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Bookman Old Style" pitchFamily="18" charset="0"/>
              </a:rPr>
              <a:t>Observer</a:t>
            </a:r>
            <a:endParaRPr lang="en-IN" sz="12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83280" y="2703552"/>
            <a:ext cx="123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Distance</a:t>
            </a:r>
            <a:endParaRPr lang="en-US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3294" y="29966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Speed</a:t>
            </a:r>
            <a:endParaRPr lang="en-US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847282" y="3050024"/>
            <a:ext cx="1106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38470" y="855991"/>
            <a:ext cx="7101719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2869" y="410913"/>
            <a:ext cx="6021737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89689" y="175328"/>
            <a:ext cx="2296323" cy="2194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6055"/>
            <a:ext cx="838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A straight highway leads to the foot of tower. A man standing at the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top of tower observes a car at an angle of depression of 30º,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which is approaching the foot of the tower with uniform speed.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Six seconds later, the angle of depression of the car is found to be 60º.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Find the time taken by the car to reach the foot of the tower from this point.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1" name="Arc 50"/>
          <p:cNvSpPr/>
          <p:nvPr/>
        </p:nvSpPr>
        <p:spPr>
          <a:xfrm>
            <a:off x="3398212" y="4057654"/>
            <a:ext cx="731520" cy="731520"/>
          </a:xfrm>
          <a:prstGeom prst="arc">
            <a:avLst>
              <a:gd name="adj1" fmla="val 10706757"/>
              <a:gd name="adj2" fmla="val 141850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00808" y="4087023"/>
            <a:ext cx="533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 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Arc 52"/>
          <p:cNvSpPr/>
          <p:nvPr/>
        </p:nvSpPr>
        <p:spPr>
          <a:xfrm rot="5118699">
            <a:off x="5812406" y="4105431"/>
            <a:ext cx="694934" cy="665741"/>
          </a:xfrm>
          <a:prstGeom prst="arc">
            <a:avLst>
              <a:gd name="adj1" fmla="val 5824724"/>
              <a:gd name="adj2" fmla="val 786266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03214" y="4164807"/>
            <a:ext cx="533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 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Pie 49"/>
          <p:cNvSpPr/>
          <p:nvPr/>
        </p:nvSpPr>
        <p:spPr>
          <a:xfrm flipH="1">
            <a:off x="5826797" y="4093267"/>
            <a:ext cx="694944" cy="667512"/>
          </a:xfrm>
          <a:prstGeom prst="pie">
            <a:avLst>
              <a:gd name="adj1" fmla="val 19668344"/>
              <a:gd name="adj2" fmla="val 103868"/>
            </a:avLst>
          </a:prstGeom>
          <a:solidFill>
            <a:srgbClr val="0000FF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6" name="Pie 55"/>
          <p:cNvSpPr/>
          <p:nvPr/>
        </p:nvSpPr>
        <p:spPr>
          <a:xfrm flipH="1">
            <a:off x="3398212" y="4062703"/>
            <a:ext cx="731520" cy="731520"/>
          </a:xfrm>
          <a:prstGeom prst="pie">
            <a:avLst>
              <a:gd name="adj1" fmla="val 18303756"/>
              <a:gd name="adj2" fmla="val 47459"/>
            </a:avLst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7" name="Pie 56"/>
          <p:cNvSpPr/>
          <p:nvPr/>
        </p:nvSpPr>
        <p:spPr>
          <a:xfrm flipH="1">
            <a:off x="1336041" y="1184715"/>
            <a:ext cx="1344168" cy="1344168"/>
          </a:xfrm>
          <a:prstGeom prst="pie">
            <a:avLst>
              <a:gd name="adj1" fmla="val 7483731"/>
              <a:gd name="adj2" fmla="val 10876480"/>
            </a:avLst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black"/>
                </a:solidFill>
              </a:rPr>
              <a:t>       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198620" y="2036929"/>
            <a:ext cx="2667000" cy="83962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58468" y="2165334"/>
            <a:ext cx="238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EBD and 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BDA are what type of angles?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14943" y="229112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Alternate angles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161879" y="2038350"/>
            <a:ext cx="2893703" cy="75257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25314" y="2127780"/>
            <a:ext cx="286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What can we say about these two angles 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2203801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343400" y="2077680"/>
            <a:ext cx="2667000" cy="798870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03248" y="2161678"/>
            <a:ext cx="238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EBC and 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BCA are what type of angles?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59723" y="228746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Alternate angles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267200" y="2135743"/>
            <a:ext cx="2865052" cy="75257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6310" y="2209737"/>
            <a:ext cx="286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What can we say about these two angles 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62996" y="228575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They are equal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764504" y="2221786"/>
            <a:ext cx="201729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 Observe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EBD and </a:t>
            </a:r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BDA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764504" y="2221786"/>
            <a:ext cx="201729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 Observe </a:t>
            </a:r>
          </a:p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EBC and </a:t>
            </a:r>
            <a:r>
              <a:rPr lang="en-IN" sz="14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 smtClean="0">
                <a:latin typeface="Bookman Old Style" panose="02050604050505020204" pitchFamily="18" charset="0"/>
              </a:rPr>
              <a:t>BCA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53056" y="1610329"/>
            <a:ext cx="1474655" cy="276999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Bookman Old Style" pitchFamily="18" charset="0"/>
              </a:rPr>
              <a:t>Horizontal line</a:t>
            </a:r>
            <a:endParaRPr lang="en-US" sz="12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pic>
        <p:nvPicPr>
          <p:cNvPr id="367618" name="Picture 2" descr="C:\Users\ADMIN\Desktop\7eiMz7Kcn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AF8"/>
              </a:clrFrom>
              <a:clrTo>
                <a:srgbClr val="FFFA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31879"/>
            <a:ext cx="1708166" cy="16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341947" y="1985426"/>
            <a:ext cx="4762" cy="1613859"/>
            <a:chOff x="7996238" y="1760832"/>
            <a:chExt cx="4762" cy="161385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001000" y="1760832"/>
              <a:ext cx="0" cy="8077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996238" y="2566988"/>
              <a:ext cx="0" cy="807703"/>
            </a:xfrm>
            <a:prstGeom prst="line">
              <a:avLst/>
            </a:prstGeom>
            <a:ln w="3175">
              <a:solidFill>
                <a:srgbClr val="CCEC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5280829" y="2726885"/>
            <a:ext cx="109728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ular Callout 77"/>
          <p:cNvSpPr/>
          <p:nvPr/>
        </p:nvSpPr>
        <p:spPr>
          <a:xfrm>
            <a:off x="626235" y="3665072"/>
            <a:ext cx="1137548" cy="499735"/>
          </a:xfrm>
          <a:prstGeom prst="wedgeRoundRectCallout">
            <a:avLst>
              <a:gd name="adj1" fmla="val 62277"/>
              <a:gd name="adj2" fmla="val 95472"/>
              <a:gd name="adj3" fmla="val 16667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Bookman Old Style" pitchFamily="18" charset="0"/>
              </a:rPr>
              <a:t>Foot of the Tower</a:t>
            </a:r>
            <a:endParaRPr lang="en-IN" sz="12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07558" y="1852609"/>
            <a:ext cx="470535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07558" y="1847850"/>
            <a:ext cx="1771650" cy="25908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07558" y="4430318"/>
            <a:ext cx="1785938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908205" y="4299597"/>
            <a:ext cx="190405" cy="19040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1130" y="4184946"/>
            <a:ext cx="1004958" cy="400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7200" y="4086016"/>
            <a:ext cx="93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6 sec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0" y="4084202"/>
            <a:ext cx="93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? sec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77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pat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220000">
                                      <p:cBhvr>
                                        <p:cTn id="1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8.09391E-7 L -0.44114 8.09391E-7 " pathEditMode="relative" rAng="0" ptsTypes="AA">
                                      <p:cBhvr>
                                        <p:cTn id="168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66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73" grpId="0" animBg="1"/>
      <p:bldP spid="74" grpId="0" animBg="1"/>
      <p:bldP spid="49" grpId="0" animBg="1"/>
      <p:bldP spid="49" grpId="1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29" grpId="0"/>
      <p:bldP spid="3" grpId="0" animBg="1"/>
      <p:bldP spid="45" grpId="0"/>
      <p:bldP spid="46" grpId="0"/>
      <p:bldP spid="34" grpId="0" animBg="1"/>
      <p:bldP spid="34" grpId="1" animBg="1"/>
      <p:bldP spid="32" grpId="0" animBg="1"/>
      <p:bldP spid="32" grpId="1" animBg="1"/>
      <p:bldP spid="27" grpId="0" animBg="1"/>
      <p:bldP spid="27" grpId="1" animBg="1"/>
      <p:bldP spid="51" grpId="0" animBg="1"/>
      <p:bldP spid="52" grpId="0"/>
      <p:bldP spid="53" grpId="0" animBg="1"/>
      <p:bldP spid="55" grpId="0"/>
      <p:bldP spid="50" grpId="0" animBg="1"/>
      <p:bldP spid="50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60" grpId="0"/>
      <p:bldP spid="60" grpId="1"/>
      <p:bldP spid="61" grpId="0"/>
      <p:bldP spid="61" grpId="1"/>
      <p:bldP spid="62" grpId="0" animBg="1"/>
      <p:bldP spid="62" grpId="1" animBg="1"/>
      <p:bldP spid="63" grpId="0"/>
      <p:bldP spid="63" grpId="1"/>
      <p:bldP spid="64" grpId="0"/>
      <p:bldP spid="64" grpId="1"/>
      <p:bldP spid="65" grpId="0" animBg="1"/>
      <p:bldP spid="65" grpId="1" animBg="1"/>
      <p:bldP spid="66" grpId="0"/>
      <p:bldP spid="66" grpId="1"/>
      <p:bldP spid="67" grpId="0"/>
      <p:bldP spid="67" grpId="1"/>
      <p:bldP spid="68" grpId="0" animBg="1"/>
      <p:bldP spid="68" grpId="1" animBg="1"/>
      <p:bldP spid="69" grpId="0"/>
      <p:bldP spid="69" grpId="1"/>
      <p:bldP spid="70" grpId="0"/>
      <p:bldP spid="70" grpId="1"/>
      <p:bldP spid="71" grpId="0" animBg="1"/>
      <p:bldP spid="71" grpId="1" animBg="1"/>
      <p:bldP spid="72" grpId="0" animBg="1"/>
      <p:bldP spid="72" grpId="1" animBg="1"/>
      <p:bldP spid="75" grpId="0" animBg="1"/>
      <p:bldP spid="25" grpId="0" animBg="1"/>
      <p:bldP spid="25" grpId="1" animBg="1"/>
      <p:bldP spid="78" grpId="0" animBg="1"/>
      <p:bldP spid="26" grpId="0" animBg="1"/>
      <p:bldP spid="26" grpId="1" animBg="1"/>
      <p:bldP spid="4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5945154" y="2219321"/>
            <a:ext cx="2460974" cy="307777"/>
            <a:chOff x="6337546" y="3932480"/>
            <a:chExt cx="1947256" cy="307777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6337546" y="4091404"/>
              <a:ext cx="194725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6899509" y="3932480"/>
              <a:ext cx="7765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Bookman Old Style" pitchFamily="18" charset="0"/>
                </a:rPr>
                <a:t>(</a:t>
              </a:r>
              <a:r>
                <a:rPr lang="en-US" sz="1400" b="1" i="1" dirty="0" smtClean="0">
                  <a:latin typeface="Bookman Old Style" pitchFamily="18" charset="0"/>
                </a:rPr>
                <a:t>x</a:t>
              </a:r>
              <a:r>
                <a:rPr lang="en-US" sz="1400" b="1" dirty="0" smtClean="0">
                  <a:latin typeface="Bookman Old Style" pitchFamily="18" charset="0"/>
                </a:rPr>
                <a:t> + </a:t>
              </a:r>
              <a:r>
                <a:rPr lang="en-US" sz="1400" b="1" i="1" dirty="0" smtClean="0">
                  <a:latin typeface="Bookman Old Style" pitchFamily="18" charset="0"/>
                </a:rPr>
                <a:t>y</a:t>
              </a:r>
              <a:r>
                <a:rPr lang="en-US" sz="1400" b="1" dirty="0" smtClean="0">
                  <a:latin typeface="Bookman Old Style" pitchFamily="18" charset="0"/>
                </a:rPr>
                <a:t>) </a:t>
              </a:r>
              <a:r>
                <a:rPr lang="en-US" sz="1400" b="1" i="1" dirty="0" smtClean="0">
                  <a:latin typeface="Bookman Old Style" pitchFamily="18" charset="0"/>
                </a:rPr>
                <a:t>m</a:t>
              </a:r>
              <a:endParaRPr lang="en-US" sz="1400" b="1" i="1" dirty="0">
                <a:latin typeface="Bookman Old Style" pitchFamily="18" charset="0"/>
              </a:endParaRPr>
            </a:p>
          </p:txBody>
        </p:sp>
      </p:grpSp>
      <p:sp>
        <p:nvSpPr>
          <p:cNvPr id="135" name="Freeform 134"/>
          <p:cNvSpPr/>
          <p:nvPr/>
        </p:nvSpPr>
        <p:spPr>
          <a:xfrm>
            <a:off x="5967942" y="750473"/>
            <a:ext cx="2351688" cy="1226368"/>
          </a:xfrm>
          <a:custGeom>
            <a:avLst/>
            <a:gdLst>
              <a:gd name="connsiteX0" fmla="*/ 0 w 1346200"/>
              <a:gd name="connsiteY0" fmla="*/ 1695450 h 1695450"/>
              <a:gd name="connsiteX1" fmla="*/ 1346200 w 1346200"/>
              <a:gd name="connsiteY1" fmla="*/ 1689100 h 1695450"/>
              <a:gd name="connsiteX2" fmla="*/ 19050 w 1346200"/>
              <a:gd name="connsiteY2" fmla="*/ 0 h 1695450"/>
              <a:gd name="connsiteX3" fmla="*/ 0 w 1346200"/>
              <a:gd name="connsiteY3" fmla="*/ 1695450 h 1695450"/>
              <a:gd name="connsiteX0" fmla="*/ 0 w 3251200"/>
              <a:gd name="connsiteY0" fmla="*/ 1695450 h 1695450"/>
              <a:gd name="connsiteX1" fmla="*/ 3251200 w 3251200"/>
              <a:gd name="connsiteY1" fmla="*/ 1679575 h 1695450"/>
              <a:gd name="connsiteX2" fmla="*/ 19050 w 3251200"/>
              <a:gd name="connsiteY2" fmla="*/ 0 h 1695450"/>
              <a:gd name="connsiteX3" fmla="*/ 0 w 3251200"/>
              <a:gd name="connsiteY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1695450">
                <a:moveTo>
                  <a:pt x="0" y="1695450"/>
                </a:moveTo>
                <a:lnTo>
                  <a:pt x="3251200" y="1679575"/>
                </a:lnTo>
                <a:lnTo>
                  <a:pt x="19050" y="0"/>
                </a:lnTo>
                <a:lnTo>
                  <a:pt x="0" y="16954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36583" y="214358"/>
            <a:ext cx="5265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A straight highway leads to the foot of tower.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A man standing at the top of tower observes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a car at an angle of depression of 30º,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which is approaching the foot of the tower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with uniform speed. Six seconds later,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the car is found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to be 60º. Find the time taken by the car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reach the foot of the tower from this point.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975562" y="748023"/>
            <a:ext cx="977636" cy="1231268"/>
          </a:xfrm>
          <a:custGeom>
            <a:avLst/>
            <a:gdLst>
              <a:gd name="connsiteX0" fmla="*/ 0 w 1346200"/>
              <a:gd name="connsiteY0" fmla="*/ 1695450 h 1695450"/>
              <a:gd name="connsiteX1" fmla="*/ 1346200 w 1346200"/>
              <a:gd name="connsiteY1" fmla="*/ 1689100 h 1695450"/>
              <a:gd name="connsiteX2" fmla="*/ 19050 w 1346200"/>
              <a:gd name="connsiteY2" fmla="*/ 0 h 1695450"/>
              <a:gd name="connsiteX3" fmla="*/ 0 w 1346200"/>
              <a:gd name="connsiteY3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200" h="1695450">
                <a:moveTo>
                  <a:pt x="0" y="1695450"/>
                </a:moveTo>
                <a:lnTo>
                  <a:pt x="1346200" y="1689100"/>
                </a:lnTo>
                <a:lnTo>
                  <a:pt x="19050" y="0"/>
                </a:lnTo>
                <a:lnTo>
                  <a:pt x="0" y="16954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91463" y="1811139"/>
            <a:ext cx="155463" cy="151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1683825" y="4647780"/>
            <a:ext cx="984760" cy="32053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973816" y="3489258"/>
            <a:ext cx="199413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4803658" y="3917497"/>
            <a:ext cx="398826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793156" y="3686284"/>
            <a:ext cx="398826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6138995" y="2007360"/>
            <a:ext cx="398826" cy="283405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2255278" y="3907435"/>
            <a:ext cx="398826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610462" y="1174472"/>
            <a:ext cx="333424" cy="2805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243497" y="3680705"/>
            <a:ext cx="398826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598765" y="3761003"/>
            <a:ext cx="826388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1037776" y="3763625"/>
            <a:ext cx="859943" cy="30384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Arc 206"/>
          <p:cNvSpPr/>
          <p:nvPr/>
        </p:nvSpPr>
        <p:spPr>
          <a:xfrm rot="19009">
            <a:off x="8006847" y="1637567"/>
            <a:ext cx="644294" cy="644294"/>
          </a:xfrm>
          <a:prstGeom prst="arc">
            <a:avLst>
              <a:gd name="adj1" fmla="val 10728718"/>
              <a:gd name="adj2" fmla="val 12401162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94" name="Arc 193"/>
          <p:cNvSpPr/>
          <p:nvPr/>
        </p:nvSpPr>
        <p:spPr>
          <a:xfrm rot="19009">
            <a:off x="6693890" y="1720069"/>
            <a:ext cx="484052" cy="484052"/>
          </a:xfrm>
          <a:prstGeom prst="arc">
            <a:avLst>
              <a:gd name="adj1" fmla="val 10728718"/>
              <a:gd name="adj2" fmla="val 14018519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7296" y="2063750"/>
            <a:ext cx="443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Let the height of tower (AB) be ‘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h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’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5568" y="2330450"/>
            <a:ext cx="424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Let the distance of the foot of tower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to the car at C(AC) be ‘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y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’ m 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3330" y="2863850"/>
            <a:ext cx="43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Let the distance covered by the car 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6 seconds (CD) be ‘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  <a:sym typeface="Symbol"/>
              </a:rPr>
              <a:t>’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7708" y="3742257"/>
            <a:ext cx="128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tan 60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44843" y="3753064"/>
            <a:ext cx="133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tan 30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4932" y="1937917"/>
            <a:ext cx="75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)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19663" y="3630930"/>
            <a:ext cx="4935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21465" y="3858190"/>
            <a:ext cx="4899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23563" y="4171236"/>
                <a:ext cx="710389" cy="36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 =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63" y="4171236"/>
                <a:ext cx="710389" cy="361766"/>
              </a:xfrm>
              <a:prstGeom prst="rect">
                <a:avLst/>
              </a:prstGeom>
              <a:blipFill rotWithShape="1">
                <a:blip r:embed="rId3"/>
                <a:stretch>
                  <a:fillRect r="-3448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639251" y="4633136"/>
            <a:ext cx="685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h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054724" y="4120083"/>
            <a:ext cx="32997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3923749" y="4391792"/>
                <a:ext cx="494649" cy="35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49" y="4391792"/>
                <a:ext cx="494649" cy="3503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/>
          <p:cNvSpPr/>
          <p:nvPr/>
        </p:nvSpPr>
        <p:spPr>
          <a:xfrm>
            <a:off x="3257382" y="4220015"/>
            <a:ext cx="3249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53098" y="4229969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62650" y="3438915"/>
            <a:ext cx="8034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6909706" y="3428046"/>
                <a:ext cx="567979" cy="344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b="1" i="1" dirty="0">
                    <a:solidFill>
                      <a:prstClr val="black"/>
                    </a:solidFill>
                    <a:latin typeface="Bookman Old Style" pitchFamily="18" charset="0"/>
                  </a:rPr>
                  <a:t>h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5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06" y="3428046"/>
                <a:ext cx="567979" cy="344903"/>
              </a:xfrm>
              <a:prstGeom prst="rect">
                <a:avLst/>
              </a:prstGeom>
              <a:blipFill rotWithShape="1">
                <a:blip r:embed="rId5"/>
                <a:stretch>
                  <a:fillRect l="-3191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513976" y="276225"/>
            <a:ext cx="3174617" cy="2021605"/>
            <a:chOff x="5234655" y="738193"/>
            <a:chExt cx="3174617" cy="2021605"/>
          </a:xfrm>
        </p:grpSpPr>
        <p:sp>
          <p:nvSpPr>
            <p:cNvPr id="37" name="TextBox 36"/>
            <p:cNvSpPr txBox="1"/>
            <p:nvPr/>
          </p:nvSpPr>
          <p:spPr>
            <a:xfrm>
              <a:off x="7346879" y="2185364"/>
              <a:ext cx="481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30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6200000" flipH="1">
              <a:off x="5102619" y="1812709"/>
              <a:ext cx="1215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18873" y="1213486"/>
              <a:ext cx="23774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118183" y="1223981"/>
              <a:ext cx="452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30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716890" y="1225152"/>
              <a:ext cx="951323" cy="120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886865" y="1359246"/>
              <a:ext cx="477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60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08384" y="2255050"/>
              <a:ext cx="362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A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954435" y="23468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D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73835" y="2381640"/>
              <a:ext cx="40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C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50641" y="953838"/>
              <a:ext cx="33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B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08861" y="1188009"/>
              <a:ext cx="33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E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7727424" y="1159481"/>
              <a:ext cx="101352" cy="96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Arc 35"/>
            <p:cNvSpPr/>
            <p:nvPr/>
          </p:nvSpPr>
          <p:spPr>
            <a:xfrm flipH="1">
              <a:off x="7727924" y="2078450"/>
              <a:ext cx="681348" cy="681348"/>
            </a:xfrm>
            <a:prstGeom prst="arc">
              <a:avLst>
                <a:gd name="adj1" fmla="val 19985245"/>
                <a:gd name="adj2" fmla="val 5586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07487" y="2101998"/>
              <a:ext cx="501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60</a:t>
              </a:r>
              <a:r>
                <a:rPr lang="en-US" sz="1200" b="1" baseline="300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o</a:t>
              </a:r>
              <a:r>
                <a:rPr lang="en-US" sz="1200" baseline="300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 </a:t>
              </a:r>
              <a:endParaRPr lang="en-US" sz="1200" baseline="30000" dirty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flipH="1">
              <a:off x="6415855" y="2183323"/>
              <a:ext cx="481480" cy="481480"/>
            </a:xfrm>
            <a:prstGeom prst="arc">
              <a:avLst>
                <a:gd name="adj1" fmla="val 1836935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21540000">
              <a:off x="5731679" y="1193033"/>
              <a:ext cx="2292371" cy="12455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704999" y="2420939"/>
              <a:ext cx="2346991" cy="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Arc 95"/>
            <p:cNvSpPr/>
            <p:nvPr/>
          </p:nvSpPr>
          <p:spPr>
            <a:xfrm flipH="1">
              <a:off x="5234655" y="738193"/>
              <a:ext cx="945458" cy="945458"/>
            </a:xfrm>
            <a:prstGeom prst="arc">
              <a:avLst>
                <a:gd name="adj1" fmla="val 9180109"/>
                <a:gd name="adj2" fmla="val 107792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Arc 99"/>
            <p:cNvSpPr/>
            <p:nvPr/>
          </p:nvSpPr>
          <p:spPr>
            <a:xfrm flipH="1">
              <a:off x="5382830" y="899742"/>
              <a:ext cx="640080" cy="640080"/>
            </a:xfrm>
            <a:prstGeom prst="arc">
              <a:avLst>
                <a:gd name="adj1" fmla="val 7723354"/>
                <a:gd name="adj2" fmla="val 108655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54344" y="2063750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249240" y="3907155"/>
            <a:ext cx="39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62337" y="4182842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64310" y="4072890"/>
            <a:ext cx="3588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261349" y="4309676"/>
            <a:ext cx="3059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246257" y="4358641"/>
            <a:ext cx="39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2143463" y="4621530"/>
                <a:ext cx="812242" cy="36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y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3" y="4621530"/>
                <a:ext cx="812242" cy="361766"/>
              </a:xfrm>
              <a:prstGeom prst="rect">
                <a:avLst/>
              </a:prstGeom>
              <a:blipFill rotWithShape="1">
                <a:blip r:embed="rId6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/>
          <p:cNvSpPr txBox="1"/>
          <p:nvPr/>
        </p:nvSpPr>
        <p:spPr>
          <a:xfrm>
            <a:off x="762337" y="4633136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00463" y="3356610"/>
            <a:ext cx="171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BAC,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582317" y="3367086"/>
            <a:ext cx="171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right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BAD,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770598" y="3647121"/>
            <a:ext cx="4935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772400" y="3874381"/>
            <a:ext cx="4899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800175" y="3923346"/>
            <a:ext cx="39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996786" y="4394853"/>
            <a:ext cx="3960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4908709" y="4098606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748585" y="4341106"/>
            <a:ext cx="6748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4794988" y="4390071"/>
            <a:ext cx="5838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5638800" y="3438915"/>
            <a:ext cx="3249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124847" y="3493770"/>
            <a:ext cx="0" cy="1463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6637491" y="3438915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601183" y="4654805"/>
            <a:ext cx="656684" cy="39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62650" y="3744837"/>
            <a:ext cx="8034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6909706" y="3733968"/>
                <a:ext cx="651784" cy="344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5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5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y</a:t>
                </a:r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706" y="3733968"/>
                <a:ext cx="651784" cy="344903"/>
              </a:xfrm>
              <a:prstGeom prst="rect">
                <a:avLst/>
              </a:prstGeom>
              <a:blipFill rotWithShape="1">
                <a:blip r:embed="rId7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/>
          <p:cNvSpPr/>
          <p:nvPr/>
        </p:nvSpPr>
        <p:spPr>
          <a:xfrm>
            <a:off x="5638800" y="3744837"/>
            <a:ext cx="3249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637491" y="3744837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7363366" y="3735661"/>
                <a:ext cx="656684" cy="344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×</a:t>
                </a:r>
                <a:r>
                  <a:rPr lang="en-US" sz="15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5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66" y="3735661"/>
                <a:ext cx="656684" cy="344903"/>
              </a:xfrm>
              <a:prstGeom prst="rect">
                <a:avLst/>
              </a:prstGeom>
              <a:blipFill rotWithShape="1">
                <a:blip r:embed="rId8"/>
                <a:stretch>
                  <a:fillRect l="-3704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/>
          <p:cNvSpPr/>
          <p:nvPr/>
        </p:nvSpPr>
        <p:spPr>
          <a:xfrm>
            <a:off x="7810500" y="3717606"/>
            <a:ext cx="108773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sz="1500" b="1" dirty="0" err="1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)]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962650" y="4038990"/>
            <a:ext cx="8034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sz="1500" b="1" i="1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909706" y="4028121"/>
            <a:ext cx="4536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638800" y="4038990"/>
            <a:ext cx="3249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637491" y="4038990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281739" y="4305985"/>
            <a:ext cx="30321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911295" y="4295116"/>
            <a:ext cx="4520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640389" y="4305985"/>
            <a:ext cx="3249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639080" y="4305985"/>
            <a:ext cx="304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433310" y="4298083"/>
            <a:ext cx="6566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588707" y="1130105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02864" y="1952621"/>
            <a:ext cx="71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y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)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H="1" flipV="1">
            <a:off x="5982706" y="1959367"/>
            <a:ext cx="959279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 flipH="1">
            <a:off x="4876800" y="668477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154002" y="2241558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>
            <a:off x="5982191" y="752547"/>
            <a:ext cx="0" cy="122114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999730" y="667188"/>
            <a:ext cx="3371051" cy="1050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116738" y="785068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330393" y="1237209"/>
            <a:ext cx="75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flipH="1" flipV="1">
            <a:off x="5981244" y="1965952"/>
            <a:ext cx="2346991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 flipH="1">
            <a:off x="4887803" y="649539"/>
            <a:ext cx="821059" cy="400110"/>
          </a:xfrm>
          <a:prstGeom prst="wedgeRectCallout">
            <a:avLst>
              <a:gd name="adj1" fmla="val -84746"/>
              <a:gd name="adj2" fmla="val 6400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Bookman Old Style" pitchFamily="18" charset="0"/>
              </a:rPr>
              <a:t>Opposite </a:t>
            </a:r>
            <a:endParaRPr lang="en-US" sz="10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side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265571" y="2237299"/>
            <a:ext cx="1082348" cy="246221"/>
          </a:xfrm>
          <a:prstGeom prst="wedgeRectCallout">
            <a:avLst>
              <a:gd name="adj1" fmla="val -39136"/>
              <a:gd name="adj2" fmla="val -16326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Adjacent side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1971422" y="952872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cxnSp>
        <p:nvCxnSpPr>
          <p:cNvPr id="212" name="Straight Connector 211"/>
          <p:cNvCxnSpPr/>
          <p:nvPr/>
        </p:nvCxnSpPr>
        <p:spPr>
          <a:xfrm>
            <a:off x="5986007" y="754138"/>
            <a:ext cx="0" cy="122114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1127173" y="660756"/>
            <a:ext cx="3337674" cy="101985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212979" y="763184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Adjacent side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350434" y="1215325"/>
            <a:ext cx="83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‘tan’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Rounded Rectangular Callout 220"/>
          <p:cNvSpPr/>
          <p:nvPr/>
        </p:nvSpPr>
        <p:spPr>
          <a:xfrm>
            <a:off x="1263378" y="2900184"/>
            <a:ext cx="1828800" cy="574299"/>
          </a:xfrm>
          <a:prstGeom prst="wedgeRoundRectCallout">
            <a:avLst>
              <a:gd name="adj1" fmla="val -48611"/>
              <a:gd name="adj2" fmla="val 101894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433591" y="301805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60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36317" y="299683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/>
              <p:cNvSpPr/>
              <p:nvPr/>
            </p:nvSpPr>
            <p:spPr>
              <a:xfrm>
                <a:off x="2437761" y="2974574"/>
                <a:ext cx="532646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61" y="2974574"/>
                <a:ext cx="532646" cy="3676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ounded Rectangular Callout 225"/>
          <p:cNvSpPr/>
          <p:nvPr/>
        </p:nvSpPr>
        <p:spPr>
          <a:xfrm>
            <a:off x="2715518" y="2598956"/>
            <a:ext cx="1828800" cy="838200"/>
          </a:xfrm>
          <a:prstGeom prst="wedgeRoundRectCallout">
            <a:avLst>
              <a:gd name="adj1" fmla="val 36598"/>
              <a:gd name="adj2" fmla="val 88106"/>
              <a:gd name="adj3" fmla="val 16667"/>
            </a:avLst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885378" y="2829729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tan 30</a:t>
            </a:r>
            <a:r>
              <a:rPr lang="en-IN" sz="1600" b="1" baseline="50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=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015612" y="280850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3871218" y="2726948"/>
            <a:ext cx="532646" cy="589234"/>
            <a:chOff x="8347034" y="-1387456"/>
            <a:chExt cx="532646" cy="589234"/>
          </a:xfrm>
        </p:grpSpPr>
        <p:sp>
          <p:nvSpPr>
            <p:cNvPr id="230" name="Rectangle 229"/>
            <p:cNvSpPr/>
            <p:nvPr/>
          </p:nvSpPr>
          <p:spPr>
            <a:xfrm>
              <a:off x="8485440" y="-13874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8505457" y="-1122864"/>
              <a:ext cx="2743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1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600" b="1" dirty="0">
                    <a:solidFill>
                      <a:schemeClr val="bg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034" y="-1165823"/>
                  <a:ext cx="532646" cy="36760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8" name="Rounded Rectangle 197"/>
          <p:cNvSpPr/>
          <p:nvPr/>
        </p:nvSpPr>
        <p:spPr>
          <a:xfrm>
            <a:off x="1757631" y="751518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</a:t>
            </a:r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1330153" y="752383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43345" y="816174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BCA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441211" y="1092549"/>
            <a:ext cx="189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433591" y="1377713"/>
            <a:ext cx="189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33817" y="1092549"/>
            <a:ext cx="51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33817" y="1377713"/>
            <a:ext cx="52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1802959" y="847545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916151" y="911336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BDA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914017" y="1179429"/>
            <a:ext cx="189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906397" y="1474118"/>
            <a:ext cx="191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Adjacent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86112" y="1179429"/>
            <a:ext cx="51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6112" y="1474118"/>
            <a:ext cx="52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815033" y="938248"/>
            <a:ext cx="2404678" cy="7146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en-US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ABD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567363" y="844871"/>
            <a:ext cx="2404678" cy="714665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Consider </a:t>
            </a:r>
            <a:r>
              <a:rPr lang="en-US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BAC</a:t>
            </a:r>
          </a:p>
        </p:txBody>
      </p:sp>
      <p:cxnSp>
        <p:nvCxnSpPr>
          <p:cNvPr id="140" name="Straight Connector 139"/>
          <p:cNvCxnSpPr/>
          <p:nvPr/>
        </p:nvCxnSpPr>
        <p:spPr>
          <a:xfrm rot="16200000">
            <a:off x="6465522" y="1477332"/>
            <a:ext cx="0" cy="96173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>
            <a:off x="7646078" y="1266683"/>
            <a:ext cx="0" cy="138977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043285" y="1526444"/>
            <a:ext cx="527709" cy="246221"/>
          </a:xfrm>
          <a:prstGeom prst="wedgeRectCallout">
            <a:avLst>
              <a:gd name="adj1" fmla="val 6590"/>
              <a:gd name="adj2" fmla="val 11269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6 sec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84781" y="1524002"/>
            <a:ext cx="522805" cy="243783"/>
          </a:xfrm>
          <a:prstGeom prst="wedgeRectCallout">
            <a:avLst>
              <a:gd name="adj1" fmla="val 6590"/>
              <a:gd name="adj2" fmla="val 11269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? sec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5602054" y="3439716"/>
            <a:ext cx="0" cy="1463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4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9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"/>
                            </p:stCondLst>
                            <p:childTnLst>
                              <p:par>
                                <p:cTn id="4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7" dur="4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8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000"/>
                            </p:stCondLst>
                            <p:childTnLst>
                              <p:par>
                                <p:cTn id="5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2" grpId="0" animBg="1"/>
      <p:bldP spid="2" grpId="1" animBg="1"/>
      <p:bldP spid="133" grpId="0" animBg="1"/>
      <p:bldP spid="133" grpId="1" animBg="1"/>
      <p:bldP spid="132" grpId="0" animBg="1"/>
      <p:bldP spid="132" grpId="1" animBg="1"/>
      <p:bldP spid="131" grpId="0" animBg="1"/>
      <p:bldP spid="131" grpId="1" animBg="1"/>
      <p:bldP spid="130" grpId="0" animBg="1"/>
      <p:bldP spid="130" grpId="1" animBg="1"/>
      <p:bldP spid="129" grpId="0" animBg="1"/>
      <p:bldP spid="129" grpId="1" animBg="1"/>
      <p:bldP spid="128" grpId="0" animBg="1"/>
      <p:bldP spid="128" grpId="1" animBg="1"/>
      <p:bldP spid="127" grpId="0" animBg="1"/>
      <p:bldP spid="127" grpId="1" animBg="1"/>
      <p:bldP spid="127" grpId="2" animBg="1"/>
      <p:bldP spid="127" grpId="3" animBg="1"/>
      <p:bldP spid="126" grpId="0" animBg="1"/>
      <p:bldP spid="126" grpId="1" animBg="1"/>
      <p:bldP spid="225" grpId="0" animBg="1"/>
      <p:bldP spid="225" grpId="1" animBg="1"/>
      <p:bldP spid="220" grpId="0" animBg="1"/>
      <p:bldP spid="220" grpId="1" animBg="1"/>
      <p:bldP spid="207" grpId="0" animBg="1"/>
      <p:bldP spid="207" grpId="1" animBg="1"/>
      <p:bldP spid="207" grpId="2" animBg="1"/>
      <p:bldP spid="194" grpId="0" animBg="1"/>
      <p:bldP spid="194" grpId="1" animBg="1"/>
      <p:bldP spid="194" grpId="2" animBg="1"/>
      <p:bldP spid="41" grpId="0"/>
      <p:bldP spid="42" grpId="0" build="p"/>
      <p:bldP spid="43" grpId="0" build="p"/>
      <p:bldP spid="97" grpId="0"/>
      <p:bldP spid="101" grpId="0"/>
      <p:bldP spid="56" grpId="0"/>
      <p:bldP spid="57" grpId="0"/>
      <p:bldP spid="58" grpId="0"/>
      <p:bldP spid="59" grpId="0"/>
      <p:bldP spid="106" grpId="0"/>
      <p:bldP spid="111" grpId="0"/>
      <p:bldP spid="112" grpId="0"/>
      <p:bldP spid="113" grpId="0"/>
      <p:bldP spid="114" grpId="0"/>
      <p:bldP spid="115" grpId="0"/>
      <p:bldP spid="98" grpId="0"/>
      <p:bldP spid="103" grpId="0"/>
      <p:bldP spid="105" grpId="0"/>
      <p:bldP spid="117" grpId="0"/>
      <p:bldP spid="118" grpId="0"/>
      <p:bldP spid="120" grpId="0"/>
      <p:bldP spid="121" grpId="0"/>
      <p:bldP spid="138" grpId="0"/>
      <p:bldP spid="167" grpId="0"/>
      <p:bldP spid="170" grpId="0"/>
      <p:bldP spid="171" grpId="0"/>
      <p:bldP spid="173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6" grpId="0" animBg="1"/>
      <p:bldP spid="196" grpId="1" animBg="1"/>
      <p:bldP spid="197" grpId="0" animBg="1"/>
      <p:bldP spid="197" grpId="1" animBg="1"/>
      <p:bldP spid="204" grpId="0" animBg="1"/>
      <p:bldP spid="204" grpId="1" animBg="1"/>
      <p:bldP spid="205" grpId="0"/>
      <p:bldP spid="205" grpId="1"/>
      <p:bldP spid="206" grpId="0"/>
      <p:bldP spid="206" grpId="1"/>
      <p:bldP spid="206" grpId="2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7" grpId="0" animBg="1"/>
      <p:bldP spid="217" grpId="1" animBg="1"/>
      <p:bldP spid="218" grpId="0"/>
      <p:bldP spid="218" grpId="1"/>
      <p:bldP spid="219" grpId="0"/>
      <p:bldP spid="219" grpId="1"/>
      <p:bldP spid="219" grpId="2"/>
      <p:bldP spid="221" grpId="0" animBg="1"/>
      <p:bldP spid="221" grpId="1" animBg="1"/>
      <p:bldP spid="222" grpId="0"/>
      <p:bldP spid="222" grpId="1"/>
      <p:bldP spid="223" grpId="0"/>
      <p:bldP spid="223" grpId="1"/>
      <p:bldP spid="224" grpId="0"/>
      <p:bldP spid="224" grpId="1"/>
      <p:bldP spid="226" grpId="0" animBg="1"/>
      <p:bldP spid="226" grpId="1" animBg="1"/>
      <p:bldP spid="227" grpId="0"/>
      <p:bldP spid="227" grpId="1"/>
      <p:bldP spid="228" grpId="0"/>
      <p:bldP spid="228" grpId="1"/>
      <p:bldP spid="198" grpId="0" animBg="1"/>
      <p:bldP spid="198" grpId="1" animBg="1"/>
      <p:bldP spid="200" grpId="0" animBg="1"/>
      <p:bldP spid="200" grpId="1" animBg="1"/>
      <p:bldP spid="201" grpId="0" build="allAtOnce"/>
      <p:bldP spid="202" grpId="0" build="allAtOnce"/>
      <p:bldP spid="203" grpId="0" build="allAtOnce"/>
      <p:bldP spid="124" grpId="0" build="allAtOnce"/>
      <p:bldP spid="125" grpId="0" build="allAtOnce"/>
      <p:bldP spid="213" grpId="0" animBg="1"/>
      <p:bldP spid="213" grpId="1" animBg="1"/>
      <p:bldP spid="214" grpId="0" build="allAtOnce"/>
      <p:bldP spid="215" grpId="0" build="allAtOnce"/>
      <p:bldP spid="216" grpId="0" build="allAtOnce"/>
      <p:bldP spid="116" grpId="0" build="allAtOnce"/>
      <p:bldP spid="123" grpId="0" build="allAtOnce"/>
      <p:bldP spid="137" grpId="0" animBg="1"/>
      <p:bldP spid="137" grpId="1" animBg="1"/>
      <p:bldP spid="139" grpId="0" animBg="1"/>
      <p:bldP spid="1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3341433" y="2931291"/>
            <a:ext cx="608399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142807" y="2628674"/>
            <a:ext cx="1028728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991463" y="1811139"/>
            <a:ext cx="155463" cy="151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84932" y="1937917"/>
            <a:ext cx="75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)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5513976" y="276225"/>
            <a:ext cx="3174617" cy="2021605"/>
            <a:chOff x="5234655" y="738193"/>
            <a:chExt cx="3174617" cy="2021605"/>
          </a:xfrm>
        </p:grpSpPr>
        <p:sp>
          <p:nvSpPr>
            <p:cNvPr id="105" name="TextBox 104"/>
            <p:cNvSpPr txBox="1"/>
            <p:nvPr/>
          </p:nvSpPr>
          <p:spPr>
            <a:xfrm>
              <a:off x="7356404" y="2175839"/>
              <a:ext cx="481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30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H="1">
              <a:off x="5102619" y="1812709"/>
              <a:ext cx="1215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718873" y="1213486"/>
              <a:ext cx="23774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118183" y="1223981"/>
              <a:ext cx="452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30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716890" y="1225152"/>
              <a:ext cx="951323" cy="120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86865" y="1359246"/>
              <a:ext cx="477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60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408384" y="2255050"/>
              <a:ext cx="362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A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954435" y="23468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D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73835" y="2381640"/>
              <a:ext cx="40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C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450641" y="953838"/>
              <a:ext cx="33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B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08861" y="1188009"/>
              <a:ext cx="33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E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7727424" y="1159481"/>
              <a:ext cx="101352" cy="96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Arc 116"/>
            <p:cNvSpPr/>
            <p:nvPr/>
          </p:nvSpPr>
          <p:spPr>
            <a:xfrm flipH="1">
              <a:off x="7727924" y="2078450"/>
              <a:ext cx="681348" cy="681348"/>
            </a:xfrm>
            <a:prstGeom prst="arc">
              <a:avLst>
                <a:gd name="adj1" fmla="val 19985245"/>
                <a:gd name="adj2" fmla="val 5586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78912" y="2168673"/>
              <a:ext cx="501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60</a:t>
              </a:r>
              <a:r>
                <a:rPr lang="en-US" sz="1200" b="1" baseline="300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o</a:t>
              </a:r>
              <a:r>
                <a:rPr lang="en-US" sz="1200" baseline="300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 </a:t>
              </a:r>
              <a:endParaRPr lang="en-US" sz="1200" baseline="30000" dirty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Arc 118"/>
            <p:cNvSpPr/>
            <p:nvPr/>
          </p:nvSpPr>
          <p:spPr>
            <a:xfrm flipH="1">
              <a:off x="6415855" y="2183323"/>
              <a:ext cx="481480" cy="481480"/>
            </a:xfrm>
            <a:prstGeom prst="arc">
              <a:avLst>
                <a:gd name="adj1" fmla="val 1836935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21540000">
              <a:off x="5731679" y="1193033"/>
              <a:ext cx="2292371" cy="12455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704999" y="2420939"/>
              <a:ext cx="2346991" cy="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 121"/>
            <p:cNvSpPr/>
            <p:nvPr/>
          </p:nvSpPr>
          <p:spPr>
            <a:xfrm flipH="1">
              <a:off x="5234655" y="738193"/>
              <a:ext cx="945458" cy="945458"/>
            </a:xfrm>
            <a:prstGeom prst="arc">
              <a:avLst>
                <a:gd name="adj1" fmla="val 9180109"/>
                <a:gd name="adj2" fmla="val 107792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Arc 122"/>
            <p:cNvSpPr/>
            <p:nvPr/>
          </p:nvSpPr>
          <p:spPr>
            <a:xfrm flipH="1">
              <a:off x="5382830" y="899742"/>
              <a:ext cx="640080" cy="640080"/>
            </a:xfrm>
            <a:prstGeom prst="arc">
              <a:avLst>
                <a:gd name="adj1" fmla="val 7723354"/>
                <a:gd name="adj2" fmla="val 108655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588707" y="1130105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102864" y="1952621"/>
            <a:ext cx="71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y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)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162800" y="1493099"/>
            <a:ext cx="527709" cy="246221"/>
          </a:xfrm>
          <a:prstGeom prst="wedgeRectCallout">
            <a:avLst>
              <a:gd name="adj1" fmla="val 6590"/>
              <a:gd name="adj2" fmla="val 11269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6 sec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28203" y="1502624"/>
            <a:ext cx="527709" cy="246221"/>
          </a:xfrm>
          <a:prstGeom prst="wedgeRectCallout">
            <a:avLst>
              <a:gd name="adj1" fmla="val 6590"/>
              <a:gd name="adj2" fmla="val 11269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? sec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114375" y="3222094"/>
            <a:ext cx="398826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08220" y="2198276"/>
            <a:ext cx="1269784" cy="323165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3328" y="2076450"/>
            <a:ext cx="323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Distance covered by car 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6 seconds = 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 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m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950" y="2710212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8230" y="2712850"/>
            <a:ext cx="196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Speed of the car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7825" y="27319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4456" y="2571750"/>
            <a:ext cx="1194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Distance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04875" y="2881686"/>
            <a:ext cx="74696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Time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142949" y="2902716"/>
            <a:ext cx="1005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7186" y="330924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760" y="3149090"/>
            <a:ext cx="31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x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6602" y="3459026"/>
            <a:ext cx="2773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145006" y="3480056"/>
            <a:ext cx="3245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7559" y="387597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15169" y="3715828"/>
            <a:ext cx="5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2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y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58404" y="4025764"/>
            <a:ext cx="2773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128245" y="4046794"/>
            <a:ext cx="400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81400" y="3865714"/>
            <a:ext cx="1219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FF0000"/>
                </a:solidFill>
                <a:latin typeface="Bookman Old Style" pitchFamily="18" charset="0"/>
              </a:rPr>
              <a:t>[From (ii)]</a:t>
            </a:r>
            <a:endParaRPr lang="en-US" sz="15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7825" y="4419291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5435" y="4257165"/>
            <a:ext cx="34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y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14375" y="4567101"/>
            <a:ext cx="2773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138036" y="4588131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84516" y="4407051"/>
            <a:ext cx="8379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/sec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05469" y="3028950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0748" y="3031588"/>
            <a:ext cx="3547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Time taken by car to reach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foot of tower from point C,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4278" y="3723667"/>
            <a:ext cx="73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Time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89276" y="374271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15907" y="3582567"/>
            <a:ext cx="1194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Distance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97278" y="3892503"/>
            <a:ext cx="8028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Speed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154400" y="3913533"/>
            <a:ext cx="1005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4157197" y="2241392"/>
            <a:ext cx="741218" cy="2369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98145" y="2177882"/>
            <a:ext cx="1350155" cy="334034"/>
            <a:chOff x="4592904" y="5148153"/>
            <a:chExt cx="1350155" cy="334034"/>
          </a:xfrm>
        </p:grpSpPr>
        <p:sp>
          <p:nvSpPr>
            <p:cNvPr id="76" name="Rectangle 75"/>
            <p:cNvSpPr/>
            <p:nvPr/>
          </p:nvSpPr>
          <p:spPr>
            <a:xfrm>
              <a:off x="4592904" y="5159022"/>
              <a:ext cx="30321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endParaRPr lang="en-US" sz="15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981575" y="5148153"/>
              <a:ext cx="45207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r>
                <a:rPr lang="en-US" sz="15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y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791075" y="5159022"/>
              <a:ext cx="30480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86375" y="5151120"/>
              <a:ext cx="656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…(ii)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38703" y="4419291"/>
            <a:ext cx="196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Speed of the car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2950" y="4419291"/>
            <a:ext cx="34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66920" y="3808879"/>
            <a:ext cx="201455" cy="16697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210901" y="4103860"/>
            <a:ext cx="201455" cy="16697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69950" y="4152157"/>
            <a:ext cx="277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6583" y="214358"/>
            <a:ext cx="5265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A straight highway leads to the foot of tower.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A man standing at the top of tower observes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a car at an angle of depression of 30º,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which is approaching the foot of the tower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with uniform speed. Six seconds later,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the car is found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to be 60º. Find the time taken by the car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reach the foot of the tower from this point.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4344" y="2063750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7612886" y="1263528"/>
            <a:ext cx="0" cy="138978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805469" y="2949839"/>
            <a:ext cx="0" cy="17851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3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3" grpId="0" animBg="1"/>
      <p:bldP spid="73" grpId="1" animBg="1"/>
      <p:bldP spid="92" grpId="0" animBg="1"/>
      <p:bldP spid="80" grpId="0" animBg="1"/>
      <p:bldP spid="80" grpId="1" animBg="1"/>
      <p:bldP spid="25" grpId="0" build="p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81" grpId="0" animBg="1"/>
      <p:bldP spid="81" grpId="1" animBg="1"/>
      <p:bldP spid="82" grpId="0"/>
      <p:bldP spid="83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2051668" y="2955614"/>
            <a:ext cx="733611" cy="2515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58413" y="1995378"/>
            <a:ext cx="348672" cy="2862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856293" y="2643849"/>
            <a:ext cx="1060122" cy="2515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05552" y="2443739"/>
            <a:ext cx="3164380" cy="50568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0241" y="4374268"/>
            <a:ext cx="4718885" cy="5293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379" y="2079625"/>
            <a:ext cx="456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Time taken by car to reach the foot of tower from point C,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539" y="2731900"/>
            <a:ext cx="73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Time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3537" y="275095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40168" y="2590800"/>
            <a:ext cx="1194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Distance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0587" y="2900736"/>
            <a:ext cx="8439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Speed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78661" y="2921766"/>
            <a:ext cx="1005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16237" y="3243869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46722" y="3086100"/>
            <a:ext cx="31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y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828800" y="3410716"/>
            <a:ext cx="654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27572" y="3314700"/>
            <a:ext cx="34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y</a:t>
            </a:r>
            <a:endParaRPr lang="en-US" sz="1600" b="1" i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26512" y="3605586"/>
            <a:ext cx="2773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950173" y="3638550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16239" y="3932818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5831" y="3794635"/>
            <a:ext cx="34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34771" y="4021542"/>
            <a:ext cx="2773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y</a:t>
            </a:r>
            <a:endParaRPr lang="en-US" sz="15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258432" y="4094648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81896" y="3910593"/>
            <a:ext cx="5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y 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9370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56456" y="3937000"/>
            <a:ext cx="82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3 sec.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98" y="4337436"/>
            <a:ext cx="473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Time taken by the car to reach the foot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tower from this point is 3 sec.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409734" y="2454031"/>
            <a:ext cx="3160197" cy="47595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65230" y="2360128"/>
            <a:ext cx="3260264" cy="633101"/>
            <a:chOff x="3599180" y="3683970"/>
            <a:chExt cx="3260264" cy="633101"/>
          </a:xfrm>
        </p:grpSpPr>
        <p:sp>
          <p:nvSpPr>
            <p:cNvPr id="71" name="TextBox 70"/>
            <p:cNvSpPr txBox="1"/>
            <p:nvPr/>
          </p:nvSpPr>
          <p:spPr>
            <a:xfrm>
              <a:off x="5414819" y="384609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52429" y="3683970"/>
              <a:ext cx="340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itchFamily="18" charset="0"/>
                </a:rPr>
                <a:t>y</a:t>
              </a:r>
              <a:endParaRPr lang="en-US" sz="1600" b="1" i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51369" y="3993906"/>
              <a:ext cx="27738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5775030" y="4014936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021510" y="3833856"/>
              <a:ext cx="8379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m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/sec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99180" y="3846096"/>
              <a:ext cx="1963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itchFamily="18" charset="0"/>
                </a:rPr>
                <a:t>Speed of the car</a:t>
              </a:r>
              <a:endParaRPr 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H="1">
            <a:off x="1826347" y="4029097"/>
            <a:ext cx="229073" cy="16309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263545" y="4133189"/>
            <a:ext cx="236012" cy="17849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6583" y="214358"/>
            <a:ext cx="5265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A straight highway leads to the foot of tower.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 A man standing at the top of tower observes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a car at an angle of depression of 30º,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which is approaching the foot of the tower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with uniform speed. Six seconds later,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the angle of depression of the car is found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to be 60º. Find the time taken by the car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reach the foot of the tower from this point.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4344" y="2063750"/>
            <a:ext cx="635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91463" y="1811139"/>
            <a:ext cx="155463" cy="151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84932" y="1937917"/>
            <a:ext cx="750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)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513976" y="276225"/>
            <a:ext cx="3174617" cy="2021605"/>
            <a:chOff x="5234655" y="738193"/>
            <a:chExt cx="3174617" cy="2021605"/>
          </a:xfrm>
        </p:grpSpPr>
        <p:sp>
          <p:nvSpPr>
            <p:cNvPr id="91" name="TextBox 90"/>
            <p:cNvSpPr txBox="1"/>
            <p:nvPr/>
          </p:nvSpPr>
          <p:spPr>
            <a:xfrm>
              <a:off x="7346879" y="2185364"/>
              <a:ext cx="481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30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16200000" flipH="1">
              <a:off x="5102619" y="1812709"/>
              <a:ext cx="12151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718873" y="1213486"/>
              <a:ext cx="23774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118183" y="1223981"/>
              <a:ext cx="452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30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716890" y="1225152"/>
              <a:ext cx="951323" cy="120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86865" y="1359246"/>
              <a:ext cx="477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latin typeface="Bookman Old Style" panose="02050604050505020204" pitchFamily="18" charset="0"/>
                </a:rPr>
                <a:t>60</a:t>
              </a:r>
              <a:r>
                <a:rPr lang="en-US" sz="1200" b="1" baseline="30000" dirty="0" smtClean="0">
                  <a:latin typeface="Bookman Old Style" panose="02050604050505020204" pitchFamily="18" charset="0"/>
                </a:rPr>
                <a:t>o</a:t>
              </a:r>
              <a:endParaRPr lang="en-US" sz="1200" baseline="30000" dirty="0">
                <a:latin typeface="Bookman Old Style" panose="020506040505050202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08384" y="2255050"/>
              <a:ext cx="362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A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54435" y="23468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D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73835" y="2381640"/>
              <a:ext cx="40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C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50641" y="953838"/>
              <a:ext cx="33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B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08861" y="1188009"/>
              <a:ext cx="33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Bookman Old Style" panose="02050604050505020204" pitchFamily="18" charset="0"/>
                </a:rPr>
                <a:t>E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727424" y="1159481"/>
              <a:ext cx="101352" cy="964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Arc 102"/>
            <p:cNvSpPr/>
            <p:nvPr/>
          </p:nvSpPr>
          <p:spPr>
            <a:xfrm flipH="1">
              <a:off x="7727924" y="2078450"/>
              <a:ext cx="681348" cy="681348"/>
            </a:xfrm>
            <a:prstGeom prst="arc">
              <a:avLst>
                <a:gd name="adj1" fmla="val 19985245"/>
                <a:gd name="adj2" fmla="val 5586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88437" y="2159148"/>
              <a:ext cx="501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60</a:t>
              </a:r>
              <a:r>
                <a:rPr lang="en-US" sz="1200" b="1" baseline="300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o</a:t>
              </a:r>
              <a:r>
                <a:rPr lang="en-US" sz="1200" baseline="30000" dirty="0" smtClean="0">
                  <a:solidFill>
                    <a:sysClr val="windowText" lastClr="000000"/>
                  </a:solidFill>
                  <a:latin typeface="Bookman Old Style" panose="02050604050505020204" pitchFamily="18" charset="0"/>
                </a:rPr>
                <a:t> </a:t>
              </a:r>
              <a:endParaRPr lang="en-US" sz="1200" baseline="30000" dirty="0">
                <a:solidFill>
                  <a:sysClr val="windowText" lastClr="00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Arc 104"/>
            <p:cNvSpPr/>
            <p:nvPr/>
          </p:nvSpPr>
          <p:spPr>
            <a:xfrm flipH="1">
              <a:off x="6415855" y="2183323"/>
              <a:ext cx="481480" cy="481480"/>
            </a:xfrm>
            <a:prstGeom prst="arc">
              <a:avLst>
                <a:gd name="adj1" fmla="val 1836935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21540000">
              <a:off x="5731679" y="1193033"/>
              <a:ext cx="2292371" cy="12455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704999" y="2420939"/>
              <a:ext cx="2346991" cy="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Arc 107"/>
            <p:cNvSpPr/>
            <p:nvPr/>
          </p:nvSpPr>
          <p:spPr>
            <a:xfrm flipH="1">
              <a:off x="5234655" y="738193"/>
              <a:ext cx="945458" cy="945458"/>
            </a:xfrm>
            <a:prstGeom prst="arc">
              <a:avLst>
                <a:gd name="adj1" fmla="val 9180109"/>
                <a:gd name="adj2" fmla="val 107792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Arc 108"/>
            <p:cNvSpPr/>
            <p:nvPr/>
          </p:nvSpPr>
          <p:spPr>
            <a:xfrm flipH="1">
              <a:off x="5382830" y="899742"/>
              <a:ext cx="640080" cy="640080"/>
            </a:xfrm>
            <a:prstGeom prst="arc">
              <a:avLst>
                <a:gd name="adj1" fmla="val 7723354"/>
                <a:gd name="adj2" fmla="val 108655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588707" y="1130105"/>
            <a:ext cx="3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h</a:t>
            </a:r>
            <a:endParaRPr lang="en-US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102864" y="1952621"/>
            <a:ext cx="71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(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y</a:t>
            </a:r>
            <a:r>
              <a:rPr 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)</a:t>
            </a:r>
            <a:r>
              <a:rPr lang="en-US" sz="1600" b="1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anose="02050604050505020204" pitchFamily="18" charset="0"/>
                <a:sym typeface="Symbol"/>
              </a:rPr>
              <a:t> m</a:t>
            </a:r>
            <a:endParaRPr lang="en-US" sz="1600" b="1" dirty="0">
              <a:solidFill>
                <a:prstClr val="black">
                  <a:lumMod val="95000"/>
                  <a:lumOff val="5000"/>
                </a:prst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62800" y="1502624"/>
            <a:ext cx="527709" cy="246221"/>
          </a:xfrm>
          <a:prstGeom prst="wedgeRectCallout">
            <a:avLst>
              <a:gd name="adj1" fmla="val 6590"/>
              <a:gd name="adj2" fmla="val 11269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6 sec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47253" y="1493099"/>
            <a:ext cx="527709" cy="246221"/>
          </a:xfrm>
          <a:prstGeom prst="wedgeRectCallout">
            <a:avLst>
              <a:gd name="adj1" fmla="val 6590"/>
              <a:gd name="adj2" fmla="val 112691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Bookman Old Style" pitchFamily="18" charset="0"/>
              </a:rPr>
              <a:t>? sec</a:t>
            </a:r>
            <a:endParaRPr lang="en-IN" sz="10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16200000">
            <a:off x="6461683" y="1480728"/>
            <a:ext cx="0" cy="96173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79" grpId="0" animBg="1"/>
      <p:bldP spid="79" grpId="1" animBg="1"/>
      <p:bldP spid="78" grpId="0" animBg="1"/>
      <p:bldP spid="78" grpId="1" animBg="1"/>
      <p:bldP spid="3" grpId="0" animBg="1"/>
      <p:bldP spid="47" grpId="0" animBg="1"/>
      <p:bldP spid="32" grpId="0"/>
      <p:bldP spid="33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5" grpId="0"/>
      <p:bldP spid="46" grpId="0" build="p"/>
      <p:bldP spid="81" grpId="0" animBg="1"/>
      <p:bldP spid="8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16442</TotalTime>
  <Words>2966</Words>
  <Application>Microsoft Office PowerPoint</Application>
  <PresentationFormat>On-screen Show (16:9)</PresentationFormat>
  <Paragraphs>894</Paragraphs>
  <Slides>20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Rounded MT Bold</vt:lpstr>
      <vt:lpstr>Book Antiqua</vt:lpstr>
      <vt:lpstr>Bookman Old Style</vt:lpstr>
      <vt:lpstr>Calibri</vt:lpstr>
      <vt:lpstr>Cambria Math</vt:lpstr>
      <vt:lpstr>Comic Sans MS</vt:lpstr>
      <vt:lpstr>Sakkal Majalla</vt:lpstr>
      <vt:lpstr>Symbol</vt:lpstr>
      <vt:lpstr>Wingdings</vt:lpstr>
      <vt:lpstr>Office Theme</vt:lpstr>
      <vt:lpstr>Custom Design</vt:lpstr>
      <vt:lpstr>Equation</vt:lpstr>
      <vt:lpstr>Module 26 </vt:lpstr>
      <vt:lpstr>PowerPoint Presentation</vt:lpstr>
      <vt:lpstr>PowerPoint Presentation</vt:lpstr>
      <vt:lpstr>PowerPoint Presentation</vt:lpstr>
      <vt:lpstr>Module 27 </vt:lpstr>
      <vt:lpstr>PowerPoint Presentation</vt:lpstr>
      <vt:lpstr>PowerPoint Presentation</vt:lpstr>
      <vt:lpstr>PowerPoint Presentation</vt:lpstr>
      <vt:lpstr>PowerPoint Presentation</vt:lpstr>
      <vt:lpstr>Module 28 </vt:lpstr>
      <vt:lpstr>PowerPoint Presentation</vt:lpstr>
      <vt:lpstr>PowerPoint Presentation</vt:lpstr>
      <vt:lpstr>PowerPoint Presentation</vt:lpstr>
      <vt:lpstr>PowerPoint Presentation</vt:lpstr>
      <vt:lpstr>Module 29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2042</cp:revision>
  <dcterms:created xsi:type="dcterms:W3CDTF">2013-07-31T12:47:49Z</dcterms:created>
  <dcterms:modified xsi:type="dcterms:W3CDTF">2022-04-23T05:10:41Z</dcterms:modified>
</cp:coreProperties>
</file>