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28" r:id="rId2"/>
    <p:sldId id="526" r:id="rId3"/>
    <p:sldId id="527" r:id="rId4"/>
    <p:sldId id="259" r:id="rId5"/>
    <p:sldId id="260" r:id="rId6"/>
    <p:sldId id="350" r:id="rId7"/>
    <p:sldId id="261" r:id="rId8"/>
    <p:sldId id="264" r:id="rId9"/>
    <p:sldId id="52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F4EC84"/>
    <a:srgbClr val="FFFF79"/>
    <a:srgbClr val="E6AF00"/>
    <a:srgbClr val="A80C87"/>
    <a:srgbClr val="BA6006"/>
    <a:srgbClr val="EC3C72"/>
    <a:srgbClr val="FF4343"/>
    <a:srgbClr val="423D26"/>
    <a:srgbClr val="74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3" autoAdjust="0"/>
    <p:restoredTop sz="98168" autoAdjust="0"/>
  </p:normalViewPr>
  <p:slideViewPr>
    <p:cSldViewPr>
      <p:cViewPr varScale="1">
        <p:scale>
          <a:sx n="145" d="100"/>
          <a:sy n="145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759200" cy="3429000"/>
            <a:chOff x="584200" y="1047750"/>
            <a:chExt cx="364490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-15000" t="-7000" r="-12000" b="-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1000" t="-13000" b="-18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 r:embed="rId8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13" Type="http://schemas.openxmlformats.org/officeDocument/2006/relationships/image" Target="../media/image14.gif"/><Relationship Id="rId3" Type="http://schemas.openxmlformats.org/officeDocument/2006/relationships/image" Target="../media/image5.png"/><Relationship Id="rId7" Type="http://schemas.openxmlformats.org/officeDocument/2006/relationships/image" Target="../media/image8.gif"/><Relationship Id="rId12" Type="http://schemas.openxmlformats.org/officeDocument/2006/relationships/image" Target="../media/image13.gif"/><Relationship Id="rId17" Type="http://schemas.openxmlformats.org/officeDocument/2006/relationships/image" Target="../media/image18.gif"/><Relationship Id="rId2" Type="http://schemas.openxmlformats.org/officeDocument/2006/relationships/image" Target="../media/image4.gif"/><Relationship Id="rId16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12.gif"/><Relationship Id="rId5" Type="http://schemas.openxmlformats.org/officeDocument/2006/relationships/image" Target="../media/image6.gif"/><Relationship Id="rId15" Type="http://schemas.openxmlformats.org/officeDocument/2006/relationships/image" Target="../media/image16.gif"/><Relationship Id="rId10" Type="http://schemas.openxmlformats.org/officeDocument/2006/relationships/image" Target="../media/image11.gif"/><Relationship Id="rId4" Type="http://schemas.microsoft.com/office/2007/relationships/hdphoto" Target="../media/hdphoto2.wdp"/><Relationship Id="rId9" Type="http://schemas.openxmlformats.org/officeDocument/2006/relationships/image" Target="../media/image10.gif"/><Relationship Id="rId14" Type="http://schemas.openxmlformats.org/officeDocument/2006/relationships/image" Target="../media/image1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7" Type="http://schemas.openxmlformats.org/officeDocument/2006/relationships/image" Target="../media/image24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1</a:t>
            </a:r>
          </a:p>
        </p:txBody>
      </p:sp>
    </p:spTree>
    <p:extLst>
      <p:ext uri="{BB962C8B-B14F-4D97-AF65-F5344CB8AC3E}">
        <p14:creationId xmlns:p14="http://schemas.microsoft.com/office/powerpoint/2010/main" val="302342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685800" y="270510"/>
            <a:ext cx="7772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>
            <a:norm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6</a:t>
            </a:r>
            <a:r>
              <a:rPr lang="en-US" sz="3200" b="1" dirty="0" smtClean="0">
                <a:solidFill>
                  <a:srgbClr val="002060"/>
                </a:solidFill>
                <a:latin typeface="Bookman Old Style" pitchFamily="18" charset="0"/>
                <a:ea typeface="+mj-ea"/>
                <a:cs typeface="+mj-cs"/>
              </a:rPr>
              <a:t>. LIFE PROCESSES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763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6240" y="286048"/>
            <a:ext cx="715996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000" b="1" dirty="0" smtClean="0">
                <a:latin typeface="Bookman Old Style" pitchFamily="18" charset="0"/>
              </a:rPr>
              <a:t>The world is made up of living and non-living things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9854" y="4175552"/>
            <a:ext cx="4936546" cy="6435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How can you differentiate between living and non-living ?</a:t>
            </a:r>
            <a:endParaRPr lang="en-US" sz="2000" b="1" dirty="0">
              <a:latin typeface="Bookman Old Style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420">
            <a:off x="3299491" y="1076684"/>
            <a:ext cx="801106" cy="88737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81" y="1408635"/>
            <a:ext cx="2934767" cy="29347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96960">
            <a:off x="627225" y="2329213"/>
            <a:ext cx="709925" cy="80368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111">
            <a:off x="816054" y="1176637"/>
            <a:ext cx="1092175" cy="101176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71056">
            <a:off x="3987831" y="1649093"/>
            <a:ext cx="627664" cy="10497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7652">
            <a:off x="1965902" y="727838"/>
            <a:ext cx="874773" cy="8885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22" y="1650776"/>
            <a:ext cx="1064556" cy="5042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11" y="1878299"/>
            <a:ext cx="591365" cy="4794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0" y="1478101"/>
            <a:ext cx="719350" cy="6060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834" y="2579833"/>
            <a:ext cx="993961" cy="36854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28851" flipV="1">
            <a:off x="1751444" y="2208225"/>
            <a:ext cx="578563" cy="46922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1" y="2426464"/>
            <a:ext cx="470081" cy="699655"/>
          </a:xfrm>
          <a:prstGeom prst="rect">
            <a:avLst/>
          </a:prstGeom>
        </p:spPr>
      </p:pic>
      <p:pic>
        <p:nvPicPr>
          <p:cNvPr id="31" name="Picture 3" descr="C:\Users\Pc-23\Desktop\casa005.gif"/>
          <p:cNvPicPr>
            <a:picLocks noChangeAspect="1" noChangeArrowheads="1" noCrop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76" y="3140205"/>
            <a:ext cx="442739" cy="67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:\Users\Pc-23\Desktop\tv2.gif"/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89" y="2776291"/>
            <a:ext cx="610865" cy="55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C:\Users\Pc-23\Desktop\chair3.gif"/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62" y="3430980"/>
            <a:ext cx="576302" cy="57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3797300" y="288069"/>
            <a:ext cx="925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Bookman Old Style" pitchFamily="18" charset="0"/>
              </a:rPr>
              <a:t>living</a:t>
            </a:r>
            <a:endParaRPr lang="en-IN" sz="2000" b="1" dirty="0"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93539" y="288069"/>
            <a:ext cx="152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Bookman Old Style" pitchFamily="18" charset="0"/>
              </a:rPr>
              <a:t>non-living</a:t>
            </a:r>
            <a:endParaRPr lang="en-IN" sz="2000" b="1" dirty="0">
              <a:latin typeface="Bookman Old Style" pitchFamily="18" charset="0"/>
            </a:endParaRPr>
          </a:p>
        </p:txBody>
      </p:sp>
      <p:sp>
        <p:nvSpPr>
          <p:cNvPr id="38" name="Cloud Callout 37"/>
          <p:cNvSpPr/>
          <p:nvPr/>
        </p:nvSpPr>
        <p:spPr>
          <a:xfrm>
            <a:off x="4717379" y="765210"/>
            <a:ext cx="3877533" cy="1317676"/>
          </a:xfrm>
          <a:prstGeom prst="cloudCallout">
            <a:avLst>
              <a:gd name="adj1" fmla="val -41053"/>
              <a:gd name="adj2" fmla="val 8375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On the basis of certain characteristics 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88694" y="2400240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Bookman Old Style" pitchFamily="18" charset="0"/>
              </a:rPr>
              <a:t>Living</a:t>
            </a:r>
            <a:endParaRPr lang="en-IN" sz="2000" b="1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26602" y="3230925"/>
            <a:ext cx="1535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Bookman Old Style" pitchFamily="18" charset="0"/>
              </a:rPr>
              <a:t>Non-living</a:t>
            </a:r>
            <a:endParaRPr lang="en-IN" sz="2000" b="1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41" name="Cloud Callout 40"/>
          <p:cNvSpPr/>
          <p:nvPr/>
        </p:nvSpPr>
        <p:spPr>
          <a:xfrm>
            <a:off x="4831214" y="765210"/>
            <a:ext cx="3709893" cy="1317676"/>
          </a:xfrm>
          <a:prstGeom prst="cloudCallout">
            <a:avLst>
              <a:gd name="adj1" fmla="val -41053"/>
              <a:gd name="adj2" fmla="val 8375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Let us see what are these characteristics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mph" presetSubtype="2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4" grpId="0"/>
      <p:bldP spid="34" grpId="1"/>
      <p:bldP spid="34" grpId="2"/>
      <p:bldP spid="35" grpId="0"/>
      <p:bldP spid="35" grpId="1"/>
      <p:bldP spid="35" grpId="2"/>
      <p:bldP spid="38" grpId="0" animBg="1"/>
      <p:bldP spid="38" grpId="1" animBg="1"/>
      <p:bldP spid="39" grpId="0"/>
      <p:bldP spid="40" grpId="0"/>
      <p:bldP spid="41" grpId="0" animBg="1"/>
      <p:bldP spid="4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615894" y="1454150"/>
            <a:ext cx="1723594" cy="1689633"/>
            <a:chOff x="2869406" y="1607344"/>
            <a:chExt cx="1964531" cy="1964531"/>
          </a:xfrm>
          <a:solidFill>
            <a:srgbClr val="7030A0"/>
          </a:solidFill>
        </p:grpSpPr>
        <p:sp>
          <p:nvSpPr>
            <p:cNvPr id="27" name=" 3"/>
            <p:cNvSpPr/>
            <p:nvPr/>
          </p:nvSpPr>
          <p:spPr>
            <a:xfrm>
              <a:off x="2869406" y="1607344"/>
              <a:ext cx="1964531" cy="1964531"/>
            </a:xfrm>
            <a:prstGeom prst="gear9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 4"/>
            <p:cNvSpPr/>
            <p:nvPr/>
          </p:nvSpPr>
          <p:spPr>
            <a:xfrm>
              <a:off x="3143257" y="2050901"/>
              <a:ext cx="1447310" cy="100980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000" dirty="0">
                  <a:latin typeface="Bookman Old Style" pitchFamily="18" charset="0"/>
                </a:rPr>
                <a:t>Turn Food Into Energy</a:t>
              </a:r>
              <a:endParaRPr lang="en-IN" sz="2000" dirty="0">
                <a:latin typeface="Bookman Old Style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06612" y="2228850"/>
            <a:ext cx="1723594" cy="1689633"/>
            <a:chOff x="2869406" y="1607344"/>
            <a:chExt cx="1964531" cy="1964531"/>
          </a:xfrm>
          <a:solidFill>
            <a:schemeClr val="bg1"/>
          </a:solidFill>
        </p:grpSpPr>
        <p:sp>
          <p:nvSpPr>
            <p:cNvPr id="30" name=" 3"/>
            <p:cNvSpPr/>
            <p:nvPr/>
          </p:nvSpPr>
          <p:spPr>
            <a:xfrm>
              <a:off x="2869406" y="1607344"/>
              <a:ext cx="1964531" cy="1964531"/>
            </a:xfrm>
            <a:prstGeom prst="gear9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 4"/>
            <p:cNvSpPr/>
            <p:nvPr/>
          </p:nvSpPr>
          <p:spPr>
            <a:xfrm>
              <a:off x="3123384" y="2038927"/>
              <a:ext cx="1443524" cy="10098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  <a:latin typeface="Bookman Old Style" pitchFamily="18" charset="0"/>
                </a:rPr>
                <a:t>Take Food To Stay Alive</a:t>
              </a:r>
              <a:endParaRPr lang="en-IN" sz="2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38200" y="3028950"/>
            <a:ext cx="1723594" cy="1689633"/>
            <a:chOff x="2869406" y="1607344"/>
            <a:chExt cx="1964531" cy="1964531"/>
          </a:xfrm>
          <a:solidFill>
            <a:schemeClr val="accent2">
              <a:lumMod val="75000"/>
            </a:schemeClr>
          </a:solidFill>
        </p:grpSpPr>
        <p:sp>
          <p:nvSpPr>
            <p:cNvPr id="33" name=" 3"/>
            <p:cNvSpPr/>
            <p:nvPr/>
          </p:nvSpPr>
          <p:spPr>
            <a:xfrm>
              <a:off x="2869406" y="1607344"/>
              <a:ext cx="1964531" cy="1964531"/>
            </a:xfrm>
            <a:prstGeom prst="gear9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 4"/>
            <p:cNvSpPr/>
            <p:nvPr/>
          </p:nvSpPr>
          <p:spPr>
            <a:xfrm>
              <a:off x="3141029" y="2210456"/>
              <a:ext cx="1421286" cy="100980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000" dirty="0">
                  <a:latin typeface="Bookman Old Style" pitchFamily="18" charset="0"/>
                </a:rPr>
                <a:t>Respond And React</a:t>
              </a:r>
              <a:endParaRPr lang="en-IN" sz="2000" dirty="0">
                <a:latin typeface="Bookman Old Style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06800" y="3028950"/>
            <a:ext cx="1723594" cy="1689633"/>
            <a:chOff x="2869406" y="1607344"/>
            <a:chExt cx="1964531" cy="1964531"/>
          </a:xfrm>
          <a:solidFill>
            <a:srgbClr val="002060"/>
          </a:solidFill>
        </p:grpSpPr>
        <p:sp>
          <p:nvSpPr>
            <p:cNvPr id="36" name=" 3"/>
            <p:cNvSpPr/>
            <p:nvPr/>
          </p:nvSpPr>
          <p:spPr>
            <a:xfrm>
              <a:off x="2869406" y="1607344"/>
              <a:ext cx="1964531" cy="1964531"/>
            </a:xfrm>
            <a:prstGeom prst="gear9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 4"/>
            <p:cNvSpPr/>
            <p:nvPr/>
          </p:nvSpPr>
          <p:spPr>
            <a:xfrm>
              <a:off x="3264363" y="2088195"/>
              <a:ext cx="1176679" cy="100980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000" dirty="0">
                  <a:latin typeface="Bookman Old Style" pitchFamily="18" charset="0"/>
                </a:rPr>
                <a:t>Get Rid Of Waste Matter</a:t>
              </a:r>
              <a:endParaRPr lang="en-IN" sz="2000" dirty="0">
                <a:latin typeface="Bookman Old Style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38200" y="1454150"/>
            <a:ext cx="1723594" cy="1689633"/>
            <a:chOff x="2869406" y="1607344"/>
            <a:chExt cx="1964531" cy="1964531"/>
          </a:xfrm>
          <a:solidFill>
            <a:srgbClr val="009900"/>
          </a:solidFill>
        </p:grpSpPr>
        <p:sp>
          <p:nvSpPr>
            <p:cNvPr id="39" name=" 3"/>
            <p:cNvSpPr/>
            <p:nvPr/>
          </p:nvSpPr>
          <p:spPr>
            <a:xfrm>
              <a:off x="2869406" y="1607344"/>
              <a:ext cx="1964531" cy="1964531"/>
            </a:xfrm>
            <a:prstGeom prst="gear9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 4"/>
            <p:cNvSpPr/>
            <p:nvPr/>
          </p:nvSpPr>
          <p:spPr>
            <a:xfrm>
              <a:off x="2974794" y="2067527"/>
              <a:ext cx="1753757" cy="100980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000" dirty="0">
                  <a:latin typeface="Bookman Old Style" pitchFamily="18" charset="0"/>
                </a:rPr>
                <a:t>Produce Offsprings</a:t>
              </a:r>
              <a:endParaRPr lang="en-IN" sz="2000" dirty="0">
                <a:latin typeface="Bookman Old Style" pitchFamily="18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06612" y="708931"/>
            <a:ext cx="1723594" cy="1689633"/>
            <a:chOff x="3500430" y="571480"/>
            <a:chExt cx="1964531" cy="1964531"/>
          </a:xfrm>
        </p:grpSpPr>
        <p:grpSp>
          <p:nvGrpSpPr>
            <p:cNvPr id="42" name="Group 41"/>
            <p:cNvGrpSpPr/>
            <p:nvPr/>
          </p:nvGrpSpPr>
          <p:grpSpPr>
            <a:xfrm>
              <a:off x="3500430" y="571480"/>
              <a:ext cx="1964531" cy="1964531"/>
              <a:chOff x="2869406" y="1607344"/>
              <a:chExt cx="1964531" cy="1964531"/>
            </a:xfrm>
            <a:solidFill>
              <a:srgbClr val="CC0000"/>
            </a:solidFill>
          </p:grpSpPr>
          <p:sp>
            <p:nvSpPr>
              <p:cNvPr id="44" name=" 3"/>
              <p:cNvSpPr/>
              <p:nvPr/>
            </p:nvSpPr>
            <p:spPr>
              <a:xfrm>
                <a:off x="2869406" y="1607344"/>
                <a:ext cx="1964531" cy="1964531"/>
              </a:xfrm>
              <a:prstGeom prst="gear9">
                <a:avLst/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 4"/>
              <p:cNvSpPr/>
              <p:nvPr/>
            </p:nvSpPr>
            <p:spPr>
              <a:xfrm>
                <a:off x="3299759" y="2084194"/>
                <a:ext cx="1174617" cy="100980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7780" tIns="17780" rIns="17780" bIns="17780" spcCol="1270" anchor="ctr"/>
              <a:lstStyle/>
              <a:p>
                <a:pPr algn="ctr" defTabSz="6223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Bookman Old Style" pitchFamily="18" charset="0"/>
                  </a:rPr>
                  <a:t>Ability To Move</a:t>
                </a:r>
                <a:endParaRPr lang="en-IN" sz="2000" dirty="0">
                  <a:latin typeface="Bookman Old Style" pitchFamily="18" charset="0"/>
                </a:endParaRPr>
              </a:p>
            </p:txBody>
          </p:sp>
        </p:grpSp>
        <p:sp>
          <p:nvSpPr>
            <p:cNvPr id="43" name=" 4"/>
            <p:cNvSpPr/>
            <p:nvPr/>
          </p:nvSpPr>
          <p:spPr>
            <a:xfrm>
              <a:off x="3929058" y="1047591"/>
              <a:ext cx="1174617" cy="100980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000" dirty="0">
                  <a:latin typeface="Bookman Old Style" pitchFamily="18" charset="0"/>
                </a:rPr>
                <a:t>Ability To Move</a:t>
              </a:r>
              <a:endParaRPr lang="en-IN" sz="2000" dirty="0">
                <a:latin typeface="Bookman Old Style" pitchFamily="18" charset="0"/>
              </a:endParaRPr>
            </a:p>
          </p:txBody>
        </p:sp>
      </p:grpSp>
      <p:sp>
        <p:nvSpPr>
          <p:cNvPr id="46" name="Cloud Callout 45"/>
          <p:cNvSpPr/>
          <p:nvPr/>
        </p:nvSpPr>
        <p:spPr>
          <a:xfrm>
            <a:off x="2496652" y="2721489"/>
            <a:ext cx="2913548" cy="1221861"/>
          </a:xfrm>
          <a:prstGeom prst="cloudCallout">
            <a:avLst>
              <a:gd name="adj1" fmla="val -52028"/>
              <a:gd name="adj2" fmla="val -6432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Give birth to new individuals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7" name="Cloud Callout 46"/>
          <p:cNvSpPr/>
          <p:nvPr/>
        </p:nvSpPr>
        <p:spPr>
          <a:xfrm>
            <a:off x="2590800" y="3335075"/>
            <a:ext cx="3068022" cy="1269962"/>
          </a:xfrm>
          <a:prstGeom prst="cloudCallout">
            <a:avLst>
              <a:gd name="adj1" fmla="val -60389"/>
              <a:gd name="adj2" fmla="val 13254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Respond to external change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8342" y="292040"/>
            <a:ext cx="6200658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Bookman Old Style" pitchFamily="18" charset="0"/>
              </a:rPr>
              <a:t>Characteristics of living things</a:t>
            </a:r>
            <a:endParaRPr lang="en-IN" sz="2000" b="1" dirty="0">
              <a:latin typeface="Bookman Old Style" panose="02050604050505020204" pitchFamily="18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49" y="720895"/>
            <a:ext cx="1107303" cy="1648078"/>
          </a:xfrm>
          <a:prstGeom prst="rect">
            <a:avLst/>
          </a:prstGeom>
        </p:spPr>
      </p:pic>
      <p:pic>
        <p:nvPicPr>
          <p:cNvPr id="50" name="Picture 2" descr="\\192.168.1.18\mt_school\2014_15\01STATE_BOARD_MH\ENGLISH_MED\TAT_2014 - 15\10th std\Biology\doc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379" y="764136"/>
            <a:ext cx="1782643" cy="156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\\192.168.1.18\mt_school\2014_15\01STATE_BOARD_MH\ENGLISH_MED\TAT_2014 - 15\10th std\Biology\gg6246712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16" y="692150"/>
            <a:ext cx="1705569" cy="170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\\192.168.1.18\mt_school\2014_15\01STATE_BOARD_MH\ENGLISH_MED\TAT_2014 - 15\10th std\Biology\sexual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479" y="918866"/>
            <a:ext cx="1696443" cy="125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7" descr="images[68]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32279" y="714672"/>
            <a:ext cx="1584843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5" descr="\\192.168.1.18\mt_school\2014_15\01STATE_BOARD_MH\ENGLISH_MED\TAT_2014 - 15\10th std\Biology\Man_eats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63909"/>
            <a:ext cx="19050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loud Callout 54"/>
          <p:cNvSpPr/>
          <p:nvPr/>
        </p:nvSpPr>
        <p:spPr>
          <a:xfrm>
            <a:off x="4546600" y="834630"/>
            <a:ext cx="4080882" cy="1197887"/>
          </a:xfrm>
          <a:prstGeom prst="cloudCallout">
            <a:avLst>
              <a:gd name="adj1" fmla="val -41053"/>
              <a:gd name="adj2" fmla="val 8375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Let us see what are these processes known as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48" grpId="0" animBg="1"/>
      <p:bldP spid="55" grpId="0" animBg="1"/>
      <p:bldP spid="5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646" y="903620"/>
            <a:ext cx="2286000" cy="40011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Nutrition</a:t>
            </a:r>
            <a:endParaRPr lang="en-US" sz="2000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646" y="1328163"/>
            <a:ext cx="2286000" cy="40011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Respiration</a:t>
            </a:r>
            <a:endParaRPr lang="en-US" sz="2000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646" y="1752706"/>
            <a:ext cx="2286000" cy="40011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Excretion</a:t>
            </a:r>
            <a:endParaRPr lang="en-US" sz="2000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046" y="2177249"/>
            <a:ext cx="2743200" cy="40011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Transportation</a:t>
            </a:r>
            <a:endParaRPr lang="en-US" sz="2000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446" y="2601792"/>
            <a:ext cx="2743200" cy="40011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Reproduction</a:t>
            </a:r>
            <a:endParaRPr lang="en-US" sz="2000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046" y="3026335"/>
            <a:ext cx="2743200" cy="40011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Sensitivity</a:t>
            </a:r>
            <a:endParaRPr lang="en-US" sz="2000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046" y="3450877"/>
            <a:ext cx="2743200" cy="40011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Growth</a:t>
            </a:r>
            <a:endParaRPr lang="en-US" sz="2000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9085" y="933301"/>
            <a:ext cx="1677504" cy="707886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Life </a:t>
            </a:r>
            <a:br>
              <a:rPr lang="en-US" sz="20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</a:br>
            <a:r>
              <a:rPr lang="en-US" sz="20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processes</a:t>
            </a:r>
            <a:endParaRPr lang="en-US" sz="20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4377" y="707677"/>
            <a:ext cx="1524000" cy="40011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007434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Sustain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60477" y="1294417"/>
            <a:ext cx="2971800" cy="40011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007434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Maintain life</a:t>
            </a:r>
          </a:p>
        </p:txBody>
      </p:sp>
      <p:pic>
        <p:nvPicPr>
          <p:cNvPr id="12" name="Picture 2" descr="http://www.fotosearch.com/bthumb/UNC/UNC180/u157841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6611" y="1716550"/>
            <a:ext cx="2097739" cy="2122714"/>
          </a:xfrm>
          <a:prstGeom prst="rect">
            <a:avLst/>
          </a:prstGeom>
          <a:noFill/>
        </p:spPr>
      </p:pic>
      <p:sp>
        <p:nvSpPr>
          <p:cNvPr id="13" name="Down Arrow 12"/>
          <p:cNvSpPr/>
          <p:nvPr/>
        </p:nvSpPr>
        <p:spPr>
          <a:xfrm rot="16200000" flipH="1">
            <a:off x="3359498" y="324035"/>
            <a:ext cx="216151" cy="1750689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4" name="Down Arrow 13"/>
          <p:cNvSpPr/>
          <p:nvPr/>
        </p:nvSpPr>
        <p:spPr>
          <a:xfrm rot="16200000" flipH="1">
            <a:off x="6055222" y="705268"/>
            <a:ext cx="237766" cy="98821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4600" y="814655"/>
            <a:ext cx="17525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Are known as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14951" y="749647"/>
            <a:ext cx="16192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Help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819" y="514350"/>
            <a:ext cx="2565981" cy="3648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Processes like :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7170" y="4084027"/>
            <a:ext cx="518022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So we will learn about these processes in detail in this chapter called</a:t>
            </a:r>
            <a:endParaRPr lang="en-US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5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 animBg="1"/>
      <p:bldP spid="14" grpId="0" animBg="1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85800" y="1428750"/>
            <a:ext cx="7772400" cy="6096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6</a:t>
            </a:r>
            <a:r>
              <a:rPr lang="en-US" sz="3200" b="1" dirty="0" smtClean="0">
                <a:solidFill>
                  <a:srgbClr val="002060"/>
                </a:solidFill>
                <a:latin typeface="Bookman Old Style" pitchFamily="18" charset="0"/>
                <a:ea typeface="+mj-ea"/>
                <a:cs typeface="+mj-cs"/>
              </a:rPr>
              <a:t>. LIFE PROCESSES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078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82600" y="881449"/>
            <a:ext cx="17601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+mj-lt"/>
              </a:rPr>
              <a:t>Living organisms</a:t>
            </a:r>
            <a:endParaRPr lang="en-US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02155" y="995730"/>
            <a:ext cx="680367" cy="14077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41914" y="742950"/>
            <a:ext cx="19739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+mj-lt"/>
              </a:rPr>
              <a:t>Energy for growth and maintenance</a:t>
            </a:r>
            <a:endParaRPr lang="en-US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784881" y="995019"/>
            <a:ext cx="1087037" cy="142192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40940" y="881449"/>
            <a:ext cx="657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+mj-lt"/>
              </a:rPr>
              <a:t>Food</a:t>
            </a:r>
            <a:endParaRPr lang="en-US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467899" y="995019"/>
            <a:ext cx="1087037" cy="142192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523956" y="881449"/>
            <a:ext cx="1086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+mj-lt"/>
              </a:rPr>
              <a:t>Nutrients</a:t>
            </a:r>
            <a:endParaRPr lang="en-US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178050" y="744222"/>
            <a:ext cx="6623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Bookman Old Style" pitchFamily="18" charset="0"/>
              </a:rPr>
              <a:t>need</a:t>
            </a:r>
            <a:endParaRPr lang="en-US" sz="16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775200" y="744222"/>
            <a:ext cx="10550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Bookman Old Style" pitchFamily="18" charset="0"/>
              </a:rPr>
              <a:t>obtained</a:t>
            </a:r>
            <a:endParaRPr lang="en-US" sz="16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490701" y="744222"/>
            <a:ext cx="10454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Bookman Old Style" pitchFamily="18" charset="0"/>
              </a:rPr>
              <a:t>contains</a:t>
            </a:r>
            <a:endParaRPr lang="en-US" sz="16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7248" y="278629"/>
            <a:ext cx="174875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Bookman Old Style" pitchFamily="18" charset="0"/>
                <a:ea typeface="Ami R" pitchFamily="18" charset="-127"/>
              </a:rPr>
              <a:t>Nutrition :</a:t>
            </a:r>
            <a:endParaRPr lang="en-IN" sz="2000" b="1" dirty="0">
              <a:latin typeface="Bookman Old Style" pitchFamily="18" charset="0"/>
              <a:ea typeface="Ami R" pitchFamily="18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248" y="1450734"/>
            <a:ext cx="174875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Bookman Old Style" pitchFamily="18" charset="0"/>
                <a:ea typeface="Ami R" pitchFamily="18" charset="-127"/>
              </a:rPr>
              <a:t>Nutrients :</a:t>
            </a:r>
            <a:endParaRPr lang="en-IN" sz="2000" b="1" dirty="0">
              <a:latin typeface="Bookman Old Style" pitchFamily="18" charset="0"/>
              <a:ea typeface="Ami R" pitchFamily="18" charset="-127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577420" y="1882914"/>
            <a:ext cx="80331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n-lt"/>
              </a:rPr>
              <a:t>Substances </a:t>
            </a:r>
            <a:r>
              <a:rPr lang="en-US" sz="2000" dirty="0">
                <a:latin typeface="+mn-lt"/>
              </a:rPr>
              <a:t>which an organism obtains from its </a:t>
            </a:r>
            <a:r>
              <a:rPr lang="en-US" sz="2000" dirty="0" smtClean="0">
                <a:latin typeface="+mn-lt"/>
              </a:rPr>
              <a:t>surroundings </a:t>
            </a:r>
          </a:p>
          <a:p>
            <a:pPr>
              <a:defRPr/>
            </a:pPr>
            <a:r>
              <a:rPr lang="en-US" sz="2000" dirty="0" smtClean="0">
                <a:latin typeface="+mn-lt"/>
              </a:rPr>
              <a:t>and </a:t>
            </a:r>
            <a:r>
              <a:rPr lang="en-US" sz="2000" dirty="0">
                <a:latin typeface="+mn-lt"/>
              </a:rPr>
              <a:t>uses as a source of energy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577420" y="2552700"/>
            <a:ext cx="414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</a:rPr>
              <a:t>Eg</a:t>
            </a:r>
            <a:r>
              <a:rPr lang="en-US" sz="2000" dirty="0">
                <a:latin typeface="+mn-lt"/>
              </a:rPr>
              <a:t>. : Carbohydrates, proteins, fats.</a:t>
            </a:r>
          </a:p>
        </p:txBody>
      </p:sp>
      <p:pic>
        <p:nvPicPr>
          <p:cNvPr id="31" name="Picture 4" descr="C:\Documents and Settings\user\My Documents\My Pictures\nayaa\food_group_imag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34827"/>
            <a:ext cx="1537645" cy="1023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 descr="C:\Documents and Settings\user\My Documents\My Pictures\nayaa\GoogleFreeClipArtProtein_Fu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216459"/>
            <a:ext cx="1277872" cy="106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" descr="C:\Documents and Settings\user\My Documents\My Pictures\nayaa\fat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3229441"/>
            <a:ext cx="1451054" cy="103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500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  <p:bldP spid="22" grpId="0"/>
      <p:bldP spid="23" grpId="0"/>
      <p:bldP spid="24" grpId="0"/>
      <p:bldP spid="25" grpId="0" animBg="1"/>
      <p:bldP spid="28" grpId="0" animBg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875" y="361950"/>
            <a:ext cx="55721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The process of 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intake of nutrients</a:t>
            </a:r>
            <a:endParaRPr lang="en-I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3875" y="791956"/>
            <a:ext cx="312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and  its 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utilization</a:t>
            </a:r>
            <a:endParaRPr lang="en-IN" sz="2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3875" y="1195962"/>
            <a:ext cx="26765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by </a:t>
            </a:r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an organism</a:t>
            </a:r>
            <a:endParaRPr lang="en-IN" sz="2000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3948" y="2130711"/>
            <a:ext cx="274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Nutrition</a:t>
            </a:r>
            <a:endParaRPr lang="en-IN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76548" y="2361543"/>
            <a:ext cx="1243636" cy="15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KSHITIJ\Desktop\shweta ppt\image014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2526" y="284863"/>
            <a:ext cx="2095215" cy="199544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435436" y="1991361"/>
            <a:ext cx="2398712" cy="722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Raw material to sustain life</a:t>
            </a:r>
            <a:endParaRPr lang="en-IN" sz="2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2618602" y="3311945"/>
            <a:ext cx="468269" cy="12118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3874" y="2770398"/>
            <a:ext cx="4657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8000"/>
                </a:solidFill>
                <a:latin typeface="Bookman Old Style" pitchFamily="18" charset="0"/>
              </a:rPr>
              <a:t>WAYS OF </a:t>
            </a:r>
            <a:r>
              <a:rPr lang="en-US" sz="2000" b="1" dirty="0" smtClean="0">
                <a:solidFill>
                  <a:srgbClr val="008000"/>
                </a:solidFill>
                <a:latin typeface="Bookman Old Style" pitchFamily="18" charset="0"/>
              </a:rPr>
              <a:t>OBTAINING FOOD</a:t>
            </a:r>
            <a:endParaRPr lang="en-IN" sz="2000" b="1" dirty="0">
              <a:solidFill>
                <a:srgbClr val="008000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031080" y="3606672"/>
            <a:ext cx="3643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MODES OF NUTRITION</a:t>
            </a:r>
            <a:endParaRPr lang="en-IN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348" y="4381440"/>
            <a:ext cx="22430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itchFamily="18" charset="0"/>
              </a:rPr>
              <a:t>AUTOTROPHIC</a:t>
            </a:r>
            <a:endParaRPr lang="en-IN" sz="2000" b="1" dirty="0">
              <a:solidFill>
                <a:schemeClr val="accent4">
                  <a:lumMod val="7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7538" y="4381440"/>
            <a:ext cx="27101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Bookman Old Style" pitchFamily="18" charset="0"/>
              </a:rPr>
              <a:t>HETEROTROPHIC</a:t>
            </a:r>
            <a:endParaRPr lang="en-IN" sz="2000" b="1" dirty="0">
              <a:solidFill>
                <a:schemeClr val="accent4">
                  <a:lumMod val="7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3221501">
            <a:off x="3501823" y="4130815"/>
            <a:ext cx="437620" cy="11858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7233936">
            <a:off x="1683925" y="4147542"/>
            <a:ext cx="445339" cy="11858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2971800" y="1179885"/>
            <a:ext cx="2610340" cy="1197887"/>
          </a:xfrm>
          <a:prstGeom prst="cloudCallout">
            <a:avLst>
              <a:gd name="adj1" fmla="val -54443"/>
              <a:gd name="adj2" fmla="val -52558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Use for various functions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3875" y="1628772"/>
            <a:ext cx="26765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is called as </a:t>
            </a:r>
            <a:endParaRPr lang="en-IN" sz="20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4890" y="1857372"/>
            <a:ext cx="1682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Provides</a:t>
            </a:r>
            <a:endParaRPr lang="en-IN" sz="20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41320" y="3140886"/>
            <a:ext cx="1682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is known as </a:t>
            </a:r>
            <a:endParaRPr lang="en-IN" sz="20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28188" y="3895728"/>
            <a:ext cx="1682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(Two types)</a:t>
            </a:r>
            <a:endParaRPr lang="en-IN" sz="20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0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5" grpId="1"/>
      <p:bldP spid="8" grpId="0"/>
      <p:bldP spid="9" grpId="0" animBg="1"/>
      <p:bldP spid="10" grpId="0"/>
      <p:bldP spid="11" grpId="0"/>
      <p:bldP spid="12" grpId="0"/>
      <p:bldP spid="12" grpId="1"/>
      <p:bldP spid="12" grpId="2"/>
      <p:bldP spid="13" grpId="0"/>
      <p:bldP spid="14" grpId="0" animBg="1"/>
      <p:bldP spid="15" grpId="0" animBg="1"/>
      <p:bldP spid="16" grpId="0" animBg="1"/>
      <p:bldP spid="16" grpId="1" animBg="1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0466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212</Words>
  <Application>Microsoft Office PowerPoint</Application>
  <PresentationFormat>On-screen Show (16:9)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Ami R</vt:lpstr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777</cp:revision>
  <dcterms:created xsi:type="dcterms:W3CDTF">2013-07-31T12:47:49Z</dcterms:created>
  <dcterms:modified xsi:type="dcterms:W3CDTF">2022-04-24T13:09:15Z</dcterms:modified>
</cp:coreProperties>
</file>