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40" r:id="rId2"/>
    <p:sldId id="368" r:id="rId3"/>
    <p:sldId id="311" r:id="rId4"/>
    <p:sldId id="436" r:id="rId5"/>
    <p:sldId id="435" r:id="rId6"/>
    <p:sldId id="438" r:id="rId7"/>
    <p:sldId id="437" r:id="rId8"/>
    <p:sldId id="54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coolhunting.com/images/hough_waves3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546100" y="288047"/>
            <a:ext cx="8064499" cy="436771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209550"/>
            <a:ext cx="5105400" cy="46166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RESPIRATION</a:t>
            </a:r>
          </a:p>
        </p:txBody>
      </p:sp>
      <p:pic>
        <p:nvPicPr>
          <p:cNvPr id="4" name="Picture 4" descr="Single Forward Arrow Right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2060">
                <a:tint val="45000"/>
                <a:satMod val="400000"/>
              </a:srgbClr>
            </a:duotone>
            <a:lum bright="-30000"/>
          </a:blip>
          <a:srcRect/>
          <a:stretch>
            <a:fillRect/>
          </a:stretch>
        </p:blipFill>
        <p:spPr bwMode="auto">
          <a:xfrm rot="6429240">
            <a:off x="489543" y="1982881"/>
            <a:ext cx="3052909" cy="2679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" name="Picture 4" descr="Single Forward Arrow Right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2060">
                <a:tint val="45000"/>
                <a:satMod val="400000"/>
              </a:srgbClr>
            </a:duotone>
            <a:lum bright="-30000"/>
          </a:blip>
          <a:srcRect/>
          <a:stretch>
            <a:fillRect/>
          </a:stretch>
        </p:blipFill>
        <p:spPr bwMode="auto">
          <a:xfrm rot="3423232" flipV="1">
            <a:off x="2374107" y="1259506"/>
            <a:ext cx="1755774" cy="35753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6" name="Rectangle 5"/>
          <p:cNvSpPr/>
          <p:nvPr/>
        </p:nvSpPr>
        <p:spPr>
          <a:xfrm>
            <a:off x="1714500" y="914400"/>
            <a:ext cx="1981200" cy="40011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phases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754" y="3501958"/>
            <a:ext cx="2019300" cy="1015663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Breathing or External respiration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3983" y="2200478"/>
            <a:ext cx="1874198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Cellular respiration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8063" y="2876550"/>
            <a:ext cx="2106038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Internal respiration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00500" y="1672742"/>
            <a:ext cx="251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Now let us</a:t>
            </a:r>
            <a:r>
              <a:rPr kumimoji="0" lang="en-US" sz="2000" i="0" u="none" strike="noStrike" kern="1200" normalizeH="0" noProof="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 see</a:t>
            </a:r>
            <a:endParaRPr kumimoji="0" lang="en-US" sz="2000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43400" y="2724150"/>
            <a:ext cx="251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Also called as</a:t>
            </a:r>
            <a:endParaRPr kumimoji="0" lang="en-US" sz="2000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2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228601"/>
            <a:ext cx="4648200" cy="46166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Cellular respiration</a:t>
            </a:r>
          </a:p>
        </p:txBody>
      </p:sp>
      <p:sp>
        <p:nvSpPr>
          <p:cNvPr id="5" name="Oval 4"/>
          <p:cNvSpPr/>
          <p:nvPr/>
        </p:nvSpPr>
        <p:spPr>
          <a:xfrm>
            <a:off x="4121845" y="1038225"/>
            <a:ext cx="1732160" cy="1104900"/>
          </a:xfrm>
          <a:prstGeom prst="ellipse">
            <a:avLst/>
          </a:prstGeom>
          <a:solidFill>
            <a:srgbClr val="FF6600"/>
          </a:solidFill>
          <a:scene3d>
            <a:camera prst="orthographicFront"/>
            <a:lightRig rig="morning" dir="t"/>
          </a:scene3d>
          <a:sp3d>
            <a:bevelT w="457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4806950" y="1628775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4883150" y="1666875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4946650" y="1635126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4889500" y="1584326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4806950" y="1533526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4895850" y="1495426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4972050" y="1539875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733800" y="2190750"/>
            <a:ext cx="251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Mitochondria</a:t>
            </a:r>
            <a:endParaRPr kumimoji="0" lang="en-US" sz="2000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5715000" y="1276350"/>
            <a:ext cx="15240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normalizeH="0" baseline="0" noProof="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Glucose </a:t>
            </a:r>
            <a:r>
              <a:rPr lang="en-US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is </a:t>
            </a:r>
            <a:r>
              <a:rPr kumimoji="0" lang="en-US" i="0" u="none" strike="noStrike" kern="1200" normalizeH="0" baseline="0" noProof="0" dirty="0" err="1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j-ea"/>
                <a:cs typeface="+mj-cs"/>
              </a:rPr>
              <a:t>oxidised</a:t>
            </a:r>
            <a:endParaRPr kumimoji="0" lang="en-US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3" name="Picture 1" descr="C:\Users\KSHITIJ\Desktop\shweta ppt\633776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9918" y="590551"/>
            <a:ext cx="2276475" cy="2286000"/>
          </a:xfrm>
          <a:prstGeom prst="rect">
            <a:avLst/>
          </a:prstGeom>
          <a:noFill/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344653" y="2781301"/>
            <a:ext cx="914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Cell</a:t>
            </a:r>
            <a:endParaRPr kumimoji="0" lang="en-US" sz="2000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5" name="Picture 3" descr="Arrow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67022" flipV="1">
            <a:off x="2327648" y="730436"/>
            <a:ext cx="1796770" cy="1694819"/>
          </a:xfrm>
          <a:prstGeom prst="rect">
            <a:avLst/>
          </a:prstGeom>
          <a:noFill/>
        </p:spPr>
      </p:pic>
      <p:pic>
        <p:nvPicPr>
          <p:cNvPr id="36" name="Picture 5" descr="Arrow Orange Right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2611" y="1335633"/>
            <a:ext cx="438203" cy="414832"/>
          </a:xfrm>
          <a:prstGeom prst="rect">
            <a:avLst/>
          </a:prstGeom>
          <a:noFill/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6858000" y="1276350"/>
            <a:ext cx="251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Energy</a:t>
            </a:r>
            <a:endParaRPr kumimoji="0" lang="en-US" sz="2000" i="0" u="none" strike="noStrike" kern="1200" normalizeH="0" baseline="0" noProof="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85598" y="3022313"/>
            <a:ext cx="6186754" cy="1077218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It is a biochemical process</a:t>
            </a:r>
          </a:p>
        </p:txBody>
      </p:sp>
      <p:pic>
        <p:nvPicPr>
          <p:cNvPr id="39" name="Picture 5" descr="Arrow Orange Right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7971830" y="1791247"/>
            <a:ext cx="438203" cy="41483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856139" y="2324040"/>
            <a:ext cx="67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43116"/>
                </a:solidFill>
                <a:latin typeface="Bookman Old Style" pitchFamily="18" charset="0"/>
              </a:rPr>
              <a:t>ATP</a:t>
            </a:r>
            <a:endParaRPr lang="en-US" sz="2000" dirty="0">
              <a:solidFill>
                <a:srgbClr val="743116"/>
              </a:solidFill>
              <a:latin typeface="Bookman Old Style" pitchFamily="18" charset="0"/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867400" y="2236816"/>
            <a:ext cx="2037150" cy="1124744"/>
          </a:xfrm>
          <a:prstGeom prst="cloudCallout">
            <a:avLst>
              <a:gd name="adj1" fmla="val -12618"/>
              <a:gd name="adj2" fmla="val -7419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Broken down by oxygen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Cloud Callout 41"/>
          <p:cNvSpPr/>
          <p:nvPr/>
        </p:nvSpPr>
        <p:spPr>
          <a:xfrm>
            <a:off x="718750" y="3644899"/>
            <a:ext cx="3472250" cy="1212056"/>
          </a:xfrm>
          <a:prstGeom prst="cloudCallout">
            <a:avLst>
              <a:gd name="adj1" fmla="val 55229"/>
              <a:gd name="adj2" fmla="val -5586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Chemical process inside living cells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6299661" y="3077657"/>
            <a:ext cx="2315400" cy="1231424"/>
          </a:xfrm>
          <a:prstGeom prst="cloudCallout">
            <a:avLst>
              <a:gd name="adj1" fmla="val 25522"/>
              <a:gd name="adj2" fmla="val -8100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Adenosine Tri Phosphate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5799" y="3078688"/>
            <a:ext cx="2280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Bookman Old Style" pitchFamily="18" charset="0"/>
              </a:rPr>
              <a:t>Inside the cell there is a organelle called as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67350" y="690266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Bookman Old Style" pitchFamily="18" charset="0"/>
              </a:rPr>
              <a:t>Inside the mitochondria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26300" y="895350"/>
            <a:ext cx="14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Bookman Old Style" pitchFamily="18" charset="0"/>
              </a:rPr>
              <a:t>To produce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5 0.00463 0.03385 0.0456 0.04201 0.03842 C 0.05017 0.03125 0.05521 -0.02269 0.04861 -0.04306 C 0.04201 -0.06343 0.00695 -0.09468 0.00243 -0.0838 C -0.00208 -0.07292 0.02083 -0.00023 0.02118 0.02268 C 0.02153 0.0456 0.01267 0.04815 0.00486 0.0537 C -0.00295 0.05926 -0.01805 0.06412 -0.02569 0.05602 C -0.03333 0.04792 -0.04792 0.0088 -0.04062 0.00555 C -0.03333 0.00231 0.00521 0.03866 0.01771 0.03611 C 0.03021 0.03356 0.04774 0.00231 0.03438 -0.01019 C 0.02101 -0.02269 -0.05469 -0.02639 -0.0625 -0.03889 C -0.07031 -0.05139 -0.01371 -0.09306 -0.0125 -0.08472 C -0.01128 -0.07639 -0.05764 -0.00347 -0.05555 0.01065 C -0.05347 0.02477 -0.01615 -0.00463 0 0 Z " pathEditMode="relative" ptsTypes="aaaaaaaaaaaaaa">
                                      <p:cBhvr>
                                        <p:cTn id="8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93 0.00579 -0.00607 0.03172 -0.0052 0.0426 C -0.00434 0.05347 -0.00208 0.06597 0.00521 0.06574 C 0.0125 0.06551 0.0342 0.06111 0.03889 0.04074 C 0.04358 0.02037 0.04445 -0.03958 0.03368 -0.05602 C 0.02292 -0.07245 -0.01354 -0.07361 -0.02569 -0.05787 C -0.03784 -0.04213 -0.04461 0.04398 -0.03923 0.03843 C -0.03385 0.03287 -0.01041 -0.08565 0.00625 -0.09074 C 0.02292 -0.09583 0.06181 -0.00787 0.06077 0.00741 C 0.05973 0.02269 0.01094 -0.00578 0 0 Z " pathEditMode="relative" ptsTypes="aaaaaaaaaa">
                                      <p:cBhvr>
                                        <p:cTn id="8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94 0.00162 -0.02101 0.06227 -0.0132 0.06343 C -0.00539 0.06458 0.05173 0.01805 0.04722 0.00694 C 0.0427 -0.00417 -0.03455 0.01343 -0.04028 -0.00278 C -0.04601 -0.01898 -0.00556 -0.08426 0.01284 -0.09074 C 0.03125 -0.09722 0.06354 -0.0662 0.07013 -0.04213 C 0.07673 -0.01806 0.06423 0.04653 0.05243 0.0537 C 0.04062 0.06088 0.01093 -0.00162 0 0 Z " pathEditMode="relative" ptsTypes="aaaaaaaa">
                                      <p:cBhvr>
                                        <p:cTn id="8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0.01828 -0.02691 0.05671 -0.02448 0.06319 C -0.02205 0.06967 0.00104 0.04236 0.01458 0.03958 C 0.02812 0.0368 0.05017 0.05903 0.05729 0.04629 C 0.06441 0.03356 0.06597 -0.01922 0.05729 -0.03704 C 0.04861 -0.05486 0.00868 -0.08033 0.00468 -0.06111 C 0.00069 -0.0419 0.04114 0.06875 0.03281 0.07824 C 0.02448 0.08773 -0.04601 0.01713 -0.04566 -0.00371 C -0.04532 -0.02454 0.02708 -0.04746 0.03455 -0.04653 C 0.04201 -0.0456 0.00989 -0.01829 0 0 Z " pathEditMode="relative" ptsTypes="aaaaaaaaaa">
                                      <p:cBhvr>
                                        <p:cTn id="9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46 -0.01505 0.03282 -0.03172 0.03056 -0.03774 C 0.0283 -0.04375 -0.00312 -0.04167 -0.01371 -0.03565 C -0.0243 -0.02963 -0.03628 -0.01575 -0.03333 -0.00209 C -0.03038 0.01157 -0.01024 0.04444 0.00348 0.04629 C 0.01719 0.04814 0.04809 0.02963 0.04879 0.00949 C 0.04948 -0.01065 0.025 -0.07408 0.00764 -0.07431 C -0.00972 -0.07454 -0.05572 -0.01644 -0.05538 0.00763 C -0.05503 0.03171 -0.01024 0.07453 0.0099 0.0699 C 0.03004 0.06527 0.07362 -0.01713 0.06563 -0.02014 C 0.05764 -0.02315 -0.02708 0.0493 -0.03802 0.05254 C -0.04895 0.05578 -0.01145 0.01504 0 0 Z " pathEditMode="relative" ptsTypes="aaaaaaaaaaaa">
                                      <p:cBhvr>
                                        <p:cTn id="9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59 0.0169 0.05487 0.0456 0.05834 0.04236 C 0.06181 0.03912 0.03264 -0.02708 0.02084 -0.01944 C 0.00903 -0.0118 -0.00017 0.07639 -0.01232 0.0875 C -0.02448 0.09861 -0.06354 0.06528 -0.05191 0.04699 C -0.04027 0.02871 0.05643 -0.00995 0.05782 -0.02291 C 0.05921 -0.03588 -0.0243 -0.04051 -0.04323 -0.03055 C -0.06215 -0.0206 -0.06215 0.04213 -0.05573 0.03727 C -0.0493 0.03241 -0.01388 -0.05324 -0.00468 -0.05926 C 0.00452 -0.06528 -0.01059 -0.0169 0 0 Z " pathEditMode="relative" ptsTypes="aaaaaaaaaa">
                                      <p:cBhvr>
                                        <p:cTn id="9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39 0.01458 0.0408 0.05115 0.04809 0.04583 C 0.05538 0.0405 0.05139 -0.0382 0.0434 -0.03241 C 0.03541 -0.02663 0.01614 0.06944 0 0.08009 C -0.01615 0.09074 -0.0533 0.0405 -0.05365 0.03125 C -0.054 0.02199 -0.00452 0.03564 -0.00209 0.025 C 0.00034 0.01435 -0.03507 -0.04167 -0.03941 -0.03311 C -0.04375 -0.02454 -0.03907 0.08263 -0.02848 0.07708 C -0.01789 0.07152 0.02708 -0.04445 0.02413 -0.06644 C 0.02118 -0.08843 -0.04896 -0.0588 -0.04636 -0.05487 C -0.04375 -0.05093 0.03211 -0.05139 0.03975 -0.04213 C 0.04739 -0.03288 -0.00139 -0.01459 0 0 Z " pathEditMode="relative" ptsTypes="aaaaaaaaaaaa">
                                      <p:cBhvr>
                                        <p:cTn id="9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7" grpId="0"/>
      <p:bldP spid="38" grpId="0"/>
      <p:bldP spid="40" grpId="0"/>
      <p:bldP spid="41" grpId="0" animBg="1"/>
      <p:bldP spid="41" grpId="1" animBg="1"/>
      <p:bldP spid="42" grpId="0" animBg="1"/>
      <p:bldP spid="43" grpId="0" animBg="1"/>
      <p:bldP spid="43" grpId="1" animBg="1"/>
      <p:bldP spid="2" grpId="0"/>
      <p:bldP spid="2" grpId="1"/>
      <p:bldP spid="44" grpId="0"/>
      <p:bldP spid="44" grpId="1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971800" y="928826"/>
            <a:ext cx="3013228" cy="3006904"/>
            <a:chOff x="1101142" y="1850097"/>
            <a:chExt cx="3013228" cy="3006904"/>
          </a:xfrm>
        </p:grpSpPr>
        <p:sp>
          <p:nvSpPr>
            <p:cNvPr id="3" name="Oval 2"/>
            <p:cNvSpPr/>
            <p:nvPr/>
          </p:nvSpPr>
          <p:spPr>
            <a:xfrm>
              <a:off x="1233271" y="1981949"/>
              <a:ext cx="2748970" cy="2743200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2"/>
            <p:cNvSpPr/>
            <p:nvPr/>
          </p:nvSpPr>
          <p:spPr>
            <a:xfrm>
              <a:off x="1140824" y="1889696"/>
              <a:ext cx="2933864" cy="2927706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2"/>
            <p:cNvSpPr/>
            <p:nvPr/>
          </p:nvSpPr>
          <p:spPr>
            <a:xfrm>
              <a:off x="1101142" y="1850097"/>
              <a:ext cx="3013228" cy="3006904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39736" y="2440635"/>
              <a:ext cx="1689264" cy="1959915"/>
              <a:chOff x="1705187" y="2336703"/>
              <a:chExt cx="1689264" cy="1959915"/>
            </a:xfrm>
          </p:grpSpPr>
          <p:sp>
            <p:nvSpPr>
              <p:cNvPr id="14" name="Oval 2"/>
              <p:cNvSpPr/>
              <p:nvPr/>
            </p:nvSpPr>
            <p:spPr>
              <a:xfrm flipV="1">
                <a:off x="2691689" y="346998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2"/>
              <p:cNvSpPr/>
              <p:nvPr/>
            </p:nvSpPr>
            <p:spPr>
              <a:xfrm flipV="1">
                <a:off x="2091562" y="367271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2"/>
              <p:cNvSpPr/>
              <p:nvPr/>
            </p:nvSpPr>
            <p:spPr>
              <a:xfrm flipV="1">
                <a:off x="1797823" y="3345854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2"/>
              <p:cNvSpPr/>
              <p:nvPr/>
            </p:nvSpPr>
            <p:spPr>
              <a:xfrm flipV="1">
                <a:off x="2452899" y="267970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2"/>
              <p:cNvSpPr/>
              <p:nvPr/>
            </p:nvSpPr>
            <p:spPr>
              <a:xfrm flipV="1">
                <a:off x="3271827" y="337852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2"/>
              <p:cNvSpPr/>
              <p:nvPr/>
            </p:nvSpPr>
            <p:spPr>
              <a:xfrm flipV="1">
                <a:off x="2977962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2"/>
              <p:cNvSpPr/>
              <p:nvPr/>
            </p:nvSpPr>
            <p:spPr>
              <a:xfrm flipV="1">
                <a:off x="2459117" y="423128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"/>
              <p:cNvSpPr/>
              <p:nvPr/>
            </p:nvSpPr>
            <p:spPr>
              <a:xfrm flipV="1">
                <a:off x="2026088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"/>
              <p:cNvSpPr/>
              <p:nvPr/>
            </p:nvSpPr>
            <p:spPr>
              <a:xfrm flipV="1">
                <a:off x="2464531" y="310377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2"/>
              <p:cNvSpPr/>
              <p:nvPr/>
            </p:nvSpPr>
            <p:spPr>
              <a:xfrm flipV="1">
                <a:off x="2986600" y="2854228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2"/>
              <p:cNvSpPr/>
              <p:nvPr/>
            </p:nvSpPr>
            <p:spPr>
              <a:xfrm flipV="1">
                <a:off x="1705187" y="245586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2"/>
              <p:cNvSpPr/>
              <p:nvPr/>
            </p:nvSpPr>
            <p:spPr>
              <a:xfrm flipV="1">
                <a:off x="1716819" y="287993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2"/>
              <p:cNvSpPr/>
              <p:nvPr/>
            </p:nvSpPr>
            <p:spPr>
              <a:xfrm flipV="1">
                <a:off x="2238888" y="263039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2"/>
              <p:cNvSpPr/>
              <p:nvPr/>
            </p:nvSpPr>
            <p:spPr>
              <a:xfrm flipV="1">
                <a:off x="3328977" y="2860997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2"/>
              <p:cNvSpPr/>
              <p:nvPr/>
            </p:nvSpPr>
            <p:spPr>
              <a:xfrm flipV="1">
                <a:off x="3043750" y="233670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347256" y="1787812"/>
            <a:ext cx="2171700" cy="361950"/>
            <a:chOff x="1467072" y="2709083"/>
            <a:chExt cx="2171700" cy="361950"/>
          </a:xfrm>
        </p:grpSpPr>
        <p:sp>
          <p:nvSpPr>
            <p:cNvPr id="41" name="Oval 40"/>
            <p:cNvSpPr/>
            <p:nvPr/>
          </p:nvSpPr>
          <p:spPr>
            <a:xfrm>
              <a:off x="146707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82902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19097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55292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487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276822" y="270908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90181" y="2938432"/>
            <a:ext cx="1085850" cy="361950"/>
            <a:chOff x="1943322" y="3859703"/>
            <a:chExt cx="1085850" cy="361950"/>
          </a:xfrm>
        </p:grpSpPr>
        <p:sp>
          <p:nvSpPr>
            <p:cNvPr id="47" name="Oval 46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4344664" y="2274367"/>
            <a:ext cx="251774" cy="508296"/>
          </a:xfrm>
          <a:prstGeom prst="downArrow">
            <a:avLst>
              <a:gd name="adj1" fmla="val 44325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33401" y="893257"/>
            <a:ext cx="2133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Inside the cell 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3400" y="1341251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Glucose (which is a 6 carbon compound)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533400" y="2066244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Is broken down into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533400" y="2514238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Pyruvate (which is a 3 carbon compound)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533400" y="3239231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This step takes place in the cytoplasm 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33399" y="3964224"/>
            <a:ext cx="3273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This process is anaerobic.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4412218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It is called as glycolysis.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297418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Let us see the steps of cellular respiration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77218" y="1431188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Glucose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3810000" y="3270250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Pyruvate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63" name="Cloud Callout 62"/>
          <p:cNvSpPr/>
          <p:nvPr/>
        </p:nvSpPr>
        <p:spPr>
          <a:xfrm>
            <a:off x="3676266" y="4095750"/>
            <a:ext cx="1657734" cy="632660"/>
          </a:xfrm>
          <a:prstGeom prst="cloudCallout">
            <a:avLst>
              <a:gd name="adj1" fmla="val -56062"/>
              <a:gd name="adj2" fmla="val -3244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Absence of O</a:t>
            </a:r>
            <a:r>
              <a:rPr lang="en-US" sz="1600" b="1" baseline="-25000" dirty="0" smtClean="0">
                <a:latin typeface="Bookman Old Style" pitchFamily="18" charset="0"/>
              </a:rPr>
              <a:t>2</a:t>
            </a:r>
            <a:endParaRPr lang="en-IN" sz="16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92.168.1.18\mt_school\2014_15\01 STATE_BOARD_MH\ENGLISH_MED\TAT_2014 - 15\10th std\Biology\Chapter 10\Images\basiccel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609600" y="3128472"/>
            <a:ext cx="2133600" cy="1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682750" y="2051050"/>
            <a:ext cx="3378200" cy="2057400"/>
          </a:xfrm>
          <a:custGeom>
            <a:avLst/>
            <a:gdLst>
              <a:gd name="connsiteX0" fmla="*/ 0 w 3378200"/>
              <a:gd name="connsiteY0" fmla="*/ 1949450 h 2057400"/>
              <a:gd name="connsiteX1" fmla="*/ 1339850 w 3378200"/>
              <a:gd name="connsiteY1" fmla="*/ 0 h 2057400"/>
              <a:gd name="connsiteX2" fmla="*/ 3378200 w 3378200"/>
              <a:gd name="connsiteY2" fmla="*/ 1136650 h 2057400"/>
              <a:gd name="connsiteX3" fmla="*/ 311150 w 3378200"/>
              <a:gd name="connsiteY3" fmla="*/ 2057400 h 2057400"/>
              <a:gd name="connsiteX4" fmla="*/ 336550 w 3378200"/>
              <a:gd name="connsiteY4" fmla="*/ 1974850 h 2057400"/>
              <a:gd name="connsiteX5" fmla="*/ 273050 w 3378200"/>
              <a:gd name="connsiteY5" fmla="*/ 1905000 h 2057400"/>
              <a:gd name="connsiteX6" fmla="*/ 190500 w 3378200"/>
              <a:gd name="connsiteY6" fmla="*/ 1885950 h 2057400"/>
              <a:gd name="connsiteX7" fmla="*/ 120650 w 3378200"/>
              <a:gd name="connsiteY7" fmla="*/ 1892300 h 2057400"/>
              <a:gd name="connsiteX8" fmla="*/ 0 w 3378200"/>
              <a:gd name="connsiteY8" fmla="*/ 194945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8200" h="2057400">
                <a:moveTo>
                  <a:pt x="0" y="1949450"/>
                </a:moveTo>
                <a:cubicBezTo>
                  <a:pt x="539221" y="1142471"/>
                  <a:pt x="1078442" y="335492"/>
                  <a:pt x="1339850" y="0"/>
                </a:cubicBezTo>
                <a:lnTo>
                  <a:pt x="3378200" y="1136650"/>
                </a:lnTo>
                <a:lnTo>
                  <a:pt x="311150" y="2057400"/>
                </a:lnTo>
                <a:cubicBezTo>
                  <a:pt x="319617" y="2029883"/>
                  <a:pt x="342900" y="2000250"/>
                  <a:pt x="336550" y="1974850"/>
                </a:cubicBezTo>
                <a:cubicBezTo>
                  <a:pt x="330200" y="1949450"/>
                  <a:pt x="297392" y="1919817"/>
                  <a:pt x="273050" y="1905000"/>
                </a:cubicBezTo>
                <a:cubicBezTo>
                  <a:pt x="248708" y="1890183"/>
                  <a:pt x="215900" y="1888067"/>
                  <a:pt x="190500" y="1885950"/>
                </a:cubicBezTo>
                <a:cubicBezTo>
                  <a:pt x="165100" y="1883833"/>
                  <a:pt x="149225" y="1883833"/>
                  <a:pt x="120650" y="1892300"/>
                </a:cubicBezTo>
                <a:cubicBezTo>
                  <a:pt x="92075" y="1900767"/>
                  <a:pt x="55562" y="1918758"/>
                  <a:pt x="0" y="1949450"/>
                </a:cubicBezTo>
                <a:close/>
              </a:path>
            </a:pathLst>
          </a:custGeom>
          <a:solidFill>
            <a:schemeClr val="bg1">
              <a:alpha val="51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\\192.168.1.18\mt_school\2014_15\01 STATE_BOARD_MH\ENGLISH_MED\TAT_2014 - 15\10th std\Biology\Chapter 10\Images\mitochondrio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33550"/>
            <a:ext cx="22479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85926" y="3933825"/>
            <a:ext cx="333374" cy="228600"/>
          </a:xfrm>
          <a:prstGeom prst="ellipse">
            <a:avLst/>
          </a:prstGeom>
          <a:noFill/>
          <a:ln>
            <a:solidFill>
              <a:srgbClr val="030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 rot="18694813">
            <a:off x="3190874" y="2009776"/>
            <a:ext cx="600076" cy="200026"/>
            <a:chOff x="1943322" y="3859703"/>
            <a:chExt cx="1085850" cy="361950"/>
          </a:xfrm>
        </p:grpSpPr>
        <p:sp>
          <p:nvSpPr>
            <p:cNvPr id="9" name="Oval 8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IN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IN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IN" sz="1200" dirty="0"/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43374" y="1428750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Pyruvate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8140754">
            <a:off x="3708854" y="2087632"/>
            <a:ext cx="178297" cy="359956"/>
          </a:xfrm>
          <a:prstGeom prst="downArrow">
            <a:avLst>
              <a:gd name="adj1" fmla="val 44325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4084452" y="2058387"/>
            <a:ext cx="258948" cy="360996"/>
            <a:chOff x="4143261" y="2007615"/>
            <a:chExt cx="258948" cy="360996"/>
          </a:xfrm>
        </p:grpSpPr>
        <p:sp>
          <p:nvSpPr>
            <p:cNvPr id="17" name="Oval 16"/>
            <p:cNvSpPr/>
            <p:nvPr/>
          </p:nvSpPr>
          <p:spPr>
            <a:xfrm rot="18694813">
              <a:off x="4148065" y="2073598"/>
              <a:ext cx="254144" cy="25414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8753550">
              <a:off x="4078179" y="2072697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</a:t>
              </a:r>
              <a:r>
                <a:rPr lang="en-US" sz="900" baseline="-25000" dirty="0" smtClean="0"/>
                <a:t>2</a:t>
              </a:r>
              <a:endParaRPr lang="en-IN" sz="900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9195" y="2423174"/>
            <a:ext cx="254144" cy="372218"/>
            <a:chOff x="4049640" y="2297934"/>
            <a:chExt cx="254144" cy="372218"/>
          </a:xfrm>
        </p:grpSpPr>
        <p:sp>
          <p:nvSpPr>
            <p:cNvPr id="16" name="Oval 15"/>
            <p:cNvSpPr/>
            <p:nvPr/>
          </p:nvSpPr>
          <p:spPr>
            <a:xfrm rot="18694813">
              <a:off x="4049640" y="2358954"/>
              <a:ext cx="254144" cy="254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8753550">
              <a:off x="3988791" y="2368627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O</a:t>
              </a:r>
              <a:endParaRPr lang="en-IN" sz="9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31195" y="2327561"/>
            <a:ext cx="1055818" cy="955049"/>
            <a:chOff x="4031195" y="2327561"/>
            <a:chExt cx="1055818" cy="955049"/>
          </a:xfrm>
        </p:grpSpPr>
        <p:pic>
          <p:nvPicPr>
            <p:cNvPr id="22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031195" y="2689489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112419" y="2422164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419600" y="2327561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371975" y="2673874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619625" y="2554812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689083" y="2784303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231220" y="2863510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541044" y="2973912"/>
              <a:ext cx="397930" cy="3086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26527" y="274733"/>
            <a:ext cx="5943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Now pyruvate enters the mitochondria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26527" y="590550"/>
            <a:ext cx="7831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Here pyruvate is broken down in the presence of oxygen to release energy in the form of ATP.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26527" y="1200801"/>
            <a:ext cx="78316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CO</a:t>
            </a:r>
            <a:r>
              <a:rPr kumimoji="1" lang="en-US" altLang="zh-TW" baseline="-25000" dirty="0" smtClean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 and H</a:t>
            </a:r>
            <a:r>
              <a:rPr kumimoji="1" lang="en-US" altLang="zh-TW" baseline="-25000" dirty="0" smtClean="0">
                <a:solidFill>
                  <a:srgbClr val="000099"/>
                </a:solidFill>
                <a:latin typeface="Bookman Old Style" pitchFamily="18" charset="0"/>
              </a:rPr>
              <a:t>2</a:t>
            </a: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O are given out as by products.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267200" y="3321050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38 ATP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 rot="18193402">
            <a:off x="3521145" y="1969172"/>
            <a:ext cx="6548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1200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O</a:t>
            </a:r>
            <a:r>
              <a:rPr kumimoji="1" lang="en-US" altLang="zh-TW" sz="1200" baseline="-25000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2</a:t>
            </a:r>
            <a:endParaRPr kumimoji="1" lang="en-GB" altLang="zh-TW" sz="1200" dirty="0">
              <a:solidFill>
                <a:srgbClr val="FF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2" grpId="0"/>
      <p:bldP spid="12" grpId="1"/>
      <p:bldP spid="13" grpId="0" animBg="1"/>
      <p:bldP spid="31" grpId="0"/>
      <p:bldP spid="32" grpId="0"/>
      <p:bldP spid="33" grpId="0"/>
      <p:bldP spid="34" grpId="0"/>
      <p:bldP spid="34" grpId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5" r="33800" b="39647"/>
          <a:stretch/>
        </p:blipFill>
        <p:spPr bwMode="auto">
          <a:xfrm>
            <a:off x="2133600" y="2579945"/>
            <a:ext cx="2019300" cy="207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6" r="33800" b="39573"/>
          <a:stretch/>
        </p:blipFill>
        <p:spPr bwMode="auto">
          <a:xfrm>
            <a:off x="2133600" y="2577534"/>
            <a:ext cx="2019300" cy="207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18" r="33800" b="39671"/>
          <a:stretch/>
        </p:blipFill>
        <p:spPr bwMode="auto">
          <a:xfrm>
            <a:off x="2133600" y="2579142"/>
            <a:ext cx="2019300" cy="207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736"/>
          <a:stretch/>
        </p:blipFill>
        <p:spPr bwMode="auto">
          <a:xfrm>
            <a:off x="2133600" y="2584708"/>
            <a:ext cx="2019300" cy="206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589"/>
          <a:stretch/>
        </p:blipFill>
        <p:spPr bwMode="auto">
          <a:xfrm>
            <a:off x="2133600" y="2579945"/>
            <a:ext cx="2019300" cy="207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619" r="33800" b="39590"/>
          <a:stretch/>
        </p:blipFill>
        <p:spPr bwMode="auto">
          <a:xfrm>
            <a:off x="2133600" y="2583100"/>
            <a:ext cx="2019300" cy="206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3" r="33800" b="39736"/>
          <a:stretch/>
        </p:blipFill>
        <p:spPr bwMode="auto">
          <a:xfrm>
            <a:off x="2133600" y="2584708"/>
            <a:ext cx="2019300" cy="206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274733"/>
            <a:ext cx="69172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However during heavy exercise, the human muscle cells respire in the lack of oxygen.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3476" y="886432"/>
            <a:ext cx="79078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So in the muscle cells pyruvate is broken down in the lack of oxygen to release energy (2 ATP).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94005" y="2909888"/>
            <a:ext cx="488866" cy="162956"/>
            <a:chOff x="1943322" y="3859703"/>
            <a:chExt cx="1085850" cy="361950"/>
          </a:xfrm>
        </p:grpSpPr>
        <p:sp>
          <p:nvSpPr>
            <p:cNvPr id="12" name="Oval 11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46934" y="2806700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Pyruvate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13963" y="3326606"/>
            <a:ext cx="427510" cy="180508"/>
            <a:chOff x="2514600" y="3328209"/>
            <a:chExt cx="521495" cy="220192"/>
          </a:xfrm>
        </p:grpSpPr>
        <p:pic>
          <p:nvPicPr>
            <p:cNvPr id="16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514600" y="3328209"/>
              <a:ext cx="283842" cy="220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752253" y="3328209"/>
              <a:ext cx="283842" cy="220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93476" y="1498131"/>
            <a:ext cx="79078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Here lactic acid is formed as a byproduct.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685209" y="3113177"/>
            <a:ext cx="106456" cy="214918"/>
          </a:xfrm>
          <a:prstGeom prst="downArrow">
            <a:avLst>
              <a:gd name="adj1" fmla="val 44325"/>
              <a:gd name="adj2" fmla="val 50000"/>
            </a:avLst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2551155" y="3499922"/>
            <a:ext cx="374566" cy="124856"/>
            <a:chOff x="1943322" y="3859703"/>
            <a:chExt cx="1085850" cy="361950"/>
          </a:xfrm>
        </p:grpSpPr>
        <p:sp>
          <p:nvSpPr>
            <p:cNvPr id="22" name="Oval 21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</a:t>
              </a:r>
              <a:endParaRPr lang="en-IN" sz="900" dirty="0"/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5800" y="324485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Lactic acid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41243" y="2902744"/>
            <a:ext cx="219078" cy="73026"/>
            <a:chOff x="1943322" y="3859703"/>
            <a:chExt cx="1085850" cy="361950"/>
          </a:xfrm>
        </p:grpSpPr>
        <p:sp>
          <p:nvSpPr>
            <p:cNvPr id="28" name="Oval 27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5517" y="2986088"/>
            <a:ext cx="219078" cy="73026"/>
            <a:chOff x="1943322" y="3859703"/>
            <a:chExt cx="1085850" cy="361950"/>
          </a:xfrm>
        </p:grpSpPr>
        <p:sp>
          <p:nvSpPr>
            <p:cNvPr id="32" name="Oval 31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8386" y="3069432"/>
            <a:ext cx="219078" cy="73026"/>
            <a:chOff x="1943322" y="3859703"/>
            <a:chExt cx="1085850" cy="361950"/>
          </a:xfrm>
        </p:grpSpPr>
        <p:sp>
          <p:nvSpPr>
            <p:cNvPr id="36" name="Oval 35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55518" y="3152776"/>
            <a:ext cx="219078" cy="73026"/>
            <a:chOff x="1943322" y="3859703"/>
            <a:chExt cx="1085850" cy="361950"/>
          </a:xfrm>
        </p:grpSpPr>
        <p:sp>
          <p:nvSpPr>
            <p:cNvPr id="40" name="Oval 39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38861" y="3233738"/>
            <a:ext cx="219078" cy="73026"/>
            <a:chOff x="1943322" y="3859703"/>
            <a:chExt cx="1085850" cy="361950"/>
          </a:xfrm>
        </p:grpSpPr>
        <p:sp>
          <p:nvSpPr>
            <p:cNvPr id="44" name="Oval 43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65043" y="3319463"/>
            <a:ext cx="219078" cy="73026"/>
            <a:chOff x="1943322" y="3859703"/>
            <a:chExt cx="1085850" cy="361950"/>
          </a:xfrm>
        </p:grpSpPr>
        <p:sp>
          <p:nvSpPr>
            <p:cNvPr id="48" name="Oval 47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/>
                <a:t>C</a:t>
              </a:r>
              <a:endParaRPr lang="en-IN" sz="400" b="1" dirty="0"/>
            </a:p>
          </p:txBody>
        </p:sp>
      </p:grp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93476" y="2167532"/>
            <a:ext cx="79078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Due to this, the muscles feels fatigued during exercise.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72327" y="2837112"/>
            <a:ext cx="350562" cy="569414"/>
          </a:xfrm>
          <a:prstGeom prst="ellipse">
            <a:avLst/>
          </a:prstGeom>
          <a:solidFill>
            <a:srgbClr val="FF0000">
              <a:alpha val="75000"/>
            </a:srgb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93476" y="1832831"/>
            <a:ext cx="79078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This lactic acid gets accumulated in the muscle cells.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5" grpId="1"/>
      <p:bldP spid="19" grpId="0"/>
      <p:bldP spid="20" grpId="0" animBg="1"/>
      <p:bldP spid="20" grpId="1" animBg="1"/>
      <p:bldP spid="25" grpId="0"/>
      <p:bldP spid="25" grpId="1"/>
      <p:bldP spid="51" grpId="0"/>
      <p:bldP spid="52" grpId="0" animBg="1"/>
      <p:bldP spid="52" grpId="1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535543"/>
            <a:ext cx="754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Organisms like yeast respire in the complete absence of oxygen.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813118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So in case of yeast pyruvate is broken down in the absence of oxygen to release energy (2ATP).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1367692"/>
            <a:ext cx="800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Here, ethanol and carbon dioxide are formed as byproducts.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645268"/>
            <a:ext cx="800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This process is called as fermentation.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150" y="1939290"/>
            <a:ext cx="2393950" cy="2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228870" y="2396490"/>
            <a:ext cx="1085850" cy="361950"/>
            <a:chOff x="1943322" y="3859703"/>
            <a:chExt cx="1085850" cy="361950"/>
          </a:xfrm>
        </p:grpSpPr>
        <p:sp>
          <p:nvSpPr>
            <p:cNvPr id="13" name="Oval 12"/>
            <p:cNvSpPr/>
            <p:nvPr/>
          </p:nvSpPr>
          <p:spPr>
            <a:xfrm>
              <a:off x="19433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30527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667222" y="3859703"/>
              <a:ext cx="361950" cy="3619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</p:grpSp>
      <p:sp>
        <p:nvSpPr>
          <p:cNvPr id="16" name="Down Arrow 15"/>
          <p:cNvSpPr/>
          <p:nvPr/>
        </p:nvSpPr>
        <p:spPr>
          <a:xfrm rot="597843">
            <a:off x="2528809" y="2834760"/>
            <a:ext cx="251774" cy="508296"/>
          </a:xfrm>
          <a:prstGeom prst="downArrow">
            <a:avLst>
              <a:gd name="adj1" fmla="val 44325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74511" y="2399974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Pyruvate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80287" y="3272960"/>
            <a:ext cx="1221066" cy="486482"/>
            <a:chOff x="1997972" y="3381126"/>
            <a:chExt cx="1347208" cy="536738"/>
          </a:xfrm>
        </p:grpSpPr>
        <p:pic>
          <p:nvPicPr>
            <p:cNvPr id="18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997972" y="3381126"/>
              <a:ext cx="691888" cy="536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2" descr="C:\Documents and Settings\Administrator\Desktop\adulteratiom\165px-ATP_symbol.svg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653292" y="3381126"/>
              <a:ext cx="691888" cy="536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2491740" y="3731521"/>
            <a:ext cx="458780" cy="364032"/>
            <a:chOff x="2371740" y="3465987"/>
            <a:chExt cx="320291" cy="254144"/>
          </a:xfrm>
        </p:grpSpPr>
        <p:sp>
          <p:nvSpPr>
            <p:cNvPr id="22" name="Oval 21"/>
            <p:cNvSpPr/>
            <p:nvPr/>
          </p:nvSpPr>
          <p:spPr>
            <a:xfrm rot="18694813">
              <a:off x="2405953" y="3465987"/>
              <a:ext cx="254144" cy="25414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71740" y="3472229"/>
              <a:ext cx="320291" cy="214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</a:t>
              </a:r>
              <a:r>
                <a:rPr lang="en-US" sz="1400" baseline="-25000" dirty="0" smtClean="0"/>
                <a:t>2</a:t>
              </a:r>
              <a:endParaRPr lang="en-IN" sz="1400" baseline="-25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67840" y="3724517"/>
            <a:ext cx="723900" cy="361950"/>
            <a:chOff x="1915180" y="3700519"/>
            <a:chExt cx="723900" cy="361950"/>
          </a:xfrm>
        </p:grpSpPr>
        <p:sp>
          <p:nvSpPr>
            <p:cNvPr id="33" name="Oval 32"/>
            <p:cNvSpPr/>
            <p:nvPr/>
          </p:nvSpPr>
          <p:spPr>
            <a:xfrm>
              <a:off x="1915180" y="3700519"/>
              <a:ext cx="361950" cy="3619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277130" y="3700519"/>
              <a:ext cx="361950" cy="3619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</p:grp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26156" y="3722370"/>
            <a:ext cx="118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Ethanol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87189" y="2618606"/>
            <a:ext cx="2851611" cy="646331"/>
            <a:chOff x="2710989" y="2651947"/>
            <a:chExt cx="2851611" cy="646331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657600" y="2651947"/>
              <a:ext cx="190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dirty="0" smtClean="0">
                  <a:solidFill>
                    <a:srgbClr val="000099"/>
                  </a:solidFill>
                  <a:latin typeface="Bookman Old Style" pitchFamily="18" charset="0"/>
                </a:rPr>
                <a:t>In the absence of oxygen</a:t>
              </a:r>
              <a:endParaRPr kumimoji="1" lang="en-GB" altLang="zh-TW" dirty="0">
                <a:solidFill>
                  <a:srgbClr val="000099"/>
                </a:solidFill>
                <a:latin typeface="Bookman Old Style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710989" y="3088908"/>
              <a:ext cx="12868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957189" y="4400550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Yeast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6" grpId="0" animBg="1"/>
      <p:bldP spid="17" grpId="0"/>
      <p:bldP spid="3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90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326</Words>
  <Application>Microsoft Office PowerPoint</Application>
  <PresentationFormat>On-screen Show (16:9)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2022-04-24T13:12:28Z</dcterms:modified>
</cp:coreProperties>
</file>