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5" r:id="rId2"/>
    <p:sldId id="396" r:id="rId3"/>
    <p:sldId id="397" r:id="rId4"/>
    <p:sldId id="398" r:id="rId5"/>
    <p:sldId id="399" r:id="rId6"/>
    <p:sldId id="400" r:id="rId7"/>
    <p:sldId id="469" r:id="rId8"/>
    <p:sldId id="53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11</a:t>
            </a:r>
            <a:endParaRPr kumimoji="1" lang="en-US" sz="5000" b="1" dirty="0" smtClean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8303" y="339945"/>
            <a:ext cx="4527395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Co-ordination in human beings is controlled by two mechanisms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4184276" y="-972942"/>
            <a:ext cx="380999" cy="4482352"/>
          </a:xfrm>
          <a:prstGeom prst="rightBrace">
            <a:avLst/>
          </a:prstGeom>
          <a:ln>
            <a:solidFill>
              <a:srgbClr val="1F0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504950"/>
            <a:ext cx="272547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Nervous control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1493933"/>
            <a:ext cx="272547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Chemical control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37851" y="2369396"/>
            <a:ext cx="3636485" cy="2041101"/>
            <a:chOff x="588076" y="2750396"/>
            <a:chExt cx="3636485" cy="204110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34588" y="2800350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Callout 11"/>
            <p:cNvSpPr/>
            <p:nvPr/>
          </p:nvSpPr>
          <p:spPr>
            <a:xfrm>
              <a:off x="588076" y="2750396"/>
              <a:ext cx="2693672" cy="1014567"/>
            </a:xfrm>
            <a:prstGeom prst="wedgeEllipseCallout">
              <a:avLst>
                <a:gd name="adj1" fmla="val 49753"/>
                <a:gd name="adj2" fmla="val 4399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Let us first see what 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is Nervous </a:t>
              </a: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control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40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1\images\the-nervous-system-for-ki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9539"/>
            <a:ext cx="2209800" cy="401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1" y="285750"/>
            <a:ext cx="693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Human nervous system consists of </a:t>
            </a:r>
            <a:endParaRPr lang="en-US" sz="2000" dirty="0"/>
          </a:p>
        </p:txBody>
      </p:sp>
      <p:sp>
        <p:nvSpPr>
          <p:cNvPr id="7" name="Freeform 6"/>
          <p:cNvSpPr/>
          <p:nvPr/>
        </p:nvSpPr>
        <p:spPr>
          <a:xfrm>
            <a:off x="1424504" y="720883"/>
            <a:ext cx="436094" cy="309305"/>
          </a:xfrm>
          <a:custGeom>
            <a:avLst/>
            <a:gdLst>
              <a:gd name="connsiteX0" fmla="*/ 6627 w 436094"/>
              <a:gd name="connsiteY0" fmla="*/ 233998 h 309305"/>
              <a:gd name="connsiteX1" fmla="*/ 94734 w 436094"/>
              <a:gd name="connsiteY1" fmla="*/ 276861 h 309305"/>
              <a:gd name="connsiteX2" fmla="*/ 120927 w 436094"/>
              <a:gd name="connsiteY2" fmla="*/ 269717 h 309305"/>
              <a:gd name="connsiteX3" fmla="*/ 204271 w 436094"/>
              <a:gd name="connsiteY3" fmla="*/ 291148 h 309305"/>
              <a:gd name="connsiteX4" fmla="*/ 251896 w 436094"/>
              <a:gd name="connsiteY4" fmla="*/ 269717 h 309305"/>
              <a:gd name="connsiteX5" fmla="*/ 273327 w 436094"/>
              <a:gd name="connsiteY5" fmla="*/ 300673 h 309305"/>
              <a:gd name="connsiteX6" fmla="*/ 330477 w 436094"/>
              <a:gd name="connsiteY6" fmla="*/ 307817 h 309305"/>
              <a:gd name="connsiteX7" fmla="*/ 387627 w 436094"/>
              <a:gd name="connsiteY7" fmla="*/ 303055 h 309305"/>
              <a:gd name="connsiteX8" fmla="*/ 428109 w 436094"/>
              <a:gd name="connsiteY8" fmla="*/ 248286 h 309305"/>
              <a:gd name="connsiteX9" fmla="*/ 435252 w 436094"/>
              <a:gd name="connsiteY9" fmla="*/ 174467 h 309305"/>
              <a:gd name="connsiteX10" fmla="*/ 416202 w 436094"/>
              <a:gd name="connsiteY10" fmla="*/ 110173 h 309305"/>
              <a:gd name="connsiteX11" fmla="*/ 378102 w 436094"/>
              <a:gd name="connsiteY11" fmla="*/ 48261 h 309305"/>
              <a:gd name="connsiteX12" fmla="*/ 320952 w 436094"/>
              <a:gd name="connsiteY12" fmla="*/ 12542 h 309305"/>
              <a:gd name="connsiteX13" fmla="*/ 206652 w 436094"/>
              <a:gd name="connsiteY13" fmla="*/ 636 h 309305"/>
              <a:gd name="connsiteX14" fmla="*/ 130452 w 436094"/>
              <a:gd name="connsiteY14" fmla="*/ 29211 h 309305"/>
              <a:gd name="connsiteX15" fmla="*/ 70921 w 436094"/>
              <a:gd name="connsiteY15" fmla="*/ 81598 h 309305"/>
              <a:gd name="connsiteX16" fmla="*/ 13771 w 436094"/>
              <a:gd name="connsiteY16" fmla="*/ 183992 h 309305"/>
              <a:gd name="connsiteX17" fmla="*/ 6627 w 436094"/>
              <a:gd name="connsiteY17" fmla="*/ 233998 h 30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6094" h="309305">
                <a:moveTo>
                  <a:pt x="6627" y="233998"/>
                </a:moveTo>
                <a:cubicBezTo>
                  <a:pt x="20121" y="249476"/>
                  <a:pt x="75684" y="270908"/>
                  <a:pt x="94734" y="276861"/>
                </a:cubicBezTo>
                <a:cubicBezTo>
                  <a:pt x="113784" y="282814"/>
                  <a:pt x="102671" y="267336"/>
                  <a:pt x="120927" y="269717"/>
                </a:cubicBezTo>
                <a:cubicBezTo>
                  <a:pt x="139183" y="272098"/>
                  <a:pt x="182443" y="291148"/>
                  <a:pt x="204271" y="291148"/>
                </a:cubicBezTo>
                <a:cubicBezTo>
                  <a:pt x="226099" y="291148"/>
                  <a:pt x="240387" y="268130"/>
                  <a:pt x="251896" y="269717"/>
                </a:cubicBezTo>
                <a:cubicBezTo>
                  <a:pt x="263405" y="271304"/>
                  <a:pt x="260230" y="294323"/>
                  <a:pt x="273327" y="300673"/>
                </a:cubicBezTo>
                <a:cubicBezTo>
                  <a:pt x="286424" y="307023"/>
                  <a:pt x="311427" y="307420"/>
                  <a:pt x="330477" y="307817"/>
                </a:cubicBezTo>
                <a:cubicBezTo>
                  <a:pt x="349527" y="308214"/>
                  <a:pt x="371355" y="312977"/>
                  <a:pt x="387627" y="303055"/>
                </a:cubicBezTo>
                <a:cubicBezTo>
                  <a:pt x="403899" y="293133"/>
                  <a:pt x="420172" y="269717"/>
                  <a:pt x="428109" y="248286"/>
                </a:cubicBezTo>
                <a:cubicBezTo>
                  <a:pt x="436046" y="226855"/>
                  <a:pt x="437236" y="197486"/>
                  <a:pt x="435252" y="174467"/>
                </a:cubicBezTo>
                <a:cubicBezTo>
                  <a:pt x="433268" y="151448"/>
                  <a:pt x="425727" y="131207"/>
                  <a:pt x="416202" y="110173"/>
                </a:cubicBezTo>
                <a:cubicBezTo>
                  <a:pt x="406677" y="89139"/>
                  <a:pt x="393977" y="64533"/>
                  <a:pt x="378102" y="48261"/>
                </a:cubicBezTo>
                <a:cubicBezTo>
                  <a:pt x="362227" y="31989"/>
                  <a:pt x="349527" y="20480"/>
                  <a:pt x="320952" y="12542"/>
                </a:cubicBezTo>
                <a:cubicBezTo>
                  <a:pt x="292377" y="4604"/>
                  <a:pt x="238402" y="-2142"/>
                  <a:pt x="206652" y="636"/>
                </a:cubicBezTo>
                <a:cubicBezTo>
                  <a:pt x="174902" y="3414"/>
                  <a:pt x="153074" y="15717"/>
                  <a:pt x="130452" y="29211"/>
                </a:cubicBezTo>
                <a:cubicBezTo>
                  <a:pt x="107830" y="42705"/>
                  <a:pt x="90368" y="55801"/>
                  <a:pt x="70921" y="81598"/>
                </a:cubicBezTo>
                <a:cubicBezTo>
                  <a:pt x="51474" y="107395"/>
                  <a:pt x="24883" y="158592"/>
                  <a:pt x="13771" y="183992"/>
                </a:cubicBezTo>
                <a:cubicBezTo>
                  <a:pt x="2659" y="209392"/>
                  <a:pt x="-6867" y="218520"/>
                  <a:pt x="6627" y="233998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36001" y="1020137"/>
            <a:ext cx="95180" cy="1442912"/>
          </a:xfrm>
          <a:custGeom>
            <a:avLst/>
            <a:gdLst>
              <a:gd name="connsiteX0" fmla="*/ 9455 w 95180"/>
              <a:gd name="connsiteY0" fmla="*/ 6182 h 1442912"/>
              <a:gd name="connsiteX1" fmla="*/ 35649 w 95180"/>
              <a:gd name="connsiteY1" fmla="*/ 134769 h 1442912"/>
              <a:gd name="connsiteX2" fmla="*/ 52318 w 95180"/>
              <a:gd name="connsiteY2" fmla="*/ 415757 h 1442912"/>
              <a:gd name="connsiteX3" fmla="*/ 73749 w 95180"/>
              <a:gd name="connsiteY3" fmla="*/ 601494 h 1442912"/>
              <a:gd name="connsiteX4" fmla="*/ 61843 w 95180"/>
              <a:gd name="connsiteY4" fmla="*/ 784851 h 1442912"/>
              <a:gd name="connsiteX5" fmla="*/ 35649 w 95180"/>
              <a:gd name="connsiteY5" fmla="*/ 1070601 h 1442912"/>
              <a:gd name="connsiteX6" fmla="*/ 4693 w 95180"/>
              <a:gd name="connsiteY6" fmla="*/ 1342063 h 1442912"/>
              <a:gd name="connsiteX7" fmla="*/ 2312 w 95180"/>
              <a:gd name="connsiteY7" fmla="*/ 1427788 h 1442912"/>
              <a:gd name="connsiteX8" fmla="*/ 26124 w 95180"/>
              <a:gd name="connsiteY8" fmla="*/ 1415882 h 1442912"/>
              <a:gd name="connsiteX9" fmla="*/ 45174 w 95180"/>
              <a:gd name="connsiteY9" fmla="*/ 1165851 h 1442912"/>
              <a:gd name="connsiteX10" fmla="*/ 83274 w 95180"/>
              <a:gd name="connsiteY10" fmla="*/ 918201 h 1442912"/>
              <a:gd name="connsiteX11" fmla="*/ 95180 w 95180"/>
              <a:gd name="connsiteY11" fmla="*/ 732463 h 1442912"/>
              <a:gd name="connsiteX12" fmla="*/ 83274 w 95180"/>
              <a:gd name="connsiteY12" fmla="*/ 501482 h 1442912"/>
              <a:gd name="connsiteX13" fmla="*/ 78512 w 95180"/>
              <a:gd name="connsiteY13" fmla="*/ 356226 h 1442912"/>
              <a:gd name="connsiteX14" fmla="*/ 68987 w 95180"/>
              <a:gd name="connsiteY14" fmla="*/ 208588 h 1442912"/>
              <a:gd name="connsiteX15" fmla="*/ 68987 w 95180"/>
              <a:gd name="connsiteY15" fmla="*/ 75238 h 1442912"/>
              <a:gd name="connsiteX16" fmla="*/ 68987 w 95180"/>
              <a:gd name="connsiteY16" fmla="*/ 25232 h 1442912"/>
              <a:gd name="connsiteX17" fmla="*/ 9455 w 95180"/>
              <a:gd name="connsiteY17" fmla="*/ 6182 h 1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180" h="1442912">
                <a:moveTo>
                  <a:pt x="9455" y="6182"/>
                </a:moveTo>
                <a:cubicBezTo>
                  <a:pt x="3899" y="24438"/>
                  <a:pt x="28505" y="66507"/>
                  <a:pt x="35649" y="134769"/>
                </a:cubicBezTo>
                <a:cubicBezTo>
                  <a:pt x="42793" y="203031"/>
                  <a:pt x="45968" y="337970"/>
                  <a:pt x="52318" y="415757"/>
                </a:cubicBezTo>
                <a:cubicBezTo>
                  <a:pt x="58668" y="493544"/>
                  <a:pt x="72162" y="539978"/>
                  <a:pt x="73749" y="601494"/>
                </a:cubicBezTo>
                <a:cubicBezTo>
                  <a:pt x="75336" y="663010"/>
                  <a:pt x="68193" y="706667"/>
                  <a:pt x="61843" y="784851"/>
                </a:cubicBezTo>
                <a:cubicBezTo>
                  <a:pt x="55493" y="863035"/>
                  <a:pt x="45174" y="977732"/>
                  <a:pt x="35649" y="1070601"/>
                </a:cubicBezTo>
                <a:cubicBezTo>
                  <a:pt x="26124" y="1163470"/>
                  <a:pt x="10249" y="1282532"/>
                  <a:pt x="4693" y="1342063"/>
                </a:cubicBezTo>
                <a:cubicBezTo>
                  <a:pt x="-863" y="1401594"/>
                  <a:pt x="-1260" y="1415485"/>
                  <a:pt x="2312" y="1427788"/>
                </a:cubicBezTo>
                <a:cubicBezTo>
                  <a:pt x="5884" y="1440091"/>
                  <a:pt x="18980" y="1459538"/>
                  <a:pt x="26124" y="1415882"/>
                </a:cubicBezTo>
                <a:cubicBezTo>
                  <a:pt x="33268" y="1372226"/>
                  <a:pt x="35649" y="1248798"/>
                  <a:pt x="45174" y="1165851"/>
                </a:cubicBezTo>
                <a:cubicBezTo>
                  <a:pt x="54699" y="1082904"/>
                  <a:pt x="74940" y="990432"/>
                  <a:pt x="83274" y="918201"/>
                </a:cubicBezTo>
                <a:cubicBezTo>
                  <a:pt x="91608" y="845970"/>
                  <a:pt x="95180" y="801916"/>
                  <a:pt x="95180" y="732463"/>
                </a:cubicBezTo>
                <a:cubicBezTo>
                  <a:pt x="95180" y="663010"/>
                  <a:pt x="86052" y="564188"/>
                  <a:pt x="83274" y="501482"/>
                </a:cubicBezTo>
                <a:cubicBezTo>
                  <a:pt x="80496" y="438776"/>
                  <a:pt x="80893" y="405042"/>
                  <a:pt x="78512" y="356226"/>
                </a:cubicBezTo>
                <a:cubicBezTo>
                  <a:pt x="76131" y="307410"/>
                  <a:pt x="70574" y="255419"/>
                  <a:pt x="68987" y="208588"/>
                </a:cubicBezTo>
                <a:cubicBezTo>
                  <a:pt x="67400" y="161757"/>
                  <a:pt x="68987" y="75238"/>
                  <a:pt x="68987" y="75238"/>
                </a:cubicBezTo>
                <a:cubicBezTo>
                  <a:pt x="68987" y="44679"/>
                  <a:pt x="77718" y="35551"/>
                  <a:pt x="68987" y="25232"/>
                </a:cubicBezTo>
                <a:cubicBezTo>
                  <a:pt x="60256" y="14913"/>
                  <a:pt x="15011" y="-12074"/>
                  <a:pt x="9455" y="6182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54999" y="685860"/>
            <a:ext cx="2488401" cy="369332"/>
            <a:chOff x="1854999" y="685860"/>
            <a:chExt cx="2488401" cy="369332"/>
          </a:xfrm>
        </p:grpSpPr>
        <p:sp>
          <p:nvSpPr>
            <p:cNvPr id="20" name="Rectangle 19"/>
            <p:cNvSpPr/>
            <p:nvPr/>
          </p:nvSpPr>
          <p:spPr>
            <a:xfrm>
              <a:off x="3048000" y="711200"/>
              <a:ext cx="1295400" cy="312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54999" y="685860"/>
              <a:ext cx="2198206" cy="369332"/>
              <a:chOff x="1854999" y="685860"/>
              <a:chExt cx="2198206" cy="369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19407" y="685860"/>
                <a:ext cx="1133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Brain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854999" y="864176"/>
                <a:ext cx="11811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1814513" y="1190626"/>
            <a:ext cx="2628894" cy="369332"/>
            <a:chOff x="1814513" y="1190626"/>
            <a:chExt cx="2628894" cy="369332"/>
          </a:xfrm>
        </p:grpSpPr>
        <p:sp>
          <p:nvSpPr>
            <p:cNvPr id="21" name="Rectangle 20"/>
            <p:cNvSpPr/>
            <p:nvPr/>
          </p:nvSpPr>
          <p:spPr>
            <a:xfrm>
              <a:off x="3048000" y="1212850"/>
              <a:ext cx="1295400" cy="312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14513" y="1190626"/>
              <a:ext cx="2628894" cy="369332"/>
              <a:chOff x="1814513" y="1190626"/>
              <a:chExt cx="2628894" cy="3693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19407" y="1190626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Spinal cord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814513" y="1370013"/>
                <a:ext cx="12334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981200" y="1685922"/>
            <a:ext cx="2462207" cy="369332"/>
            <a:chOff x="1981200" y="1685922"/>
            <a:chExt cx="2462207" cy="369332"/>
          </a:xfrm>
        </p:grpSpPr>
        <p:sp>
          <p:nvSpPr>
            <p:cNvPr id="22" name="Rectangle 21"/>
            <p:cNvSpPr/>
            <p:nvPr/>
          </p:nvSpPr>
          <p:spPr>
            <a:xfrm>
              <a:off x="3048000" y="1708150"/>
              <a:ext cx="1295400" cy="312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981200" y="1685922"/>
              <a:ext cx="2462207" cy="369332"/>
              <a:chOff x="1981200" y="1685922"/>
              <a:chExt cx="2462207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19407" y="1685922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Nerves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1981200" y="1865314"/>
                <a:ext cx="1066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0159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4871" y="905363"/>
            <a:ext cx="73823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990099"/>
                </a:solidFill>
                <a:latin typeface="Bookman Old Style" pitchFamily="18" charset="0"/>
              </a:rPr>
              <a:t>Nervous system is a system </a:t>
            </a:r>
            <a:r>
              <a:rPr lang="en-US" sz="2000" b="1" dirty="0">
                <a:solidFill>
                  <a:srgbClr val="990099"/>
                </a:solidFill>
                <a:latin typeface="Bookman Old Style" pitchFamily="18" charset="0"/>
              </a:rPr>
              <a:t>that controls all of the activities of the body.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733550"/>
            <a:ext cx="678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743006"/>
                </a:solidFill>
                <a:latin typeface="Bookman Old Style" pitchFamily="18" charset="0"/>
              </a:rPr>
              <a:t>The nervous system </a:t>
            </a:r>
            <a:r>
              <a:rPr lang="en-US" sz="2000" dirty="0" smtClean="0">
                <a:solidFill>
                  <a:srgbClr val="743006"/>
                </a:solidFill>
                <a:latin typeface="Bookman Old Style" pitchFamily="18" charset="0"/>
              </a:rPr>
              <a:t>can be divided into three parts :</a:t>
            </a:r>
            <a:endParaRPr lang="en-US" sz="2000" dirty="0">
              <a:solidFill>
                <a:srgbClr val="743006"/>
              </a:solidFill>
              <a:latin typeface="Bookman Old Style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2263745"/>
            <a:ext cx="5152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Bookman Old Style" pitchFamily="18" charset="0"/>
              </a:rPr>
              <a:t>1. Central nervous system (CNS)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2751092"/>
            <a:ext cx="4830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33CC"/>
                </a:solidFill>
                <a:latin typeface="Bookman Old Style" pitchFamily="18" charset="0"/>
              </a:rPr>
              <a:t>2. Peripheral nervous system (PNS)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238440"/>
            <a:ext cx="5152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Bookman Old Style" pitchFamily="18" charset="0"/>
              </a:rPr>
              <a:t>3. Autonomic nervous system (ANS)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8992" y="285728"/>
            <a:ext cx="6600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Nervous System</a:t>
            </a:r>
          </a:p>
        </p:txBody>
      </p:sp>
    </p:spTree>
    <p:extLst>
      <p:ext uri="{BB962C8B-B14F-4D97-AF65-F5344CB8AC3E}">
        <p14:creationId xmlns:p14="http://schemas.microsoft.com/office/powerpoint/2010/main" val="26924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uild="allAtOnce" autoUpdateAnimBg="0"/>
      <p:bldP spid="6" grpId="0" build="allAtOnce" autoUpdateAnimBg="0"/>
      <p:bldP spid="7" grpId="0" build="allAtOnce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285750"/>
            <a:ext cx="4114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Central nervous system consists of 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9121" y="685860"/>
            <a:ext cx="4907279" cy="4104821"/>
            <a:chOff x="579121" y="685860"/>
            <a:chExt cx="4907279" cy="4104821"/>
          </a:xfrm>
        </p:grpSpPr>
        <p:pic>
          <p:nvPicPr>
            <p:cNvPr id="4102" name="Picture 6" descr="\\192.168.1.18\mt_school\2014_15\01 STATE_BOARD_MH\ENGLISH_MED\TAT_2014 - 15\10th std\Biology\Chapter 11\images\Brain_Nervous_E.jpgcc445f16-f88b-4ec3-9875-9bf92da664f1Larg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97"/>
            <a:stretch/>
          </p:blipFill>
          <p:spPr bwMode="auto">
            <a:xfrm>
              <a:off x="579121" y="688581"/>
              <a:ext cx="2994660" cy="410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971800" y="685860"/>
              <a:ext cx="2514600" cy="41048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4104" name="Picture 8" descr="\\192.168.1.18\mt_school\2014_15\01 STATE_BOARD_MH\ENGLISH_MED\TAT_2014 - 15\10th std\Biology\Chapter 11\images\Brain_Nervous_K.jpg77ae2eae-3469-4de5-a7f2-9652cfa37a89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000" r="23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36" r="76709"/>
          <a:stretch/>
        </p:blipFill>
        <p:spPr bwMode="auto">
          <a:xfrm>
            <a:off x="1363981" y="742949"/>
            <a:ext cx="328614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733800" y="934819"/>
            <a:ext cx="14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Brain and spinal cord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71822" y="912019"/>
            <a:ext cx="516732" cy="623888"/>
            <a:chOff x="1590674" y="912019"/>
            <a:chExt cx="516732" cy="62388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0206" y="912019"/>
              <a:ext cx="457200" cy="311944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590674" y="1221581"/>
              <a:ext cx="511970" cy="314326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487308" y="686336"/>
            <a:ext cx="3066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It regulates all activities of body.</a:t>
            </a:r>
            <a:endParaRPr lang="en-US" sz="2000" dirty="0"/>
          </a:p>
        </p:txBody>
      </p:sp>
      <p:sp>
        <p:nvSpPr>
          <p:cNvPr id="12" name="Oval Callout 11"/>
          <p:cNvSpPr/>
          <p:nvPr/>
        </p:nvSpPr>
        <p:spPr>
          <a:xfrm>
            <a:off x="6629400" y="1277014"/>
            <a:ext cx="1663409" cy="517785"/>
          </a:xfrm>
          <a:prstGeom prst="wedgeEllipseCallout">
            <a:avLst>
              <a:gd name="adj1" fmla="val -56983"/>
              <a:gd name="adj2" fmla="val -950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Control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750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6914E-7 L 0.17466 -2.46914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14" grpId="0" build="allAtOnce"/>
      <p:bldP spid="24" grpId="0" build="allAtOnce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285750"/>
            <a:ext cx="418623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Peripheral Nervous </a:t>
            </a:r>
            <a:r>
              <a:rPr lang="en-US" sz="2000" dirty="0" smtClean="0"/>
              <a:t>system consists of 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9121" y="685860"/>
            <a:ext cx="4907279" cy="4104821"/>
            <a:chOff x="579121" y="685860"/>
            <a:chExt cx="4907279" cy="4104821"/>
          </a:xfrm>
        </p:grpSpPr>
        <p:pic>
          <p:nvPicPr>
            <p:cNvPr id="4102" name="Picture 6" descr="\\192.168.1.18\mt_school\2014_15\01 STATE_BOARD_MH\ENGLISH_MED\TAT_2014 - 15\10th std\Biology\Chapter 11\images\Brain_Nervous_E.jpgcc445f16-f88b-4ec3-9875-9bf92da664f1Larg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97"/>
            <a:stretch/>
          </p:blipFill>
          <p:spPr bwMode="auto">
            <a:xfrm>
              <a:off x="579121" y="688581"/>
              <a:ext cx="2994660" cy="410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971800" y="685860"/>
              <a:ext cx="2514600" cy="41048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5122" name="Picture 2" descr="\\192.168.1.18\mt_school\2014_15\01 STATE_BOARD_MH\ENGLISH_MED\TAT_2014 - 15\10th std\Biology\Chapter 11\images\3d-nervous-system-bryan-brandenburg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0524" r="69595" b="9934"/>
          <a:stretch/>
        </p:blipFill>
        <p:spPr bwMode="auto">
          <a:xfrm>
            <a:off x="773260" y="716247"/>
            <a:ext cx="1487340" cy="40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57638" y="1123950"/>
            <a:ext cx="167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All the nerves present in the periphery of the body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97250" y="1409700"/>
            <a:ext cx="555625" cy="1388269"/>
            <a:chOff x="1551781" y="912019"/>
            <a:chExt cx="555625" cy="138826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650206" y="912019"/>
              <a:ext cx="457200" cy="311944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551781" y="1221581"/>
              <a:ext cx="550863" cy="661988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627981" y="1221582"/>
              <a:ext cx="476250" cy="1078706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68487" y="1226344"/>
              <a:ext cx="228600" cy="76200"/>
            </a:xfrm>
            <a:prstGeom prst="line">
              <a:avLst/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448300" y="609600"/>
            <a:ext cx="32185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It is a network of nerves spread through out the body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connecting all parts of the body to the central nervous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621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45679E-6 L 0.19253 3.4567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2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285750"/>
            <a:ext cx="426574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Autonomic nervous </a:t>
            </a:r>
            <a:r>
              <a:rPr lang="en-US" sz="2000" dirty="0" smtClean="0"/>
              <a:t>system consists of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86740" y="685860"/>
            <a:ext cx="4899660" cy="4104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102" name="Picture 6" descr="\\192.168.1.18\mt_school\2014_15\01 STATE_BOARD_MH\ENGLISH_MED\TAT_2014 - 15\10th std\Biology\Chapter 11\images\Brain_Nervous_E.jpgcc445f16-f88b-4ec3-9875-9bf92da664f1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/>
          <a:stretch/>
        </p:blipFill>
        <p:spPr bwMode="auto">
          <a:xfrm>
            <a:off x="579121" y="688581"/>
            <a:ext cx="299466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\\192.168.1.18\mt_school\2014_15\01 STATE_BOARD_MH\ENGLISH_MED\TAT_2014 - 15\10th std\Biology\Chapter 11\images\Brain_Nervous_B.jpg85e2b97b-5f38-4412-8021-797e1edd2cee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685859"/>
            <a:ext cx="4104821" cy="41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192.168.1.18\mt_school\2014_15\01 STATE_BOARD_MH\ENGLISH_MED\TAT_2014 - 15\10th std\Biology\Chapter 11\images\Brain_Nervous_D.jpg79f5c96f-4663-4706-8442-cedfb0c48e2a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740" y="688581"/>
            <a:ext cx="41021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05237" y="1114424"/>
            <a:ext cx="1223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Autonomic </a:t>
            </a:r>
            <a:r>
              <a:rPr lang="en-US" sz="1600" dirty="0" smtClean="0">
                <a:solidFill>
                  <a:schemeClr val="bg1"/>
                </a:solidFill>
              </a:rPr>
              <a:t>nerves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843213" y="1278731"/>
            <a:ext cx="992981" cy="0"/>
          </a:xfrm>
          <a:prstGeom prst="line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87308" y="562511"/>
            <a:ext cx="30661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Nerves which are present in the involuntary organs like heart, stomach, lungs etc.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924175" y="1279525"/>
            <a:ext cx="911225" cy="1368425"/>
          </a:xfrm>
          <a:prstGeom prst="line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838" y="1657350"/>
            <a:ext cx="528520" cy="704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6" b="9175"/>
          <a:stretch/>
        </p:blipFill>
        <p:spPr bwMode="auto">
          <a:xfrm>
            <a:off x="6428453" y="1657350"/>
            <a:ext cx="747708" cy="704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V="1">
            <a:off x="5753826" y="1498761"/>
            <a:ext cx="0" cy="252412"/>
          </a:xfrm>
          <a:prstGeom prst="line">
            <a:avLst/>
          </a:prstGeom>
          <a:ln>
            <a:solidFill>
              <a:srgbClr val="1F08C8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553200" y="1516856"/>
            <a:ext cx="0" cy="250429"/>
          </a:xfrm>
          <a:prstGeom prst="line">
            <a:avLst/>
          </a:prstGeom>
          <a:ln>
            <a:solidFill>
              <a:srgbClr val="1F08C8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6" descr="C:\Documents and Settings\Administrator\Desktop\DD @@@@\aniorgan7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5107" y="1679812"/>
            <a:ext cx="895106" cy="68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Straight Connector 21"/>
          <p:cNvCxnSpPr/>
          <p:nvPr/>
        </p:nvCxnSpPr>
        <p:spPr>
          <a:xfrm flipH="1" flipV="1">
            <a:off x="7467601" y="1502097"/>
            <a:ext cx="0" cy="231453"/>
          </a:xfrm>
          <a:prstGeom prst="line">
            <a:avLst/>
          </a:prstGeom>
          <a:ln>
            <a:solidFill>
              <a:srgbClr val="1F08C8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22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741711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164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2022-04-24T13:20:53Z</dcterms:modified>
</cp:coreProperties>
</file>