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FF"/>
    <a:srgbClr val="0000CC"/>
    <a:srgbClr val="EC2095"/>
    <a:srgbClr val="FF99FF"/>
    <a:srgbClr val="FFFFFF"/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53" autoAdjust="0"/>
  </p:normalViewPr>
  <p:slideViewPr>
    <p:cSldViewPr showGuides="1">
      <p:cViewPr varScale="1">
        <p:scale>
          <a:sx n="138" d="100"/>
          <a:sy n="138" d="100"/>
        </p:scale>
        <p:origin x="83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AA009A-1934-431F-957E-FADBD2FEF089}" type="datetimeFigureOut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BA6C7D5-893E-4103-BBC0-BEF252B31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42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1FB11B-DDCA-45F4-8555-B43233295D1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5A4E80-F966-4A07-983B-A5A22BE5FC8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0B179D-2368-4BE1-87AA-9BDD1ACAB00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48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55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467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15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747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5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05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89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73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349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32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15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592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200569\Desktop\Sceicne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81"/>
          <a:stretch>
            <a:fillRect/>
          </a:stretch>
        </p:blipFill>
        <p:spPr bwMode="auto">
          <a:xfrm>
            <a:off x="-6350" y="0"/>
            <a:ext cx="915035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7"/>
          <p:cNvSpPr txBox="1">
            <a:spLocks/>
          </p:cNvSpPr>
          <p:nvPr/>
        </p:nvSpPr>
        <p:spPr bwMode="auto">
          <a:xfrm>
            <a:off x="695325" y="2514600"/>
            <a:ext cx="54768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034EA2"/>
                </a:solidFill>
                <a:latin typeface="Bookman Old Style" pitchFamily="18" charset="0"/>
              </a:rPr>
              <a:t>How do Organisms</a:t>
            </a:r>
          </a:p>
          <a:p>
            <a:pPr eaLnBrk="1" hangingPunct="1"/>
            <a:r>
              <a:rPr lang="en-US" altLang="en-US" sz="3600" b="1">
                <a:solidFill>
                  <a:srgbClr val="034EA2"/>
                </a:solidFill>
                <a:latin typeface="Bookman Old Style" pitchFamily="18" charset="0"/>
              </a:rPr>
              <a:t>Reproduce?</a:t>
            </a: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815975" y="3140075"/>
            <a:ext cx="2855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pt-BR" altLang="en-US" b="1" dirty="0">
                <a:solidFill>
                  <a:srgbClr val="FF6600"/>
                </a:solidFill>
                <a:latin typeface="Bookman Old Style" pitchFamily="18" charset="0"/>
              </a:rPr>
              <a:t>Introduction</a:t>
            </a:r>
            <a:endParaRPr lang="en-US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1717675"/>
            <a:ext cx="1982788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loud Callout 2"/>
          <p:cNvSpPr/>
          <p:nvPr/>
        </p:nvSpPr>
        <p:spPr>
          <a:xfrm>
            <a:off x="2895600" y="319210"/>
            <a:ext cx="3886200" cy="2389406"/>
          </a:xfrm>
          <a:prstGeom prst="cloudCallout">
            <a:avLst>
              <a:gd name="adj1" fmla="val -72475"/>
              <a:gd name="adj2" fmla="val 33985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i="1" dirty="0">
                <a:latin typeface="Bookman Old Style" panose="02050604050505020204" pitchFamily="18" charset="0"/>
              </a:rPr>
              <a:t>Do organisms create exact copies of themselves???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08781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85800" y="282575"/>
            <a:ext cx="7091363" cy="4532313"/>
            <a:chOff x="685800" y="77585"/>
            <a:chExt cx="7091553" cy="4532515"/>
          </a:xfrm>
        </p:grpSpPr>
        <p:grpSp>
          <p:nvGrpSpPr>
            <p:cNvPr id="2051" name="Group 2"/>
            <p:cNvGrpSpPr>
              <a:grpSpLocks/>
            </p:cNvGrpSpPr>
            <p:nvPr/>
          </p:nvGrpSpPr>
          <p:grpSpPr bwMode="auto">
            <a:xfrm>
              <a:off x="685800" y="1809750"/>
              <a:ext cx="2895600" cy="2800350"/>
              <a:chOff x="304800" y="-633984"/>
              <a:chExt cx="2895600" cy="2800350"/>
            </a:xfrm>
          </p:grpSpPr>
          <p:pic>
            <p:nvPicPr>
              <p:cNvPr id="2055" name="Picture 4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800" y="-633984"/>
                <a:ext cx="2800350" cy="2800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Oval 5"/>
              <p:cNvSpPr/>
              <p:nvPr/>
            </p:nvSpPr>
            <p:spPr>
              <a:xfrm>
                <a:off x="1319240" y="-634109"/>
                <a:ext cx="1881238" cy="14002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4" name="Cloud Callout 3"/>
            <p:cNvSpPr/>
            <p:nvPr/>
          </p:nvSpPr>
          <p:spPr>
            <a:xfrm>
              <a:off x="2085975" y="77585"/>
              <a:ext cx="5691378" cy="3464330"/>
            </a:xfrm>
            <a:prstGeom prst="cloudCallout">
              <a:avLst>
                <a:gd name="adj1" fmla="val -52993"/>
                <a:gd name="adj2" fmla="val 55936"/>
              </a:avLst>
            </a:prstGeom>
            <a:solidFill>
              <a:srgbClr val="92D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rgbClr val="002060"/>
                  </a:solidFill>
                  <a:latin typeface="Bookman Old Style" pitchFamily="18" charset="0"/>
                </a:rPr>
                <a:t>Before we discuss the mechanisms by which organisms reproduce,</a:t>
              </a:r>
            </a:p>
            <a:p>
              <a:pPr algn="ctr">
                <a:defRPr/>
              </a:pPr>
              <a:r>
                <a:rPr lang="en-US" sz="2400" b="1" dirty="0">
                  <a:solidFill>
                    <a:srgbClr val="002060"/>
                  </a:solidFill>
                  <a:latin typeface="Bookman Old Style" pitchFamily="18" charset="0"/>
                </a:rPr>
                <a:t>let us understand </a:t>
              </a:r>
              <a:r>
                <a:rPr lang="en-US" sz="2800" b="1" i="1" dirty="0">
                  <a:solidFill>
                    <a:srgbClr val="EC2095"/>
                  </a:solidFill>
                  <a:latin typeface="Bookman Old Style" pitchFamily="18" charset="0"/>
                </a:rPr>
                <a:t>why do organisms reproduce???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4850" y="2903538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37"/>
          <a:stretch>
            <a:fillRect/>
          </a:stretch>
        </p:blipFill>
        <p:spPr bwMode="auto">
          <a:xfrm>
            <a:off x="2514600" y="2903538"/>
            <a:ext cx="11906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666" t="5916" r="20374"/>
          <a:stretch>
            <a:fillRect/>
          </a:stretch>
        </p:blipFill>
        <p:spPr bwMode="auto">
          <a:xfrm>
            <a:off x="3657600" y="2903538"/>
            <a:ext cx="218916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588" y="236538"/>
            <a:ext cx="2551112" cy="169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Horizontal Scroll 1"/>
          <p:cNvSpPr>
            <a:spLocks noChangeArrowheads="1"/>
          </p:cNvSpPr>
          <p:nvPr/>
        </p:nvSpPr>
        <p:spPr bwMode="auto">
          <a:xfrm>
            <a:off x="419100" y="1703388"/>
            <a:ext cx="7150100" cy="1414462"/>
          </a:xfrm>
          <a:prstGeom prst="horizontalScroll">
            <a:avLst>
              <a:gd name="adj" fmla="val 12398"/>
            </a:avLst>
          </a:prstGeom>
          <a:gradFill rotWithShape="1">
            <a:gsLst>
              <a:gs pos="0">
                <a:srgbClr val="FFDE80"/>
              </a:gs>
              <a:gs pos="50000">
                <a:srgbClr val="FFE8B3"/>
              </a:gs>
              <a:gs pos="100000">
                <a:srgbClr val="FFF3DA"/>
              </a:gs>
            </a:gsLst>
            <a:lin ang="5400000" scaled="1"/>
          </a:gradFill>
          <a:ln w="9525">
            <a:solidFill>
              <a:srgbClr val="6600CC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EC2095"/>
                </a:solidFill>
                <a:latin typeface="Bookman Old Style" pitchFamily="18" charset="0"/>
              </a:rPr>
              <a:t>After all, reproduction is not necessary to maintain the life of an individual organism, </a:t>
            </a:r>
            <a:r>
              <a:rPr lang="en-US" altLang="en-US">
                <a:latin typeface="Bookman Old Style" pitchFamily="18" charset="0"/>
              </a:rPr>
              <a:t>unlike the essential life processes such as </a:t>
            </a:r>
            <a:r>
              <a:rPr lang="en-US" altLang="en-US" i="1">
                <a:solidFill>
                  <a:srgbClr val="0000CC"/>
                </a:solidFill>
                <a:latin typeface="Bookman Old Style" pitchFamily="18" charset="0"/>
              </a:rPr>
              <a:t>nutrition, respiration, or excretion</a:t>
            </a:r>
            <a:r>
              <a:rPr lang="en-US" altLang="en-US">
                <a:latin typeface="Bookman Old Style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rizontal Scroll 2"/>
          <p:cNvSpPr>
            <a:spLocks noChangeArrowheads="1"/>
          </p:cNvSpPr>
          <p:nvPr/>
        </p:nvSpPr>
        <p:spPr bwMode="auto">
          <a:xfrm>
            <a:off x="419100" y="57150"/>
            <a:ext cx="6972300" cy="1582738"/>
          </a:xfrm>
          <a:prstGeom prst="horizontalScroll">
            <a:avLst>
              <a:gd name="adj" fmla="val 12398"/>
            </a:avLst>
          </a:prstGeom>
          <a:gradFill rotWithShape="1">
            <a:gsLst>
              <a:gs pos="0">
                <a:srgbClr val="FFDE80"/>
              </a:gs>
              <a:gs pos="50000">
                <a:srgbClr val="FFE8B3"/>
              </a:gs>
              <a:gs pos="100000">
                <a:srgbClr val="FFF3DA"/>
              </a:gs>
            </a:gsLst>
            <a:lin ang="5400000" scaled="1"/>
          </a:gradFill>
          <a:ln w="9525">
            <a:solidFill>
              <a:srgbClr val="6600CC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EC2095"/>
                </a:solidFill>
                <a:latin typeface="Bookman Old Style" pitchFamily="18" charset="0"/>
              </a:rPr>
              <a:t>Also, if an individual organism is going to create more individuals, a lot of its energy will be spent in the process.</a:t>
            </a:r>
          </a:p>
          <a:p>
            <a:pPr eaLnBrk="1" hangingPunct="1"/>
            <a:r>
              <a:rPr lang="en-US" altLang="en-US" i="1">
                <a:solidFill>
                  <a:srgbClr val="0000CC"/>
                </a:solidFill>
                <a:latin typeface="Bookman Old Style" pitchFamily="18" charset="0"/>
              </a:rPr>
              <a:t>So why should an individual organism waste energy on a process it does not need to stay alive?</a:t>
            </a:r>
            <a:endParaRPr lang="en-US" altLang="en-US">
              <a:latin typeface="Bookman Old Style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490663"/>
            <a:ext cx="1998663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0" y="2724150"/>
            <a:ext cx="1828800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00" y="1490663"/>
            <a:ext cx="2438400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9375" y="3165475"/>
            <a:ext cx="536575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3238" y="4241800"/>
            <a:ext cx="536575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78375" y="3060700"/>
            <a:ext cx="536575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rizontal Scroll 2"/>
          <p:cNvSpPr>
            <a:spLocks noChangeArrowheads="1"/>
          </p:cNvSpPr>
          <p:nvPr/>
        </p:nvSpPr>
        <p:spPr bwMode="auto">
          <a:xfrm>
            <a:off x="3795713" y="854075"/>
            <a:ext cx="4814887" cy="1584325"/>
          </a:xfrm>
          <a:prstGeom prst="horizontalScroll">
            <a:avLst>
              <a:gd name="adj" fmla="val 12398"/>
            </a:avLst>
          </a:prstGeom>
          <a:gradFill rotWithShape="1">
            <a:gsLst>
              <a:gs pos="0">
                <a:srgbClr val="FFDE80"/>
              </a:gs>
              <a:gs pos="50000">
                <a:srgbClr val="FFE8B3"/>
              </a:gs>
              <a:gs pos="100000">
                <a:srgbClr val="FFF3DA"/>
              </a:gs>
            </a:gsLst>
            <a:lin ang="5400000" scaled="1"/>
          </a:gradFill>
          <a:ln w="9525">
            <a:solidFill>
              <a:srgbClr val="6600CC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i="1" dirty="0" smtClean="0">
                <a:solidFill>
                  <a:srgbClr val="0000CC"/>
                </a:solidFill>
                <a:latin typeface="Bookman Old Style" pitchFamily="18" charset="0"/>
              </a:rPr>
              <a:t>If there were to be only one, non-reproducing member of a  particular kind, it is </a:t>
            </a:r>
            <a:r>
              <a:rPr lang="en-US" altLang="en-US" i="1" kern="0" dirty="0" smtClean="0">
                <a:solidFill>
                  <a:srgbClr val="0000FF"/>
                </a:solidFill>
                <a:latin typeface="Bookman Old Style" pitchFamily="18" charset="0"/>
                <a:cs typeface="+mn-cs"/>
              </a:rPr>
              <a:t>doubtful</a:t>
            </a:r>
            <a:r>
              <a:rPr lang="en-US" altLang="en-US" i="1" dirty="0" smtClean="0">
                <a:solidFill>
                  <a:srgbClr val="0000CC"/>
                </a:solidFill>
                <a:latin typeface="Bookman Old Style" pitchFamily="18" charset="0"/>
              </a:rPr>
              <a:t> that we would have noticed its existence. </a:t>
            </a:r>
            <a:endParaRPr lang="en-US" altLang="en-US" dirty="0" smtClean="0">
              <a:latin typeface="Bookman Old Style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250" y="1062038"/>
            <a:ext cx="3154363" cy="2105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8125" y="2808288"/>
            <a:ext cx="2724150" cy="2043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46488" y="3365500"/>
            <a:ext cx="989012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Horizontal Scroll 9"/>
          <p:cNvSpPr>
            <a:spLocks noChangeArrowheads="1"/>
          </p:cNvSpPr>
          <p:nvPr/>
        </p:nvSpPr>
        <p:spPr bwMode="auto">
          <a:xfrm>
            <a:off x="457200" y="209550"/>
            <a:ext cx="4633913" cy="852488"/>
          </a:xfrm>
          <a:prstGeom prst="horizontalScroll">
            <a:avLst>
              <a:gd name="adj" fmla="val 12398"/>
            </a:avLst>
          </a:prstGeom>
          <a:gradFill rotWithShape="1">
            <a:gsLst>
              <a:gs pos="0">
                <a:srgbClr val="FFDE80"/>
              </a:gs>
              <a:gs pos="50000">
                <a:srgbClr val="FFE8B3"/>
              </a:gs>
              <a:gs pos="100000">
                <a:srgbClr val="FFF3DA"/>
              </a:gs>
            </a:gsLst>
            <a:lin ang="5400000" scaled="1"/>
          </a:gradFill>
          <a:ln w="9525">
            <a:solidFill>
              <a:srgbClr val="6600CC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EC2095"/>
                </a:solidFill>
                <a:latin typeface="Bookman Old Style" pitchFamily="18" charset="0"/>
              </a:rPr>
              <a:t>It is obvious that we notice organisms because they reproduce.</a:t>
            </a:r>
            <a:endParaRPr lang="en-US" altLang="en-US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rizontal Scroll 9"/>
          <p:cNvSpPr>
            <a:spLocks noChangeArrowheads="1"/>
          </p:cNvSpPr>
          <p:nvPr/>
        </p:nvSpPr>
        <p:spPr bwMode="auto">
          <a:xfrm>
            <a:off x="457200" y="209550"/>
            <a:ext cx="7086600" cy="852488"/>
          </a:xfrm>
          <a:prstGeom prst="horizontalScroll">
            <a:avLst>
              <a:gd name="adj" fmla="val 12398"/>
            </a:avLst>
          </a:prstGeom>
          <a:gradFill rotWithShape="1">
            <a:gsLst>
              <a:gs pos="0">
                <a:srgbClr val="FFDE80"/>
              </a:gs>
              <a:gs pos="50000">
                <a:srgbClr val="FFE8B3"/>
              </a:gs>
              <a:gs pos="100000">
                <a:srgbClr val="FFF3DA"/>
              </a:gs>
            </a:gsLst>
            <a:lin ang="5400000" scaled="1"/>
          </a:gradFill>
          <a:ln w="9525">
            <a:solidFill>
              <a:srgbClr val="6600CC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EC2095"/>
                </a:solidFill>
                <a:latin typeface="Bookman Old Style" pitchFamily="18" charset="0"/>
              </a:rPr>
              <a:t>It is the large numbers of organisms belonging to a single species that bring them to our notice.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0" y="1019175"/>
            <a:ext cx="2286000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004"/>
          <a:stretch/>
        </p:blipFill>
        <p:spPr>
          <a:xfrm>
            <a:off x="657225" y="1019175"/>
            <a:ext cx="2740025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225" y="2952750"/>
            <a:ext cx="2740025" cy="1776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881"/>
          <a:stretch/>
        </p:blipFill>
        <p:spPr>
          <a:xfrm>
            <a:off x="3505200" y="2952750"/>
            <a:ext cx="2286000" cy="1776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85800" y="282575"/>
            <a:ext cx="7091363" cy="4532313"/>
            <a:chOff x="685800" y="77585"/>
            <a:chExt cx="7091553" cy="4532515"/>
          </a:xfrm>
        </p:grpSpPr>
        <p:grpSp>
          <p:nvGrpSpPr>
            <p:cNvPr id="7171" name="Group 2"/>
            <p:cNvGrpSpPr>
              <a:grpSpLocks/>
            </p:cNvGrpSpPr>
            <p:nvPr/>
          </p:nvGrpSpPr>
          <p:grpSpPr bwMode="auto">
            <a:xfrm>
              <a:off x="685800" y="1809750"/>
              <a:ext cx="2895600" cy="2800350"/>
              <a:chOff x="304800" y="-633984"/>
              <a:chExt cx="2895600" cy="2800350"/>
            </a:xfrm>
          </p:grpSpPr>
          <p:pic>
            <p:nvPicPr>
              <p:cNvPr id="7175" name="Picture 4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800" y="-633984"/>
                <a:ext cx="2800350" cy="2800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Oval 5"/>
              <p:cNvSpPr/>
              <p:nvPr/>
            </p:nvSpPr>
            <p:spPr>
              <a:xfrm>
                <a:off x="1319240" y="-634109"/>
                <a:ext cx="1881238" cy="14002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4" name="Cloud Callout 3"/>
            <p:cNvSpPr/>
            <p:nvPr/>
          </p:nvSpPr>
          <p:spPr>
            <a:xfrm>
              <a:off x="2085975" y="77585"/>
              <a:ext cx="5691378" cy="3464330"/>
            </a:xfrm>
            <a:prstGeom prst="cloudCallout">
              <a:avLst>
                <a:gd name="adj1" fmla="val -52993"/>
                <a:gd name="adj2" fmla="val 55936"/>
              </a:avLst>
            </a:prstGeom>
            <a:solidFill>
              <a:srgbClr val="92D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rgbClr val="002060"/>
                  </a:solidFill>
                  <a:latin typeface="Bookman Old Style" pitchFamily="18" charset="0"/>
                </a:rPr>
                <a:t>How do we know that</a:t>
              </a:r>
            </a:p>
            <a:p>
              <a:pPr algn="ctr">
                <a:defRPr/>
              </a:pPr>
              <a:r>
                <a:rPr lang="en-US" sz="2400" b="1" dirty="0">
                  <a:solidFill>
                    <a:srgbClr val="002060"/>
                  </a:solidFill>
                  <a:latin typeface="Bookman Old Style" pitchFamily="18" charset="0"/>
                </a:rPr>
                <a:t>two different individual organisms belong to the same species?</a:t>
              </a:r>
              <a:endParaRPr lang="en-US" sz="2800" b="1" i="1" dirty="0">
                <a:solidFill>
                  <a:srgbClr val="EC2095"/>
                </a:solidFill>
                <a:latin typeface="Bookman Old Style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817563"/>
            <a:ext cx="2306638" cy="198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2895600" y="262000"/>
            <a:ext cx="2740725" cy="1021556"/>
          </a:xfrm>
          <a:prstGeom prst="wedgeRoundRectCallout">
            <a:avLst>
              <a:gd name="adj1" fmla="val -72587"/>
              <a:gd name="adj2" fmla="val 60175"/>
              <a:gd name="adj3" fmla="val 16667"/>
            </a:avLst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Bookman Old Style" panose="02050604050505020204" pitchFamily="18" charset="0"/>
              </a:rPr>
              <a:t>Usually, we say this because they look similar to each other.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5000" y="702375"/>
            <a:ext cx="2926080" cy="1828800"/>
          </a:xfrm>
          <a:prstGeom prst="round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0" y="1428750"/>
            <a:ext cx="2438400" cy="1828800"/>
          </a:xfrm>
          <a:prstGeom prst="round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2952750"/>
            <a:ext cx="2438400" cy="1828800"/>
          </a:xfrm>
          <a:prstGeom prst="round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817563"/>
            <a:ext cx="2306638" cy="198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2895600" y="319210"/>
            <a:ext cx="3886200" cy="997764"/>
          </a:xfrm>
          <a:prstGeom prst="wedgeRoundRectCallout">
            <a:avLst>
              <a:gd name="adj1" fmla="val -66170"/>
              <a:gd name="adj2" fmla="val 62555"/>
              <a:gd name="adj3" fmla="val 16667"/>
            </a:avLst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Bookman Old Style" panose="02050604050505020204" pitchFamily="18" charset="0"/>
              </a:rPr>
              <a:t>Thus, reproducing organisms create new individuals that look very much like themselves.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1952" y="1428750"/>
            <a:ext cx="2568036" cy="1981200"/>
          </a:xfrm>
          <a:prstGeom prst="round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2952749"/>
            <a:ext cx="2436901" cy="1882411"/>
          </a:xfrm>
          <a:prstGeom prst="round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</TotalTime>
  <Words>209</Words>
  <Application>Microsoft Office PowerPoint</Application>
  <PresentationFormat>On-screen Show (16:9)</PresentationFormat>
  <Paragraphs>20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239</cp:revision>
  <dcterms:created xsi:type="dcterms:W3CDTF">2013-07-31T12:47:49Z</dcterms:created>
  <dcterms:modified xsi:type="dcterms:W3CDTF">2022-04-24T13:24:14Z</dcterms:modified>
</cp:coreProperties>
</file>