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2" r:id="rId2"/>
    <p:sldId id="323" r:id="rId3"/>
    <p:sldId id="324" r:id="rId4"/>
    <p:sldId id="325" r:id="rId5"/>
    <p:sldId id="326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66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8" r:id="rId4"/>
    <p:sldLayoutId id="214748368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815975" y="3140075"/>
            <a:ext cx="4746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Sexual Reproduction in flowering plants ( Structure of a stamen, carpel, types of flowers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user\Desktop\New Folder\anther with pollen gra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" r="58340" b="11404"/>
          <a:stretch>
            <a:fillRect/>
          </a:stretch>
        </p:blipFill>
        <p:spPr bwMode="auto">
          <a:xfrm>
            <a:off x="533400" y="687388"/>
            <a:ext cx="1274763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  <p:pic>
        <p:nvPicPr>
          <p:cNvPr id="9" name="Picture 2" descr="C:\Documents and Settings\user\Desktop\New Folder\anther with pollen gra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1" b="11404"/>
          <a:stretch>
            <a:fillRect/>
          </a:stretch>
        </p:blipFill>
        <p:spPr bwMode="auto">
          <a:xfrm>
            <a:off x="3225800" y="687388"/>
            <a:ext cx="2058988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3359750" y="2809913"/>
            <a:ext cx="259080" cy="259080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05188" y="2908300"/>
            <a:ext cx="46037" cy="4445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11550" y="2908300"/>
            <a:ext cx="44450" cy="4445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33948" y="2488733"/>
            <a:ext cx="1289135" cy="369332"/>
          </a:xfrm>
          <a:prstGeom prst="wedgeRoundRectCallout">
            <a:avLst>
              <a:gd name="adj1" fmla="val -55313"/>
              <a:gd name="adj2" fmla="val 107202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Bilobed</a:t>
            </a:r>
            <a:endParaRPr lang="en-US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65482" y="857568"/>
            <a:ext cx="2071243" cy="369332"/>
          </a:xfrm>
          <a:prstGeom prst="wedgeRoundRectCallout">
            <a:avLst>
              <a:gd name="adj1" fmla="val -64367"/>
              <a:gd name="adj2" fmla="val 404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The anther is</a:t>
            </a:r>
            <a:endParaRPr 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09939" y="2952750"/>
            <a:ext cx="2213321" cy="301518"/>
          </a:xfrm>
          <a:prstGeom prst="wedgeRoundRectCallout">
            <a:avLst>
              <a:gd name="adj1" fmla="val 58932"/>
              <a:gd name="adj2" fmla="val -51859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2 male Gametes</a:t>
            </a:r>
            <a:endParaRPr lang="en-US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12520" y="2168122"/>
            <a:ext cx="1772429" cy="641791"/>
          </a:xfrm>
          <a:prstGeom prst="wedgeRoundRectCallout">
            <a:avLst>
              <a:gd name="adj1" fmla="val 82424"/>
              <a:gd name="adj2" fmla="val 55558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Every pollen grains have</a:t>
            </a:r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798888" y="1311275"/>
            <a:ext cx="3413125" cy="854075"/>
            <a:chOff x="3836437" y="1253332"/>
            <a:chExt cx="3414232" cy="855383"/>
          </a:xfrm>
        </p:grpSpPr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836437" y="1270516"/>
              <a:ext cx="3272288" cy="838199"/>
            </a:xfrm>
            <a:custGeom>
              <a:avLst/>
              <a:gdLst>
                <a:gd name="connsiteX0" fmla="*/ 0 w 2961208"/>
                <a:gd name="connsiteY0" fmla="*/ 90391 h 542333"/>
                <a:gd name="connsiteX1" fmla="*/ 90391 w 2961208"/>
                <a:gd name="connsiteY1" fmla="*/ 0 h 542333"/>
                <a:gd name="connsiteX2" fmla="*/ 493535 w 2961208"/>
                <a:gd name="connsiteY2" fmla="*/ 0 h 542333"/>
                <a:gd name="connsiteX3" fmla="*/ 493535 w 2961208"/>
                <a:gd name="connsiteY3" fmla="*/ 0 h 542333"/>
                <a:gd name="connsiteX4" fmla="*/ 1233837 w 2961208"/>
                <a:gd name="connsiteY4" fmla="*/ 0 h 542333"/>
                <a:gd name="connsiteX5" fmla="*/ 2870817 w 2961208"/>
                <a:gd name="connsiteY5" fmla="*/ 0 h 542333"/>
                <a:gd name="connsiteX6" fmla="*/ 2961208 w 2961208"/>
                <a:gd name="connsiteY6" fmla="*/ 90391 h 542333"/>
                <a:gd name="connsiteX7" fmla="*/ 2961208 w 2961208"/>
                <a:gd name="connsiteY7" fmla="*/ 316361 h 542333"/>
                <a:gd name="connsiteX8" fmla="*/ 2961208 w 2961208"/>
                <a:gd name="connsiteY8" fmla="*/ 316361 h 542333"/>
                <a:gd name="connsiteX9" fmla="*/ 2961208 w 2961208"/>
                <a:gd name="connsiteY9" fmla="*/ 451944 h 542333"/>
                <a:gd name="connsiteX10" fmla="*/ 2961208 w 2961208"/>
                <a:gd name="connsiteY10" fmla="*/ 451942 h 542333"/>
                <a:gd name="connsiteX11" fmla="*/ 2870817 w 2961208"/>
                <a:gd name="connsiteY11" fmla="*/ 542333 h 542333"/>
                <a:gd name="connsiteX12" fmla="*/ 1233837 w 2961208"/>
                <a:gd name="connsiteY12" fmla="*/ 542333 h 542333"/>
                <a:gd name="connsiteX13" fmla="*/ 493535 w 2961208"/>
                <a:gd name="connsiteY13" fmla="*/ 542333 h 542333"/>
                <a:gd name="connsiteX14" fmla="*/ 493535 w 2961208"/>
                <a:gd name="connsiteY14" fmla="*/ 542333 h 542333"/>
                <a:gd name="connsiteX15" fmla="*/ 90391 w 2961208"/>
                <a:gd name="connsiteY15" fmla="*/ 542333 h 542333"/>
                <a:gd name="connsiteX16" fmla="*/ 0 w 2961208"/>
                <a:gd name="connsiteY16" fmla="*/ 451942 h 542333"/>
                <a:gd name="connsiteX17" fmla="*/ 0 w 2961208"/>
                <a:gd name="connsiteY17" fmla="*/ 451944 h 542333"/>
                <a:gd name="connsiteX18" fmla="*/ -120580 w 2961208"/>
                <a:gd name="connsiteY18" fmla="*/ 562416 h 542333"/>
                <a:gd name="connsiteX19" fmla="*/ 0 w 2961208"/>
                <a:gd name="connsiteY19" fmla="*/ 316361 h 542333"/>
                <a:gd name="connsiteX20" fmla="*/ 0 w 2961208"/>
                <a:gd name="connsiteY20" fmla="*/ 90391 h 542333"/>
                <a:gd name="connsiteX0" fmla="*/ 311080 w 3272288"/>
                <a:gd name="connsiteY0" fmla="*/ 90391 h 733866"/>
                <a:gd name="connsiteX1" fmla="*/ 401471 w 3272288"/>
                <a:gd name="connsiteY1" fmla="*/ 0 h 733866"/>
                <a:gd name="connsiteX2" fmla="*/ 804615 w 3272288"/>
                <a:gd name="connsiteY2" fmla="*/ 0 h 733866"/>
                <a:gd name="connsiteX3" fmla="*/ 804615 w 3272288"/>
                <a:gd name="connsiteY3" fmla="*/ 0 h 733866"/>
                <a:gd name="connsiteX4" fmla="*/ 1544917 w 3272288"/>
                <a:gd name="connsiteY4" fmla="*/ 0 h 733866"/>
                <a:gd name="connsiteX5" fmla="*/ 3181897 w 3272288"/>
                <a:gd name="connsiteY5" fmla="*/ 0 h 733866"/>
                <a:gd name="connsiteX6" fmla="*/ 3272288 w 3272288"/>
                <a:gd name="connsiteY6" fmla="*/ 90391 h 733866"/>
                <a:gd name="connsiteX7" fmla="*/ 3272288 w 3272288"/>
                <a:gd name="connsiteY7" fmla="*/ 316361 h 733866"/>
                <a:gd name="connsiteX8" fmla="*/ 3272288 w 3272288"/>
                <a:gd name="connsiteY8" fmla="*/ 316361 h 733866"/>
                <a:gd name="connsiteX9" fmla="*/ 3272288 w 3272288"/>
                <a:gd name="connsiteY9" fmla="*/ 451944 h 733866"/>
                <a:gd name="connsiteX10" fmla="*/ 3272288 w 3272288"/>
                <a:gd name="connsiteY10" fmla="*/ 451942 h 733866"/>
                <a:gd name="connsiteX11" fmla="*/ 3181897 w 3272288"/>
                <a:gd name="connsiteY11" fmla="*/ 542333 h 733866"/>
                <a:gd name="connsiteX12" fmla="*/ 1544917 w 3272288"/>
                <a:gd name="connsiteY12" fmla="*/ 542333 h 733866"/>
                <a:gd name="connsiteX13" fmla="*/ 804615 w 3272288"/>
                <a:gd name="connsiteY13" fmla="*/ 542333 h 733866"/>
                <a:gd name="connsiteX14" fmla="*/ 804615 w 3272288"/>
                <a:gd name="connsiteY14" fmla="*/ 542333 h 733866"/>
                <a:gd name="connsiteX15" fmla="*/ 401471 w 3272288"/>
                <a:gd name="connsiteY15" fmla="*/ 542333 h 733866"/>
                <a:gd name="connsiteX16" fmla="*/ 311080 w 3272288"/>
                <a:gd name="connsiteY16" fmla="*/ 451942 h 733866"/>
                <a:gd name="connsiteX17" fmla="*/ 311080 w 3272288"/>
                <a:gd name="connsiteY17" fmla="*/ 451944 h 733866"/>
                <a:gd name="connsiteX18" fmla="*/ 0 w 3272288"/>
                <a:gd name="connsiteY18" fmla="*/ 733866 h 733866"/>
                <a:gd name="connsiteX19" fmla="*/ 311080 w 3272288"/>
                <a:gd name="connsiteY19" fmla="*/ 316361 h 733866"/>
                <a:gd name="connsiteX20" fmla="*/ 311080 w 3272288"/>
                <a:gd name="connsiteY20" fmla="*/ 90391 h 73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72288" h="733866">
                  <a:moveTo>
                    <a:pt x="311080" y="90391"/>
                  </a:moveTo>
                  <a:cubicBezTo>
                    <a:pt x="311080" y="40469"/>
                    <a:pt x="351549" y="0"/>
                    <a:pt x="401471" y="0"/>
                  </a:cubicBezTo>
                  <a:lnTo>
                    <a:pt x="804615" y="0"/>
                  </a:lnTo>
                  <a:lnTo>
                    <a:pt x="804615" y="0"/>
                  </a:lnTo>
                  <a:lnTo>
                    <a:pt x="1544917" y="0"/>
                  </a:lnTo>
                  <a:lnTo>
                    <a:pt x="3181897" y="0"/>
                  </a:lnTo>
                  <a:cubicBezTo>
                    <a:pt x="3231819" y="0"/>
                    <a:pt x="3272288" y="40469"/>
                    <a:pt x="3272288" y="90391"/>
                  </a:cubicBezTo>
                  <a:lnTo>
                    <a:pt x="3272288" y="316361"/>
                  </a:lnTo>
                  <a:lnTo>
                    <a:pt x="3272288" y="316361"/>
                  </a:lnTo>
                  <a:lnTo>
                    <a:pt x="3272288" y="451944"/>
                  </a:lnTo>
                  <a:lnTo>
                    <a:pt x="3272288" y="451942"/>
                  </a:lnTo>
                  <a:cubicBezTo>
                    <a:pt x="3272288" y="501864"/>
                    <a:pt x="3231819" y="542333"/>
                    <a:pt x="3181897" y="542333"/>
                  </a:cubicBezTo>
                  <a:lnTo>
                    <a:pt x="1544917" y="542333"/>
                  </a:lnTo>
                  <a:lnTo>
                    <a:pt x="804615" y="542333"/>
                  </a:lnTo>
                  <a:lnTo>
                    <a:pt x="804615" y="542333"/>
                  </a:lnTo>
                  <a:lnTo>
                    <a:pt x="401471" y="542333"/>
                  </a:lnTo>
                  <a:cubicBezTo>
                    <a:pt x="351549" y="542333"/>
                    <a:pt x="311080" y="501864"/>
                    <a:pt x="311080" y="451942"/>
                  </a:cubicBezTo>
                  <a:lnTo>
                    <a:pt x="311080" y="451944"/>
                  </a:lnTo>
                  <a:lnTo>
                    <a:pt x="0" y="733866"/>
                  </a:lnTo>
                  <a:lnTo>
                    <a:pt x="311080" y="316361"/>
                  </a:lnTo>
                  <a:lnTo>
                    <a:pt x="311080" y="9039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solidFill>
                    <a:schemeClr val="bg1"/>
                  </a:solidFill>
                  <a:latin typeface="Bookman Old Style" panose="02050604050505020204" pitchFamily="18" charset="0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69658" name="Rectangle 1"/>
            <p:cNvSpPr>
              <a:spLocks noChangeArrowheads="1"/>
            </p:cNvSpPr>
            <p:nvPr/>
          </p:nvSpPr>
          <p:spPr bwMode="auto">
            <a:xfrm>
              <a:off x="4114800" y="1253332"/>
              <a:ext cx="313586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bg1"/>
                  </a:solidFill>
                  <a:latin typeface="Bookman Old Style" pitchFamily="18" charset="0"/>
                </a:rPr>
                <a:t>The anther produces Pollen Grains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2"/>
          <a:stretch>
            <a:fillRect/>
          </a:stretch>
        </p:blipFill>
        <p:spPr bwMode="auto">
          <a:xfrm>
            <a:off x="2465388" y="231775"/>
            <a:ext cx="40878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Documents and Settings\user\Desktop\New Folder\pollemb copy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0" r="19930"/>
          <a:stretch>
            <a:fillRect/>
          </a:stretch>
        </p:blipFill>
        <p:spPr bwMode="auto">
          <a:xfrm>
            <a:off x="663575" y="958850"/>
            <a:ext cx="3262313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52646" y="1339850"/>
            <a:ext cx="178767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66"/>
                </a:solidFill>
              </a:rPr>
              <a:t>EMBRYO SAC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073275" y="3355975"/>
            <a:ext cx="2513013" cy="877888"/>
            <a:chOff x="2073275" y="3355975"/>
            <a:chExt cx="2513197" cy="877498"/>
          </a:xfrm>
        </p:grpSpPr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178714" y="3864141"/>
              <a:ext cx="1407758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solidFill>
                    <a:srgbClr val="000066"/>
                  </a:solidFill>
                  <a:latin typeface="Bookman Old Style" panose="02050604050505020204" pitchFamily="18" charset="0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/>
                <a:t>EGG CELL</a:t>
              </a:r>
            </a:p>
          </p:txBody>
        </p:sp>
        <p:cxnSp>
          <p:nvCxnSpPr>
            <p:cNvPr id="70696" name="Straight Arrow Connector 13"/>
            <p:cNvCxnSpPr>
              <a:cxnSpLocks noChangeShapeType="1"/>
            </p:cNvCxnSpPr>
            <p:nvPr/>
          </p:nvCxnSpPr>
          <p:spPr bwMode="auto">
            <a:xfrm flipH="1" flipV="1">
              <a:off x="2073275" y="3355975"/>
              <a:ext cx="1105439" cy="692832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Oval 14"/>
          <p:cNvSpPr/>
          <p:nvPr/>
        </p:nvSpPr>
        <p:spPr>
          <a:xfrm rot="20814387">
            <a:off x="1360488" y="2182813"/>
            <a:ext cx="990600" cy="685800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319338" y="2371725"/>
            <a:ext cx="4252912" cy="369888"/>
            <a:chOff x="2318952" y="2371725"/>
            <a:chExt cx="4253298" cy="369332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652860" y="2371725"/>
              <a:ext cx="2919390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solidFill>
                    <a:schemeClr val="bg1"/>
                  </a:solidFill>
                  <a:latin typeface="Bookman Old Style" panose="02050604050505020204" pitchFamily="18" charset="0"/>
                </a:defRPr>
              </a:lvl1pPr>
            </a:lstStyle>
            <a:p>
              <a:pPr>
                <a:defRPr/>
              </a:pPr>
              <a:r>
                <a:rPr lang="en-US" dirty="0">
                  <a:solidFill>
                    <a:srgbClr val="000066"/>
                  </a:solidFill>
                </a:rPr>
                <a:t>SECONDARY NUCLEUS</a:t>
              </a:r>
            </a:p>
          </p:txBody>
        </p:sp>
        <p:cxnSp>
          <p:nvCxnSpPr>
            <p:cNvPr id="70692" name="Straight Arrow Connector 16"/>
            <p:cNvCxnSpPr>
              <a:cxnSpLocks noChangeShapeType="1"/>
            </p:cNvCxnSpPr>
            <p:nvPr/>
          </p:nvCxnSpPr>
          <p:spPr bwMode="auto">
            <a:xfrm flipH="1" flipV="1">
              <a:off x="2318952" y="2557850"/>
              <a:ext cx="1338648" cy="0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3400" y="708436"/>
            <a:ext cx="1021433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rgbClr val="000066"/>
                </a:solidFill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r>
              <a:rPr lang="en-US" dirty="0"/>
              <a:t>OVULE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77189" y="4309673"/>
            <a:ext cx="2412841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rgbClr val="000066"/>
                </a:solidFill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r>
              <a:rPr lang="en-US" dirty="0"/>
              <a:t>(FEMALE GAMETE)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06864" y="895350"/>
            <a:ext cx="2898736" cy="3648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Inside the ovule there is</a:t>
            </a:r>
            <a:endParaRPr lang="en-US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05200" y="1809750"/>
            <a:ext cx="4579620" cy="43074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 the center of embryo sac there is </a:t>
            </a:r>
            <a:endParaRPr lang="en-US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64675" y="2950556"/>
            <a:ext cx="2519406" cy="70481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At the bottom of embryo sac there is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6450" y="1054100"/>
            <a:ext cx="2533650" cy="3238499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98550" y="1287463"/>
            <a:ext cx="1949450" cy="2732088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358360" y="1897825"/>
            <a:ext cx="2986151" cy="442674"/>
            <a:chOff x="6250096" y="5037684"/>
            <a:chExt cx="2986151" cy="442674"/>
          </a:xfrm>
          <a:solidFill>
            <a:srgbClr val="002060"/>
          </a:solidFill>
        </p:grpSpPr>
        <p:cxnSp>
          <p:nvCxnSpPr>
            <p:cNvPr id="27" name="Straight Arrow Connector 26"/>
            <p:cNvCxnSpPr/>
            <p:nvPr/>
          </p:nvCxnSpPr>
          <p:spPr>
            <a:xfrm>
              <a:off x="6250096" y="5272475"/>
              <a:ext cx="1234897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7010400" y="5037684"/>
              <a:ext cx="2225847" cy="44267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FF00"/>
                  </a:solidFill>
                  <a:latin typeface="Bookman Old Style" pitchFamily="18" charset="0"/>
                </a:rPr>
                <a:t>Inside the ovary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0"/>
          <a:stretch>
            <a:fillRect/>
          </a:stretch>
        </p:blipFill>
        <p:spPr bwMode="auto">
          <a:xfrm>
            <a:off x="3440113" y="800100"/>
            <a:ext cx="1504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09588" y="2024063"/>
            <a:ext cx="375761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The flower contains either stamens or carpels.</a:t>
            </a: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0" dirty="0" err="1">
                <a:solidFill>
                  <a:srgbClr val="0000FF"/>
                </a:solidFill>
                <a:latin typeface="Bookman Old Style" pitchFamily="18" charset="0"/>
                <a:cs typeface="+mn-cs"/>
              </a:rPr>
              <a:t>Eg</a:t>
            </a:r>
            <a:r>
              <a:rPr lang="en-US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- papaya, watermelon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981778"/>
            <a:ext cx="2436749" cy="1828800"/>
          </a:xfrm>
          <a:prstGeom prst="snip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206" y="2981778"/>
            <a:ext cx="2586051" cy="1828800"/>
          </a:xfrm>
          <a:prstGeom prst="snip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206" y="2981778"/>
            <a:ext cx="2522260" cy="1828800"/>
          </a:xfrm>
          <a:prstGeom prst="snip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981778"/>
            <a:ext cx="2439506" cy="1828800"/>
          </a:xfrm>
          <a:prstGeom prst="snip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78063" y="1485900"/>
            <a:ext cx="1679575" cy="44291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Unisexual 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43413" y="1485900"/>
            <a:ext cx="1524000" cy="44291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Bisexual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64013" y="2041525"/>
            <a:ext cx="444658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The flower contains both stamens and carpels.</a:t>
            </a:r>
          </a:p>
          <a:p>
            <a:pPr marL="231775" indent="-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0" dirty="0" err="1">
                <a:solidFill>
                  <a:srgbClr val="0000FF"/>
                </a:solidFill>
                <a:latin typeface="Bookman Old Style" pitchFamily="18" charset="0"/>
                <a:cs typeface="+mn-cs"/>
              </a:rPr>
              <a:t>Eg</a:t>
            </a:r>
            <a:r>
              <a:rPr lang="en-US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-Hibiscus, mustard.</a:t>
            </a:r>
            <a:endParaRPr lang="en-IN" kern="0" dirty="0">
              <a:solidFill>
                <a:srgbClr val="0000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3738" y="666750"/>
            <a:ext cx="1916112" cy="511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Flowers</a:t>
            </a:r>
            <a:endParaRPr lang="en-IN" sz="24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0871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117</Words>
  <Application>Microsoft Office PowerPoint</Application>
  <PresentationFormat>On-screen Show (16:9)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2022-04-24T13:26:16Z</dcterms:modified>
</cp:coreProperties>
</file>