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94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10" r:id="rId17"/>
    <p:sldId id="411" r:id="rId18"/>
    <p:sldId id="412" r:id="rId19"/>
    <p:sldId id="413" r:id="rId20"/>
    <p:sldId id="414" r:id="rId21"/>
    <p:sldId id="415" r:id="rId22"/>
    <p:sldId id="416" r:id="rId2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788E4F-116B-4339-B7DF-A2AA204264F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6D4C7-CAF8-46CE-8C66-C7217680E9E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140292" name="Rectangle 3"/>
          <p:cNvSpPr>
            <a:spLocks noChangeArrowheads="1"/>
          </p:cNvSpPr>
          <p:nvPr/>
        </p:nvSpPr>
        <p:spPr bwMode="auto">
          <a:xfrm>
            <a:off x="815975" y="3140075"/>
            <a:ext cx="3752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Need for contraception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Methods of contraception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Reproductive health and healthy society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6" name="Group 1"/>
          <p:cNvGrpSpPr>
            <a:grpSpLocks/>
          </p:cNvGrpSpPr>
          <p:nvPr/>
        </p:nvGrpSpPr>
        <p:grpSpPr bwMode="auto">
          <a:xfrm>
            <a:off x="446088" y="508000"/>
            <a:ext cx="6061075" cy="3262313"/>
            <a:chOff x="446085" y="507563"/>
            <a:chExt cx="6060423" cy="3262749"/>
          </a:xfrm>
        </p:grpSpPr>
        <p:pic>
          <p:nvPicPr>
            <p:cNvPr id="149508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85" y="2213579"/>
              <a:ext cx="2286000" cy="155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Cloud Callout 3"/>
            <p:cNvSpPr/>
            <p:nvPr/>
          </p:nvSpPr>
          <p:spPr>
            <a:xfrm>
              <a:off x="2620227" y="507563"/>
              <a:ext cx="3886281" cy="2248853"/>
            </a:xfrm>
            <a:prstGeom prst="cloudCallout">
              <a:avLst>
                <a:gd name="adj1" fmla="val -52840"/>
                <a:gd name="adj2" fmla="val 59342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b="1" i="1" dirty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  <a:p>
              <a:pPr algn="ctr">
                <a:defRPr/>
              </a:pPr>
              <a:r>
                <a:rPr lang="en-US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Other contraceptive devices such as…..</a:t>
              </a:r>
            </a:p>
            <a:p>
              <a:pPr algn="ctr">
                <a:defRPr/>
              </a:pPr>
              <a:endParaRPr lang="en-US" b="1" i="1" dirty="0">
                <a:solidFill>
                  <a:srgbClr val="FFFFFF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6071" y="1670050"/>
            <a:ext cx="879354" cy="36988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50533" name="Group 39"/>
          <p:cNvGrpSpPr>
            <a:grpSpLocks/>
          </p:cNvGrpSpPr>
          <p:nvPr/>
        </p:nvGrpSpPr>
        <p:grpSpPr bwMode="auto">
          <a:xfrm>
            <a:off x="863600" y="590550"/>
            <a:ext cx="7508875" cy="1447800"/>
            <a:chOff x="863600" y="590550"/>
            <a:chExt cx="7508875" cy="1447246"/>
          </a:xfrm>
        </p:grpSpPr>
        <p:grpSp>
          <p:nvGrpSpPr>
            <p:cNvPr id="150550" name="Group 24"/>
            <p:cNvGrpSpPr>
              <a:grpSpLocks/>
            </p:cNvGrpSpPr>
            <p:nvPr/>
          </p:nvGrpSpPr>
          <p:grpSpPr bwMode="auto">
            <a:xfrm>
              <a:off x="863600" y="1138238"/>
              <a:ext cx="982663" cy="877887"/>
              <a:chOff x="460375" y="1266825"/>
              <a:chExt cx="982407" cy="876777"/>
            </a:xfrm>
          </p:grpSpPr>
          <p:sp>
            <p:nvSpPr>
              <p:cNvPr id="26" name="Down Arrow 25"/>
              <p:cNvSpPr/>
              <p:nvPr/>
            </p:nvSpPr>
            <p:spPr>
              <a:xfrm>
                <a:off x="800011" y="1266615"/>
                <a:ext cx="303134" cy="532522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60375" y="1773779"/>
                <a:ext cx="982407" cy="369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+mn-cs"/>
                  </a:rPr>
                  <a:t>Barrier</a:t>
                </a:r>
              </a:p>
            </p:txBody>
          </p:sp>
        </p:grpSp>
        <p:grpSp>
          <p:nvGrpSpPr>
            <p:cNvPr id="150551" name="Group 27"/>
            <p:cNvGrpSpPr>
              <a:grpSpLocks/>
            </p:cNvGrpSpPr>
            <p:nvPr/>
          </p:nvGrpSpPr>
          <p:grpSpPr bwMode="auto">
            <a:xfrm>
              <a:off x="2951428" y="1138238"/>
              <a:ext cx="1238250" cy="879475"/>
              <a:chOff x="2705100" y="1266825"/>
              <a:chExt cx="1239298" cy="878364"/>
            </a:xfrm>
          </p:grpSpPr>
          <p:sp>
            <p:nvSpPr>
              <p:cNvPr id="29" name="Down Arrow 28"/>
              <p:cNvSpPr/>
              <p:nvPr/>
            </p:nvSpPr>
            <p:spPr>
              <a:xfrm>
                <a:off x="3171955" y="1266615"/>
                <a:ext cx="305058" cy="532522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2704835" y="1775364"/>
                <a:ext cx="1239298" cy="369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dirty="0">
                    <a:latin typeface="Bookman Old Style" pitchFamily="18" charset="0"/>
                  </a:rPr>
                  <a:t>Chemical</a:t>
                </a:r>
                <a:endParaRPr lang="en-US" kern="0" dirty="0">
                  <a:solidFill>
                    <a:sysClr val="windowText" lastClr="000000"/>
                  </a:solidFill>
                  <a:latin typeface="Bookman Old Style" pitchFamily="18" charset="0"/>
                  <a:cs typeface="+mn-cs"/>
                </a:endParaRPr>
              </a:p>
            </p:txBody>
          </p:sp>
        </p:grpSp>
        <p:grpSp>
          <p:nvGrpSpPr>
            <p:cNvPr id="150552" name="Group 30"/>
            <p:cNvGrpSpPr>
              <a:grpSpLocks/>
            </p:cNvGrpSpPr>
            <p:nvPr/>
          </p:nvGrpSpPr>
          <p:grpSpPr bwMode="auto">
            <a:xfrm>
              <a:off x="5430249" y="1138238"/>
              <a:ext cx="830677" cy="899558"/>
              <a:chOff x="5682129" y="1266825"/>
              <a:chExt cx="830654" cy="899004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950998" y="1266615"/>
                <a:ext cx="303205" cy="53286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5682718" y="1796311"/>
                <a:ext cx="830239" cy="369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dirty="0">
                    <a:latin typeface="Bookman Old Style" pitchFamily="18" charset="0"/>
                  </a:rPr>
                  <a:t>Other</a:t>
                </a:r>
                <a:endParaRPr lang="en-US" kern="0" dirty="0">
                  <a:solidFill>
                    <a:sysClr val="windowText" lastClr="000000"/>
                  </a:solidFill>
                  <a:latin typeface="Bookman Old Style" pitchFamily="18" charset="0"/>
                  <a:cs typeface="+mn-cs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904875" y="995208"/>
              <a:ext cx="7467600" cy="1523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554" name="Rectangle 3"/>
            <p:cNvSpPr>
              <a:spLocks noChangeArrowheads="1"/>
            </p:cNvSpPr>
            <p:nvPr/>
          </p:nvSpPr>
          <p:spPr bwMode="auto">
            <a:xfrm>
              <a:off x="2209800" y="590550"/>
              <a:ext cx="3581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0000CC"/>
                  </a:solidFill>
                  <a:latin typeface="Bookman Old Style" pitchFamily="18" charset="0"/>
                </a:rPr>
                <a:t>Methods of birth control</a:t>
              </a:r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9600" y="2249488"/>
            <a:ext cx="1063625" cy="374650"/>
          </a:xfrm>
          <a:prstGeom prst="round2DiagRect">
            <a:avLst/>
          </a:prstGeom>
          <a:solidFill>
            <a:srgbClr val="EC2095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IUCD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752600" y="2254250"/>
            <a:ext cx="233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CC"/>
                </a:solidFill>
                <a:latin typeface="Bookman Old Style" pitchFamily="18" charset="0"/>
              </a:rPr>
              <a:t>The Copper-T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4395788" y="2249488"/>
            <a:ext cx="2012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CC"/>
                </a:solidFill>
                <a:latin typeface="Bookman Old Style" pitchFamily="18" charset="0"/>
              </a:rPr>
              <a:t>The loop 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19018" y="2663005"/>
            <a:ext cx="2648182" cy="211854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43400" y="2663005"/>
            <a:ext cx="2118545" cy="211854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38188" y="2425700"/>
            <a:ext cx="4356100" cy="2239963"/>
            <a:chOff x="2188443" y="2425304"/>
            <a:chExt cx="4356213" cy="2240009"/>
          </a:xfrm>
        </p:grpSpPr>
        <p:pic>
          <p:nvPicPr>
            <p:cNvPr id="150546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8443" y="3181075"/>
              <a:ext cx="1901031" cy="148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3737011" y="2425304"/>
              <a:ext cx="2807645" cy="715089"/>
            </a:xfrm>
            <a:prstGeom prst="wedgeRoundRectCallout">
              <a:avLst>
                <a:gd name="adj1" fmla="val -59179"/>
                <a:gd name="adj2" fmla="val 55143"/>
                <a:gd name="adj3" fmla="val 16667"/>
              </a:avLst>
            </a:prstGeom>
            <a:solidFill>
              <a:srgbClr val="005C2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I</a:t>
              </a:r>
              <a:r>
                <a:rPr lang="en-US" altLang="en-US" dirty="0" smtClean="0">
                  <a:solidFill>
                    <a:srgbClr val="FFFFFF"/>
                  </a:solidFill>
                  <a:latin typeface="Bookman Old Style" pitchFamily="18" charset="0"/>
                </a:rPr>
                <a:t>ntra - </a:t>
              </a:r>
              <a:r>
                <a:rPr lang="en-US" alt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U</a:t>
              </a:r>
              <a:r>
                <a:rPr lang="en-US" altLang="en-US" dirty="0" smtClean="0">
                  <a:solidFill>
                    <a:srgbClr val="FFFFFF"/>
                  </a:solidFill>
                  <a:latin typeface="Bookman Old Style" pitchFamily="18" charset="0"/>
                </a:rPr>
                <a:t>terine </a:t>
              </a:r>
              <a:r>
                <a:rPr lang="en-US" alt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C</a:t>
              </a:r>
              <a:r>
                <a:rPr lang="en-US" altLang="en-US" dirty="0" smtClean="0">
                  <a:solidFill>
                    <a:srgbClr val="FFFFFF"/>
                  </a:solidFill>
                  <a:latin typeface="Bookman Old Style" pitchFamily="18" charset="0"/>
                </a:rPr>
                <a:t>ontraceptive </a:t>
              </a:r>
              <a:r>
                <a:rPr lang="en-US" alt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D</a:t>
              </a:r>
              <a:r>
                <a:rPr lang="en-US" altLang="en-US" dirty="0" smtClean="0">
                  <a:solidFill>
                    <a:srgbClr val="FFFFFF"/>
                  </a:solidFill>
                  <a:latin typeface="Bookman Old Style" pitchFamily="18" charset="0"/>
                </a:rPr>
                <a:t>evice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33400" y="2266950"/>
            <a:ext cx="4884738" cy="2392363"/>
            <a:chOff x="1985939" y="2272904"/>
            <a:chExt cx="4884199" cy="2392409"/>
          </a:xfrm>
        </p:grpSpPr>
        <p:pic>
          <p:nvPicPr>
            <p:cNvPr id="150542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939" y="3181075"/>
              <a:ext cx="1901031" cy="148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3738539" y="2272904"/>
              <a:ext cx="3131599" cy="1021556"/>
            </a:xfrm>
            <a:prstGeom prst="wedgeRoundRectCallout">
              <a:avLst>
                <a:gd name="adj1" fmla="val -59179"/>
                <a:gd name="adj2" fmla="val 55143"/>
                <a:gd name="adj3" fmla="val 16667"/>
              </a:avLst>
            </a:prstGeom>
            <a:solidFill>
              <a:srgbClr val="005C2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dirty="0" smtClean="0">
                  <a:solidFill>
                    <a:schemeClr val="bg1"/>
                  </a:solidFill>
                  <a:latin typeface="Bookman Old Style" pitchFamily="18" charset="0"/>
                </a:rPr>
                <a:t>Again, they can cause side effects due to irritation of the uterus.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4" grpId="1"/>
      <p:bldP spid="41" grpId="0"/>
      <p:bldP spid="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4" name="Group 1"/>
          <p:cNvGrpSpPr>
            <a:grpSpLocks/>
          </p:cNvGrpSpPr>
          <p:nvPr/>
        </p:nvGrpSpPr>
        <p:grpSpPr bwMode="auto">
          <a:xfrm>
            <a:off x="446088" y="319088"/>
            <a:ext cx="6683375" cy="3451225"/>
            <a:chOff x="446085" y="319531"/>
            <a:chExt cx="6682982" cy="3450781"/>
          </a:xfrm>
        </p:grpSpPr>
        <p:pic>
          <p:nvPicPr>
            <p:cNvPr id="151559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85" y="2213579"/>
              <a:ext cx="2286000" cy="155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loud Callout 4"/>
            <p:cNvSpPr/>
            <p:nvPr/>
          </p:nvSpPr>
          <p:spPr>
            <a:xfrm>
              <a:off x="2578317" y="319531"/>
              <a:ext cx="4550750" cy="2473738"/>
            </a:xfrm>
            <a:prstGeom prst="cloudCallout">
              <a:avLst>
                <a:gd name="adj1" fmla="val -51347"/>
                <a:gd name="adj2" fmla="val 61806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Another approach to contraception is to avoid fertilization by blocking the paths of the male and the female gametes. 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8716" y="4044602"/>
            <a:ext cx="3897314" cy="646331"/>
          </a:xfrm>
          <a:prstGeom prst="rect">
            <a:avLst/>
          </a:prstGeom>
          <a:solidFill>
            <a:srgbClr val="005C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chemeClr val="bg1"/>
                </a:solidFill>
                <a:latin typeface="Bookman Old Style" pitchFamily="18" charset="0"/>
              </a:rPr>
              <a:t>Such methods are called as </a:t>
            </a:r>
          </a:p>
          <a:p>
            <a:pPr algn="ctr">
              <a:defRPr/>
            </a:pPr>
            <a:r>
              <a:rPr lang="en-US" altLang="en-US" b="1" i="1" dirty="0">
                <a:solidFill>
                  <a:schemeClr val="bg1"/>
                </a:solidFill>
                <a:latin typeface="Bookman Old Style" pitchFamily="18" charset="0"/>
              </a:rPr>
              <a:t>‘Surgical methods’</a:t>
            </a:r>
            <a:r>
              <a:rPr lang="en-US" altLang="en-US" dirty="0">
                <a:solidFill>
                  <a:schemeClr val="bg1"/>
                </a:solidFill>
                <a:latin typeface="Bookman Old Style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234412" y="1650381"/>
            <a:ext cx="1287462" cy="36988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52581" name="Group 39"/>
          <p:cNvGrpSpPr>
            <a:grpSpLocks/>
          </p:cNvGrpSpPr>
          <p:nvPr/>
        </p:nvGrpSpPr>
        <p:grpSpPr bwMode="auto">
          <a:xfrm>
            <a:off x="863600" y="590550"/>
            <a:ext cx="7508875" cy="1427163"/>
            <a:chOff x="863600" y="590550"/>
            <a:chExt cx="7508875" cy="1427163"/>
          </a:xfrm>
        </p:grpSpPr>
        <p:grpSp>
          <p:nvGrpSpPr>
            <p:cNvPr id="152594" name="Group 24"/>
            <p:cNvGrpSpPr>
              <a:grpSpLocks/>
            </p:cNvGrpSpPr>
            <p:nvPr/>
          </p:nvGrpSpPr>
          <p:grpSpPr bwMode="auto">
            <a:xfrm>
              <a:off x="863600" y="1138238"/>
              <a:ext cx="982663" cy="877887"/>
              <a:chOff x="460375" y="1266825"/>
              <a:chExt cx="982407" cy="876777"/>
            </a:xfrm>
          </p:grpSpPr>
          <p:sp>
            <p:nvSpPr>
              <p:cNvPr id="26" name="Down Arrow 25"/>
              <p:cNvSpPr/>
              <p:nvPr/>
            </p:nvSpPr>
            <p:spPr>
              <a:xfrm>
                <a:off x="800011" y="1266825"/>
                <a:ext cx="303134" cy="53272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60375" y="1774183"/>
                <a:ext cx="982407" cy="369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+mn-cs"/>
                  </a:rPr>
                  <a:t>Barrier</a:t>
                </a:r>
              </a:p>
            </p:txBody>
          </p:sp>
        </p:grpSp>
        <p:grpSp>
          <p:nvGrpSpPr>
            <p:cNvPr id="152595" name="Group 27"/>
            <p:cNvGrpSpPr>
              <a:grpSpLocks/>
            </p:cNvGrpSpPr>
            <p:nvPr/>
          </p:nvGrpSpPr>
          <p:grpSpPr bwMode="auto">
            <a:xfrm>
              <a:off x="2951428" y="1138238"/>
              <a:ext cx="1238250" cy="879475"/>
              <a:chOff x="2705100" y="1266825"/>
              <a:chExt cx="1239298" cy="878364"/>
            </a:xfrm>
          </p:grpSpPr>
          <p:sp>
            <p:nvSpPr>
              <p:cNvPr id="29" name="Down Arrow 28"/>
              <p:cNvSpPr/>
              <p:nvPr/>
            </p:nvSpPr>
            <p:spPr>
              <a:xfrm>
                <a:off x="3171955" y="1266825"/>
                <a:ext cx="305058" cy="53272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2704835" y="1775768"/>
                <a:ext cx="1239298" cy="369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dirty="0">
                    <a:latin typeface="Bookman Old Style" pitchFamily="18" charset="0"/>
                  </a:rPr>
                  <a:t>Chemical</a:t>
                </a:r>
                <a:endParaRPr lang="en-US" kern="0" dirty="0">
                  <a:solidFill>
                    <a:sysClr val="windowText" lastClr="000000"/>
                  </a:solidFill>
                  <a:latin typeface="Bookman Old Style" pitchFamily="18" charset="0"/>
                  <a:cs typeface="+mn-cs"/>
                </a:endParaRPr>
              </a:p>
            </p:txBody>
          </p:sp>
        </p:grpSp>
        <p:grpSp>
          <p:nvGrpSpPr>
            <p:cNvPr id="152596" name="Group 30"/>
            <p:cNvGrpSpPr>
              <a:grpSpLocks/>
            </p:cNvGrpSpPr>
            <p:nvPr/>
          </p:nvGrpSpPr>
          <p:grpSpPr bwMode="auto">
            <a:xfrm>
              <a:off x="5442775" y="1138239"/>
              <a:ext cx="830677" cy="874506"/>
              <a:chOff x="5694655" y="1266825"/>
              <a:chExt cx="830654" cy="873968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950998" y="1266824"/>
                <a:ext cx="303205" cy="533072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5695418" y="1771338"/>
                <a:ext cx="830239" cy="3696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dirty="0">
                    <a:latin typeface="Bookman Old Style" pitchFamily="18" charset="0"/>
                  </a:rPr>
                  <a:t>Other</a:t>
                </a:r>
                <a:endParaRPr lang="en-US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904875" y="995363"/>
              <a:ext cx="7467600" cy="152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2598" name="Rectangle 3"/>
            <p:cNvSpPr>
              <a:spLocks noChangeArrowheads="1"/>
            </p:cNvSpPr>
            <p:nvPr/>
          </p:nvSpPr>
          <p:spPr bwMode="auto">
            <a:xfrm>
              <a:off x="2209800" y="590550"/>
              <a:ext cx="3581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0000CC"/>
                  </a:solidFill>
                  <a:latin typeface="Bookman Old Style" pitchFamily="18" charset="0"/>
                </a:rPr>
                <a:t>Methods of birth control</a:t>
              </a:r>
            </a:p>
          </p:txBody>
        </p:sp>
      </p:grp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00088" y="2254250"/>
            <a:ext cx="803275" cy="374650"/>
          </a:xfrm>
          <a:prstGeom prst="round2DiagRect">
            <a:avLst/>
          </a:prstGeom>
          <a:solidFill>
            <a:srgbClr val="EC2095"/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bg1"/>
                </a:solidFill>
                <a:latin typeface="Bookman Old Style" pitchFamily="18" charset="0"/>
              </a:rPr>
              <a:t>Male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57338" y="2254250"/>
            <a:ext cx="160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CC"/>
                </a:solidFill>
                <a:latin typeface="Bookman Old Style" pitchFamily="18" charset="0"/>
              </a:rPr>
              <a:t>Vasectomy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520874" y="2736850"/>
            <a:ext cx="4956175" cy="368300"/>
          </a:xfrm>
          <a:prstGeom prst="rect">
            <a:avLst/>
          </a:prstGeom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latin typeface="Bookman Old Style" pitchFamily="18" charset="0"/>
              </a:rPr>
              <a:t>Removal of small portion of Vas deferens 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721" b="10690"/>
          <a:stretch/>
        </p:blipFill>
        <p:spPr bwMode="auto">
          <a:xfrm>
            <a:off x="5759025" y="2267560"/>
            <a:ext cx="2865863" cy="2590189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31" name="Down Arrow 30"/>
          <p:cNvSpPr/>
          <p:nvPr/>
        </p:nvSpPr>
        <p:spPr bwMode="auto">
          <a:xfrm>
            <a:off x="7726363" y="1138238"/>
            <a:ext cx="303212" cy="533400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2590" name="Rectangle 23"/>
          <p:cNvSpPr>
            <a:spLocks noChangeArrowheads="1"/>
          </p:cNvSpPr>
          <p:nvPr/>
        </p:nvSpPr>
        <p:spPr bwMode="auto">
          <a:xfrm>
            <a:off x="7321550" y="1651000"/>
            <a:ext cx="1112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Bookman Old Style" pitchFamily="18" charset="0"/>
              </a:rPr>
              <a:t>Surgical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665163" y="3314966"/>
            <a:ext cx="4074620" cy="1328023"/>
          </a:xfrm>
          <a:prstGeom prst="wedgeRoundRectCallout">
            <a:avLst>
              <a:gd name="adj1" fmla="val 45705"/>
              <a:gd name="adj2" fmla="val -73291"/>
              <a:gd name="adj3" fmla="val 16667"/>
            </a:avLst>
          </a:prstGeom>
          <a:solidFill>
            <a:srgbClr val="005C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Bookman Old Style" pitchFamily="18" charset="0"/>
              </a:rPr>
              <a:t>If the vas deferens in the male is blocked, sperm transfer will be prevented and  </a:t>
            </a:r>
            <a:r>
              <a:rPr lang="en-US" altLang="en-US" dirty="0" err="1" smtClean="0">
                <a:solidFill>
                  <a:srgbClr val="FFFFFF"/>
                </a:solidFill>
                <a:latin typeface="Bookman Old Style" pitchFamily="18" charset="0"/>
              </a:rPr>
              <a:t>fertilisation</a:t>
            </a:r>
            <a:r>
              <a:rPr lang="en-US" altLang="en-US" dirty="0" smtClean="0">
                <a:solidFill>
                  <a:srgbClr val="FFFFFF"/>
                </a:solidFill>
                <a:latin typeface="Bookman Old Style" pitchFamily="18" charset="0"/>
              </a:rPr>
              <a:t> will not take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234412" y="1650381"/>
            <a:ext cx="1287462" cy="36988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53605" name="Group 39"/>
          <p:cNvGrpSpPr>
            <a:grpSpLocks/>
          </p:cNvGrpSpPr>
          <p:nvPr/>
        </p:nvGrpSpPr>
        <p:grpSpPr bwMode="auto">
          <a:xfrm>
            <a:off x="863600" y="590550"/>
            <a:ext cx="7508875" cy="1427163"/>
            <a:chOff x="863600" y="590550"/>
            <a:chExt cx="7508875" cy="1427163"/>
          </a:xfrm>
        </p:grpSpPr>
        <p:grpSp>
          <p:nvGrpSpPr>
            <p:cNvPr id="153618" name="Group 24"/>
            <p:cNvGrpSpPr>
              <a:grpSpLocks/>
            </p:cNvGrpSpPr>
            <p:nvPr/>
          </p:nvGrpSpPr>
          <p:grpSpPr bwMode="auto">
            <a:xfrm>
              <a:off x="863600" y="1138238"/>
              <a:ext cx="982663" cy="877887"/>
              <a:chOff x="460375" y="1266825"/>
              <a:chExt cx="982407" cy="876777"/>
            </a:xfrm>
          </p:grpSpPr>
          <p:sp>
            <p:nvSpPr>
              <p:cNvPr id="26" name="Down Arrow 25"/>
              <p:cNvSpPr/>
              <p:nvPr/>
            </p:nvSpPr>
            <p:spPr>
              <a:xfrm>
                <a:off x="800011" y="1266825"/>
                <a:ext cx="303134" cy="53272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60375" y="1774183"/>
                <a:ext cx="982407" cy="369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+mn-cs"/>
                  </a:rPr>
                  <a:t>Barrier</a:t>
                </a:r>
              </a:p>
            </p:txBody>
          </p:sp>
        </p:grpSp>
        <p:grpSp>
          <p:nvGrpSpPr>
            <p:cNvPr id="153619" name="Group 27"/>
            <p:cNvGrpSpPr>
              <a:grpSpLocks/>
            </p:cNvGrpSpPr>
            <p:nvPr/>
          </p:nvGrpSpPr>
          <p:grpSpPr bwMode="auto">
            <a:xfrm>
              <a:off x="2951428" y="1138238"/>
              <a:ext cx="1238250" cy="879475"/>
              <a:chOff x="2705100" y="1266825"/>
              <a:chExt cx="1239298" cy="878364"/>
            </a:xfrm>
          </p:grpSpPr>
          <p:sp>
            <p:nvSpPr>
              <p:cNvPr id="29" name="Down Arrow 28"/>
              <p:cNvSpPr/>
              <p:nvPr/>
            </p:nvSpPr>
            <p:spPr>
              <a:xfrm>
                <a:off x="3171955" y="1266825"/>
                <a:ext cx="305058" cy="53272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2704835" y="1775768"/>
                <a:ext cx="1239298" cy="369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dirty="0">
                    <a:latin typeface="Bookman Old Style" pitchFamily="18" charset="0"/>
                  </a:rPr>
                  <a:t>Chemical</a:t>
                </a:r>
                <a:endParaRPr lang="en-US" kern="0" dirty="0">
                  <a:solidFill>
                    <a:sysClr val="windowText" lastClr="000000"/>
                  </a:solidFill>
                  <a:latin typeface="Bookman Old Style" pitchFamily="18" charset="0"/>
                  <a:cs typeface="+mn-cs"/>
                </a:endParaRPr>
              </a:p>
            </p:txBody>
          </p:sp>
        </p:grpSp>
        <p:grpSp>
          <p:nvGrpSpPr>
            <p:cNvPr id="153620" name="Group 30"/>
            <p:cNvGrpSpPr>
              <a:grpSpLocks/>
            </p:cNvGrpSpPr>
            <p:nvPr/>
          </p:nvGrpSpPr>
          <p:grpSpPr bwMode="auto">
            <a:xfrm>
              <a:off x="5442775" y="1138239"/>
              <a:ext cx="830677" cy="874506"/>
              <a:chOff x="5694655" y="1266825"/>
              <a:chExt cx="830654" cy="873968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950998" y="1266824"/>
                <a:ext cx="303205" cy="533072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5695418" y="1771338"/>
                <a:ext cx="830239" cy="3696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dirty="0">
                    <a:latin typeface="Bookman Old Style" pitchFamily="18" charset="0"/>
                  </a:rPr>
                  <a:t>Other</a:t>
                </a:r>
                <a:endParaRPr lang="en-US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904875" y="995363"/>
              <a:ext cx="7467600" cy="152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622" name="Rectangle 3"/>
            <p:cNvSpPr>
              <a:spLocks noChangeArrowheads="1"/>
            </p:cNvSpPr>
            <p:nvPr/>
          </p:nvSpPr>
          <p:spPr bwMode="auto">
            <a:xfrm>
              <a:off x="2209800" y="590550"/>
              <a:ext cx="3581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0000CC"/>
                  </a:solidFill>
                  <a:latin typeface="Bookman Old Style" pitchFamily="18" charset="0"/>
                </a:rPr>
                <a:t>Methods of birth control</a:t>
              </a:r>
            </a:p>
          </p:txBody>
        </p:sp>
      </p:grp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11200" y="2254250"/>
            <a:ext cx="1041400" cy="374650"/>
          </a:xfrm>
          <a:prstGeom prst="round2DiagRect">
            <a:avLst/>
          </a:prstGeom>
          <a:solidFill>
            <a:srgbClr val="EC2095"/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bg1"/>
                </a:solidFill>
                <a:latin typeface="Bookman Old Style" pitchFamily="18" charset="0"/>
              </a:rPr>
              <a:t>Female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828800" y="2254250"/>
            <a:ext cx="160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CC"/>
                </a:solidFill>
                <a:latin typeface="Bookman Old Style" pitchFamily="18" charset="0"/>
              </a:rPr>
              <a:t>Tubectomy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520874" y="2736850"/>
            <a:ext cx="4956175" cy="646331"/>
          </a:xfrm>
          <a:prstGeom prst="rect">
            <a:avLst/>
          </a:prstGeom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>
                <a:latin typeface="Bookman Old Style" pitchFamily="18" charset="0"/>
              </a:rPr>
              <a:t>Removal of small portion of fallopian tube or oviduct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31" name="Down Arrow 30"/>
          <p:cNvSpPr/>
          <p:nvPr/>
        </p:nvSpPr>
        <p:spPr bwMode="auto">
          <a:xfrm>
            <a:off x="7726363" y="1138238"/>
            <a:ext cx="303212" cy="533400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13" name="Rectangle 23"/>
          <p:cNvSpPr>
            <a:spLocks noChangeArrowheads="1"/>
          </p:cNvSpPr>
          <p:nvPr/>
        </p:nvSpPr>
        <p:spPr bwMode="auto">
          <a:xfrm>
            <a:off x="7321550" y="1651000"/>
            <a:ext cx="1112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Bookman Old Style" pitchFamily="18" charset="0"/>
              </a:rPr>
              <a:t>Surgical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674318" y="3572483"/>
            <a:ext cx="4663395" cy="1228016"/>
          </a:xfrm>
          <a:prstGeom prst="wedgeRoundRectCallout">
            <a:avLst>
              <a:gd name="adj1" fmla="val -36436"/>
              <a:gd name="adj2" fmla="val -71693"/>
              <a:gd name="adj3" fmla="val 16667"/>
            </a:avLst>
          </a:prstGeom>
          <a:solidFill>
            <a:srgbClr val="005C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Bookman Old Style" pitchFamily="18" charset="0"/>
              </a:rPr>
              <a:t> If the fallopian tube in the female is blocked, the egg will not be able to reach the uterus and  </a:t>
            </a:r>
            <a:r>
              <a:rPr lang="en-US" altLang="en-US" dirty="0" err="1" smtClean="0">
                <a:solidFill>
                  <a:srgbClr val="FFFFFF"/>
                </a:solidFill>
                <a:latin typeface="Bookman Old Style" pitchFamily="18" charset="0"/>
              </a:rPr>
              <a:t>fertilisation</a:t>
            </a:r>
            <a:r>
              <a:rPr lang="en-US" altLang="en-US" dirty="0" smtClean="0">
                <a:solidFill>
                  <a:srgbClr val="FFFFFF"/>
                </a:solidFill>
                <a:latin typeface="Bookman Old Style" pitchFamily="18" charset="0"/>
              </a:rPr>
              <a:t> will not take place.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b="10690"/>
          <a:stretch/>
        </p:blipFill>
        <p:spPr bwMode="auto">
          <a:xfrm>
            <a:off x="5724707" y="2210458"/>
            <a:ext cx="2908005" cy="2642951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66950"/>
            <a:ext cx="26860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33600" y="1003294"/>
            <a:ext cx="5257800" cy="1021556"/>
          </a:xfrm>
          <a:prstGeom prst="wedgeRoundRectCallout">
            <a:avLst>
              <a:gd name="adj1" fmla="val -41094"/>
              <a:gd name="adj2" fmla="val 81316"/>
              <a:gd name="adj3" fmla="val 16667"/>
            </a:avLst>
          </a:prstGeom>
          <a:solidFill>
            <a:srgbClr val="005C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Bookman Old Style" pitchFamily="18" charset="0"/>
              </a:rPr>
              <a:t>While surgical methods are safe in the long run, surgery itself can cause infections and other problems if not performed properly.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0"/>
          <a:stretch>
            <a:fillRect/>
          </a:stretch>
        </p:blipFill>
        <p:spPr bwMode="auto">
          <a:xfrm>
            <a:off x="520700" y="1155700"/>
            <a:ext cx="48037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3400" y="714263"/>
            <a:ext cx="7848600" cy="408623"/>
          </a:xfrm>
          <a:prstGeom prst="round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007E39"/>
                </a:solidFill>
                <a:latin typeface="Bookman Old Style" pitchFamily="18" charset="0"/>
              </a:rPr>
              <a:t>Surgery can also be used for </a:t>
            </a:r>
            <a:r>
              <a:rPr lang="en-US" altLang="en-US" b="1" i="1" kern="0" dirty="0">
                <a:solidFill>
                  <a:srgbClr val="CC00CC"/>
                </a:solidFill>
                <a:latin typeface="Bookman Old Style" pitchFamily="18" charset="0"/>
              </a:rPr>
              <a:t>removal</a:t>
            </a:r>
            <a:r>
              <a:rPr lang="en-US" altLang="en-US" dirty="0">
                <a:solidFill>
                  <a:srgbClr val="007E39"/>
                </a:solidFill>
                <a:latin typeface="Bookman Old Style" pitchFamily="18" charset="0"/>
              </a:rPr>
              <a:t> </a:t>
            </a:r>
            <a:r>
              <a:rPr lang="en-US" altLang="en-US" b="1" i="1" kern="0" dirty="0">
                <a:solidFill>
                  <a:srgbClr val="CC00CC"/>
                </a:solidFill>
                <a:latin typeface="Bookman Old Style" pitchFamily="18" charset="0"/>
              </a:rPr>
              <a:t>of unwanted pregnancies</a:t>
            </a:r>
            <a:r>
              <a:rPr lang="en-US" altLang="en-US" dirty="0">
                <a:solidFill>
                  <a:srgbClr val="007E39"/>
                </a:solidFill>
                <a:latin typeface="Bookman Old Style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71634" y="1581931"/>
            <a:ext cx="3176336" cy="20939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4058" y="706173"/>
            <a:ext cx="8056541" cy="715089"/>
          </a:xfrm>
          <a:prstGeom prst="round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Bookman Old Style" pitchFamily="18" charset="0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7E39"/>
                </a:solidFill>
              </a:rPr>
              <a:t>Such surgeries may be </a:t>
            </a:r>
            <a:r>
              <a:rPr lang="en-US" b="1" i="1" kern="0" dirty="0">
                <a:solidFill>
                  <a:srgbClr val="CC00CC"/>
                </a:solidFill>
              </a:rPr>
              <a:t>misused</a:t>
            </a:r>
            <a:r>
              <a:rPr lang="en-US" i="1" dirty="0">
                <a:solidFill>
                  <a:srgbClr val="007E39"/>
                </a:solidFill>
              </a:rPr>
              <a:t> </a:t>
            </a:r>
            <a:r>
              <a:rPr lang="en-US" b="1" i="1" kern="0" dirty="0">
                <a:solidFill>
                  <a:srgbClr val="CC00CC"/>
                </a:solidFill>
              </a:rPr>
              <a:t>by</a:t>
            </a:r>
            <a:r>
              <a:rPr lang="en-US" i="1" dirty="0">
                <a:solidFill>
                  <a:srgbClr val="007E39"/>
                </a:solidFill>
              </a:rPr>
              <a:t> </a:t>
            </a:r>
            <a:r>
              <a:rPr lang="en-US" b="1" i="1" kern="0" dirty="0">
                <a:solidFill>
                  <a:srgbClr val="CC00CC"/>
                </a:solidFill>
              </a:rPr>
              <a:t>people</a:t>
            </a:r>
            <a:r>
              <a:rPr lang="en-US" i="1" dirty="0">
                <a:solidFill>
                  <a:srgbClr val="007E39"/>
                </a:solidFill>
              </a:rPr>
              <a:t> </a:t>
            </a:r>
            <a:r>
              <a:rPr lang="en-US" dirty="0">
                <a:solidFill>
                  <a:srgbClr val="007E39"/>
                </a:solidFill>
              </a:rPr>
              <a:t>who </a:t>
            </a:r>
            <a:r>
              <a:rPr lang="en-US" dirty="0" smtClean="0">
                <a:solidFill>
                  <a:srgbClr val="007E39"/>
                </a:solidFill>
              </a:rPr>
              <a:t>do not want a particular child,</a:t>
            </a:r>
            <a:endParaRPr lang="en-IN" dirty="0">
              <a:solidFill>
                <a:srgbClr val="007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grpSp>
        <p:nvGrpSpPr>
          <p:cNvPr id="149511" name="Group 4"/>
          <p:cNvGrpSpPr>
            <a:grpSpLocks/>
          </p:cNvGrpSpPr>
          <p:nvPr/>
        </p:nvGrpSpPr>
        <p:grpSpPr bwMode="auto">
          <a:xfrm>
            <a:off x="554038" y="1581150"/>
            <a:ext cx="3346450" cy="2092325"/>
            <a:chOff x="457200" y="2442148"/>
            <a:chExt cx="4322163" cy="27013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" y="2442148"/>
              <a:ext cx="4322163" cy="270135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56684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934" y="2679871"/>
              <a:ext cx="2852695" cy="222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622901" y="3792534"/>
            <a:ext cx="4330099" cy="715089"/>
          </a:xfrm>
          <a:prstGeom prst="round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Bookman Old Style" pitchFamily="18" charset="0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CC00CC"/>
                </a:solidFill>
              </a:rPr>
              <a:t>as happens </a:t>
            </a:r>
            <a:r>
              <a:rPr lang="en-US" b="1" kern="0" dirty="0" smtClean="0">
                <a:solidFill>
                  <a:srgbClr val="CC00CC"/>
                </a:solidFill>
              </a:rPr>
              <a:t>in </a:t>
            </a:r>
            <a:r>
              <a:rPr lang="en-US" b="1" i="1" kern="0" dirty="0" smtClean="0">
                <a:solidFill>
                  <a:srgbClr val="000099"/>
                </a:solidFill>
              </a:rPr>
              <a:t>illegal </a:t>
            </a:r>
            <a:r>
              <a:rPr lang="en-US" b="1" i="1" kern="0" dirty="0">
                <a:solidFill>
                  <a:srgbClr val="000099"/>
                </a:solidFill>
              </a:rPr>
              <a:t>sex-selective abortion of female </a:t>
            </a:r>
            <a:r>
              <a:rPr lang="en-US" b="1" i="1" kern="0" dirty="0" err="1">
                <a:solidFill>
                  <a:srgbClr val="000099"/>
                </a:solidFill>
              </a:rPr>
              <a:t>foetuses</a:t>
            </a:r>
            <a:r>
              <a:rPr lang="en-US" b="1" kern="0" dirty="0">
                <a:solidFill>
                  <a:srgbClr val="CC00CC"/>
                </a:solidFill>
              </a:rPr>
              <a:t>. </a:t>
            </a:r>
            <a:endParaRPr lang="en-IN" b="1" kern="0" dirty="0">
              <a:solidFill>
                <a:srgbClr val="CC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4" r="19849"/>
          <a:stretch>
            <a:fillRect/>
          </a:stretch>
        </p:blipFill>
        <p:spPr bwMode="auto">
          <a:xfrm>
            <a:off x="2819400" y="2981325"/>
            <a:ext cx="248761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7200" y="666750"/>
            <a:ext cx="8153400" cy="369888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007E39"/>
                </a:solidFill>
                <a:latin typeface="Bookman Old Style" pitchFamily="18" charset="0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C00FF"/>
                </a:solidFill>
              </a:rPr>
              <a:t>For a healthy society </a:t>
            </a:r>
            <a:r>
              <a:rPr lang="en-US" dirty="0"/>
              <a:t>– </a:t>
            </a:r>
            <a:r>
              <a:rPr lang="en-US" b="1" i="1" dirty="0">
                <a:solidFill>
                  <a:srgbClr val="000099"/>
                </a:solidFill>
              </a:rPr>
              <a:t>Female-male sex ratio must be maintained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525" y="1012335"/>
            <a:ext cx="3770291" cy="19928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38" r="22876"/>
          <a:stretch/>
        </p:blipFill>
        <p:spPr>
          <a:xfrm>
            <a:off x="692150" y="1312863"/>
            <a:ext cx="2355850" cy="238918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457200" y="666750"/>
            <a:ext cx="8153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latin typeface="Bookman Old Style" pitchFamily="18" charset="0"/>
              </a:rPr>
              <a:t>Because of </a:t>
            </a:r>
            <a:r>
              <a:rPr lang="en-US" b="1" i="1" kern="0" dirty="0">
                <a:solidFill>
                  <a:srgbClr val="660066"/>
                </a:solidFill>
                <a:latin typeface="Bookman Old Style" pitchFamily="18" charset="0"/>
              </a:rPr>
              <a:t>reckless female </a:t>
            </a:r>
            <a:r>
              <a:rPr lang="en-US" b="1" i="1" kern="0" dirty="0" err="1">
                <a:solidFill>
                  <a:srgbClr val="660066"/>
                </a:solidFill>
                <a:latin typeface="Bookman Old Style" pitchFamily="18" charset="0"/>
              </a:rPr>
              <a:t>foeticides</a:t>
            </a:r>
            <a:r>
              <a:rPr lang="en-US" b="1" i="1" kern="0" dirty="0">
                <a:solidFill>
                  <a:srgbClr val="660066"/>
                </a:solidFill>
                <a:latin typeface="Bookman Old Style" pitchFamily="18" charset="0"/>
              </a:rPr>
              <a:t>, </a:t>
            </a:r>
            <a:r>
              <a:rPr lang="en-US" b="1" i="1" kern="0" dirty="0">
                <a:solidFill>
                  <a:srgbClr val="FF0000"/>
                </a:solidFill>
                <a:latin typeface="Bookman Old Style" pitchFamily="18" charset="0"/>
              </a:rPr>
              <a:t>child sex ratio is declining</a:t>
            </a:r>
            <a:r>
              <a:rPr lang="en-US" kern="0" dirty="0">
                <a:solidFill>
                  <a:srgbClr val="0033CC"/>
                </a:solidFill>
                <a:latin typeface="Bookman Old Style" pitchFamily="18" charset="0"/>
              </a:rPr>
              <a:t> </a:t>
            </a:r>
            <a:r>
              <a:rPr lang="en-US" kern="0" dirty="0">
                <a:latin typeface="Bookman Old Style" pitchFamily="18" charset="0"/>
              </a:rPr>
              <a:t>at an alarming rate.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9913" y="2392363"/>
            <a:ext cx="2355850" cy="23891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76800" y="989806"/>
            <a:ext cx="2916355" cy="360867"/>
          </a:xfrm>
          <a:prstGeom prst="wedgeRoundRectCallout">
            <a:avLst>
              <a:gd name="adj1" fmla="val -57052"/>
              <a:gd name="adj2" fmla="val -51749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1600" dirty="0" smtClean="0"/>
              <a:t> Illegal the </a:t>
            </a:r>
            <a:r>
              <a:rPr lang="en-US" sz="1600" dirty="0"/>
              <a:t>killing of a fetus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58863"/>
            <a:ext cx="23860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133123" name="Rectangle 7"/>
          <p:cNvSpPr>
            <a:spLocks noChangeArrowheads="1"/>
          </p:cNvSpPr>
          <p:nvPr/>
        </p:nvSpPr>
        <p:spPr bwMode="auto">
          <a:xfrm>
            <a:off x="533401" y="693945"/>
            <a:ext cx="8101012" cy="369332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The sexual act always has the </a:t>
            </a:r>
            <a:r>
              <a:rPr lang="en-US" altLang="en-US" b="1" i="1" dirty="0">
                <a:solidFill>
                  <a:srgbClr val="C32796"/>
                </a:solidFill>
                <a:latin typeface="Bookman Old Style" pitchFamily="18" charset="0"/>
              </a:rPr>
              <a:t>potential to lead to pregnancy.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96"/>
          <a:stretch>
            <a:fillRect/>
          </a:stretch>
        </p:blipFill>
        <p:spPr bwMode="auto">
          <a:xfrm>
            <a:off x="455613" y="1287463"/>
            <a:ext cx="22383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827">
            <a:off x="2601913" y="865188"/>
            <a:ext cx="3143250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46100" y="732600"/>
            <a:ext cx="8064500" cy="369332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C00FF"/>
                </a:solidFill>
                <a:latin typeface="Bookman Old Style" pitchFamily="18" charset="0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Prenatal sex determination </a:t>
            </a:r>
            <a:r>
              <a:rPr lang="en-US" dirty="0"/>
              <a:t>has been </a:t>
            </a:r>
            <a:r>
              <a:rPr lang="en-US" b="1" i="1" dirty="0">
                <a:solidFill>
                  <a:srgbClr val="000099"/>
                </a:solidFill>
              </a:rPr>
              <a:t>prohibited by law</a:t>
            </a:r>
            <a:r>
              <a:rPr lang="en-US" dirty="0"/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pic>
        <p:nvPicPr>
          <p:cNvPr id="152580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20015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r="10271" b="3519"/>
          <a:stretch>
            <a:fillRect/>
          </a:stretch>
        </p:blipFill>
        <p:spPr bwMode="auto">
          <a:xfrm>
            <a:off x="595313" y="1200150"/>
            <a:ext cx="3200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2549" y="3978935"/>
            <a:ext cx="5051425" cy="369332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C00FF"/>
                </a:solidFill>
                <a:latin typeface="Bookman Old Style" pitchFamily="18" charset="0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Human population has to be controlled.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pic>
        <p:nvPicPr>
          <p:cNvPr id="15360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60400"/>
            <a:ext cx="57245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8398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1504950"/>
            <a:ext cx="13414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531938"/>
            <a:ext cx="18700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00188"/>
            <a:ext cx="13827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33402" y="693945"/>
            <a:ext cx="7997824" cy="646331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Pregnancy will make </a:t>
            </a:r>
            <a:r>
              <a:rPr lang="en-US" altLang="en-US" b="1" i="1" dirty="0">
                <a:solidFill>
                  <a:srgbClr val="C32796"/>
                </a:solidFill>
                <a:latin typeface="Bookman Old Style" pitchFamily="18" charset="0"/>
              </a:rPr>
              <a:t>major demands on the body and the mind of the woman,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17525" y="4171949"/>
            <a:ext cx="4933125" cy="646331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and if she is not ready for it, her health will be </a:t>
            </a:r>
            <a:r>
              <a:rPr lang="en-US" altLang="en-US" b="1" i="1" dirty="0">
                <a:solidFill>
                  <a:srgbClr val="C32796"/>
                </a:solidFill>
                <a:latin typeface="Bookman Old Style" pitchFamily="18" charset="0"/>
              </a:rPr>
              <a:t>adversely affected.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8699" y="3520907"/>
            <a:ext cx="1588370" cy="360867"/>
          </a:xfrm>
          <a:prstGeom prst="wedgeRoundRectCallout">
            <a:avLst>
              <a:gd name="adj1" fmla="val 21609"/>
              <a:gd name="adj2" fmla="val -9528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1600" dirty="0" smtClean="0"/>
              <a:t>Weakness</a:t>
            </a:r>
            <a:endParaRPr lang="en-US" sz="16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590800" y="3520907"/>
            <a:ext cx="1588370" cy="360867"/>
          </a:xfrm>
          <a:prstGeom prst="wedgeRoundRectCallout">
            <a:avLst>
              <a:gd name="adj1" fmla="val 21609"/>
              <a:gd name="adj2" fmla="val -9528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1600" dirty="0" smtClean="0"/>
              <a:t>Nausea</a:t>
            </a:r>
            <a:endParaRPr lang="en-US" sz="1600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95056" y="3520907"/>
            <a:ext cx="1588370" cy="360867"/>
          </a:xfrm>
          <a:prstGeom prst="wedgeRoundRectCallout">
            <a:avLst>
              <a:gd name="adj1" fmla="val 21609"/>
              <a:gd name="adj2" fmla="val -9528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1600" dirty="0" smtClean="0"/>
              <a:t>Stress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33402" y="693945"/>
            <a:ext cx="7997824" cy="369332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Therefore, many ways have been devised to avoid pregnancy</a:t>
            </a:r>
            <a:r>
              <a:rPr lang="en-US" altLang="en-US" dirty="0">
                <a:latin typeface="Bookman Old Style" pitchFamily="18" charset="0"/>
              </a:rPr>
              <a:t>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44770" y="3867150"/>
            <a:ext cx="4842379" cy="923330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These methods or ways are called as </a:t>
            </a:r>
            <a:r>
              <a:rPr lang="en-US" altLang="en-US" b="1" i="1" dirty="0">
                <a:solidFill>
                  <a:srgbClr val="C32796"/>
                </a:solidFill>
                <a:latin typeface="Bookman Old Style" pitchFamily="18" charset="0"/>
              </a:rPr>
              <a:t>‘contraceptive methods’ </a:t>
            </a:r>
            <a:r>
              <a:rPr lang="en-US" altLang="en-US" b="1" dirty="0">
                <a:solidFill>
                  <a:srgbClr val="007E39"/>
                </a:solidFill>
                <a:latin typeface="Bookman Old Style" pitchFamily="18" charset="0"/>
              </a:rPr>
              <a:t>or</a:t>
            </a:r>
            <a:r>
              <a:rPr lang="en-US" altLang="en-US" b="1" i="1" dirty="0">
                <a:solidFill>
                  <a:srgbClr val="C32796"/>
                </a:solidFill>
                <a:latin typeface="Bookman Old Style" pitchFamily="18" charset="0"/>
              </a:rPr>
              <a:t> ‘ methods of birth control’.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95313" y="1200150"/>
            <a:ext cx="4027487" cy="2478088"/>
            <a:chOff x="595571" y="1200150"/>
            <a:chExt cx="4027489" cy="2478454"/>
          </a:xfrm>
        </p:grpSpPr>
        <p:pic>
          <p:nvPicPr>
            <p:cNvPr id="143370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71" y="1200150"/>
              <a:ext cx="4027489" cy="2478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3091122" y="2800586"/>
              <a:ext cx="1524001" cy="830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1"/>
          <p:cNvGrpSpPr>
            <a:grpSpLocks/>
          </p:cNvGrpSpPr>
          <p:nvPr/>
        </p:nvGrpSpPr>
        <p:grpSpPr bwMode="auto">
          <a:xfrm>
            <a:off x="533400" y="363538"/>
            <a:ext cx="6808788" cy="4529137"/>
            <a:chOff x="533400" y="364038"/>
            <a:chExt cx="6809333" cy="4528637"/>
          </a:xfrm>
        </p:grpSpPr>
        <p:pic>
          <p:nvPicPr>
            <p:cNvPr id="144388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647950"/>
              <a:ext cx="2286000" cy="224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loud Callout 4"/>
            <p:cNvSpPr/>
            <p:nvPr/>
          </p:nvSpPr>
          <p:spPr>
            <a:xfrm>
              <a:off x="1885583" y="364038"/>
              <a:ext cx="5457150" cy="2783994"/>
            </a:xfrm>
            <a:prstGeom prst="cloudCallout">
              <a:avLst>
                <a:gd name="adj1" fmla="val -37865"/>
                <a:gd name="adj2" fmla="val 68936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These ‘contraceptive methods’</a:t>
              </a:r>
            </a:p>
            <a:p>
              <a:pPr algn="ctr">
                <a:defRPr/>
              </a:pPr>
              <a:r>
                <a:rPr lang="en-US" sz="2400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have number of categories (based on their approaches).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0" name="Group 1"/>
          <p:cNvGrpSpPr>
            <a:grpSpLocks/>
          </p:cNvGrpSpPr>
          <p:nvPr/>
        </p:nvGrpSpPr>
        <p:grpSpPr bwMode="auto">
          <a:xfrm>
            <a:off x="446088" y="244475"/>
            <a:ext cx="7237412" cy="3525838"/>
            <a:chOff x="446085" y="244475"/>
            <a:chExt cx="7238312" cy="3525837"/>
          </a:xfrm>
        </p:grpSpPr>
        <p:pic>
          <p:nvPicPr>
            <p:cNvPr id="14541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85" y="2213579"/>
              <a:ext cx="2286000" cy="155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loud Callout 4"/>
            <p:cNvSpPr/>
            <p:nvPr/>
          </p:nvSpPr>
          <p:spPr>
            <a:xfrm>
              <a:off x="2723354" y="244475"/>
              <a:ext cx="4961043" cy="2483108"/>
            </a:xfrm>
            <a:prstGeom prst="cloudCallout">
              <a:avLst>
                <a:gd name="adj1" fmla="val -52969"/>
                <a:gd name="adj2" fmla="val 62396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One category is the creation of a mechanical barrier so that sperm does not reach the egg. 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6087" y="3825423"/>
            <a:ext cx="5119430" cy="369332"/>
          </a:xfrm>
          <a:prstGeom prst="rect">
            <a:avLst/>
          </a:prstGeom>
          <a:solidFill>
            <a:srgbClr val="005C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  <a:latin typeface="Bookman Old Style" pitchFamily="18" charset="0"/>
              </a:rPr>
              <a:t>This method is called as </a:t>
            </a:r>
            <a:r>
              <a:rPr lang="en-US" altLang="en-US" b="1" i="1" dirty="0">
                <a:solidFill>
                  <a:schemeClr val="bg1"/>
                </a:solidFill>
                <a:latin typeface="Bookman Old Style" pitchFamily="18" charset="0"/>
              </a:rPr>
              <a:t>‘barrier method’</a:t>
            </a:r>
            <a:r>
              <a:rPr lang="en-US" altLang="en-US" dirty="0">
                <a:solidFill>
                  <a:schemeClr val="bg1"/>
                </a:solidFill>
                <a:latin typeface="Bookman Old Style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711200" y="1670050"/>
            <a:ext cx="1287462" cy="36988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63600" y="1138238"/>
            <a:ext cx="982663" cy="877887"/>
            <a:chOff x="460375" y="1266825"/>
            <a:chExt cx="982407" cy="876777"/>
          </a:xfrm>
        </p:grpSpPr>
        <p:sp>
          <p:nvSpPr>
            <p:cNvPr id="3" name="Down Arrow 2"/>
            <p:cNvSpPr/>
            <p:nvPr/>
          </p:nvSpPr>
          <p:spPr>
            <a:xfrm>
              <a:off x="800011" y="1266825"/>
              <a:ext cx="303134" cy="53272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21"/>
            <p:cNvSpPr>
              <a:spLocks noChangeArrowheads="1"/>
            </p:cNvSpPr>
            <p:nvPr/>
          </p:nvSpPr>
          <p:spPr bwMode="auto">
            <a:xfrm>
              <a:off x="460375" y="1774183"/>
              <a:ext cx="982407" cy="36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Bookman Old Style" pitchFamily="18" charset="0"/>
                  <a:cs typeface="+mn-cs"/>
                </a:rPr>
                <a:t>Barrier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04875" y="995363"/>
            <a:ext cx="7467600" cy="1524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209800" y="59055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CC"/>
                </a:solidFill>
                <a:latin typeface="Bookman Old Style" pitchFamily="18" charset="0"/>
              </a:rPr>
              <a:t>Methods of birth control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93788" y="2249488"/>
            <a:ext cx="1117600" cy="374650"/>
          </a:xfrm>
          <a:prstGeom prst="round2DiagRect">
            <a:avLst/>
          </a:prstGeom>
          <a:solidFill>
            <a:srgbClr val="EC2095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Condom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643313" y="2249488"/>
            <a:ext cx="1416050" cy="374650"/>
          </a:xfrm>
          <a:prstGeom prst="round2DiagRect">
            <a:avLst/>
          </a:prstGeom>
          <a:solidFill>
            <a:srgbClr val="EC2095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Diaphragm</a:t>
            </a:r>
          </a:p>
        </p:txBody>
      </p:sp>
      <p:pic>
        <p:nvPicPr>
          <p:cNvPr id="25" name="Picture 24" descr="cond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076575"/>
            <a:ext cx="2338388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diaphragm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27" b="7500"/>
          <a:stretch>
            <a:fillRect/>
          </a:stretch>
        </p:blipFill>
        <p:spPr bwMode="auto">
          <a:xfrm>
            <a:off x="3654425" y="3055938"/>
            <a:ext cx="139541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31788" y="2598738"/>
            <a:ext cx="2640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Bookman Old Style" pitchFamily="18" charset="0"/>
              </a:rPr>
              <a:t>Protects from STDs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836863" y="2586038"/>
            <a:ext cx="3309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latin typeface="Bookman Old Style" pitchFamily="18" charset="0"/>
              </a:rPr>
              <a:t>(Prevent the entry of Sperms)</a:t>
            </a:r>
            <a:endParaRPr lang="en-US" altLang="en-US" sz="1600" dirty="0"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112963" y="1859854"/>
            <a:ext cx="1447800" cy="408623"/>
          </a:xfrm>
          <a:prstGeom prst="wedgeRoundRectCallout">
            <a:avLst>
              <a:gd name="adj1" fmla="val -59179"/>
              <a:gd name="adj2" fmla="val 55143"/>
              <a:gd name="adj3" fmla="val 16667"/>
            </a:avLst>
          </a:prstGeom>
          <a:solidFill>
            <a:srgbClr val="005C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Bookman Old Style" pitchFamily="18" charset="0"/>
              </a:rPr>
              <a:t>In males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698174" y="1859854"/>
            <a:ext cx="1447800" cy="408623"/>
          </a:xfrm>
          <a:prstGeom prst="wedgeRoundRectCallout">
            <a:avLst>
              <a:gd name="adj1" fmla="val -59179"/>
              <a:gd name="adj2" fmla="val 55143"/>
              <a:gd name="adj3" fmla="val 16667"/>
            </a:avLst>
          </a:prstGeom>
          <a:solidFill>
            <a:srgbClr val="005C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Bookman Old Style" pitchFamily="18" charset="0"/>
              </a:rPr>
              <a:t>In females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23" grpId="0" animBg="1"/>
      <p:bldP spid="24" grpId="0" animBg="1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8" name="Group 1"/>
          <p:cNvGrpSpPr>
            <a:grpSpLocks/>
          </p:cNvGrpSpPr>
          <p:nvPr/>
        </p:nvGrpSpPr>
        <p:grpSpPr bwMode="auto">
          <a:xfrm>
            <a:off x="446088" y="261938"/>
            <a:ext cx="7473950" cy="3508375"/>
            <a:chOff x="446085" y="261742"/>
            <a:chExt cx="7473838" cy="3508570"/>
          </a:xfrm>
        </p:grpSpPr>
        <p:pic>
          <p:nvPicPr>
            <p:cNvPr id="147463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85" y="2213579"/>
              <a:ext cx="2286000" cy="155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loud Callout 4"/>
            <p:cNvSpPr/>
            <p:nvPr/>
          </p:nvSpPr>
          <p:spPr>
            <a:xfrm>
              <a:off x="2462776" y="261742"/>
              <a:ext cx="5457147" cy="2639995"/>
            </a:xfrm>
            <a:prstGeom prst="cloudCallout">
              <a:avLst>
                <a:gd name="adj1" fmla="val -48404"/>
                <a:gd name="adj2" fmla="val 55124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Another category of contraceptives acts by changing the hormonal balance of the body so that eggs are not released and </a:t>
              </a:r>
              <a:r>
                <a:rPr lang="en-US" b="1" i="1" dirty="0" err="1">
                  <a:solidFill>
                    <a:srgbClr val="FFFFFF"/>
                  </a:solidFill>
                  <a:latin typeface="Bookman Old Style" panose="02050604050505020204" pitchFamily="18" charset="0"/>
                </a:rPr>
                <a:t>fertilisation</a:t>
              </a:r>
              <a:r>
                <a:rPr lang="en-US" b="1" i="1" dirty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 cannot occur. 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1243" y="3982819"/>
            <a:ext cx="2982914" cy="646331"/>
          </a:xfrm>
          <a:prstGeom prst="rect">
            <a:avLst/>
          </a:prstGeom>
          <a:solidFill>
            <a:srgbClr val="005C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chemeClr val="bg1"/>
                </a:solidFill>
                <a:latin typeface="Bookman Old Style" pitchFamily="18" charset="0"/>
              </a:rPr>
              <a:t>This method is called as </a:t>
            </a:r>
          </a:p>
          <a:p>
            <a:pPr algn="ctr">
              <a:defRPr/>
            </a:pPr>
            <a:r>
              <a:rPr lang="en-US" altLang="en-US" b="1" i="1" dirty="0">
                <a:solidFill>
                  <a:schemeClr val="bg1"/>
                </a:solidFill>
                <a:latin typeface="Bookman Old Style" pitchFamily="18" charset="0"/>
              </a:rPr>
              <a:t>‘Chemical method’</a:t>
            </a:r>
            <a:r>
              <a:rPr lang="en-US" altLang="en-US" dirty="0">
                <a:solidFill>
                  <a:schemeClr val="bg1"/>
                </a:solidFill>
                <a:latin typeface="Bookman Old Style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2101850"/>
            <a:ext cx="1901825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916238" y="1670050"/>
            <a:ext cx="1287462" cy="369887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60463" y="2249488"/>
            <a:ext cx="1344612" cy="374650"/>
          </a:xfrm>
          <a:prstGeom prst="round2DiagRect">
            <a:avLst/>
          </a:prstGeom>
          <a:solidFill>
            <a:srgbClr val="EC2095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Oral pills</a:t>
            </a:r>
          </a:p>
        </p:txBody>
      </p:sp>
      <p:grpSp>
        <p:nvGrpSpPr>
          <p:cNvPr id="148487" name="Group 39"/>
          <p:cNvGrpSpPr>
            <a:grpSpLocks/>
          </p:cNvGrpSpPr>
          <p:nvPr/>
        </p:nvGrpSpPr>
        <p:grpSpPr bwMode="auto">
          <a:xfrm>
            <a:off x="863600" y="590550"/>
            <a:ext cx="7508875" cy="1427163"/>
            <a:chOff x="863600" y="590550"/>
            <a:chExt cx="7508875" cy="1427163"/>
          </a:xfrm>
        </p:grpSpPr>
        <p:grpSp>
          <p:nvGrpSpPr>
            <p:cNvPr id="148496" name="Group 24"/>
            <p:cNvGrpSpPr>
              <a:grpSpLocks/>
            </p:cNvGrpSpPr>
            <p:nvPr/>
          </p:nvGrpSpPr>
          <p:grpSpPr bwMode="auto">
            <a:xfrm>
              <a:off x="863600" y="1138238"/>
              <a:ext cx="982663" cy="877887"/>
              <a:chOff x="460375" y="1266825"/>
              <a:chExt cx="982407" cy="876777"/>
            </a:xfrm>
          </p:grpSpPr>
          <p:sp>
            <p:nvSpPr>
              <p:cNvPr id="26" name="Down Arrow 25"/>
              <p:cNvSpPr/>
              <p:nvPr/>
            </p:nvSpPr>
            <p:spPr>
              <a:xfrm>
                <a:off x="800011" y="1266825"/>
                <a:ext cx="303134" cy="53272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60375" y="1774183"/>
                <a:ext cx="982407" cy="369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+mn-cs"/>
                  </a:rPr>
                  <a:t>Barrier</a:t>
                </a:r>
              </a:p>
            </p:txBody>
          </p:sp>
        </p:grpSp>
        <p:grpSp>
          <p:nvGrpSpPr>
            <p:cNvPr id="148497" name="Group 27"/>
            <p:cNvGrpSpPr>
              <a:grpSpLocks/>
            </p:cNvGrpSpPr>
            <p:nvPr/>
          </p:nvGrpSpPr>
          <p:grpSpPr bwMode="auto">
            <a:xfrm>
              <a:off x="2951428" y="1138238"/>
              <a:ext cx="1238250" cy="879475"/>
              <a:chOff x="2705100" y="1266825"/>
              <a:chExt cx="1239298" cy="878364"/>
            </a:xfrm>
          </p:grpSpPr>
          <p:sp>
            <p:nvSpPr>
              <p:cNvPr id="29" name="Down Arrow 28"/>
              <p:cNvSpPr/>
              <p:nvPr/>
            </p:nvSpPr>
            <p:spPr>
              <a:xfrm>
                <a:off x="3171955" y="1266825"/>
                <a:ext cx="305058" cy="53272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2704835" y="1775768"/>
                <a:ext cx="1239298" cy="369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dirty="0">
                    <a:latin typeface="Bookman Old Style" pitchFamily="18" charset="0"/>
                  </a:rPr>
                  <a:t>Chemical</a:t>
                </a:r>
                <a:endParaRPr lang="en-US" kern="0" dirty="0">
                  <a:solidFill>
                    <a:sysClr val="windowText" lastClr="000000"/>
                  </a:solidFill>
                  <a:latin typeface="Bookman Old Style" pitchFamily="18" charset="0"/>
                  <a:cs typeface="+mn-cs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904875" y="995363"/>
              <a:ext cx="7467600" cy="152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499" name="Rectangle 3"/>
            <p:cNvSpPr>
              <a:spLocks noChangeArrowheads="1"/>
            </p:cNvSpPr>
            <p:nvPr/>
          </p:nvSpPr>
          <p:spPr bwMode="auto">
            <a:xfrm>
              <a:off x="2209800" y="590550"/>
              <a:ext cx="3581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64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0000CC"/>
                  </a:solidFill>
                  <a:latin typeface="Bookman Old Style" pitchFamily="18" charset="0"/>
                </a:rPr>
                <a:t>Methods of birth control</a:t>
              </a:r>
            </a:p>
          </p:txBody>
        </p:sp>
      </p:grpSp>
      <p:pic>
        <p:nvPicPr>
          <p:cNvPr id="41" name="Picture 40" descr="pep pil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2647950"/>
            <a:ext cx="2189162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17525" y="244475"/>
            <a:ext cx="291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Reproductive health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40150" y="4286888"/>
            <a:ext cx="4699000" cy="647700"/>
          </a:xfrm>
          <a:prstGeom prst="rect">
            <a:avLst/>
          </a:prstGeom>
          <a:ln>
            <a:solidFill>
              <a:srgbClr val="0000CC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latin typeface="Bookman Old Style" pitchFamily="18" charset="0"/>
                <a:cs typeface="Arial" charset="0"/>
              </a:rPr>
              <a:t>These drugs commonly need to be taken orally (by females) as pills. 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105400" y="1346796"/>
            <a:ext cx="3397250" cy="1021556"/>
          </a:xfrm>
          <a:prstGeom prst="wedgeRoundRectCallout">
            <a:avLst>
              <a:gd name="adj1" fmla="val -59179"/>
              <a:gd name="adj2" fmla="val 55143"/>
              <a:gd name="adj3" fmla="val 16667"/>
            </a:avLst>
          </a:prstGeom>
          <a:solidFill>
            <a:srgbClr val="005C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 smtClean="0">
                <a:solidFill>
                  <a:srgbClr val="FFFFFF"/>
                </a:solidFill>
                <a:latin typeface="Bookman Old Style" pitchFamily="18" charset="0"/>
              </a:rPr>
              <a:t>However, since they change hormonal balances, they can cause side-effects too.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530</Words>
  <Application>Microsoft Office PowerPoint</Application>
  <PresentationFormat>On-screen Show (16:9)</PresentationFormat>
  <Paragraphs>98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2022-04-24T13:28:04Z</dcterms:modified>
</cp:coreProperties>
</file>