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8" r:id="rId2"/>
    <p:sldId id="358" r:id="rId3"/>
    <p:sldId id="359" r:id="rId4"/>
    <p:sldId id="360" r:id="rId5"/>
    <p:sldId id="361" r:id="rId6"/>
    <p:sldId id="362" r:id="rId7"/>
    <p:sldId id="39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008EC0"/>
    <a:srgbClr val="008000"/>
    <a:srgbClr val="3399FF"/>
    <a:srgbClr val="66FFFF"/>
    <a:srgbClr val="FF99FF"/>
    <a:srgbClr val="B26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143" d="100"/>
          <a:sy n="143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6270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Evolution And Its Progress</a:t>
            </a:r>
          </a:p>
        </p:txBody>
      </p:sp>
    </p:spTree>
    <p:extLst>
      <p:ext uri="{BB962C8B-B14F-4D97-AF65-F5344CB8AC3E}">
        <p14:creationId xmlns:p14="http://schemas.microsoft.com/office/powerpoint/2010/main" val="19062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1788804"/>
            <a:ext cx="5329987" cy="29666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11775" y="311329"/>
            <a:ext cx="3848016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Evolution and its progress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228600" y="730076"/>
            <a:ext cx="4156332" cy="95834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It </a:t>
            </a:r>
            <a:r>
              <a:rPr lang="en-US" dirty="0">
                <a:latin typeface="Book Antiqua" panose="02040602050305030304" pitchFamily="18" charset="0"/>
              </a:rPr>
              <a:t>is not true that human beings have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evolved from chimpanzees.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8" y="1581150"/>
            <a:ext cx="5189666" cy="31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Horizontal Scroll 5"/>
          <p:cNvSpPr/>
          <p:nvPr/>
        </p:nvSpPr>
        <p:spPr>
          <a:xfrm>
            <a:off x="228600" y="730076"/>
            <a:ext cx="5400932" cy="95834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 Rather, both human beings and </a:t>
            </a:r>
            <a:r>
              <a:rPr lang="en-US" dirty="0" smtClean="0">
                <a:latin typeface="Book Antiqua" panose="02040602050305030304" pitchFamily="18" charset="0"/>
              </a:rPr>
              <a:t>chimpanzees have </a:t>
            </a:r>
            <a:r>
              <a:rPr lang="en-US" dirty="0">
                <a:latin typeface="Book Antiqua" panose="02040602050305030304" pitchFamily="18" charset="0"/>
              </a:rPr>
              <a:t>a common ancestor a long time ago.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8" y="1763403"/>
            <a:ext cx="3166631" cy="299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Horizontal Scroll 7"/>
          <p:cNvSpPr/>
          <p:nvPr/>
        </p:nvSpPr>
        <p:spPr>
          <a:xfrm>
            <a:off x="228600" y="730076"/>
            <a:ext cx="5400932" cy="95834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Common </a:t>
            </a:r>
            <a:r>
              <a:rPr lang="en-US" dirty="0">
                <a:latin typeface="Book Antiqua" panose="02040602050305030304" pitchFamily="18" charset="0"/>
              </a:rPr>
              <a:t>ancestor is likely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to have been neither human or chimpanzee. </a:t>
            </a:r>
          </a:p>
        </p:txBody>
      </p:sp>
      <p:sp>
        <p:nvSpPr>
          <p:cNvPr id="9" name="Horizontal Scroll 8"/>
          <p:cNvSpPr/>
          <p:nvPr/>
        </p:nvSpPr>
        <p:spPr>
          <a:xfrm>
            <a:off x="228600" y="730076"/>
            <a:ext cx="6477000" cy="1007605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The </a:t>
            </a:r>
            <a:r>
              <a:rPr lang="en-US" dirty="0">
                <a:latin typeface="Book Antiqua" panose="02040602050305030304" pitchFamily="18" charset="0"/>
              </a:rPr>
              <a:t>two resultant species </a:t>
            </a:r>
            <a:r>
              <a:rPr lang="en-US" dirty="0" smtClean="0">
                <a:latin typeface="Book Antiqua" panose="02040602050305030304" pitchFamily="18" charset="0"/>
              </a:rPr>
              <a:t>have probably </a:t>
            </a:r>
            <a:r>
              <a:rPr lang="en-US" dirty="0">
                <a:latin typeface="Book Antiqua" panose="02040602050305030304" pitchFamily="18" charset="0"/>
              </a:rPr>
              <a:t>evolved in their own separate ways to give rise to the </a:t>
            </a:r>
            <a:r>
              <a:rPr lang="en-US" dirty="0" smtClean="0">
                <a:latin typeface="Book Antiqua" panose="02040602050305030304" pitchFamily="18" charset="0"/>
              </a:rPr>
              <a:t>current forms.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1" name="Horizontal Scroll 10"/>
          <p:cNvSpPr/>
          <p:nvPr/>
        </p:nvSpPr>
        <p:spPr>
          <a:xfrm>
            <a:off x="228600" y="742950"/>
            <a:ext cx="6477000" cy="916005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Hence we can see there is no real progress in the idea of evolution.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5" y="711439"/>
            <a:ext cx="4202853" cy="417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1775" y="311329"/>
            <a:ext cx="3848016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Evolution and its progress</a:t>
            </a:r>
          </a:p>
        </p:txBody>
      </p:sp>
      <p:sp>
        <p:nvSpPr>
          <p:cNvPr id="14" name="Horizontal Scroll 13"/>
          <p:cNvSpPr/>
          <p:nvPr/>
        </p:nvSpPr>
        <p:spPr>
          <a:xfrm>
            <a:off x="5055091" y="649745"/>
            <a:ext cx="3631709" cy="1541005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Evolution </a:t>
            </a:r>
            <a:r>
              <a:rPr lang="en-US" dirty="0" smtClean="0">
                <a:latin typeface="Book Antiqua" panose="02040602050305030304" pitchFamily="18" charset="0"/>
              </a:rPr>
              <a:t>is simply </a:t>
            </a:r>
            <a:r>
              <a:rPr lang="en-US" dirty="0">
                <a:latin typeface="Book Antiqua" panose="02040602050305030304" pitchFamily="18" charset="0"/>
              </a:rPr>
              <a:t>the generation of diversity and the shaping of the diversity </a:t>
            </a:r>
            <a:r>
              <a:rPr lang="en-US" dirty="0" smtClean="0">
                <a:latin typeface="Book Antiqua" panose="02040602050305030304" pitchFamily="18" charset="0"/>
              </a:rPr>
              <a:t>by environmental </a:t>
            </a:r>
            <a:r>
              <a:rPr lang="en-US" dirty="0">
                <a:latin typeface="Book Antiqua" panose="02040602050305030304" pitchFamily="18" charset="0"/>
              </a:rPr>
              <a:t>selection.</a:t>
            </a:r>
          </a:p>
        </p:txBody>
      </p:sp>
    </p:spTree>
    <p:extLst>
      <p:ext uri="{BB962C8B-B14F-4D97-AF65-F5344CB8AC3E}">
        <p14:creationId xmlns:p14="http://schemas.microsoft.com/office/powerpoint/2010/main" val="39261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686868"/>
            <a:ext cx="5826573" cy="3170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11775" y="311329"/>
            <a:ext cx="3848016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Evolution and its progress</a:t>
            </a:r>
          </a:p>
        </p:txBody>
      </p:sp>
      <p:sp>
        <p:nvSpPr>
          <p:cNvPr id="14" name="Horizontal Scroll 13"/>
          <p:cNvSpPr/>
          <p:nvPr/>
        </p:nvSpPr>
        <p:spPr>
          <a:xfrm>
            <a:off x="533400" y="787898"/>
            <a:ext cx="7898827" cy="898970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The </a:t>
            </a:r>
            <a:r>
              <a:rPr lang="en-US" dirty="0">
                <a:latin typeface="Book Antiqua" panose="02040602050305030304" pitchFamily="18" charset="0"/>
              </a:rPr>
              <a:t>only progressive trend in evolution </a:t>
            </a:r>
            <a:r>
              <a:rPr lang="en-US" dirty="0" smtClean="0">
                <a:latin typeface="Book Antiqua" panose="02040602050305030304" pitchFamily="18" charset="0"/>
              </a:rPr>
              <a:t>seems to </a:t>
            </a:r>
            <a:r>
              <a:rPr lang="en-US" dirty="0">
                <a:latin typeface="Book Antiqua" panose="02040602050305030304" pitchFamily="18" charset="0"/>
              </a:rPr>
              <a:t>be that more and more complex body designs have emerged </a:t>
            </a:r>
            <a:r>
              <a:rPr lang="en-US" dirty="0" smtClean="0">
                <a:latin typeface="Book Antiqua" panose="02040602050305030304" pitchFamily="18" charset="0"/>
              </a:rPr>
              <a:t>over time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1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3848016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Evolution and its progress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19150"/>
            <a:ext cx="481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is not as if the older designs are inefficient!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8089"/>
            <a:ext cx="7827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Many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of the older and simpler designs still survive.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17028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In fact, one of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the simplest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life forms – bacteria – inhabit the </a:t>
            </a: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most  inhospitable habitats, like</a:t>
            </a:r>
            <a:endParaRPr lang="en-US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33400" y="2331624"/>
            <a:ext cx="2161683" cy="1944327"/>
            <a:chOff x="533400" y="2331624"/>
            <a:chExt cx="2161683" cy="1944327"/>
          </a:xfrm>
        </p:grpSpPr>
        <p:sp>
          <p:nvSpPr>
            <p:cNvPr id="7" name="TextBox 6"/>
            <p:cNvSpPr txBox="1"/>
            <p:nvPr/>
          </p:nvSpPr>
          <p:spPr>
            <a:xfrm>
              <a:off x="903149" y="3906619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2060"/>
                  </a:solidFill>
                  <a:latin typeface="Book Antiqua" panose="02040602050305030304" pitchFamily="18" charset="0"/>
                </a:rPr>
                <a:t>Hot springs</a:t>
              </a:r>
              <a:endParaRPr lang="en-IN" b="1" i="1" dirty="0">
                <a:solidFill>
                  <a:srgbClr val="002060"/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2331624"/>
              <a:ext cx="2161683" cy="14568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8" name="Group 17"/>
          <p:cNvGrpSpPr/>
          <p:nvPr/>
        </p:nvGrpSpPr>
        <p:grpSpPr>
          <a:xfrm>
            <a:off x="2730065" y="2331624"/>
            <a:ext cx="2102125" cy="2221326"/>
            <a:chOff x="2673981" y="2331624"/>
            <a:chExt cx="2102125" cy="2221326"/>
          </a:xfrm>
        </p:grpSpPr>
        <p:sp>
          <p:nvSpPr>
            <p:cNvPr id="8" name="TextBox 7"/>
            <p:cNvSpPr txBox="1"/>
            <p:nvPr/>
          </p:nvSpPr>
          <p:spPr>
            <a:xfrm>
              <a:off x="2673981" y="3906619"/>
              <a:ext cx="2102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2060"/>
                  </a:solidFill>
                  <a:latin typeface="Book Antiqua" panose="02040602050305030304" pitchFamily="18" charset="0"/>
                </a:rPr>
                <a:t>Deep sea </a:t>
              </a:r>
            </a:p>
            <a:p>
              <a:pPr algn="ctr"/>
              <a:r>
                <a:rPr lang="en-US" b="1" i="1" dirty="0" smtClean="0">
                  <a:solidFill>
                    <a:srgbClr val="002060"/>
                  </a:solidFill>
                  <a:latin typeface="Book Antiqua" panose="02040602050305030304" pitchFamily="18" charset="0"/>
                </a:rPr>
                <a:t>Thermal vents</a:t>
              </a:r>
              <a:endParaRPr lang="en-IN" b="1" i="1" dirty="0">
                <a:solidFill>
                  <a:srgbClr val="002060"/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69"/>
            <a:stretch/>
          </p:blipFill>
          <p:spPr bwMode="auto">
            <a:xfrm>
              <a:off x="2730428" y="2331624"/>
              <a:ext cx="1989230" cy="14568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9" name="Group 18"/>
          <p:cNvGrpSpPr/>
          <p:nvPr/>
        </p:nvGrpSpPr>
        <p:grpSpPr>
          <a:xfrm>
            <a:off x="4867172" y="2347064"/>
            <a:ext cx="1990828" cy="1928887"/>
            <a:chOff x="4833887" y="2347064"/>
            <a:chExt cx="1990828" cy="1928887"/>
          </a:xfrm>
        </p:grpSpPr>
        <p:sp>
          <p:nvSpPr>
            <p:cNvPr id="9" name="TextBox 8"/>
            <p:cNvSpPr txBox="1"/>
            <p:nvPr/>
          </p:nvSpPr>
          <p:spPr>
            <a:xfrm>
              <a:off x="4909819" y="3906619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2060"/>
                  </a:solidFill>
                  <a:latin typeface="Book Antiqua" panose="02040602050305030304" pitchFamily="18" charset="0"/>
                </a:rPr>
                <a:t>Ice in </a:t>
              </a:r>
              <a:r>
                <a:rPr lang="en-US" b="1" i="1" dirty="0">
                  <a:solidFill>
                    <a:srgbClr val="002060"/>
                  </a:solidFill>
                  <a:latin typeface="Book Antiqua" panose="02040602050305030304" pitchFamily="18" charset="0"/>
                </a:rPr>
                <a:t>A</a:t>
              </a:r>
              <a:r>
                <a:rPr lang="en-US" b="1" i="1" dirty="0" smtClean="0">
                  <a:solidFill>
                    <a:srgbClr val="002060"/>
                  </a:solidFill>
                  <a:latin typeface="Book Antiqua" panose="02040602050305030304" pitchFamily="18" charset="0"/>
                </a:rPr>
                <a:t>ntarctica</a:t>
              </a:r>
              <a:endParaRPr lang="en-IN" b="1" i="1" dirty="0">
                <a:solidFill>
                  <a:srgbClr val="002060"/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3887" y="2347064"/>
              <a:ext cx="1990828" cy="14931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645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rizontal Scroll 14"/>
          <p:cNvSpPr/>
          <p:nvPr/>
        </p:nvSpPr>
        <p:spPr>
          <a:xfrm>
            <a:off x="3657600" y="742950"/>
            <a:ext cx="4800600" cy="1600200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In other </a:t>
            </a:r>
            <a:r>
              <a:rPr lang="en-US" dirty="0">
                <a:latin typeface="Book Antiqua" panose="02040602050305030304" pitchFamily="18" charset="0"/>
              </a:rPr>
              <a:t>words, human beings are not the pinnacle of evolution, but </a:t>
            </a:r>
            <a:r>
              <a:rPr lang="en-US" dirty="0" smtClean="0">
                <a:latin typeface="Book Antiqua" panose="02040602050305030304" pitchFamily="18" charset="0"/>
              </a:rPr>
              <a:t>simply yet another species in the teeming spectrum of evolving life.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775" y="311329"/>
            <a:ext cx="3848016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Evolution and its progress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" y="865790"/>
            <a:ext cx="2885859" cy="4080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23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6665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221</Words>
  <Application>Microsoft Office PowerPoint</Application>
  <PresentationFormat>On-screen Show (16:9)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528</cp:revision>
  <dcterms:created xsi:type="dcterms:W3CDTF">2013-07-31T12:47:49Z</dcterms:created>
  <dcterms:modified xsi:type="dcterms:W3CDTF">2022-04-25T02:25:15Z</dcterms:modified>
</cp:coreProperties>
</file>