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82" r:id="rId2"/>
    <p:sldId id="319" r:id="rId3"/>
    <p:sldId id="320" r:id="rId4"/>
    <p:sldId id="321" r:id="rId5"/>
    <p:sldId id="322" r:id="rId6"/>
    <p:sldId id="323" r:id="rId7"/>
    <p:sldId id="383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CDBC0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94660"/>
  </p:normalViewPr>
  <p:slideViewPr>
    <p:cSldViewPr>
      <p:cViewPr varScale="1">
        <p:scale>
          <a:sx n="143" d="100"/>
          <a:sy n="143" d="100"/>
        </p:scale>
        <p:origin x="666" y="108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>
            <a:fillRect/>
          </a:stretch>
        </p:blipFill>
        <p:spPr bwMode="auto">
          <a:xfrm>
            <a:off x="-6350" y="0"/>
            <a:ext cx="915035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5" y="1974850"/>
            <a:ext cx="585787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34EA2"/>
                </a:solidFill>
                <a:latin typeface="Bookman Old Style" pitchFamily="18" charset="0"/>
              </a:rPr>
              <a:t>Heredity and Evolution </a:t>
            </a:r>
            <a:endParaRPr lang="en-US" altLang="en-US" sz="3600" b="1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15975" y="3140075"/>
            <a:ext cx="5203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pt-BR" alt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Life of Mendel</a:t>
            </a:r>
          </a:p>
        </p:txBody>
      </p:sp>
    </p:spTree>
    <p:extLst>
      <p:ext uri="{BB962C8B-B14F-4D97-AF65-F5344CB8AC3E}">
        <p14:creationId xmlns:p14="http://schemas.microsoft.com/office/powerpoint/2010/main" val="286882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485149" y="1046214"/>
            <a:ext cx="1491105" cy="3920593"/>
            <a:chOff x="2852295" y="895349"/>
            <a:chExt cx="1491105" cy="392059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365" r="69129"/>
            <a:stretch/>
          </p:blipFill>
          <p:spPr>
            <a:xfrm>
              <a:off x="2852295" y="895349"/>
              <a:ext cx="1491105" cy="3920593"/>
            </a:xfrm>
            <a:prstGeom prst="rect">
              <a:avLst/>
            </a:prstGeom>
          </p:spPr>
        </p:pic>
        <p:sp>
          <p:nvSpPr>
            <p:cNvPr id="14" name="Rounded Rectangular Callout 13"/>
            <p:cNvSpPr>
              <a:spLocks noChangeArrowheads="1"/>
            </p:cNvSpPr>
            <p:nvPr/>
          </p:nvSpPr>
          <p:spPr bwMode="auto">
            <a:xfrm>
              <a:off x="2938406" y="4374462"/>
              <a:ext cx="1404994" cy="408623"/>
            </a:xfrm>
            <a:prstGeom prst="wedgeRoundRectCallout">
              <a:avLst>
                <a:gd name="adj1" fmla="val -10491"/>
                <a:gd name="adj2" fmla="val -46534"/>
                <a:gd name="adj3" fmla="val 16667"/>
              </a:avLst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 smtClean="0">
                  <a:solidFill>
                    <a:sysClr val="windowText" lastClr="000000">
                      <a:lumMod val="95000"/>
                      <a:lumOff val="5000"/>
                    </a:sysClr>
                  </a:solidFill>
                  <a:latin typeface="Bookman Old Style" pitchFamily="18" charset="0"/>
                </a:rPr>
                <a:t>Child</a:t>
              </a:r>
              <a:endParaRPr lang="en-IN" b="1" kern="0" dirty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81000" y="996940"/>
            <a:ext cx="1554861" cy="3937010"/>
            <a:chOff x="748146" y="846075"/>
            <a:chExt cx="1554861" cy="393701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890"/>
            <a:stretch/>
          </p:blipFill>
          <p:spPr>
            <a:xfrm>
              <a:off x="748146" y="846075"/>
              <a:ext cx="1554861" cy="3723099"/>
            </a:xfrm>
            <a:prstGeom prst="rect">
              <a:avLst/>
            </a:prstGeom>
          </p:spPr>
        </p:pic>
        <p:sp>
          <p:nvSpPr>
            <p:cNvPr id="4" name="Rounded Rectangular Callout 3"/>
            <p:cNvSpPr>
              <a:spLocks noChangeArrowheads="1"/>
            </p:cNvSpPr>
            <p:nvPr/>
          </p:nvSpPr>
          <p:spPr bwMode="auto">
            <a:xfrm>
              <a:off x="914400" y="4374462"/>
              <a:ext cx="1219200" cy="408623"/>
            </a:xfrm>
            <a:prstGeom prst="wedgeRoundRectCallout">
              <a:avLst>
                <a:gd name="adj1" fmla="val -10491"/>
                <a:gd name="adj2" fmla="val -46534"/>
                <a:gd name="adj3" fmla="val 16667"/>
              </a:avLst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 smtClean="0">
                  <a:solidFill>
                    <a:sysClr val="windowText" lastClr="000000">
                      <a:lumMod val="95000"/>
                      <a:lumOff val="5000"/>
                    </a:sysClr>
                  </a:solidFill>
                  <a:latin typeface="Bookman Old Style" pitchFamily="18" charset="0"/>
                </a:rPr>
                <a:t>Father</a:t>
              </a:r>
              <a:endParaRPr lang="en-IN" b="1" kern="0" dirty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34170" y="1046215"/>
            <a:ext cx="1480830" cy="3887735"/>
            <a:chOff x="2508948" y="895350"/>
            <a:chExt cx="1480830" cy="388773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4" t="5240" r="38003"/>
            <a:stretch/>
          </p:blipFill>
          <p:spPr>
            <a:xfrm>
              <a:off x="2508948" y="895350"/>
              <a:ext cx="1480830" cy="3811535"/>
            </a:xfrm>
            <a:prstGeom prst="rect">
              <a:avLst/>
            </a:prstGeom>
          </p:spPr>
        </p:pic>
        <p:sp>
          <p:nvSpPr>
            <p:cNvPr id="7" name="Rounded Rectangular Callout 6"/>
            <p:cNvSpPr>
              <a:spLocks noChangeArrowheads="1"/>
            </p:cNvSpPr>
            <p:nvPr/>
          </p:nvSpPr>
          <p:spPr bwMode="auto">
            <a:xfrm>
              <a:off x="2743200" y="4374462"/>
              <a:ext cx="1219200" cy="408623"/>
            </a:xfrm>
            <a:prstGeom prst="wedgeRoundRectCallout">
              <a:avLst>
                <a:gd name="adj1" fmla="val -10491"/>
                <a:gd name="adj2" fmla="val -46534"/>
                <a:gd name="adj3" fmla="val 16667"/>
              </a:avLst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 smtClean="0">
                  <a:solidFill>
                    <a:sysClr val="windowText" lastClr="000000">
                      <a:lumMod val="95000"/>
                      <a:lumOff val="5000"/>
                    </a:sysClr>
                  </a:solidFill>
                  <a:latin typeface="Bookman Old Style" pitchFamily="18" charset="0"/>
                </a:rPr>
                <a:t>Mother</a:t>
              </a:r>
              <a:endParaRPr lang="en-IN" b="1" kern="0" dirty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84218" y="3219394"/>
            <a:ext cx="3109363" cy="1181270"/>
            <a:chOff x="1484218" y="3219394"/>
            <a:chExt cx="3109363" cy="118127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792519">
              <a:off x="1484218" y="3486001"/>
              <a:ext cx="914663" cy="91466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1546" flipH="1">
              <a:off x="4043041" y="3270002"/>
              <a:ext cx="550540" cy="56793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Oval Callout 9"/>
            <p:cNvSpPr/>
            <p:nvPr/>
          </p:nvSpPr>
          <p:spPr>
            <a:xfrm>
              <a:off x="3664572" y="3219394"/>
              <a:ext cx="533400" cy="307975"/>
            </a:xfrm>
            <a:prstGeom prst="wedgeEllipseCallout">
              <a:avLst>
                <a:gd name="adj1" fmla="val 54166"/>
                <a:gd name="adj2" fmla="val 56315"/>
              </a:avLst>
            </a:prstGeom>
            <a:ln w="19050">
              <a:solidFill>
                <a:srgbClr val="FF006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latin typeface="Book Antiqua" panose="02040602050305030304" pitchFamily="18" charset="0"/>
                </a:rPr>
                <a:t>n</a:t>
              </a:r>
            </a:p>
          </p:txBody>
        </p:sp>
        <p:sp>
          <p:nvSpPr>
            <p:cNvPr id="11" name="Oval Callout 10"/>
            <p:cNvSpPr/>
            <p:nvPr/>
          </p:nvSpPr>
          <p:spPr>
            <a:xfrm>
              <a:off x="2244800" y="3219394"/>
              <a:ext cx="533400" cy="307975"/>
            </a:xfrm>
            <a:prstGeom prst="wedgeEllipseCallout">
              <a:avLst>
                <a:gd name="adj1" fmla="val -52976"/>
                <a:gd name="adj2" fmla="val 50129"/>
              </a:avLst>
            </a:prstGeom>
            <a:ln w="19050">
              <a:solidFill>
                <a:srgbClr val="FF006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latin typeface="Book Antiqua" panose="02040602050305030304" pitchFamily="18" charset="0"/>
                </a:rPr>
                <a:t>n</a:t>
              </a:r>
            </a:p>
          </p:txBody>
        </p:sp>
      </p:grpSp>
      <p:sp>
        <p:nvSpPr>
          <p:cNvPr id="15" name="Oval Callout 14"/>
          <p:cNvSpPr/>
          <p:nvPr/>
        </p:nvSpPr>
        <p:spPr>
          <a:xfrm>
            <a:off x="3509798" y="1223010"/>
            <a:ext cx="657694" cy="458735"/>
          </a:xfrm>
          <a:prstGeom prst="wedgeEllipseCallout">
            <a:avLst>
              <a:gd name="adj1" fmla="val -52976"/>
              <a:gd name="adj2" fmla="val 50129"/>
            </a:avLst>
          </a:prstGeom>
          <a:ln w="19050">
            <a:solidFill>
              <a:srgbClr val="FF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Book Antiqua" panose="02040602050305030304" pitchFamily="18" charset="0"/>
              </a:rPr>
              <a:t>2n</a:t>
            </a:r>
            <a:endParaRPr lang="en-US" sz="1600" dirty="0">
              <a:latin typeface="Book Antiqua" panose="0204060205030503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400" y="285750"/>
            <a:ext cx="566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Mother </a:t>
            </a:r>
            <a:r>
              <a:rPr lang="en-US" dirty="0">
                <a:latin typeface="Book Antiqua" panose="02040602050305030304" pitchFamily="18" charset="0"/>
              </a:rPr>
              <a:t>and father contribute </a:t>
            </a:r>
            <a:r>
              <a:rPr lang="en-US" dirty="0" smtClean="0">
                <a:latin typeface="Book Antiqua" panose="02040602050305030304" pitchFamily="18" charset="0"/>
              </a:rPr>
              <a:t>equal </a:t>
            </a:r>
            <a:r>
              <a:rPr lang="en-US" dirty="0">
                <a:latin typeface="Book Antiqua" panose="02040602050305030304" pitchFamily="18" charset="0"/>
              </a:rPr>
              <a:t>quantity of </a:t>
            </a:r>
            <a:r>
              <a:rPr lang="en-US" dirty="0" smtClean="0">
                <a:latin typeface="Book Antiqua" panose="02040602050305030304" pitchFamily="18" charset="0"/>
              </a:rPr>
              <a:t>genes,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7815" y="590550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When contribution is equal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52800" y="590550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then why different </a:t>
            </a:r>
            <a:r>
              <a:rPr lang="en-US" dirty="0" smtClean="0">
                <a:latin typeface="Book Antiqua" panose="02040602050305030304" pitchFamily="18" charset="0"/>
              </a:rPr>
              <a:t>trait of the child</a:t>
            </a:r>
            <a:endParaRPr lang="en-US" dirty="0">
              <a:latin typeface="Book Antiqua" panose="02040602050305030304" pitchFamily="18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518501" y="2266950"/>
            <a:ext cx="3728407" cy="1026364"/>
            <a:chOff x="1343800" y="-1350214"/>
            <a:chExt cx="3728407" cy="1026364"/>
          </a:xfrm>
        </p:grpSpPr>
        <p:sp>
          <p:nvSpPr>
            <p:cNvPr id="24" name="Rounded Rectangle 23"/>
            <p:cNvSpPr/>
            <p:nvPr/>
          </p:nvSpPr>
          <p:spPr>
            <a:xfrm>
              <a:off x="1695555" y="-1350214"/>
              <a:ext cx="3376652" cy="1026364"/>
            </a:xfrm>
            <a:prstGeom prst="roundRect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55195" y="-1287275"/>
              <a:ext cx="331701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Book Antiqua" panose="02040602050305030304" pitchFamily="18" charset="0"/>
                </a:rPr>
                <a:t>and </a:t>
              </a:r>
              <a:r>
                <a:rPr lang="en-US" dirty="0">
                  <a:latin typeface="Book Antiqua" panose="02040602050305030304" pitchFamily="18" charset="0"/>
                </a:rPr>
                <a:t>if different trait </a:t>
              </a:r>
              <a:r>
                <a:rPr lang="en-US" dirty="0" smtClean="0">
                  <a:latin typeface="Book Antiqua" panose="02040602050305030304" pitchFamily="18" charset="0"/>
                </a:rPr>
                <a:t> </a:t>
              </a:r>
              <a:r>
                <a:rPr lang="en-US" dirty="0">
                  <a:latin typeface="Book Antiqua" panose="02040602050305030304" pitchFamily="18" charset="0"/>
                </a:rPr>
                <a:t>then what percentage of </a:t>
              </a:r>
              <a:r>
                <a:rPr lang="en-US" dirty="0" smtClean="0">
                  <a:latin typeface="Book Antiqua" panose="02040602050305030304" pitchFamily="18" charset="0"/>
                </a:rPr>
                <a:t>traits goes </a:t>
              </a:r>
              <a:r>
                <a:rPr lang="en-US" dirty="0">
                  <a:latin typeface="Book Antiqua" panose="02040602050305030304" pitchFamily="18" charset="0"/>
                </a:rPr>
                <a:t>to offspring from </a:t>
              </a:r>
              <a:r>
                <a:rPr lang="en-US" dirty="0" smtClean="0">
                  <a:latin typeface="Book Antiqua" panose="02040602050305030304" pitchFamily="18" charset="0"/>
                </a:rPr>
                <a:t>parents   </a:t>
              </a:r>
              <a:endParaRPr lang="en-US" dirty="0">
                <a:latin typeface="Book Antiqua" panose="02040602050305030304" pitchFamily="18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 rot="3540000" flipH="1">
              <a:off x="1477718" y="-695143"/>
              <a:ext cx="137160" cy="404996"/>
              <a:chOff x="3057054" y="2324750"/>
              <a:chExt cx="137160" cy="404996"/>
            </a:xfrm>
          </p:grpSpPr>
          <p:sp>
            <p:nvSpPr>
              <p:cNvPr id="27" name="Oval 26"/>
              <p:cNvSpPr/>
              <p:nvPr/>
            </p:nvSpPr>
            <p:spPr>
              <a:xfrm flipV="1">
                <a:off x="3057054" y="2324750"/>
                <a:ext cx="137160" cy="136326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 flipV="1">
                <a:off x="3070770" y="2499983"/>
                <a:ext cx="109728" cy="109061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>
                <a:spLocks noChangeAspect="1"/>
              </p:cNvSpPr>
              <p:nvPr/>
            </p:nvSpPr>
            <p:spPr>
              <a:xfrm flipV="1">
                <a:off x="3084486" y="2647950"/>
                <a:ext cx="82296" cy="81796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837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38200" y="622992"/>
            <a:ext cx="5149119" cy="4114962"/>
            <a:chOff x="38253" y="-694828"/>
            <a:chExt cx="5149119" cy="411496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53" y="1979881"/>
              <a:ext cx="1326276" cy="1440253"/>
            </a:xfrm>
            <a:prstGeom prst="rect">
              <a:avLst/>
            </a:prstGeom>
          </p:spPr>
        </p:pic>
        <p:sp>
          <p:nvSpPr>
            <p:cNvPr id="4" name="Cloud Callout 3"/>
            <p:cNvSpPr/>
            <p:nvPr/>
          </p:nvSpPr>
          <p:spPr bwMode="auto">
            <a:xfrm>
              <a:off x="1072572" y="-694828"/>
              <a:ext cx="4114800" cy="2389018"/>
            </a:xfrm>
            <a:prstGeom prst="cloudCallout">
              <a:avLst>
                <a:gd name="adj1" fmla="val -52910"/>
                <a:gd name="adj2" fmla="val 78441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 smtClean="0">
                  <a:solidFill>
                    <a:srgbClr val="FF0066"/>
                  </a:solidFill>
                  <a:latin typeface="Bookman Old Style" pitchFamily="18" charset="0"/>
                </a:rPr>
                <a:t>To answer all these unanswered questions…..</a:t>
              </a:r>
              <a:endParaRPr lang="en-US" sz="2000" b="1" dirty="0">
                <a:solidFill>
                  <a:srgbClr val="FF0066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466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197830"/>
            <a:ext cx="1905000" cy="933449"/>
          </a:xfrm>
          <a:prstGeom prst="rect">
            <a:avLst/>
          </a:prstGeom>
          <a:noFill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4"/>
          <a:stretch/>
        </p:blipFill>
        <p:spPr bwMode="auto">
          <a:xfrm>
            <a:off x="2751494" y="288191"/>
            <a:ext cx="2201506" cy="280035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0" y="1657350"/>
            <a:ext cx="3241848" cy="21612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3" descr="C:\Users\Rajat\Desktop\mapping of genes\arrow1rightred_e0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9796180">
            <a:off x="1855172" y="3042143"/>
            <a:ext cx="742950" cy="304800"/>
          </a:xfrm>
          <a:prstGeom prst="rect">
            <a:avLst/>
          </a:prstGeom>
          <a:noFill/>
        </p:spPr>
      </p:pic>
      <p:pic>
        <p:nvPicPr>
          <p:cNvPr id="25" name="Picture 3" descr="C:\Users\Rajat\Desktop\mapping of genes\arrow1rightred_e0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733203">
            <a:off x="4907339" y="1399347"/>
            <a:ext cx="853321" cy="304800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45354" y="4131279"/>
            <a:ext cx="2050146" cy="715089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A child is born </a:t>
            </a:r>
            <a:r>
              <a:rPr lang="en-US" dirty="0" smtClean="0">
                <a:latin typeface="Book Antiqua" panose="02040602050305030304" pitchFamily="18" charset="0"/>
              </a:rPr>
              <a:t>on 20 </a:t>
            </a:r>
            <a:r>
              <a:rPr lang="en-US" dirty="0" err="1">
                <a:latin typeface="Book Antiqua" panose="02040602050305030304" pitchFamily="18" charset="0"/>
              </a:rPr>
              <a:t>july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smtClean="0">
                <a:latin typeface="Book Antiqua" panose="02040602050305030304" pitchFamily="18" charset="0"/>
              </a:rPr>
              <a:t>1822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9538" y="2038350"/>
            <a:ext cx="2761032" cy="715089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He went in a monastery for education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33747" y="3867150"/>
            <a:ext cx="3642354" cy="102155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Then he went on to study science and mathematics at the </a:t>
            </a:r>
            <a:r>
              <a:rPr lang="en-US" b="1" dirty="0">
                <a:solidFill>
                  <a:srgbClr val="FF0066"/>
                </a:solidFill>
              </a:rPr>
              <a:t>University of Vienna.</a:t>
            </a:r>
          </a:p>
        </p:txBody>
      </p:sp>
    </p:spTree>
    <p:extLst>
      <p:ext uri="{BB962C8B-B14F-4D97-AF65-F5344CB8AC3E}">
        <p14:creationId xmlns:p14="http://schemas.microsoft.com/office/powerpoint/2010/main" val="213398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1" t="4923" r="7859"/>
          <a:stretch/>
        </p:blipFill>
        <p:spPr bwMode="auto">
          <a:xfrm>
            <a:off x="533400" y="338956"/>
            <a:ext cx="2773692" cy="205481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50833" y="2446982"/>
            <a:ext cx="3711567" cy="163449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He appeared in the examination for teaching certificate and failed.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the failure did not suppress his zeal for scientific quest. </a:t>
            </a:r>
          </a:p>
        </p:txBody>
      </p:sp>
      <p:pic>
        <p:nvPicPr>
          <p:cNvPr id="6" name="Picture 3" descr="C:\Users\Rajat\Desktop\mapping of genes\arrow1rightred_e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877124">
            <a:off x="3361083" y="1213965"/>
            <a:ext cx="742950" cy="304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307092" y="1534581"/>
            <a:ext cx="3538208" cy="715089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 He went back to his monastery and started growing peas. 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101" y="2431692"/>
            <a:ext cx="3810238" cy="253400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84632" y="2298053"/>
            <a:ext cx="2339968" cy="254718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696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533400" y="338956"/>
            <a:ext cx="1648992" cy="205481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80999" y="2424584"/>
            <a:ext cx="4992217" cy="132802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 Mendel blended his knowledge of science and mathematics and was the first one to keep count of individuals exhibiting a particular trait in each generation.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0" r="10987" b="43729"/>
          <a:stretch/>
        </p:blipFill>
        <p:spPr bwMode="auto">
          <a:xfrm>
            <a:off x="5880100" y="738544"/>
            <a:ext cx="2730500" cy="198560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3" descr="C:\Users\Rajat\Desktop\mapping of genes\arrow1rightred_e0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819150"/>
            <a:ext cx="742950" cy="304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819400" y="590550"/>
            <a:ext cx="3206750" cy="715089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This helped him to arrive at the laws of inheritance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74"/>
          <a:stretch/>
        </p:blipFill>
        <p:spPr>
          <a:xfrm>
            <a:off x="2982065" y="1300362"/>
            <a:ext cx="2840328" cy="365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8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7298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5556</TotalTime>
  <Words>157</Words>
  <Application>Microsoft Office PowerPoint</Application>
  <PresentationFormat>On-screen Show (16:9)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 Antiqua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285</cp:revision>
  <dcterms:created xsi:type="dcterms:W3CDTF">2013-07-31T12:47:49Z</dcterms:created>
  <dcterms:modified xsi:type="dcterms:W3CDTF">2022-04-25T02:18:37Z</dcterms:modified>
</cp:coreProperties>
</file>