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83" r:id="rId2"/>
    <p:sldId id="400" r:id="rId3"/>
    <p:sldId id="395" r:id="rId4"/>
    <p:sldId id="385" r:id="rId5"/>
    <p:sldId id="403" r:id="rId6"/>
    <p:sldId id="401" r:id="rId7"/>
    <p:sldId id="48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409950"/>
            <a:ext cx="477157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Water-harvesting Techniques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710" y="228421"/>
            <a:ext cx="8118890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Water harvesting techniques are highly locale specific and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benefits are also </a:t>
            </a:r>
            <a:r>
              <a:rPr lang="en-US" dirty="0" smtClean="0">
                <a:latin typeface="Bookman Old Style" panose="02050604050505020204" pitchFamily="18" charset="0"/>
              </a:rPr>
              <a:t>localized.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Giving </a:t>
            </a:r>
            <a:r>
              <a:rPr lang="en-US" dirty="0">
                <a:latin typeface="Bookman Old Style" panose="02050604050505020204" pitchFamily="18" charset="0"/>
              </a:rPr>
              <a:t>people control over their </a:t>
            </a:r>
            <a:r>
              <a:rPr lang="en-US" dirty="0" smtClean="0">
                <a:latin typeface="Bookman Old Style" panose="02050604050505020204" pitchFamily="18" charset="0"/>
              </a:rPr>
              <a:t>local water </a:t>
            </a:r>
            <a:r>
              <a:rPr lang="en-US" dirty="0">
                <a:latin typeface="Bookman Old Style" panose="02050604050505020204" pitchFamily="18" charset="0"/>
              </a:rPr>
              <a:t>resources ensures that mismanagement and </a:t>
            </a:r>
            <a:r>
              <a:rPr lang="en-US" dirty="0" smtClean="0">
                <a:latin typeface="Bookman Old Style" panose="02050604050505020204" pitchFamily="18" charset="0"/>
              </a:rPr>
              <a:t>over-exploitation of </a:t>
            </a:r>
            <a:r>
              <a:rPr lang="en-US" dirty="0">
                <a:latin typeface="Bookman Old Style" panose="02050604050505020204" pitchFamily="18" charset="0"/>
              </a:rPr>
              <a:t>these resources is reduced/removed.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6"/>
          <a:stretch/>
        </p:blipFill>
        <p:spPr>
          <a:xfrm>
            <a:off x="491710" y="1737498"/>
            <a:ext cx="3535302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1733550"/>
            <a:ext cx="4389120" cy="1828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659700"/>
            <a:ext cx="4965613" cy="3378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271318"/>
            <a:ext cx="819509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Water harvesting </a:t>
            </a:r>
            <a:r>
              <a:rPr lang="en-US" dirty="0">
                <a:latin typeface="Bookman Old Style" panose="02050604050505020204" pitchFamily="18" charset="0"/>
              </a:rPr>
              <a:t>is an age-old concept in India. </a:t>
            </a:r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4191000" cy="2771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90550"/>
            <a:ext cx="80426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 smtClean="0">
                <a:solidFill>
                  <a:srgbClr val="CC0099"/>
                </a:solidFill>
                <a:latin typeface="Bookman Old Style" panose="02050604050505020204" pitchFamily="18" charset="0"/>
              </a:rPr>
              <a:t>Khadins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tanks</a:t>
            </a:r>
            <a:r>
              <a:rPr lang="en-US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nadis</a:t>
            </a:r>
            <a:r>
              <a:rPr lang="en-US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in </a:t>
            </a:r>
            <a:r>
              <a:rPr lang="en-US" b="1" i="1" dirty="0" smtClean="0">
                <a:solidFill>
                  <a:srgbClr val="6600FF"/>
                </a:solidFill>
                <a:latin typeface="Bookman Old Style" panose="02050604050505020204" pitchFamily="18" charset="0"/>
              </a:rPr>
              <a:t>Rajasthan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Bandharas</a:t>
            </a:r>
            <a:r>
              <a:rPr lang="en-US" dirty="0" smtClean="0">
                <a:latin typeface="Bookman Old Style" panose="02050604050505020204" pitchFamily="18" charset="0"/>
              </a:rPr>
              <a:t> and </a:t>
            </a: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tals</a:t>
            </a:r>
            <a:r>
              <a:rPr lang="en-US" dirty="0" smtClean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Maharashtra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Bundhis</a:t>
            </a:r>
            <a:r>
              <a:rPr lang="en-US" dirty="0" smtClean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Madhya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Pradesh</a:t>
            </a:r>
            <a:r>
              <a:rPr lang="en-US" dirty="0" smtClean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Uttar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Pradesh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Ahars</a:t>
            </a:r>
            <a:r>
              <a:rPr lang="en-US" dirty="0" smtClean="0">
                <a:latin typeface="Bookman Old Style" panose="02050604050505020204" pitchFamily="18" charset="0"/>
              </a:rPr>
              <a:t> and </a:t>
            </a: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pynes</a:t>
            </a:r>
            <a:r>
              <a:rPr lang="en-US" dirty="0" smtClean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Bihar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Kulhs</a:t>
            </a:r>
            <a:r>
              <a:rPr lang="en-US" dirty="0" smtClean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Himachal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Pradesh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Ponds</a:t>
            </a:r>
            <a:r>
              <a:rPr lang="en-US" dirty="0" smtClean="0">
                <a:latin typeface="Bookman Old Style" panose="02050604050505020204" pitchFamily="18" charset="0"/>
              </a:rPr>
              <a:t> in the </a:t>
            </a:r>
            <a:r>
              <a:rPr lang="en-US" dirty="0" err="1" smtClean="0">
                <a:latin typeface="Bookman Old Style" panose="02050604050505020204" pitchFamily="18" charset="0"/>
              </a:rPr>
              <a:t>Kandi</a:t>
            </a:r>
            <a:r>
              <a:rPr lang="en-US" dirty="0" smtClean="0">
                <a:latin typeface="Bookman Old Style" panose="02050604050505020204" pitchFamily="18" charset="0"/>
              </a:rPr>
              <a:t> belt of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Jammu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region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Eris</a:t>
            </a:r>
            <a:r>
              <a:rPr lang="en-US" dirty="0" smtClean="0">
                <a:latin typeface="Bookman Old Style" panose="02050604050505020204" pitchFamily="18" charset="0"/>
              </a:rPr>
              <a:t> (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tanks</a:t>
            </a:r>
            <a:r>
              <a:rPr lang="en-US" dirty="0" smtClean="0">
                <a:latin typeface="Bookman Old Style" panose="02050604050505020204" pitchFamily="18" charset="0"/>
              </a:rPr>
              <a:t>) in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Tamil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Nadu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Surangams</a:t>
            </a:r>
            <a:r>
              <a:rPr lang="en-US" dirty="0" smtClean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Kerala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CC0099"/>
                </a:solidFill>
                <a:latin typeface="Bookman Old Style" panose="02050604050505020204" pitchFamily="18" charset="0"/>
              </a:rPr>
              <a:t>Kattas</a:t>
            </a:r>
            <a:r>
              <a:rPr lang="en-US" dirty="0" smtClean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Karnataka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998" y="3067923"/>
            <a:ext cx="5156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are some of the ancient water harvesting, including water conveyance, structures still in use </a:t>
            </a:r>
            <a:r>
              <a:rPr lang="en-US" dirty="0" smtClean="0">
                <a:latin typeface="Bookman Old Style" panose="02050604050505020204" pitchFamily="18" charset="0"/>
              </a:rPr>
              <a:t>today.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85750"/>
            <a:ext cx="746760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 largely level terrain, the water harvesting structures are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m</a:t>
            </a:r>
            <a:r>
              <a:rPr lang="en-US" dirty="0" smtClean="0">
                <a:latin typeface="Bookman Old Style" panose="02050604050505020204" pitchFamily="18" charset="0"/>
              </a:rPr>
              <a:t>ainly crescent </a:t>
            </a:r>
            <a:r>
              <a:rPr lang="en-US" dirty="0">
                <a:latin typeface="Bookman Old Style" panose="02050604050505020204" pitchFamily="18" charset="0"/>
              </a:rPr>
              <a:t>shaped earthen embankments or low, </a:t>
            </a:r>
            <a:r>
              <a:rPr lang="en-US" dirty="0" smtClean="0">
                <a:latin typeface="Bookman Old Style" panose="02050604050505020204" pitchFamily="18" charset="0"/>
              </a:rPr>
              <a:t>straight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concrete-</a:t>
            </a:r>
            <a:r>
              <a:rPr lang="en-US" dirty="0" err="1" smtClean="0">
                <a:latin typeface="Bookman Old Style" panose="02050604050505020204" pitchFamily="18" charset="0"/>
              </a:rPr>
              <a:t>andrubble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solidFill>
                  <a:srgbClr val="6600FF"/>
                </a:solidFill>
                <a:latin typeface="Bookman Old Style" panose="02050604050505020204" pitchFamily="18" charset="0"/>
              </a:rPr>
              <a:t>“check </a:t>
            </a:r>
            <a:r>
              <a:rPr lang="en-US" b="1" dirty="0">
                <a:solidFill>
                  <a:srgbClr val="6600FF"/>
                </a:solidFill>
                <a:latin typeface="Bookman Old Style" panose="02050604050505020204" pitchFamily="18" charset="0"/>
              </a:rPr>
              <a:t>dams”</a:t>
            </a:r>
            <a:r>
              <a:rPr lang="en-US" dirty="0">
                <a:latin typeface="Bookman Old Style" panose="02050604050505020204" pitchFamily="18" charset="0"/>
              </a:rPr>
              <a:t> built across </a:t>
            </a:r>
            <a:r>
              <a:rPr lang="en-US" dirty="0" smtClean="0">
                <a:latin typeface="Bookman Old Style" panose="02050604050505020204" pitchFamily="18" charset="0"/>
              </a:rPr>
              <a:t>seasonally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flooded gullies.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>
          <a:xfrm>
            <a:off x="601464" y="1501902"/>
            <a:ext cx="3516694" cy="2365248"/>
          </a:xfrm>
          <a:prstGeom prst="round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36" y="1501902"/>
            <a:ext cx="3153664" cy="23652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97418"/>
            <a:ext cx="819509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Monsoon </a:t>
            </a:r>
            <a:r>
              <a:rPr lang="en-US" dirty="0">
                <a:latin typeface="Bookman Old Style" panose="02050604050505020204" pitchFamily="18" charset="0"/>
              </a:rPr>
              <a:t>rains fill ponds behind the structures.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6750"/>
            <a:ext cx="4876800" cy="2743200"/>
          </a:xfrm>
          <a:prstGeom prst="roundRect">
            <a:avLst>
              <a:gd name="adj" fmla="val 6482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666750"/>
            <a:ext cx="3149600" cy="2362200"/>
          </a:xfrm>
          <a:prstGeom prst="roundRect">
            <a:avLst>
              <a:gd name="adj" fmla="val 8602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533400" y="3409950"/>
            <a:ext cx="60198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Only the largest structures hold water year round; most dry up six months or less after the monsoons.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059019"/>
            <a:ext cx="634171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Their </a:t>
            </a:r>
            <a:r>
              <a:rPr lang="en-US" dirty="0">
                <a:latin typeface="Bookman Old Style" panose="02050604050505020204" pitchFamily="18" charset="0"/>
              </a:rPr>
              <a:t>main purpose, however, is not to hold surface water but to recharge the ground water beneath. </a:t>
            </a:r>
          </a:p>
        </p:txBody>
      </p:sp>
    </p:spTree>
    <p:extLst>
      <p:ext uri="{BB962C8B-B14F-4D97-AF65-F5344CB8AC3E}">
        <p14:creationId xmlns:p14="http://schemas.microsoft.com/office/powerpoint/2010/main" val="29299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2510" y="285750"/>
            <a:ext cx="692509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00FF"/>
                </a:solidFill>
                <a:latin typeface="Bookman Old Style" panose="02050604050505020204" pitchFamily="18" charset="0"/>
              </a:rPr>
              <a:t>The </a:t>
            </a:r>
            <a:r>
              <a:rPr lang="en-US" b="1" dirty="0" smtClean="0">
                <a:solidFill>
                  <a:srgbClr val="6600FF"/>
                </a:solidFill>
                <a:latin typeface="Bookman Old Style" panose="02050604050505020204" pitchFamily="18" charset="0"/>
              </a:rPr>
              <a:t>advantages </a:t>
            </a:r>
            <a:r>
              <a:rPr lang="en-US" b="1" dirty="0">
                <a:solidFill>
                  <a:srgbClr val="6600FF"/>
                </a:solidFill>
                <a:latin typeface="Bookman Old Style" panose="02050604050505020204" pitchFamily="18" charset="0"/>
              </a:rPr>
              <a:t>of water stored in the ground are many.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334184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In addition, it does not provide breeding grounds for </a:t>
            </a:r>
            <a:r>
              <a:rPr lang="en-US" i="1" dirty="0">
                <a:latin typeface="Bookman Old Style" panose="02050604050505020204" pitchFamily="18" charset="0"/>
              </a:rPr>
              <a:t>mosquitoes</a:t>
            </a:r>
            <a:r>
              <a:rPr lang="en-US" dirty="0">
                <a:latin typeface="Bookman Old Style" panose="02050604050505020204" pitchFamily="18" charset="0"/>
              </a:rPr>
              <a:t> like </a:t>
            </a:r>
            <a:r>
              <a:rPr lang="en-US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stagnant water collected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in </a:t>
            </a:r>
            <a:r>
              <a:rPr lang="en-US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ponds</a:t>
            </a:r>
            <a:r>
              <a:rPr lang="en-US" dirty="0">
                <a:solidFill>
                  <a:srgbClr val="6600FF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or artificial </a:t>
            </a:r>
            <a:r>
              <a:rPr lang="en-US" i="1" dirty="0" smtClean="0">
                <a:solidFill>
                  <a:srgbClr val="6600FF"/>
                </a:solidFill>
                <a:latin typeface="Bookman Old Style" panose="02050604050505020204" pitchFamily="18" charset="0"/>
              </a:rPr>
              <a:t>lakes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001619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ground-water is also relatively protected from </a:t>
            </a:r>
            <a:r>
              <a:rPr lang="en-US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contamination</a:t>
            </a:r>
            <a:r>
              <a:rPr lang="en-US" dirty="0">
                <a:latin typeface="Bookman Old Style" panose="02050604050505020204" pitchFamily="18" charset="0"/>
              </a:rPr>
              <a:t> by </a:t>
            </a:r>
            <a:r>
              <a:rPr lang="en-US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human and animal waste.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666750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</a:t>
            </a:r>
            <a:r>
              <a:rPr lang="en-US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does not evaporate</a:t>
            </a:r>
            <a:r>
              <a:rPr lang="en-US" dirty="0">
                <a:latin typeface="Bookman Old Style" panose="02050604050505020204" pitchFamily="18" charset="0"/>
              </a:rPr>
              <a:t>, but spreads out to recharge </a:t>
            </a:r>
            <a:r>
              <a:rPr lang="en-US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wells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i="1" dirty="0">
                <a:solidFill>
                  <a:srgbClr val="6600FF"/>
                </a:solidFill>
                <a:latin typeface="Bookman Old Style" panose="02050604050505020204" pitchFamily="18" charset="0"/>
              </a:rPr>
              <a:t>provides moisture </a:t>
            </a:r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n-US" dirty="0" smtClean="0">
                <a:latin typeface="Bookman Old Style" panose="02050604050505020204" pitchFamily="18" charset="0"/>
              </a:rPr>
              <a:t>vegetation </a:t>
            </a:r>
            <a:r>
              <a:rPr lang="en-US" dirty="0">
                <a:latin typeface="Bookman Old Style" panose="02050604050505020204" pitchFamily="18" charset="0"/>
              </a:rPr>
              <a:t>over a wide area. </a:t>
            </a:r>
          </a:p>
        </p:txBody>
      </p:sp>
    </p:spTree>
    <p:extLst>
      <p:ext uri="{BB962C8B-B14F-4D97-AF65-F5344CB8AC3E}">
        <p14:creationId xmlns:p14="http://schemas.microsoft.com/office/powerpoint/2010/main" val="31408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9223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10261</TotalTime>
  <Words>267</Words>
  <Application>Microsoft Office PowerPoint</Application>
  <PresentationFormat>On-screen Show (16:9)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2022-04-25T02:37:54Z</dcterms:modified>
</cp:coreProperties>
</file>