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84" r:id="rId2"/>
    <p:sldId id="387" r:id="rId3"/>
    <p:sldId id="397" r:id="rId4"/>
    <p:sldId id="396" r:id="rId5"/>
    <p:sldId id="445" r:id="rId6"/>
    <p:sldId id="446" r:id="rId7"/>
    <p:sldId id="447" r:id="rId8"/>
    <p:sldId id="448" r:id="rId9"/>
    <p:sldId id="449" r:id="rId10"/>
    <p:sldId id="450" r:id="rId11"/>
    <p:sldId id="48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453492"/>
            <a:ext cx="47715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Coal And Petroleum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3815" y="361950"/>
            <a:ext cx="7865785" cy="1066800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These </a:t>
            </a:r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products, the oxides of </a:t>
            </a:r>
            <a:r>
              <a:rPr lang="en-US" b="1" dirty="0" err="1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sulphur</a:t>
            </a:r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 and nitrogen and carbon monoxide are poisonous at high concentrations and carbon dioxide is a green-house gas.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8535" y="3354205"/>
            <a:ext cx="2620388" cy="1713095"/>
            <a:chOff x="387692" y="1258765"/>
            <a:chExt cx="2620388" cy="17130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92" y="1258765"/>
              <a:ext cx="2549443" cy="12909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84632" y="2571750"/>
              <a:ext cx="25234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Carbon monoxide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53042" y="1504950"/>
            <a:ext cx="4405158" cy="1828800"/>
            <a:chOff x="381000" y="2971860"/>
            <a:chExt cx="4405158" cy="18288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971860"/>
              <a:ext cx="4405158" cy="1408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95400" y="4400550"/>
              <a:ext cx="2735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Oxides of nitrogen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535" y="1504950"/>
            <a:ext cx="3559986" cy="1771710"/>
            <a:chOff x="5277055" y="1200150"/>
            <a:chExt cx="3559986" cy="177171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055" y="1200150"/>
              <a:ext cx="1894620" cy="14095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795" y="1200150"/>
              <a:ext cx="1454246" cy="14095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715000" y="2571750"/>
              <a:ext cx="2528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Oxides of </a:t>
              </a:r>
              <a:r>
                <a:rPr lang="en-US" sz="2000" b="1" dirty="0" err="1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sulphur</a:t>
              </a:r>
              <a:endParaRPr lang="en-US" sz="2000" b="1" dirty="0">
                <a:ln w="10541" cmpd="sng">
                  <a:noFill/>
                  <a:prstDash val="solid"/>
                </a:ln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283">
            <a:off x="1236451" y="1916717"/>
            <a:ext cx="3210764" cy="23197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5" y="1515818"/>
            <a:ext cx="4673346" cy="33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310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0"/>
            <a:ext cx="9207500" cy="5181002"/>
            <a:chOff x="-76200" y="0"/>
            <a:chExt cx="9207500" cy="51810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87"/>
            <a:stretch/>
          </p:blipFill>
          <p:spPr>
            <a:xfrm>
              <a:off x="-63500" y="0"/>
              <a:ext cx="9182100" cy="51371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-76200" y="0"/>
              <a:ext cx="9207500" cy="5181002"/>
            </a:xfrm>
            <a:prstGeom prst="rect">
              <a:avLst/>
            </a:prstGeom>
            <a:solidFill>
              <a:schemeClr val="bg2">
                <a:alpha val="6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10540" y="263128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COAL AND PETROLEUM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7" y="1504950"/>
            <a:ext cx="4572000" cy="318516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57200" y="58882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Another important resource fossil fuels that is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996950"/>
            <a:ext cx="712054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Coal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6090" y="996950"/>
            <a:ext cx="1422185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Petroleum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004154"/>
            <a:ext cx="577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which are important sources of energy for us.</a:t>
            </a:r>
          </a:p>
        </p:txBody>
      </p:sp>
    </p:spTree>
    <p:extLst>
      <p:ext uri="{BB962C8B-B14F-4D97-AF65-F5344CB8AC3E}">
        <p14:creationId xmlns:p14="http://schemas.microsoft.com/office/powerpoint/2010/main" val="4966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8575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Since </a:t>
            </a:r>
            <a:r>
              <a:rPr lang="en-US" dirty="0">
                <a:latin typeface="Bookman Old Style" panose="02050604050505020204" pitchFamily="18" charset="0"/>
              </a:rPr>
              <a:t>the industrial revolution</a:t>
            </a:r>
            <a:r>
              <a:rPr lang="en-US" dirty="0" smtClean="0">
                <a:latin typeface="Bookman Old Style" panose="02050604050505020204" pitchFamily="18" charset="0"/>
              </a:rPr>
              <a:t>, we </a:t>
            </a:r>
            <a:r>
              <a:rPr lang="en-US" dirty="0">
                <a:latin typeface="Bookman Old Style" panose="02050604050505020204" pitchFamily="18" charset="0"/>
              </a:rPr>
              <a:t>have been using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increasing amounts </a:t>
            </a:r>
            <a:r>
              <a:rPr lang="en-US" dirty="0">
                <a:latin typeface="Bookman Old Style" panose="02050604050505020204" pitchFamily="18" charset="0"/>
              </a:rPr>
              <a:t>of energy to meet our basic needs and for the manufacture of a large number of goods upon which our lives depend.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8" y="1200150"/>
            <a:ext cx="3639826" cy="243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72" y="1200150"/>
            <a:ext cx="3654428" cy="243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46481"/>
            <a:ext cx="2484781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33400" y="120015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These energy needs have been largely met by the reserves of 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coal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petroleum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6481"/>
            <a:ext cx="276045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3" y="3185592"/>
            <a:ext cx="5064374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3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8" y="1432318"/>
            <a:ext cx="4137699" cy="1930926"/>
          </a:xfrm>
          <a:prstGeom prst="roundRect">
            <a:avLst>
              <a:gd name="adj" fmla="val 6482"/>
            </a:avLst>
          </a:prstGeom>
        </p:spPr>
      </p:pic>
      <p:sp>
        <p:nvSpPr>
          <p:cNvPr id="3" name="Rounded Rectangle 2"/>
          <p:cNvSpPr/>
          <p:nvPr/>
        </p:nvSpPr>
        <p:spPr>
          <a:xfrm>
            <a:off x="533400" y="234950"/>
            <a:ext cx="7086600" cy="646331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The management of these energy sources involves slightly different perspectives.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81281"/>
            <a:ext cx="5969000" cy="2652888"/>
          </a:xfrm>
          <a:prstGeom prst="roundRect">
            <a:avLst>
              <a:gd name="adj" fmla="val 6482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2318"/>
            <a:ext cx="3941379" cy="2743200"/>
          </a:xfrm>
          <a:prstGeom prst="roundRect">
            <a:avLst>
              <a:gd name="adj" fmla="val 6482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533400" y="832694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Coal and </a:t>
            </a:r>
            <a:r>
              <a:rPr lang="en-US" dirty="0" smtClean="0">
                <a:latin typeface="Bookman Old Style" panose="02050604050505020204" pitchFamily="18" charset="0"/>
              </a:rPr>
              <a:t>petroleum were </a:t>
            </a:r>
            <a:r>
              <a:rPr lang="en-US" dirty="0">
                <a:latin typeface="Bookman Old Style" panose="02050604050505020204" pitchFamily="18" charset="0"/>
              </a:rPr>
              <a:t>formed from the degradation of bio-mass millions of </a:t>
            </a:r>
            <a:r>
              <a:rPr lang="en-US" dirty="0" smtClean="0">
                <a:latin typeface="Bookman Old Style" panose="02050604050505020204" pitchFamily="18" charset="0"/>
              </a:rPr>
              <a:t>years ago.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438150"/>
            <a:ext cx="7315200" cy="646331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Hence these are resources that will be exhausted in the future no matter how carefully we use them.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2"/>
          <a:stretch/>
        </p:blipFill>
        <p:spPr>
          <a:xfrm>
            <a:off x="457200" y="1200150"/>
            <a:ext cx="3065132" cy="2279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3858220"/>
            <a:ext cx="5257800" cy="923330"/>
          </a:xfrm>
          <a:prstGeom prst="rect">
            <a:avLst/>
          </a:prstGeom>
          <a:solidFill>
            <a:srgbClr val="CC0099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ur known petroleum 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resources will last us for about forty years and the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coal resources 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will last for another two hundred years.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88123" y="1149092"/>
            <a:ext cx="3522477" cy="2641858"/>
            <a:chOff x="4876800" y="914400"/>
            <a:chExt cx="3606800" cy="2705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914400"/>
              <a:ext cx="3606800" cy="2705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970681" y="2571750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Forty Years </a:t>
              </a:r>
              <a:endParaRPr lang="en-US" b="1" dirty="0">
                <a:latin typeface="Book Antiqua" panose="0204060205030503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50168"/>
              <a:ext cx="2313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Two Hundred Years</a:t>
              </a:r>
              <a:endParaRPr lang="en-US" b="1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438150"/>
            <a:ext cx="8458200" cy="693712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But looking to other sources of energy is not the only consideration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when we look at the consumption of coal and petroleum.</a:t>
            </a:r>
          </a:p>
        </p:txBody>
      </p:sp>
      <p:pic>
        <p:nvPicPr>
          <p:cNvPr id="5" name="Picture 4" descr="Solar Pa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6422"/>
            <a:ext cx="2104587" cy="1463040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 descr="Wind Ener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39" y="1286422"/>
            <a:ext cx="2087037" cy="1463040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1" name="Picture 10" descr="Geothermal Plant.jpg"/>
          <p:cNvPicPr>
            <a:picLocks noChangeAspect="1"/>
          </p:cNvPicPr>
          <p:nvPr/>
        </p:nvPicPr>
        <p:blipFill>
          <a:blip r:embed="rId4"/>
          <a:srcRect t="2089" r="2609" b="28982"/>
          <a:stretch>
            <a:fillRect/>
          </a:stretch>
        </p:blipFill>
        <p:spPr>
          <a:xfrm>
            <a:off x="297236" y="2876551"/>
            <a:ext cx="3268198" cy="1451843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Picture 13" descr="Hydropow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128" y="1286422"/>
            <a:ext cx="2082495" cy="1463040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7" name="Picture 16" descr="Tidal Power.jpg"/>
          <p:cNvPicPr>
            <a:picLocks noChangeAspect="1"/>
          </p:cNvPicPr>
          <p:nvPr/>
        </p:nvPicPr>
        <p:blipFill>
          <a:blip r:embed="rId6"/>
          <a:srcRect t="18478"/>
          <a:stretch>
            <a:fillRect/>
          </a:stretch>
        </p:blipFill>
        <p:spPr>
          <a:xfrm>
            <a:off x="3714476" y="2876552"/>
            <a:ext cx="2235838" cy="1451843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57" y="2876550"/>
            <a:ext cx="2191461" cy="1451843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75" y="1286422"/>
            <a:ext cx="1987826" cy="1463040"/>
          </a:xfrm>
          <a:prstGeom prst="rect">
            <a:avLst/>
          </a:prstGeom>
          <a:ln w="28575"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7195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438150"/>
            <a:ext cx="7848600" cy="923330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Since coal and petroleum have been formed from bio–mass, in addition to carbon, these contain hydrogen, nitrogen and </a:t>
            </a:r>
            <a:r>
              <a:rPr lang="en-US" b="1" dirty="0" err="1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sulphur</a:t>
            </a:r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50" y="2343150"/>
            <a:ext cx="3014421" cy="19171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65410" y="3399655"/>
            <a:ext cx="324272" cy="338549"/>
            <a:chOff x="5661641" y="3167372"/>
            <a:chExt cx="221482" cy="231237"/>
          </a:xfrm>
        </p:grpSpPr>
        <p:sp>
          <p:nvSpPr>
            <p:cNvPr id="9" name="Oval 8"/>
            <p:cNvSpPr/>
            <p:nvPr/>
          </p:nvSpPr>
          <p:spPr>
            <a:xfrm>
              <a:off x="5661641" y="3169692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0188" y="3167372"/>
              <a:ext cx="192917" cy="231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S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48724" y="3451354"/>
            <a:ext cx="372850" cy="328984"/>
            <a:chOff x="5661641" y="3166474"/>
            <a:chExt cx="254662" cy="224700"/>
          </a:xfrm>
        </p:grpSpPr>
        <p:sp>
          <p:nvSpPr>
            <p:cNvPr id="12" name="Oval 11"/>
            <p:cNvSpPr/>
            <p:nvPr/>
          </p:nvSpPr>
          <p:spPr>
            <a:xfrm>
              <a:off x="5661641" y="3169692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0832" y="3166474"/>
              <a:ext cx="245471" cy="21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H</a:t>
              </a:r>
              <a:r>
                <a:rPr lang="en-US" sz="1400" b="1" baseline="-25000" dirty="0">
                  <a:latin typeface="+mj-lt"/>
                </a:rPr>
                <a:t>2</a:t>
              </a:r>
              <a:endParaRPr lang="en-US" sz="1400" b="1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99923" y="3430497"/>
            <a:ext cx="364200" cy="325764"/>
            <a:chOff x="5003815" y="3278201"/>
            <a:chExt cx="248755" cy="222510"/>
          </a:xfrm>
        </p:grpSpPr>
        <p:sp>
          <p:nvSpPr>
            <p:cNvPr id="15" name="Oval 14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3815" y="3278201"/>
              <a:ext cx="248755" cy="210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N</a:t>
              </a:r>
              <a:r>
                <a:rPr lang="en-US" sz="1400" b="1" baseline="-25000" dirty="0" smtClean="0">
                  <a:latin typeface="+mj-lt"/>
                </a:rPr>
                <a:t>2</a:t>
              </a:r>
              <a:endParaRPr lang="en-US" sz="1400" b="1" baseline="-25000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38718" y="3436883"/>
            <a:ext cx="324270" cy="324267"/>
            <a:chOff x="5013941" y="3279229"/>
            <a:chExt cx="221482" cy="221482"/>
          </a:xfrm>
        </p:grpSpPr>
        <p:sp>
          <p:nvSpPr>
            <p:cNvPr id="18" name="Oval 17"/>
            <p:cNvSpPr/>
            <p:nvPr/>
          </p:nvSpPr>
          <p:spPr>
            <a:xfrm>
              <a:off x="5013941" y="3279229"/>
              <a:ext cx="221482" cy="2214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175" y="3285182"/>
              <a:ext cx="190728" cy="210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C</a:t>
              </a:r>
              <a:endParaRPr lang="en-US" sz="1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1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1.79741E-6 C -0.00069 -0.02316 -0.00469 -0.10099 -0.00399 -0.13959 C -0.0033 -0.17851 -0.00087 -0.19055 0.00469 -0.23255 C 0.01007 -0.27455 0.03646 -0.34682 0.02847 -0.39129 " pathEditMode="relative" rAng="0" ptsTypes="faaf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958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95062E-6 C 0.00399 -0.0105 0.03385 -0.03704 0.02378 -0.06142 C 0.01371 -0.08581 -0.04601 -0.13149 -0.0599 -0.14537 " pathEditMode="relative" rAng="0" ptsTypes="faf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728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6 L -0.03333 -0.13333 C -0.0434 -0.17191 -0.04514 -0.19938 -0.0684 -0.21667 C -0.09166 -0.23395 -0.15139 -0.23333 -0.17326 -0.23765 " pathEditMode="relative" rAng="0" ptsTypes="FfaF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188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5802E-6 C -0.0092 -0.03858 -0.0441 -0.17376 -0.05434 -0.23148 C -0.06459 -0.2895 -0.06025 -0.32839 -0.06146 -0.34784 " pathEditMode="relative" rAng="0" ptsTypes="fa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3500" y="1783"/>
            <a:ext cx="9207500" cy="5181002"/>
            <a:chOff x="-63500" y="1783"/>
            <a:chExt cx="9207500" cy="518100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00" y="1783"/>
              <a:ext cx="9207500" cy="517921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-63500" y="1783"/>
              <a:ext cx="9207500" cy="5181002"/>
            </a:xfrm>
            <a:prstGeom prst="rect">
              <a:avLst/>
            </a:prstGeom>
            <a:solidFill>
              <a:schemeClr val="bg2">
                <a:alpha val="6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63815" y="361950"/>
            <a:ext cx="7287781" cy="646331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When these are burnt, the products are carbon dioxide, water, oxides of nitrogen and oxides of </a:t>
            </a:r>
            <a:r>
              <a:rPr lang="en-US" b="1" dirty="0" err="1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sulphur</a:t>
            </a:r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7692" y="1200150"/>
            <a:ext cx="2549443" cy="1771710"/>
            <a:chOff x="387692" y="1200150"/>
            <a:chExt cx="2549443" cy="17717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92" y="1200150"/>
              <a:ext cx="2549443" cy="1408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484632" y="2571750"/>
              <a:ext cx="21900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Carbon dioxide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11897" y="1200150"/>
            <a:ext cx="1909940" cy="1771710"/>
            <a:chOff x="3111897" y="1200150"/>
            <a:chExt cx="1909940" cy="177171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897" y="1200150"/>
              <a:ext cx="1909940" cy="1408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3524600" y="2571750"/>
              <a:ext cx="9605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Water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2971860"/>
            <a:ext cx="4405158" cy="1828800"/>
            <a:chOff x="381000" y="2971860"/>
            <a:chExt cx="4405158" cy="1828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971860"/>
              <a:ext cx="4405158" cy="1408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1295400" y="4400550"/>
              <a:ext cx="2735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Oxides of nitrogen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77055" y="1200150"/>
            <a:ext cx="3559986" cy="1771710"/>
            <a:chOff x="5277055" y="1200150"/>
            <a:chExt cx="3559986" cy="177171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055" y="1200150"/>
              <a:ext cx="1894620" cy="14095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795" y="1200150"/>
              <a:ext cx="1454246" cy="14095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5715000" y="2571750"/>
              <a:ext cx="2528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Oxides of </a:t>
              </a:r>
              <a:r>
                <a:rPr lang="en-US" sz="2000" b="1" dirty="0" err="1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sulphur</a:t>
              </a:r>
              <a:endParaRPr lang="en-US" sz="2000" b="1" dirty="0">
                <a:ln w="10541" cmpd="sng">
                  <a:noFill/>
                  <a:prstDash val="solid"/>
                </a:ln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9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3815" y="361950"/>
            <a:ext cx="7789585" cy="646331"/>
          </a:xfrm>
          <a:prstGeom prst="round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When combustion takes place in insufficient air (oxygen), then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82000"/>
                    </a:schemeClr>
                  </a:glow>
                </a:effectLst>
                <a:latin typeface="Bookman Old Style" panose="02050604050505020204" pitchFamily="18" charset="0"/>
              </a:rPr>
              <a:t>carbon monoxide is formed instead of carbon dioxide.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5" y="1123950"/>
            <a:ext cx="3128531" cy="37338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657600" y="1146717"/>
            <a:ext cx="2549443" cy="1771710"/>
            <a:chOff x="387692" y="1200150"/>
            <a:chExt cx="2549443" cy="1771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92" y="1200150"/>
              <a:ext cx="2549443" cy="14081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484632" y="2571750"/>
              <a:ext cx="21900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Carbon dioxide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4540" y="3085242"/>
            <a:ext cx="2620388" cy="1713095"/>
            <a:chOff x="387692" y="1258765"/>
            <a:chExt cx="2620388" cy="17130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92" y="1258765"/>
              <a:ext cx="2549443" cy="12909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484632" y="2571750"/>
              <a:ext cx="25234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Carbon </a:t>
              </a:r>
              <a:r>
                <a:rPr lang="en-US" sz="2000" b="1" dirty="0" smtClean="0">
                  <a:ln w="10541" cmpd="sng">
                    <a:noFill/>
                    <a:prstDash val="solid"/>
                  </a:ln>
                  <a:solidFill>
                    <a:srgbClr val="CC0099"/>
                  </a:solidFill>
                  <a:latin typeface="Bookman Old Style" panose="02050604050505020204" pitchFamily="18" charset="0"/>
                </a:rPr>
                <a:t>monoxide</a:t>
              </a:r>
              <a:endParaRPr lang="en-US" sz="2000" b="1" dirty="0">
                <a:ln w="10541" cmpd="sng">
                  <a:noFill/>
                  <a:prstDash val="solid"/>
                </a:ln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74" y="8191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294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2022-04-25T02:38:05Z</dcterms:modified>
</cp:coreProperties>
</file>