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5" r:id="rId2"/>
    <p:sldId id="342" r:id="rId3"/>
    <p:sldId id="358" r:id="rId4"/>
    <p:sldId id="359" r:id="rId5"/>
    <p:sldId id="357" r:id="rId6"/>
    <p:sldId id="363" r:id="rId7"/>
    <p:sldId id="361" r:id="rId8"/>
    <p:sldId id="47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4771572" cy="7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Management of Natural Resources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Right Arrow 8"/>
          <p:cNvSpPr/>
          <p:nvPr/>
        </p:nvSpPr>
        <p:spPr>
          <a:xfrm rot="2534542">
            <a:off x="2590800" y="700142"/>
            <a:ext cx="609600" cy="979959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9035219" flipH="1">
            <a:off x="5334000" y="701077"/>
            <a:ext cx="609600" cy="979959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88905" y="411718"/>
            <a:ext cx="4356591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Bookman Old Style" pitchFamily="18" charset="0"/>
              </a:rPr>
              <a:t>Management of natural resources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1711327"/>
            <a:ext cx="2347202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A </a:t>
            </a:r>
            <a:r>
              <a:rPr lang="en-US" dirty="0">
                <a:latin typeface="Bookman Old Style" pitchFamily="18" charset="0"/>
              </a:rPr>
              <a:t>long-term perspective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5997" y="1711328"/>
            <a:ext cx="2654474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N</a:t>
            </a:r>
            <a:r>
              <a:rPr lang="en-US" dirty="0" smtClean="0">
                <a:latin typeface="Bookman Old Style" pitchFamily="18" charset="0"/>
              </a:rPr>
              <a:t>ot mere exploitation </a:t>
            </a:r>
            <a:r>
              <a:rPr lang="en-US" dirty="0">
                <a:latin typeface="Bookman Old Style" pitchFamily="18" charset="0"/>
              </a:rPr>
              <a:t>to the hilt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9606" y="1107594"/>
            <a:ext cx="146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Requires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442611" y="1221493"/>
            <a:ext cx="3505200" cy="688207"/>
          </a:xfrm>
          <a:prstGeom prst="wedgeRoundRectCallout">
            <a:avLst>
              <a:gd name="adj1" fmla="val -63529"/>
              <a:gd name="adj2" fmla="val 453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itchFamily="18" charset="0"/>
              </a:rPr>
              <a:t>so that these will last for the generations to come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683310" y="895350"/>
            <a:ext cx="1698690" cy="627188"/>
          </a:xfrm>
          <a:prstGeom prst="wedgeRoundRectCallout">
            <a:avLst>
              <a:gd name="adj1" fmla="val -43358"/>
              <a:gd name="adj2" fmla="val 1153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dirty="0">
                <a:latin typeface="Bookman Old Style" pitchFamily="18" charset="0"/>
              </a:rPr>
              <a:t>for short term gains.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90" y="1581150"/>
            <a:ext cx="3340786" cy="302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3" y="2571750"/>
            <a:ext cx="2705234" cy="18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6" y="2571750"/>
            <a:ext cx="3097394" cy="18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62" y="2876550"/>
            <a:ext cx="3040238" cy="206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/>
          <a:stretch/>
        </p:blipFill>
        <p:spPr>
          <a:xfrm>
            <a:off x="220440" y="2876550"/>
            <a:ext cx="2950464" cy="2060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4" t="13035"/>
          <a:stretch/>
        </p:blipFill>
        <p:spPr>
          <a:xfrm>
            <a:off x="533400" y="819150"/>
            <a:ext cx="2913256" cy="1924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1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/>
      <p:bldP spid="16" grpId="1"/>
      <p:bldP spid="3" grpId="0" animBg="1"/>
      <p:bldP spid="3" grpId="1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Right Arrow 8"/>
          <p:cNvSpPr/>
          <p:nvPr/>
        </p:nvSpPr>
        <p:spPr>
          <a:xfrm rot="2534542">
            <a:off x="2622304" y="700142"/>
            <a:ext cx="609600" cy="979959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20409" y="411718"/>
            <a:ext cx="4356591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latin typeface="Bookman Old Style" pitchFamily="18" charset="0"/>
              </a:rPr>
              <a:t>Management </a:t>
            </a:r>
            <a:r>
              <a:rPr lang="en-US" sz="2400" b="1" dirty="0">
                <a:latin typeface="Bookman Old Style" pitchFamily="18" charset="0"/>
              </a:rPr>
              <a:t>of natural resources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0695" y="1657350"/>
            <a:ext cx="5334000" cy="4086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Ensure </a:t>
            </a:r>
            <a:r>
              <a:rPr lang="en-US" dirty="0">
                <a:latin typeface="Bookman Old Style" pitchFamily="18" charset="0"/>
              </a:rPr>
              <a:t>equitable distribution of resources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4701" y="1211818"/>
            <a:ext cx="146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Should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715000" y="714844"/>
            <a:ext cx="2743200" cy="993947"/>
          </a:xfrm>
          <a:prstGeom prst="wedgeRoundRectCallout">
            <a:avLst>
              <a:gd name="adj1" fmla="val -55848"/>
              <a:gd name="adj2" fmla="val 5110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dirty="0" smtClean="0">
                <a:latin typeface="Bookman Old Style" pitchFamily="18" charset="0"/>
              </a:rPr>
              <a:t>So </a:t>
            </a:r>
            <a:r>
              <a:rPr lang="en-US" dirty="0">
                <a:latin typeface="Bookman Old Style" pitchFamily="18" charset="0"/>
              </a:rPr>
              <a:t>that all, benefit from the development of these resources.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6"/>
          <a:stretch/>
        </p:blipFill>
        <p:spPr>
          <a:xfrm>
            <a:off x="533400" y="2495550"/>
            <a:ext cx="3179507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5"/>
          <a:stretch/>
        </p:blipFill>
        <p:spPr>
          <a:xfrm>
            <a:off x="3810000" y="2495550"/>
            <a:ext cx="2976332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244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/>
      <p:bldP spid="16" grpId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0" y="403983"/>
            <a:ext cx="6892284" cy="4434044"/>
            <a:chOff x="812800" y="28461"/>
            <a:chExt cx="6892284" cy="44340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00" y="1992829"/>
              <a:ext cx="2520078" cy="2469676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3310772" y="28461"/>
              <a:ext cx="4394312" cy="2577456"/>
            </a:xfrm>
            <a:prstGeom prst="cloudCallout">
              <a:avLst>
                <a:gd name="adj1" fmla="val -54169"/>
                <a:gd name="adj2" fmla="val 66101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Another factor to be considered while we exploit these natural</a:t>
              </a:r>
            </a:p>
            <a:p>
              <a:pPr algn="ctr"/>
              <a:r>
                <a:rPr lang="en-US" sz="24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resources </a:t>
              </a:r>
              <a:r>
                <a:rPr lang="en-US" sz="2400" b="1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is....</a:t>
              </a:r>
              <a:endParaRPr lang="en-US" sz="2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6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0480" y="285750"/>
            <a:ext cx="704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Bookman Old Style" pitchFamily="18" charset="0"/>
              </a:rPr>
              <a:t>We cause damage </a:t>
            </a:r>
            <a:r>
              <a:rPr lang="en-US" dirty="0">
                <a:latin typeface="Bookman Old Style" pitchFamily="18" charset="0"/>
              </a:rPr>
              <a:t>to the environment while </a:t>
            </a:r>
            <a:r>
              <a:rPr lang="en-US" dirty="0" smtClean="0">
                <a:latin typeface="Bookman Old Style" pitchFamily="18" charset="0"/>
              </a:rPr>
              <a:t>these resources </a:t>
            </a:r>
            <a:r>
              <a:rPr lang="en-US" dirty="0">
                <a:latin typeface="Bookman Old Style" pitchFamily="18" charset="0"/>
              </a:rPr>
              <a:t>are either extracted or used.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74" y="2724150"/>
            <a:ext cx="2747298" cy="206047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2" y="943049"/>
            <a:ext cx="2163642" cy="27733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076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938" y="285750"/>
            <a:ext cx="7169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Bookman Old Style" pitchFamily="18" charset="0"/>
              </a:rPr>
              <a:t>For example, mining </a:t>
            </a:r>
            <a:r>
              <a:rPr lang="en-US" dirty="0" smtClean="0">
                <a:latin typeface="Bookman Old Style" pitchFamily="18" charset="0"/>
              </a:rPr>
              <a:t>causes pollution </a:t>
            </a:r>
            <a:r>
              <a:rPr lang="en-US" dirty="0">
                <a:latin typeface="Bookman Old Style" pitchFamily="18" charset="0"/>
              </a:rPr>
              <a:t>because of the large amount of slag which is discarded </a:t>
            </a:r>
            <a:r>
              <a:rPr lang="en-US" dirty="0" smtClean="0">
                <a:latin typeface="Bookman Old Style" pitchFamily="18" charset="0"/>
              </a:rPr>
              <a:t>for every </a:t>
            </a:r>
            <a:r>
              <a:rPr lang="en-US" dirty="0" err="1">
                <a:latin typeface="Bookman Old Style" pitchFamily="18" charset="0"/>
              </a:rPr>
              <a:t>tonne</a:t>
            </a:r>
            <a:r>
              <a:rPr lang="en-US" dirty="0">
                <a:latin typeface="Bookman Old Style" pitchFamily="18" charset="0"/>
              </a:rPr>
              <a:t> of metal extracted. </a:t>
            </a:r>
          </a:p>
        </p:txBody>
      </p:sp>
      <p:sp>
        <p:nvSpPr>
          <p:cNvPr id="5" name="Pentagon 9"/>
          <p:cNvSpPr/>
          <p:nvPr/>
        </p:nvSpPr>
        <p:spPr>
          <a:xfrm>
            <a:off x="563882" y="1364820"/>
            <a:ext cx="2445957" cy="1642604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6558" h="1987550">
                <a:moveTo>
                  <a:pt x="0" y="0"/>
                </a:moveTo>
                <a:lnTo>
                  <a:pt x="3956558" y="0"/>
                </a:lnTo>
                <a:lnTo>
                  <a:pt x="3905624" y="1387475"/>
                </a:lnTo>
                <a:lnTo>
                  <a:pt x="2985008" y="1981200"/>
                </a:lnTo>
                <a:lnTo>
                  <a:pt x="0" y="19875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9"/>
          <p:cNvSpPr/>
          <p:nvPr/>
        </p:nvSpPr>
        <p:spPr>
          <a:xfrm flipH="1">
            <a:off x="554646" y="3034556"/>
            <a:ext cx="2430423" cy="1662284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6978 w 3973536"/>
              <a:gd name="connsiteY0" fmla="*/ 0 h 1987550"/>
              <a:gd name="connsiteX1" fmla="*/ 3973536 w 3973536"/>
              <a:gd name="connsiteY1" fmla="*/ 0 h 1987550"/>
              <a:gd name="connsiteX2" fmla="*/ 3922602 w 3973536"/>
              <a:gd name="connsiteY2" fmla="*/ 1971675 h 1987550"/>
              <a:gd name="connsiteX3" fmla="*/ 3001986 w 3973536"/>
              <a:gd name="connsiteY3" fmla="*/ 1981200 h 1987550"/>
              <a:gd name="connsiteX4" fmla="*/ 16978 w 3973536"/>
              <a:gd name="connsiteY4" fmla="*/ 1987550 h 1987550"/>
              <a:gd name="connsiteX5" fmla="*/ 0 w 3973536"/>
              <a:gd name="connsiteY5" fmla="*/ 692150 h 1987550"/>
              <a:gd name="connsiteX6" fmla="*/ 16978 w 3973536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0187 w 3966745"/>
              <a:gd name="connsiteY0" fmla="*/ 0 h 1987550"/>
              <a:gd name="connsiteX1" fmla="*/ 3966745 w 3966745"/>
              <a:gd name="connsiteY1" fmla="*/ 0 h 1987550"/>
              <a:gd name="connsiteX2" fmla="*/ 3915811 w 3966745"/>
              <a:gd name="connsiteY2" fmla="*/ 1971675 h 1987550"/>
              <a:gd name="connsiteX3" fmla="*/ 2995195 w 3966745"/>
              <a:gd name="connsiteY3" fmla="*/ 1981200 h 1987550"/>
              <a:gd name="connsiteX4" fmla="*/ 10187 w 3966745"/>
              <a:gd name="connsiteY4" fmla="*/ 1987550 h 1987550"/>
              <a:gd name="connsiteX5" fmla="*/ 0 w 3966745"/>
              <a:gd name="connsiteY5" fmla="*/ 255270 h 1987550"/>
              <a:gd name="connsiteX6" fmla="*/ 10187 w 3966745"/>
              <a:gd name="connsiteY6" fmla="*/ 0 h 1987550"/>
              <a:gd name="connsiteX0" fmla="*/ 845505 w 3966745"/>
              <a:gd name="connsiteY0" fmla="*/ 0 h 2010410"/>
              <a:gd name="connsiteX1" fmla="*/ 3966745 w 3966745"/>
              <a:gd name="connsiteY1" fmla="*/ 22860 h 2010410"/>
              <a:gd name="connsiteX2" fmla="*/ 3915811 w 3966745"/>
              <a:gd name="connsiteY2" fmla="*/ 1994535 h 2010410"/>
              <a:gd name="connsiteX3" fmla="*/ 2995195 w 3966745"/>
              <a:gd name="connsiteY3" fmla="*/ 2004060 h 2010410"/>
              <a:gd name="connsiteX4" fmla="*/ 10187 w 3966745"/>
              <a:gd name="connsiteY4" fmla="*/ 2010410 h 2010410"/>
              <a:gd name="connsiteX5" fmla="*/ 0 w 3966745"/>
              <a:gd name="connsiteY5" fmla="*/ 278130 h 2010410"/>
              <a:gd name="connsiteX6" fmla="*/ 845505 w 3966745"/>
              <a:gd name="connsiteY6" fmla="*/ 0 h 2010410"/>
              <a:gd name="connsiteX0" fmla="*/ 835770 w 3957010"/>
              <a:gd name="connsiteY0" fmla="*/ 0 h 2010410"/>
              <a:gd name="connsiteX1" fmla="*/ 3957010 w 3957010"/>
              <a:gd name="connsiteY1" fmla="*/ 22860 h 2010410"/>
              <a:gd name="connsiteX2" fmla="*/ 3906076 w 3957010"/>
              <a:gd name="connsiteY2" fmla="*/ 1994535 h 2010410"/>
              <a:gd name="connsiteX3" fmla="*/ 2985460 w 3957010"/>
              <a:gd name="connsiteY3" fmla="*/ 2004060 h 2010410"/>
              <a:gd name="connsiteX4" fmla="*/ 452 w 3957010"/>
              <a:gd name="connsiteY4" fmla="*/ 2010410 h 2010410"/>
              <a:gd name="connsiteX5" fmla="*/ 10639 w 3957010"/>
              <a:gd name="connsiteY5" fmla="*/ 605790 h 2010410"/>
              <a:gd name="connsiteX6" fmla="*/ 835770 w 3957010"/>
              <a:gd name="connsiteY6" fmla="*/ 0 h 2010410"/>
              <a:gd name="connsiteX0" fmla="*/ 835656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35656 w 3956896"/>
              <a:gd name="connsiteY6" fmla="*/ 0 h 2010410"/>
              <a:gd name="connsiteX0" fmla="*/ 880222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80222 w 3956896"/>
              <a:gd name="connsiteY6" fmla="*/ 0 h 2010410"/>
              <a:gd name="connsiteX0" fmla="*/ 880222 w 3931429"/>
              <a:gd name="connsiteY0" fmla="*/ 953 h 2011363"/>
              <a:gd name="connsiteX1" fmla="*/ 3931429 w 3931429"/>
              <a:gd name="connsiteY1" fmla="*/ 0 h 2011363"/>
              <a:gd name="connsiteX2" fmla="*/ 3905962 w 3931429"/>
              <a:gd name="connsiteY2" fmla="*/ 1995488 h 2011363"/>
              <a:gd name="connsiteX3" fmla="*/ 2985346 w 3931429"/>
              <a:gd name="connsiteY3" fmla="*/ 2005013 h 2011363"/>
              <a:gd name="connsiteX4" fmla="*/ 338 w 3931429"/>
              <a:gd name="connsiteY4" fmla="*/ 2011363 h 2011363"/>
              <a:gd name="connsiteX5" fmla="*/ 16891 w 3931429"/>
              <a:gd name="connsiteY5" fmla="*/ 568643 h 2011363"/>
              <a:gd name="connsiteX6" fmla="*/ 880222 w 3931429"/>
              <a:gd name="connsiteY6" fmla="*/ 953 h 20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1429" h="2011363">
                <a:moveTo>
                  <a:pt x="880222" y="953"/>
                </a:moveTo>
                <a:lnTo>
                  <a:pt x="3931429" y="0"/>
                </a:lnTo>
                <a:lnTo>
                  <a:pt x="3905962" y="1995488"/>
                </a:lnTo>
                <a:lnTo>
                  <a:pt x="2985346" y="2005013"/>
                </a:lnTo>
                <a:lnTo>
                  <a:pt x="338" y="2011363"/>
                </a:lnTo>
                <a:cubicBezTo>
                  <a:pt x="-3058" y="1433936"/>
                  <a:pt x="20287" y="1146070"/>
                  <a:pt x="16891" y="568643"/>
                </a:cubicBezTo>
                <a:lnTo>
                  <a:pt x="880222" y="953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9"/>
          <p:cNvSpPr/>
          <p:nvPr/>
        </p:nvSpPr>
        <p:spPr>
          <a:xfrm flipH="1">
            <a:off x="3047168" y="1375104"/>
            <a:ext cx="2414469" cy="1637356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1200"/>
              <a:gd name="connsiteX1" fmla="*/ 3956558 w 3956558"/>
              <a:gd name="connsiteY1" fmla="*/ 0 h 1981200"/>
              <a:gd name="connsiteX2" fmla="*/ 3905624 w 3956558"/>
              <a:gd name="connsiteY2" fmla="*/ 1387475 h 1981200"/>
              <a:gd name="connsiteX3" fmla="*/ 2985008 w 3956558"/>
              <a:gd name="connsiteY3" fmla="*/ 1981200 h 1981200"/>
              <a:gd name="connsiteX4" fmla="*/ 36978 w 3956558"/>
              <a:gd name="connsiteY4" fmla="*/ 1969110 h 1981200"/>
              <a:gd name="connsiteX5" fmla="*/ 0 w 3956558"/>
              <a:gd name="connsiteY5" fmla="*/ 0 h 1981200"/>
              <a:gd name="connsiteX0" fmla="*/ 0 w 3905623"/>
              <a:gd name="connsiteY0" fmla="*/ 0 h 1981200"/>
              <a:gd name="connsiteX1" fmla="*/ 3864113 w 3905623"/>
              <a:gd name="connsiteY1" fmla="*/ 0 h 1981200"/>
              <a:gd name="connsiteX2" fmla="*/ 3905624 w 3905623"/>
              <a:gd name="connsiteY2" fmla="*/ 1387475 h 1981200"/>
              <a:gd name="connsiteX3" fmla="*/ 2985008 w 3905623"/>
              <a:gd name="connsiteY3" fmla="*/ 1981200 h 1981200"/>
              <a:gd name="connsiteX4" fmla="*/ 36978 w 3905623"/>
              <a:gd name="connsiteY4" fmla="*/ 1969110 h 1981200"/>
              <a:gd name="connsiteX5" fmla="*/ 0 w 3905623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623" h="1981200">
                <a:moveTo>
                  <a:pt x="0" y="0"/>
                </a:moveTo>
                <a:lnTo>
                  <a:pt x="3864113" y="0"/>
                </a:lnTo>
                <a:lnTo>
                  <a:pt x="3905624" y="1387475"/>
                </a:lnTo>
                <a:lnTo>
                  <a:pt x="2985008" y="1981200"/>
                </a:lnTo>
                <a:lnTo>
                  <a:pt x="36978" y="19691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3000603" y="3043066"/>
            <a:ext cx="2430423" cy="1662284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6978 w 3973536"/>
              <a:gd name="connsiteY0" fmla="*/ 0 h 1987550"/>
              <a:gd name="connsiteX1" fmla="*/ 3973536 w 3973536"/>
              <a:gd name="connsiteY1" fmla="*/ 0 h 1987550"/>
              <a:gd name="connsiteX2" fmla="*/ 3922602 w 3973536"/>
              <a:gd name="connsiteY2" fmla="*/ 1971675 h 1987550"/>
              <a:gd name="connsiteX3" fmla="*/ 3001986 w 3973536"/>
              <a:gd name="connsiteY3" fmla="*/ 1981200 h 1987550"/>
              <a:gd name="connsiteX4" fmla="*/ 16978 w 3973536"/>
              <a:gd name="connsiteY4" fmla="*/ 1987550 h 1987550"/>
              <a:gd name="connsiteX5" fmla="*/ 0 w 3973536"/>
              <a:gd name="connsiteY5" fmla="*/ 692150 h 1987550"/>
              <a:gd name="connsiteX6" fmla="*/ 16978 w 3973536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0187 w 3966745"/>
              <a:gd name="connsiteY0" fmla="*/ 0 h 1987550"/>
              <a:gd name="connsiteX1" fmla="*/ 3966745 w 3966745"/>
              <a:gd name="connsiteY1" fmla="*/ 0 h 1987550"/>
              <a:gd name="connsiteX2" fmla="*/ 3915811 w 3966745"/>
              <a:gd name="connsiteY2" fmla="*/ 1971675 h 1987550"/>
              <a:gd name="connsiteX3" fmla="*/ 2995195 w 3966745"/>
              <a:gd name="connsiteY3" fmla="*/ 1981200 h 1987550"/>
              <a:gd name="connsiteX4" fmla="*/ 10187 w 3966745"/>
              <a:gd name="connsiteY4" fmla="*/ 1987550 h 1987550"/>
              <a:gd name="connsiteX5" fmla="*/ 0 w 3966745"/>
              <a:gd name="connsiteY5" fmla="*/ 255270 h 1987550"/>
              <a:gd name="connsiteX6" fmla="*/ 10187 w 3966745"/>
              <a:gd name="connsiteY6" fmla="*/ 0 h 1987550"/>
              <a:gd name="connsiteX0" fmla="*/ 845505 w 3966745"/>
              <a:gd name="connsiteY0" fmla="*/ 0 h 2010410"/>
              <a:gd name="connsiteX1" fmla="*/ 3966745 w 3966745"/>
              <a:gd name="connsiteY1" fmla="*/ 22860 h 2010410"/>
              <a:gd name="connsiteX2" fmla="*/ 3915811 w 3966745"/>
              <a:gd name="connsiteY2" fmla="*/ 1994535 h 2010410"/>
              <a:gd name="connsiteX3" fmla="*/ 2995195 w 3966745"/>
              <a:gd name="connsiteY3" fmla="*/ 2004060 h 2010410"/>
              <a:gd name="connsiteX4" fmla="*/ 10187 w 3966745"/>
              <a:gd name="connsiteY4" fmla="*/ 2010410 h 2010410"/>
              <a:gd name="connsiteX5" fmla="*/ 0 w 3966745"/>
              <a:gd name="connsiteY5" fmla="*/ 278130 h 2010410"/>
              <a:gd name="connsiteX6" fmla="*/ 845505 w 3966745"/>
              <a:gd name="connsiteY6" fmla="*/ 0 h 2010410"/>
              <a:gd name="connsiteX0" fmla="*/ 835770 w 3957010"/>
              <a:gd name="connsiteY0" fmla="*/ 0 h 2010410"/>
              <a:gd name="connsiteX1" fmla="*/ 3957010 w 3957010"/>
              <a:gd name="connsiteY1" fmla="*/ 22860 h 2010410"/>
              <a:gd name="connsiteX2" fmla="*/ 3906076 w 3957010"/>
              <a:gd name="connsiteY2" fmla="*/ 1994535 h 2010410"/>
              <a:gd name="connsiteX3" fmla="*/ 2985460 w 3957010"/>
              <a:gd name="connsiteY3" fmla="*/ 2004060 h 2010410"/>
              <a:gd name="connsiteX4" fmla="*/ 452 w 3957010"/>
              <a:gd name="connsiteY4" fmla="*/ 2010410 h 2010410"/>
              <a:gd name="connsiteX5" fmla="*/ 10639 w 3957010"/>
              <a:gd name="connsiteY5" fmla="*/ 605790 h 2010410"/>
              <a:gd name="connsiteX6" fmla="*/ 835770 w 3957010"/>
              <a:gd name="connsiteY6" fmla="*/ 0 h 2010410"/>
              <a:gd name="connsiteX0" fmla="*/ 835656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35656 w 3956896"/>
              <a:gd name="connsiteY6" fmla="*/ 0 h 2010410"/>
              <a:gd name="connsiteX0" fmla="*/ 880222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80222 w 3956896"/>
              <a:gd name="connsiteY6" fmla="*/ 0 h 2010410"/>
              <a:gd name="connsiteX0" fmla="*/ 880222 w 3931429"/>
              <a:gd name="connsiteY0" fmla="*/ 953 h 2011363"/>
              <a:gd name="connsiteX1" fmla="*/ 3931429 w 3931429"/>
              <a:gd name="connsiteY1" fmla="*/ 0 h 2011363"/>
              <a:gd name="connsiteX2" fmla="*/ 3905962 w 3931429"/>
              <a:gd name="connsiteY2" fmla="*/ 1995488 h 2011363"/>
              <a:gd name="connsiteX3" fmla="*/ 2985346 w 3931429"/>
              <a:gd name="connsiteY3" fmla="*/ 2005013 h 2011363"/>
              <a:gd name="connsiteX4" fmla="*/ 338 w 3931429"/>
              <a:gd name="connsiteY4" fmla="*/ 2011363 h 2011363"/>
              <a:gd name="connsiteX5" fmla="*/ 16891 w 3931429"/>
              <a:gd name="connsiteY5" fmla="*/ 568643 h 2011363"/>
              <a:gd name="connsiteX6" fmla="*/ 880222 w 3931429"/>
              <a:gd name="connsiteY6" fmla="*/ 953 h 20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1429" h="2011363">
                <a:moveTo>
                  <a:pt x="880222" y="953"/>
                </a:moveTo>
                <a:lnTo>
                  <a:pt x="3931429" y="0"/>
                </a:lnTo>
                <a:lnTo>
                  <a:pt x="3905962" y="1995488"/>
                </a:lnTo>
                <a:lnTo>
                  <a:pt x="2985346" y="2005013"/>
                </a:lnTo>
                <a:lnTo>
                  <a:pt x="338" y="2011363"/>
                </a:lnTo>
                <a:cubicBezTo>
                  <a:pt x="-3058" y="1433936"/>
                  <a:pt x="20287" y="1146070"/>
                  <a:pt x="16891" y="568643"/>
                </a:cubicBezTo>
                <a:lnTo>
                  <a:pt x="880222" y="953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13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400" y="514350"/>
            <a:ext cx="6971147" cy="4389898"/>
            <a:chOff x="1519577" y="-318372"/>
            <a:chExt cx="6971147" cy="4389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77" y="2386728"/>
              <a:ext cx="1600199" cy="1684798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3729377" y="-318372"/>
              <a:ext cx="4761347" cy="2835202"/>
            </a:xfrm>
            <a:prstGeom prst="cloudCallout">
              <a:avLst>
                <a:gd name="adj1" fmla="val -65590"/>
                <a:gd name="adj2" fmla="val 66463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Hence, sustainable natural resource</a:t>
              </a:r>
            </a:p>
            <a:p>
              <a:pPr algn="ctr"/>
              <a:r>
                <a:rPr lang="en-US" sz="20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management demands that we plan for the safe disposal of these</a:t>
              </a:r>
            </a:p>
            <a:p>
              <a:pPr algn="ctr"/>
              <a:r>
                <a:rPr lang="en-US" sz="20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wastes too.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3" y="361950"/>
            <a:ext cx="2914599" cy="2330450"/>
          </a:xfrm>
          <a:prstGeom prst="rect">
            <a:avLst/>
          </a:prstGeom>
          <a:ln w="38100" cap="sq" cmpd="thickThin">
            <a:solidFill>
              <a:srgbClr val="0070C0"/>
            </a:solidFill>
            <a:prstDash val="solid"/>
            <a:miter lim="800000"/>
          </a:ln>
          <a:effectLst>
            <a:glow rad="101600">
              <a:schemeClr val="accent3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617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6265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136</Words>
  <Application>Microsoft Office PowerPoint</Application>
  <PresentationFormat>On-screen Show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2022-04-25T02:28:32Z</dcterms:modified>
</cp:coreProperties>
</file>